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3" r:id="rId2"/>
    <p:sldId id="324" r:id="rId3"/>
    <p:sldId id="325" r:id="rId4"/>
    <p:sldId id="326" r:id="rId5"/>
    <p:sldId id="257" r:id="rId6"/>
    <p:sldId id="327" r:id="rId7"/>
    <p:sldId id="328" r:id="rId8"/>
    <p:sldId id="329" r:id="rId9"/>
    <p:sldId id="330" r:id="rId10"/>
    <p:sldId id="331" r:id="rId11"/>
    <p:sldId id="332" r:id="rId12"/>
    <p:sldId id="333" r:id="rId13"/>
    <p:sldId id="334" r:id="rId14"/>
    <p:sldId id="335" r:id="rId15"/>
    <p:sldId id="336" r:id="rId16"/>
    <p:sldId id="337" r:id="rId17"/>
    <p:sldId id="338" r:id="rId18"/>
    <p:sldId id="339" r:id="rId19"/>
    <p:sldId id="340" r:id="rId20"/>
    <p:sldId id="342" r:id="rId21"/>
    <p:sldId id="258" r:id="rId22"/>
    <p:sldId id="261" r:id="rId23"/>
    <p:sldId id="343" r:id="rId24"/>
    <p:sldId id="259" r:id="rId25"/>
    <p:sldId id="262" r:id="rId26"/>
    <p:sldId id="263" r:id="rId27"/>
    <p:sldId id="282" r:id="rId28"/>
    <p:sldId id="283" r:id="rId29"/>
    <p:sldId id="284" r:id="rId30"/>
    <p:sldId id="285" r:id="rId31"/>
    <p:sldId id="281"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E306F0-39C7-464C-8DDB-127277987DCD}" type="datetimeFigureOut">
              <a:rPr lang="en-US" smtClean="0"/>
              <a:pPr/>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306F0-39C7-464C-8DDB-127277987DCD}" type="datetimeFigureOut">
              <a:rPr lang="en-US" smtClean="0"/>
              <a:pPr/>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306F0-39C7-464C-8DDB-127277987DCD}" type="datetimeFigureOut">
              <a:rPr lang="en-US" smtClean="0"/>
              <a:pPr/>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306F0-39C7-464C-8DDB-127277987DCD}" type="datetimeFigureOut">
              <a:rPr lang="en-US" smtClean="0"/>
              <a:pPr/>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E306F0-39C7-464C-8DDB-127277987DCD}" type="datetimeFigureOut">
              <a:rPr lang="en-US" smtClean="0"/>
              <a:pPr/>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E306F0-39C7-464C-8DDB-127277987DCD}" type="datetimeFigureOut">
              <a:rPr lang="en-US" smtClean="0"/>
              <a:pPr/>
              <a:t>12/28/2021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E306F0-39C7-464C-8DDB-127277987DCD}" type="datetimeFigureOut">
              <a:rPr lang="en-US" smtClean="0"/>
              <a:pPr/>
              <a:t>12/28/2021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E306F0-39C7-464C-8DDB-127277987DCD}" type="datetimeFigureOut">
              <a:rPr lang="en-US" smtClean="0"/>
              <a:pPr/>
              <a:t>12/28/2021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E306F0-39C7-464C-8DDB-127277987DCD}" type="datetimeFigureOut">
              <a:rPr lang="en-US" smtClean="0"/>
              <a:pPr/>
              <a:t>12/28/2021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E306F0-39C7-464C-8DDB-127277987DCD}" type="datetimeFigureOut">
              <a:rPr lang="en-US" smtClean="0"/>
              <a:pPr/>
              <a:t>12/28/2021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E306F0-39C7-464C-8DDB-127277987DCD}" type="datetimeFigureOut">
              <a:rPr lang="en-US" smtClean="0"/>
              <a:pPr/>
              <a:t>12/28/2021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E306F0-39C7-464C-8DDB-127277987DCD}" type="datetimeFigureOut">
              <a:rPr lang="en-US" smtClean="0"/>
              <a:pPr/>
              <a:t>12/28/2021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FB45D5-5FDA-4D0D-9E2A-09191F1663C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tutorialspoint.com/sql/sql-arithmetic-operators.ht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www.w3schools.com/sql/trysql.asp?filename=trysql_op_between" TargetMode="External"/><Relationship Id="rId3" Type="http://schemas.openxmlformats.org/officeDocument/2006/relationships/hyperlink" Target="https://www.w3schools.com/sql/trysql.asp?filename=trysql_op_greater_than" TargetMode="External"/><Relationship Id="rId7" Type="http://schemas.openxmlformats.org/officeDocument/2006/relationships/hyperlink" Target="https://www.w3schools.com/sql/trysql.asp?filename=trysql_op_not_equal_to" TargetMode="External"/><Relationship Id="rId2" Type="http://schemas.openxmlformats.org/officeDocument/2006/relationships/hyperlink" Target="https://www.w3schools.com/sql/trysql.asp?filename=trysql_op_equal_to" TargetMode="External"/><Relationship Id="rId1" Type="http://schemas.openxmlformats.org/officeDocument/2006/relationships/slideLayout" Target="../slideLayouts/slideLayout2.xml"/><Relationship Id="rId6" Type="http://schemas.openxmlformats.org/officeDocument/2006/relationships/hyperlink" Target="https://www.w3schools.com/sql/trysql.asp?filename=trysql_op_less_than2" TargetMode="External"/><Relationship Id="rId5" Type="http://schemas.openxmlformats.org/officeDocument/2006/relationships/hyperlink" Target="https://www.w3schools.com/sql/trysql.asp?filename=trysql_op_greater_than2" TargetMode="External"/><Relationship Id="rId10" Type="http://schemas.openxmlformats.org/officeDocument/2006/relationships/hyperlink" Target="https://www.w3schools.com/sql/trysql.asp?filename=trysql_op_in" TargetMode="External"/><Relationship Id="rId4" Type="http://schemas.openxmlformats.org/officeDocument/2006/relationships/hyperlink" Target="https://www.w3schools.com/sql/trysql.asp?filename=trysql_op_less_than" TargetMode="External"/><Relationship Id="rId9" Type="http://schemas.openxmlformats.org/officeDocument/2006/relationships/hyperlink" Target="https://www.w3schools.com/sql/trysql.asp?filename=trysql_op_like"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1600" dirty="0"/>
              <a:t>What is Data?</a:t>
            </a:r>
            <a:br>
              <a:rPr lang="en-IN" sz="1600" dirty="0"/>
            </a:br>
            <a:r>
              <a:rPr lang="en-IN" sz="1600" dirty="0"/>
              <a:t>Data is a collection of a distinct small unit of information. It can be used in a variety of forms like text, numbers, media, bytes, etc. it can be stored in pieces of paper or electronic memory, etc.</a:t>
            </a:r>
            <a:br>
              <a:rPr lang="en-IN" sz="1600" dirty="0"/>
            </a:br>
            <a:r>
              <a:rPr lang="en-IN" sz="1600" dirty="0"/>
              <a:t>Word 'Data' is originated from the word 'datum' that means 'single piece of information.' It is plural of the word datum.</a:t>
            </a:r>
            <a:br>
              <a:rPr lang="en-IN" sz="1600" dirty="0"/>
            </a:br>
            <a:r>
              <a:rPr lang="en-IN" sz="1600" dirty="0"/>
              <a:t>In computing, Data is information that can be translated into a form for efficient movement and processing. Data is interchangeable.</a:t>
            </a:r>
            <a:r>
              <a:rPr lang="en-IN" sz="1200" dirty="0"/>
              <a:t/>
            </a:r>
            <a:br>
              <a:rPr lang="en-IN" sz="1200" dirty="0"/>
            </a:br>
            <a:endParaRPr lang="en-IN" sz="1200" dirty="0"/>
          </a:p>
        </p:txBody>
      </p:sp>
      <p:sp>
        <p:nvSpPr>
          <p:cNvPr id="3" name="Content Placeholder 2"/>
          <p:cNvSpPr>
            <a:spLocks noGrp="1"/>
          </p:cNvSpPr>
          <p:nvPr>
            <p:ph idx="1"/>
          </p:nvPr>
        </p:nvSpPr>
        <p:spPr/>
        <p:txBody>
          <a:bodyPr>
            <a:normAutofit/>
          </a:bodyPr>
          <a:lstStyle/>
          <a:p>
            <a:r>
              <a:rPr lang="en-IN" sz="1400" dirty="0"/>
              <a:t>What is Database?</a:t>
            </a:r>
          </a:p>
          <a:p>
            <a:r>
              <a:rPr lang="en-IN" sz="1400" dirty="0"/>
              <a:t>A </a:t>
            </a:r>
            <a:r>
              <a:rPr lang="en-IN" sz="1400" b="1" dirty="0"/>
              <a:t>database</a:t>
            </a:r>
            <a:r>
              <a:rPr lang="en-IN" sz="1400" dirty="0"/>
              <a:t> is an organized collection of data, so that it can be easily accessed and managed.</a:t>
            </a:r>
          </a:p>
          <a:p>
            <a:pPr fontAlgn="base"/>
            <a:endParaRPr lang="en-IN" sz="1400" dirty="0"/>
          </a:p>
          <a:p>
            <a:r>
              <a:rPr lang="en-IN" sz="1400" dirty="0"/>
              <a:t>You can organize data into tables, rows, columns, and index it to make it easier to find relevant information.</a:t>
            </a:r>
          </a:p>
          <a:p>
            <a:r>
              <a:rPr lang="en-IN" sz="1400" b="1" dirty="0"/>
              <a:t>Database handlers</a:t>
            </a:r>
            <a:r>
              <a:rPr lang="en-IN" sz="1400" dirty="0"/>
              <a:t> create a database in such a way that only one set of software program provides access of data to all the users.</a:t>
            </a:r>
          </a:p>
          <a:p>
            <a:r>
              <a:rPr lang="en-IN" sz="1400" dirty="0"/>
              <a:t>The </a:t>
            </a:r>
            <a:r>
              <a:rPr lang="en-IN" sz="1400" b="1" dirty="0"/>
              <a:t>main purpose</a:t>
            </a:r>
            <a:r>
              <a:rPr lang="en-IN" sz="1400" dirty="0"/>
              <a:t> of the database is to operate a large amount of information by storing, retrieving, and managing data.</a:t>
            </a:r>
          </a:p>
          <a:p>
            <a:r>
              <a:rPr lang="en-IN" sz="1400" dirty="0"/>
              <a:t>There are many </a:t>
            </a:r>
            <a:r>
              <a:rPr lang="en-IN" sz="1400" b="1" dirty="0"/>
              <a:t>dynamic websites</a:t>
            </a:r>
            <a:r>
              <a:rPr lang="en-IN" sz="1400" dirty="0"/>
              <a:t> on the World Wide Web nowadays which are handled through databases. For example, a model that checks the availability of rooms in a hotel. It is an example of a dynamic website that uses a database.</a:t>
            </a:r>
          </a:p>
          <a:p>
            <a:r>
              <a:rPr lang="en-IN" sz="1400" dirty="0"/>
              <a:t>There are many </a:t>
            </a:r>
            <a:r>
              <a:rPr lang="en-IN" sz="1400" b="1" dirty="0"/>
              <a:t>databases available</a:t>
            </a:r>
            <a:r>
              <a:rPr lang="en-IN" sz="1400" dirty="0"/>
              <a:t> like MySQL, Sybase, Oracle, </a:t>
            </a:r>
            <a:r>
              <a:rPr lang="en-IN" sz="1400" dirty="0" err="1"/>
              <a:t>MongoDB</a:t>
            </a:r>
            <a:r>
              <a:rPr lang="en-IN" sz="1400" dirty="0"/>
              <a:t>, Informix, </a:t>
            </a:r>
            <a:r>
              <a:rPr lang="en-IN" sz="1400" dirty="0" err="1"/>
              <a:t>PostgreSQL</a:t>
            </a:r>
            <a:r>
              <a:rPr lang="en-IN" sz="1400" dirty="0"/>
              <a:t>, SQL Server, etc.</a:t>
            </a:r>
          </a:p>
          <a:p>
            <a:r>
              <a:rPr lang="en-IN" sz="1400" dirty="0"/>
              <a:t>Modern databases are managed by the database management system (DBMS).</a:t>
            </a:r>
          </a:p>
          <a:p>
            <a:r>
              <a:rPr lang="en-IN" sz="1400" b="1" dirty="0"/>
              <a:t>SQL</a:t>
            </a:r>
            <a:r>
              <a:rPr lang="en-IN" sz="1400" dirty="0"/>
              <a:t> or Structured Query Language is used to operate on the data stored in a database. SQL depends on relational algebra and tuple relational calculus.</a:t>
            </a:r>
          </a:p>
          <a:p>
            <a:endParaRPr lang="en-IN" sz="1400" dirty="0"/>
          </a:p>
        </p:txBody>
      </p:sp>
    </p:spTree>
    <p:extLst>
      <p:ext uri="{BB962C8B-B14F-4D97-AF65-F5344CB8AC3E}">
        <p14:creationId xmlns:p14="http://schemas.microsoft.com/office/powerpoint/2010/main" val="1439782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400" b="1" dirty="0"/>
              <a:t>Oracle Numeric Data Types</a:t>
            </a:r>
            <a:endParaRPr lang="en-IN" sz="1400" dirty="0"/>
          </a:p>
        </p:txBody>
      </p:sp>
      <p:graphicFrame>
        <p:nvGraphicFramePr>
          <p:cNvPr id="6" name="Content Placeholder 5"/>
          <p:cNvGraphicFramePr>
            <a:graphicFrameLocks noGrp="1"/>
          </p:cNvGraphicFramePr>
          <p:nvPr>
            <p:ph idx="1"/>
          </p:nvPr>
        </p:nvGraphicFramePr>
        <p:xfrm>
          <a:off x="1048045" y="1775301"/>
          <a:ext cx="7047910" cy="4175760"/>
        </p:xfrm>
        <a:graphic>
          <a:graphicData uri="http://schemas.openxmlformats.org/drawingml/2006/table">
            <a:tbl>
              <a:tblPr/>
              <a:tblGrid>
                <a:gridCol w="3523955"/>
                <a:gridCol w="3523955"/>
              </a:tblGrid>
              <a:tr h="0">
                <a:tc>
                  <a:txBody>
                    <a:bodyPr/>
                    <a:lstStyle/>
                    <a:p>
                      <a:pPr algn="just" fontAlgn="t"/>
                      <a:r>
                        <a:rPr lang="en-IN" b="1" dirty="0">
                          <a:solidFill>
                            <a:srgbClr val="333333"/>
                          </a:solidFill>
                          <a:effectLst/>
                          <a:latin typeface="inter-bold"/>
                        </a:rPr>
                        <a:t>NUMBER(p, s)</a:t>
                      </a:r>
                      <a:endParaRPr lang="en-IN"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It contains precision p and scale s. The precision p can range from 1 to 38, and the scale s can range from -84 to 127.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IN" b="1" dirty="0">
                          <a:solidFill>
                            <a:srgbClr val="333333"/>
                          </a:solidFill>
                          <a:effectLst/>
                          <a:latin typeface="inter-bold"/>
                        </a:rPr>
                        <a:t>FLOAT(p)</a:t>
                      </a:r>
                      <a:endParaRPr lang="en-IN"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It is a subtype of the NUMBER data type. The precision p can range from 1 to 126.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IN" b="1" dirty="0">
                          <a:solidFill>
                            <a:srgbClr val="333333"/>
                          </a:solidFill>
                          <a:effectLst/>
                          <a:latin typeface="inter-bold"/>
                        </a:rPr>
                        <a:t>BINARY_FLOAT</a:t>
                      </a:r>
                      <a:endParaRPr lang="en-IN"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It is used for binary precision( 32-bit). It requires 5 bytes, including length byte.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IN" b="1" dirty="0">
                          <a:solidFill>
                            <a:srgbClr val="333333"/>
                          </a:solidFill>
                          <a:effectLst/>
                          <a:latin typeface="inter-bold"/>
                        </a:rPr>
                        <a:t>BINARY_DOUBLE</a:t>
                      </a:r>
                      <a:endParaRPr lang="en-IN"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It is used for double binary precision (64-bit). It requires 9 bytes, including length byte.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649729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400" b="1" dirty="0"/>
              <a:t>Oracle Date and Time Data Types</a:t>
            </a:r>
            <a:endParaRPr lang="en-IN" sz="1400" dirty="0"/>
          </a:p>
        </p:txBody>
      </p:sp>
      <p:graphicFrame>
        <p:nvGraphicFramePr>
          <p:cNvPr id="4" name="Content Placeholder 3"/>
          <p:cNvGraphicFramePr>
            <a:graphicFrameLocks noGrp="1"/>
          </p:cNvGraphicFramePr>
          <p:nvPr>
            <p:ph idx="1"/>
          </p:nvPr>
        </p:nvGraphicFramePr>
        <p:xfrm>
          <a:off x="1048045" y="2613501"/>
          <a:ext cx="7047910" cy="2499360"/>
        </p:xfrm>
        <a:graphic>
          <a:graphicData uri="http://schemas.openxmlformats.org/drawingml/2006/table">
            <a:tbl>
              <a:tblPr/>
              <a:tblGrid>
                <a:gridCol w="3523955"/>
                <a:gridCol w="3523955"/>
              </a:tblGrid>
              <a:tr h="0">
                <a:tc>
                  <a:txBody>
                    <a:bodyPr/>
                    <a:lstStyle/>
                    <a:p>
                      <a:pPr algn="just" fontAlgn="t"/>
                      <a:r>
                        <a:rPr lang="en-IN" b="1" dirty="0">
                          <a:solidFill>
                            <a:srgbClr val="333333"/>
                          </a:solidFill>
                          <a:effectLst/>
                          <a:latin typeface="inter-bold"/>
                        </a:rPr>
                        <a:t>DATE</a:t>
                      </a:r>
                      <a:endParaRPr lang="en-IN"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It is used to store a valid date-time format with a fixed length. Its range varies from January 1, 4712 BC to December 31, 9999 AD.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IN" b="1" dirty="0">
                          <a:solidFill>
                            <a:srgbClr val="333333"/>
                          </a:solidFill>
                          <a:effectLst/>
                          <a:latin typeface="inter-bold"/>
                        </a:rPr>
                        <a:t>TIMESTAMP</a:t>
                      </a:r>
                      <a:endParaRPr lang="en-IN"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It is used to store the valid date in YYYY-MM-DD with time </a:t>
                      </a:r>
                      <a:r>
                        <a:rPr lang="en-US" dirty="0" err="1">
                          <a:solidFill>
                            <a:srgbClr val="333333"/>
                          </a:solidFill>
                          <a:effectLst/>
                          <a:latin typeface="inter-regular"/>
                        </a:rPr>
                        <a:t>hh:mm:ss</a:t>
                      </a:r>
                      <a:r>
                        <a:rPr lang="en-US" dirty="0">
                          <a:solidFill>
                            <a:srgbClr val="333333"/>
                          </a:solidFill>
                          <a:effectLst/>
                          <a:latin typeface="inter-regular"/>
                        </a:rPr>
                        <a:t> format.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403913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400" b="1" dirty="0"/>
              <a:t>Oracle Large Object Data Types (LOB Types)</a:t>
            </a:r>
            <a:endParaRPr lang="en-IN" sz="1400" dirty="0"/>
          </a:p>
        </p:txBody>
      </p:sp>
      <p:graphicFrame>
        <p:nvGraphicFramePr>
          <p:cNvPr id="4" name="Content Placeholder 3"/>
          <p:cNvGraphicFramePr>
            <a:graphicFrameLocks noGrp="1"/>
          </p:cNvGraphicFramePr>
          <p:nvPr>
            <p:ph idx="1"/>
          </p:nvPr>
        </p:nvGraphicFramePr>
        <p:xfrm>
          <a:off x="2276953" y="1462300"/>
          <a:ext cx="4590094" cy="4801764"/>
        </p:xfrm>
        <a:graphic>
          <a:graphicData uri="http://schemas.openxmlformats.org/drawingml/2006/table">
            <a:tbl>
              <a:tblPr/>
              <a:tblGrid>
                <a:gridCol w="2295047"/>
                <a:gridCol w="2295047"/>
              </a:tblGrid>
              <a:tr h="635223">
                <a:tc>
                  <a:txBody>
                    <a:bodyPr/>
                    <a:lstStyle/>
                    <a:p>
                      <a:pPr algn="just" fontAlgn="t"/>
                      <a:r>
                        <a:rPr lang="en-IN" sz="1200" b="1" dirty="0">
                          <a:solidFill>
                            <a:srgbClr val="333333"/>
                          </a:solidFill>
                          <a:effectLst/>
                          <a:latin typeface="inter-bold"/>
                        </a:rPr>
                        <a:t>BLOB</a:t>
                      </a:r>
                      <a:endParaRPr lang="en-IN" sz="1200" dirty="0">
                        <a:solidFill>
                          <a:srgbClr val="333333"/>
                        </a:solidFill>
                        <a:effectLst/>
                        <a:latin typeface="inter-regular"/>
                      </a:endParaRPr>
                    </a:p>
                  </a:txBody>
                  <a:tcPr marL="49627" marR="49627" marT="49627" marB="49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It is used to specify unstructured binary data. Its range goes up to 2</a:t>
                      </a:r>
                      <a:r>
                        <a:rPr lang="en-US" sz="1200" baseline="30000">
                          <a:solidFill>
                            <a:srgbClr val="333333"/>
                          </a:solidFill>
                          <a:effectLst/>
                          <a:latin typeface="inter-regular"/>
                        </a:rPr>
                        <a:t>32</a:t>
                      </a:r>
                      <a:r>
                        <a:rPr lang="en-US" sz="1200">
                          <a:solidFill>
                            <a:srgbClr val="333333"/>
                          </a:solidFill>
                          <a:effectLst/>
                          <a:latin typeface="inter-regular"/>
                        </a:rPr>
                        <a:t>-1 bytes or 4 GB.</a:t>
                      </a:r>
                    </a:p>
                  </a:txBody>
                  <a:tcPr marL="49627" marR="49627" marT="49627" marB="49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35223">
                <a:tc>
                  <a:txBody>
                    <a:bodyPr/>
                    <a:lstStyle/>
                    <a:p>
                      <a:pPr algn="just" fontAlgn="t"/>
                      <a:r>
                        <a:rPr lang="en-IN" sz="1200" b="1" dirty="0">
                          <a:solidFill>
                            <a:srgbClr val="333333"/>
                          </a:solidFill>
                          <a:effectLst/>
                          <a:latin typeface="inter-bold"/>
                        </a:rPr>
                        <a:t>BFILE</a:t>
                      </a:r>
                      <a:endParaRPr lang="en-IN" sz="1200" dirty="0">
                        <a:solidFill>
                          <a:srgbClr val="333333"/>
                        </a:solidFill>
                        <a:effectLst/>
                        <a:latin typeface="inter-regular"/>
                      </a:endParaRPr>
                    </a:p>
                  </a:txBody>
                  <a:tcPr marL="49627" marR="49627" marT="49627" marB="49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It is used to store binary data in an external file. Its range goes up to 2</a:t>
                      </a:r>
                      <a:r>
                        <a:rPr lang="en-US" sz="1200" baseline="30000">
                          <a:solidFill>
                            <a:srgbClr val="333333"/>
                          </a:solidFill>
                          <a:effectLst/>
                          <a:latin typeface="inter-regular"/>
                        </a:rPr>
                        <a:t>32</a:t>
                      </a:r>
                      <a:r>
                        <a:rPr lang="en-US" sz="1200">
                          <a:solidFill>
                            <a:srgbClr val="333333"/>
                          </a:solidFill>
                          <a:effectLst/>
                          <a:latin typeface="inter-regular"/>
                        </a:rPr>
                        <a:t>-1 bytes or 4 GB.</a:t>
                      </a:r>
                    </a:p>
                  </a:txBody>
                  <a:tcPr marL="49627" marR="49627" marT="49627" marB="49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35223">
                <a:tc>
                  <a:txBody>
                    <a:bodyPr/>
                    <a:lstStyle/>
                    <a:p>
                      <a:pPr algn="just" fontAlgn="t"/>
                      <a:r>
                        <a:rPr lang="en-IN" sz="1200" b="1" dirty="0">
                          <a:solidFill>
                            <a:srgbClr val="333333"/>
                          </a:solidFill>
                          <a:effectLst/>
                          <a:latin typeface="inter-bold"/>
                        </a:rPr>
                        <a:t>CLOB</a:t>
                      </a:r>
                      <a:endParaRPr lang="en-IN" sz="1200" dirty="0">
                        <a:solidFill>
                          <a:srgbClr val="333333"/>
                        </a:solidFill>
                        <a:effectLst/>
                        <a:latin typeface="inter-regular"/>
                      </a:endParaRPr>
                    </a:p>
                  </a:txBody>
                  <a:tcPr marL="49627" marR="49627" marT="49627" marB="49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It is used for single-byte character data. Its range goes up to 2</a:t>
                      </a:r>
                      <a:r>
                        <a:rPr lang="en-US" sz="1200" baseline="30000">
                          <a:solidFill>
                            <a:srgbClr val="333333"/>
                          </a:solidFill>
                          <a:effectLst/>
                          <a:latin typeface="inter-regular"/>
                        </a:rPr>
                        <a:t>32</a:t>
                      </a:r>
                      <a:r>
                        <a:rPr lang="en-US" sz="1200">
                          <a:solidFill>
                            <a:srgbClr val="333333"/>
                          </a:solidFill>
                          <a:effectLst/>
                          <a:latin typeface="inter-regular"/>
                        </a:rPr>
                        <a:t>-1 bytes or 4 GB.</a:t>
                      </a:r>
                    </a:p>
                  </a:txBody>
                  <a:tcPr marL="49627" marR="49627" marT="49627" marB="49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992536">
                <a:tc>
                  <a:txBody>
                    <a:bodyPr/>
                    <a:lstStyle/>
                    <a:p>
                      <a:pPr algn="just" fontAlgn="t"/>
                      <a:r>
                        <a:rPr lang="en-IN" sz="1200" b="1">
                          <a:solidFill>
                            <a:srgbClr val="333333"/>
                          </a:solidFill>
                          <a:effectLst/>
                          <a:latin typeface="inter-bold"/>
                        </a:rPr>
                        <a:t>NCLOB</a:t>
                      </a:r>
                      <a:endParaRPr lang="en-IN" sz="1200">
                        <a:solidFill>
                          <a:srgbClr val="333333"/>
                        </a:solidFill>
                        <a:effectLst/>
                        <a:latin typeface="inter-regular"/>
                      </a:endParaRPr>
                    </a:p>
                  </a:txBody>
                  <a:tcPr marL="49627" marR="49627" marT="49627" marB="49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It is used to specify single byte or fixed length multibyte national character set (NCHAR) data. Its range is up to 2</a:t>
                      </a:r>
                      <a:r>
                        <a:rPr lang="en-US" sz="1200" baseline="30000">
                          <a:solidFill>
                            <a:srgbClr val="333333"/>
                          </a:solidFill>
                          <a:effectLst/>
                          <a:latin typeface="inter-regular"/>
                        </a:rPr>
                        <a:t>32</a:t>
                      </a:r>
                      <a:r>
                        <a:rPr lang="en-US" sz="1200">
                          <a:solidFill>
                            <a:srgbClr val="333333"/>
                          </a:solidFill>
                          <a:effectLst/>
                          <a:latin typeface="inter-regular"/>
                        </a:rPr>
                        <a:t>-1 bytes or 4 GB.</a:t>
                      </a:r>
                    </a:p>
                  </a:txBody>
                  <a:tcPr marL="49627" marR="49627" marT="49627" marB="49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813879">
                <a:tc>
                  <a:txBody>
                    <a:bodyPr/>
                    <a:lstStyle/>
                    <a:p>
                      <a:pPr algn="just" fontAlgn="t"/>
                      <a:r>
                        <a:rPr lang="en-IN" sz="1200" b="1">
                          <a:solidFill>
                            <a:srgbClr val="333333"/>
                          </a:solidFill>
                          <a:effectLst/>
                          <a:latin typeface="inter-bold"/>
                        </a:rPr>
                        <a:t>RAW(size)</a:t>
                      </a:r>
                      <a:endParaRPr lang="en-IN" sz="1200">
                        <a:solidFill>
                          <a:srgbClr val="333333"/>
                        </a:solidFill>
                        <a:effectLst/>
                        <a:latin typeface="inter-regular"/>
                      </a:endParaRPr>
                    </a:p>
                  </a:txBody>
                  <a:tcPr marL="49627" marR="49627" marT="49627" marB="49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It is used to specify variable length raw binary data. Its range is up to 2000 bytes per row. Its maximum size must be specified.</a:t>
                      </a:r>
                    </a:p>
                  </a:txBody>
                  <a:tcPr marL="49627" marR="49627" marT="49627" marB="49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813879">
                <a:tc>
                  <a:txBody>
                    <a:bodyPr/>
                    <a:lstStyle/>
                    <a:p>
                      <a:pPr algn="just" fontAlgn="t"/>
                      <a:r>
                        <a:rPr lang="en-IN" sz="1200" b="1">
                          <a:solidFill>
                            <a:srgbClr val="333333"/>
                          </a:solidFill>
                          <a:effectLst/>
                          <a:latin typeface="inter-bold"/>
                        </a:rPr>
                        <a:t>LONG RAW</a:t>
                      </a:r>
                      <a:endParaRPr lang="en-IN" sz="1200">
                        <a:solidFill>
                          <a:srgbClr val="333333"/>
                        </a:solidFill>
                        <a:effectLst/>
                        <a:latin typeface="inter-regular"/>
                      </a:endParaRPr>
                    </a:p>
                  </a:txBody>
                  <a:tcPr marL="49627" marR="49627" marT="49627" marB="49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dirty="0">
                          <a:solidFill>
                            <a:srgbClr val="333333"/>
                          </a:solidFill>
                          <a:effectLst/>
                          <a:latin typeface="inter-regular"/>
                        </a:rPr>
                        <a:t>It is used to specify variable length raw binary data. Its range up to 2</a:t>
                      </a:r>
                      <a:r>
                        <a:rPr lang="en-US" sz="1200" baseline="30000" dirty="0">
                          <a:solidFill>
                            <a:srgbClr val="333333"/>
                          </a:solidFill>
                          <a:effectLst/>
                          <a:latin typeface="inter-regular"/>
                        </a:rPr>
                        <a:t>31</a:t>
                      </a:r>
                      <a:r>
                        <a:rPr lang="en-US" sz="1200" dirty="0">
                          <a:solidFill>
                            <a:srgbClr val="333333"/>
                          </a:solidFill>
                          <a:effectLst/>
                          <a:latin typeface="inter-regular"/>
                        </a:rPr>
                        <a:t>-1 bytes or 2 GB, per row.</a:t>
                      </a:r>
                    </a:p>
                  </a:txBody>
                  <a:tcPr marL="49627" marR="49627" marT="49627" marB="49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842027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dirty="0" smtClean="0"/>
              <a:t>Example:</a:t>
            </a:r>
            <a:br>
              <a:rPr lang="en-US" sz="1600" dirty="0" smtClean="0"/>
            </a:br>
            <a:r>
              <a:rPr lang="en-US" sz="1600" dirty="0"/>
              <a:t/>
            </a:r>
            <a:br>
              <a:rPr lang="en-US" sz="1600" dirty="0"/>
            </a:br>
            <a:r>
              <a:rPr lang="en-US" sz="1600" dirty="0" smtClean="0"/>
              <a:t/>
            </a:r>
            <a:br>
              <a:rPr lang="en-US" sz="1600" dirty="0" smtClean="0"/>
            </a:br>
            <a:endParaRPr lang="en-IN" sz="1600" dirty="0"/>
          </a:p>
        </p:txBody>
      </p:sp>
      <p:sp>
        <p:nvSpPr>
          <p:cNvPr id="3" name="Content Placeholder 2"/>
          <p:cNvSpPr>
            <a:spLocks noGrp="1"/>
          </p:cNvSpPr>
          <p:nvPr>
            <p:ph idx="1"/>
          </p:nvPr>
        </p:nvSpPr>
        <p:spPr/>
        <p:txBody>
          <a:bodyPr>
            <a:normAutofit/>
          </a:bodyPr>
          <a:lstStyle/>
          <a:p>
            <a:r>
              <a:rPr lang="en-US" sz="1800" b="1" dirty="0"/>
              <a:t>CREATE</a:t>
            </a:r>
            <a:r>
              <a:rPr lang="en-US" sz="1800" dirty="0"/>
              <a:t> </a:t>
            </a:r>
            <a:r>
              <a:rPr lang="en-US" sz="1800" b="1" dirty="0"/>
              <a:t>TABLE</a:t>
            </a:r>
            <a:r>
              <a:rPr lang="en-US" sz="1800" dirty="0"/>
              <a:t> Employee  </a:t>
            </a:r>
          </a:p>
          <a:p>
            <a:r>
              <a:rPr lang="en-US" sz="1800" dirty="0"/>
              <a:t>(  </a:t>
            </a:r>
          </a:p>
          <a:p>
            <a:r>
              <a:rPr lang="en-US" sz="1800" dirty="0" err="1"/>
              <a:t>EmployeeID</a:t>
            </a:r>
            <a:r>
              <a:rPr lang="en-US" sz="1800" dirty="0"/>
              <a:t> number(10),  </a:t>
            </a:r>
          </a:p>
          <a:p>
            <a:r>
              <a:rPr lang="en-US" sz="1800" dirty="0" err="1"/>
              <a:t>FirstName</a:t>
            </a:r>
            <a:r>
              <a:rPr lang="en-US" sz="1800" dirty="0"/>
              <a:t> varchar2(255),  </a:t>
            </a:r>
          </a:p>
          <a:p>
            <a:r>
              <a:rPr lang="en-US" sz="1800" dirty="0" err="1"/>
              <a:t>LastName</a:t>
            </a:r>
            <a:r>
              <a:rPr lang="en-US" sz="1800" dirty="0"/>
              <a:t> varchar2(255),  </a:t>
            </a:r>
          </a:p>
          <a:p>
            <a:r>
              <a:rPr lang="en-US" sz="1800" dirty="0"/>
              <a:t>Email varchar2(255),  </a:t>
            </a:r>
          </a:p>
          <a:p>
            <a:r>
              <a:rPr lang="en-US" sz="1800" dirty="0" err="1"/>
              <a:t>AddressLine</a:t>
            </a:r>
            <a:r>
              <a:rPr lang="en-US" sz="1800" dirty="0"/>
              <a:t> varchar2(255),  </a:t>
            </a:r>
          </a:p>
          <a:p>
            <a:r>
              <a:rPr lang="en-US" sz="1800" dirty="0"/>
              <a:t>City varchar2(255)  </a:t>
            </a:r>
            <a:endParaRPr lang="en-US" sz="1800" dirty="0" smtClean="0"/>
          </a:p>
          <a:p>
            <a:r>
              <a:rPr lang="en-US" sz="1800" dirty="0" smtClean="0"/>
              <a:t>);</a:t>
            </a:r>
            <a:r>
              <a:rPr lang="en-US" sz="1800" dirty="0"/>
              <a:t>  </a:t>
            </a:r>
          </a:p>
          <a:p>
            <a:endParaRPr lang="en-IN" sz="1800" dirty="0"/>
          </a:p>
        </p:txBody>
      </p:sp>
    </p:spTree>
    <p:extLst>
      <p:ext uri="{BB962C8B-B14F-4D97-AF65-F5344CB8AC3E}">
        <p14:creationId xmlns:p14="http://schemas.microsoft.com/office/powerpoint/2010/main" val="1851144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400" dirty="0" smtClean="0"/>
              <a:t>SQL Operators:</a:t>
            </a:r>
            <a:endParaRPr lang="en-IN" sz="1400" dirty="0"/>
          </a:p>
        </p:txBody>
      </p:sp>
      <p:sp>
        <p:nvSpPr>
          <p:cNvPr id="3" name="Content Placeholder 2"/>
          <p:cNvSpPr>
            <a:spLocks noGrp="1"/>
          </p:cNvSpPr>
          <p:nvPr>
            <p:ph idx="1"/>
          </p:nvPr>
        </p:nvSpPr>
        <p:spPr/>
        <p:txBody>
          <a:bodyPr>
            <a:normAutofit/>
          </a:bodyPr>
          <a:lstStyle/>
          <a:p>
            <a:r>
              <a:rPr lang="en-US" sz="1200" dirty="0"/>
              <a:t>Arithmetic operators</a:t>
            </a:r>
          </a:p>
          <a:p>
            <a:r>
              <a:rPr lang="en-US" sz="1200" dirty="0"/>
              <a:t>Comparison operators</a:t>
            </a:r>
          </a:p>
          <a:p>
            <a:r>
              <a:rPr lang="en-US" sz="1200" dirty="0"/>
              <a:t>Logical operators</a:t>
            </a:r>
          </a:p>
          <a:p>
            <a:r>
              <a:rPr lang="en-US" sz="1200" dirty="0"/>
              <a:t>Operators used to negate conditions</a:t>
            </a:r>
          </a:p>
          <a:p>
            <a:endParaRPr lang="en-IN" sz="1200" dirty="0"/>
          </a:p>
        </p:txBody>
      </p:sp>
    </p:spTree>
    <p:extLst>
      <p:ext uri="{BB962C8B-B14F-4D97-AF65-F5344CB8AC3E}">
        <p14:creationId xmlns:p14="http://schemas.microsoft.com/office/powerpoint/2010/main" val="2493347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29830099"/>
              </p:ext>
            </p:extLst>
          </p:nvPr>
        </p:nvGraphicFramePr>
        <p:xfrm>
          <a:off x="1371600" y="2209800"/>
          <a:ext cx="6006665" cy="4497492"/>
        </p:xfrm>
        <a:graphic>
          <a:graphicData uri="http://schemas.openxmlformats.org/drawingml/2006/table">
            <a:tbl>
              <a:tblPr/>
              <a:tblGrid>
                <a:gridCol w="1225191"/>
                <a:gridCol w="2844654"/>
                <a:gridCol w="1936820"/>
              </a:tblGrid>
              <a:tr h="365145">
                <a:tc>
                  <a:txBody>
                    <a:bodyPr/>
                    <a:lstStyle/>
                    <a:p>
                      <a:pPr algn="ctr" fontAlgn="t"/>
                      <a:r>
                        <a:rPr lang="en-IN" sz="1700" dirty="0">
                          <a:effectLst/>
                        </a:rPr>
                        <a:t>Operator</a:t>
                      </a:r>
                    </a:p>
                  </a:txBody>
                  <a:tcPr marL="72531" marR="72531" marT="72531" marB="72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700">
                          <a:effectLst/>
                        </a:rPr>
                        <a:t>Description</a:t>
                      </a:r>
                    </a:p>
                  </a:txBody>
                  <a:tcPr marL="72531" marR="72531" marT="72531" marB="72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700">
                          <a:effectLst/>
                        </a:rPr>
                        <a:t>Example</a:t>
                      </a:r>
                    </a:p>
                  </a:txBody>
                  <a:tcPr marL="72531" marR="72531" marT="72531" marB="72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599881">
                <a:tc>
                  <a:txBody>
                    <a:bodyPr/>
                    <a:lstStyle/>
                    <a:p>
                      <a:pPr fontAlgn="ctr"/>
                      <a:r>
                        <a:rPr lang="en-IN" sz="1700" dirty="0">
                          <a:effectLst/>
                        </a:rPr>
                        <a:t>+ (Addition)</a:t>
                      </a:r>
                    </a:p>
                  </a:txBody>
                  <a:tcPr marL="72531" marR="72531" marT="72531" marB="7253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Adds values on either side of the operator.</a:t>
                      </a:r>
                    </a:p>
                  </a:txBody>
                  <a:tcPr marL="72531" marR="72531" marT="72531" marB="72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700" dirty="0">
                          <a:effectLst/>
                        </a:rPr>
                        <a:t>a + b will give 30</a:t>
                      </a:r>
                    </a:p>
                  </a:txBody>
                  <a:tcPr marL="72531" marR="72531" marT="72531" marB="7253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34618">
                <a:tc>
                  <a:txBody>
                    <a:bodyPr/>
                    <a:lstStyle/>
                    <a:p>
                      <a:pPr fontAlgn="ctr"/>
                      <a:r>
                        <a:rPr lang="en-IN" sz="1700">
                          <a:effectLst/>
                        </a:rPr>
                        <a:t>- (Subtraction)</a:t>
                      </a:r>
                    </a:p>
                  </a:txBody>
                  <a:tcPr marL="72531" marR="72531" marT="72531" marB="7253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Subtracts right hand operand from left hand operand.</a:t>
                      </a:r>
                    </a:p>
                  </a:txBody>
                  <a:tcPr marL="72531" marR="72531" marT="72531" marB="72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700" dirty="0">
                          <a:effectLst/>
                        </a:rPr>
                        <a:t>a - b will give -10</a:t>
                      </a:r>
                    </a:p>
                  </a:txBody>
                  <a:tcPr marL="72531" marR="72531" marT="72531" marB="7253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34618">
                <a:tc>
                  <a:txBody>
                    <a:bodyPr/>
                    <a:lstStyle/>
                    <a:p>
                      <a:pPr fontAlgn="ctr"/>
                      <a:r>
                        <a:rPr lang="en-IN" sz="1700" dirty="0">
                          <a:effectLst/>
                        </a:rPr>
                        <a:t>* (Multiplication)</a:t>
                      </a:r>
                    </a:p>
                  </a:txBody>
                  <a:tcPr marL="72531" marR="72531" marT="72531" marB="7253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Multiplies values on either side of the operator.</a:t>
                      </a:r>
                    </a:p>
                  </a:txBody>
                  <a:tcPr marL="72531" marR="72531" marT="72531" marB="72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700">
                          <a:effectLst/>
                        </a:rPr>
                        <a:t>a * b will give 200</a:t>
                      </a:r>
                    </a:p>
                  </a:txBody>
                  <a:tcPr marL="72531" marR="72531" marT="72531" marB="7253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99881">
                <a:tc>
                  <a:txBody>
                    <a:bodyPr/>
                    <a:lstStyle/>
                    <a:p>
                      <a:pPr fontAlgn="ctr"/>
                      <a:r>
                        <a:rPr lang="en-IN" sz="1700" dirty="0">
                          <a:effectLst/>
                        </a:rPr>
                        <a:t>/ (Division)</a:t>
                      </a:r>
                    </a:p>
                  </a:txBody>
                  <a:tcPr marL="72531" marR="72531" marT="72531" marB="7253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Divides left hand operand by right hand operand.</a:t>
                      </a:r>
                    </a:p>
                  </a:txBody>
                  <a:tcPr marL="72531" marR="72531" marT="72531" marB="72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700" dirty="0">
                          <a:effectLst/>
                        </a:rPr>
                        <a:t>b / a will give 2</a:t>
                      </a:r>
                    </a:p>
                  </a:txBody>
                  <a:tcPr marL="72531" marR="72531" marT="72531" marB="7253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34618">
                <a:tc>
                  <a:txBody>
                    <a:bodyPr/>
                    <a:lstStyle/>
                    <a:p>
                      <a:pPr fontAlgn="ctr"/>
                      <a:r>
                        <a:rPr lang="en-IN" sz="1700" dirty="0">
                          <a:effectLst/>
                        </a:rPr>
                        <a:t>% (Modulus)</a:t>
                      </a:r>
                    </a:p>
                  </a:txBody>
                  <a:tcPr marL="72531" marR="72531" marT="72531" marB="7253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dirty="0">
                          <a:effectLst/>
                        </a:rPr>
                        <a:t>Divides left hand operand by right hand operand and returns remainder.</a:t>
                      </a:r>
                    </a:p>
                  </a:txBody>
                  <a:tcPr marL="72531" marR="72531" marT="72531" marB="72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700" dirty="0">
                          <a:effectLst/>
                        </a:rPr>
                        <a:t>b % a will give 0</a:t>
                      </a:r>
                    </a:p>
                  </a:txBody>
                  <a:tcPr marL="72531" marR="72531" marT="72531" marB="7253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5" name="Rectangle 2"/>
          <p:cNvSpPr>
            <a:spLocks noChangeArrowheads="1"/>
          </p:cNvSpPr>
          <p:nvPr/>
        </p:nvSpPr>
        <p:spPr bwMode="auto">
          <a:xfrm>
            <a:off x="1568450" y="1600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chemeClr val="tx1"/>
                </a:solidFill>
                <a:effectLst/>
                <a:latin typeface="Arial" pitchFamily="34" charset="0"/>
                <a:cs typeface="Arial" pitchFamily="34" charset="0"/>
              </a:rPr>
              <a:t>SQL Arithmetic Operators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pitchFamily="34" charset="0"/>
                <a:cs typeface="Arial" pitchFamily="34" charset="0"/>
              </a:rPr>
              <a:t>Assume </a:t>
            </a:r>
            <a:r>
              <a:rPr kumimoji="0" lang="en-US" sz="1200" b="1" i="0" u="none" strike="noStrike" cap="none" normalizeH="0" baseline="0" dirty="0" smtClean="0">
                <a:ln>
                  <a:noFill/>
                </a:ln>
                <a:solidFill>
                  <a:srgbClr val="000000"/>
                </a:solidFill>
                <a:effectLst/>
                <a:latin typeface="Arial" pitchFamily="34" charset="0"/>
                <a:cs typeface="Arial" pitchFamily="34" charset="0"/>
              </a:rPr>
              <a:t>'variable a'</a:t>
            </a:r>
            <a:r>
              <a:rPr kumimoji="0" lang="en-US" sz="1200" b="0" i="0" u="none" strike="noStrike" cap="none" normalizeH="0" baseline="0" dirty="0" smtClean="0">
                <a:ln>
                  <a:noFill/>
                </a:ln>
                <a:solidFill>
                  <a:srgbClr val="000000"/>
                </a:solidFill>
                <a:effectLst/>
                <a:latin typeface="Arial" pitchFamily="34" charset="0"/>
                <a:cs typeface="Arial" pitchFamily="34" charset="0"/>
              </a:rPr>
              <a:t> holds 10 and </a:t>
            </a:r>
            <a:r>
              <a:rPr kumimoji="0" lang="en-US" sz="1200" b="1" i="0" u="none" strike="noStrike" cap="none" normalizeH="0" baseline="0" dirty="0" smtClean="0">
                <a:ln>
                  <a:noFill/>
                </a:ln>
                <a:solidFill>
                  <a:srgbClr val="000000"/>
                </a:solidFill>
                <a:effectLst/>
                <a:latin typeface="Arial" pitchFamily="34" charset="0"/>
                <a:cs typeface="Arial" pitchFamily="34" charset="0"/>
              </a:rPr>
              <a:t>'variable b'</a:t>
            </a:r>
            <a:r>
              <a:rPr kumimoji="0" lang="en-US" sz="1200" b="0" i="0" u="none" strike="noStrike" cap="none" normalizeH="0" baseline="0" dirty="0" smtClean="0">
                <a:ln>
                  <a:noFill/>
                </a:ln>
                <a:solidFill>
                  <a:srgbClr val="000000"/>
                </a:solidFill>
                <a:effectLst/>
                <a:latin typeface="Arial" pitchFamily="34" charset="0"/>
                <a:cs typeface="Arial" pitchFamily="34" charset="0"/>
              </a:rPr>
              <a:t> holds 20, then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13131"/>
                </a:solidFill>
                <a:effectLst/>
                <a:latin typeface="Arial" pitchFamily="34" charset="0"/>
                <a:cs typeface="Arial" pitchFamily="34" charset="0"/>
                <a:hlinkClick r:id="rId2"/>
              </a:rPr>
              <a:t>Show Examples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694088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200" dirty="0"/>
              <a:t>SQL Comparison Operators</a:t>
            </a:r>
            <a:br>
              <a:rPr lang="en-IN" sz="1200" dirty="0"/>
            </a:br>
            <a:endParaRPr lang="en-IN" sz="1200" dirty="0"/>
          </a:p>
        </p:txBody>
      </p:sp>
      <p:graphicFrame>
        <p:nvGraphicFramePr>
          <p:cNvPr id="6" name="Content Placeholder 5"/>
          <p:cNvGraphicFramePr>
            <a:graphicFrameLocks noGrp="1"/>
          </p:cNvGraphicFramePr>
          <p:nvPr>
            <p:ph idx="1"/>
          </p:nvPr>
        </p:nvGraphicFramePr>
        <p:xfrm>
          <a:off x="2131969" y="1589350"/>
          <a:ext cx="4880062" cy="4547664"/>
        </p:xfrm>
        <a:graphic>
          <a:graphicData uri="http://schemas.openxmlformats.org/drawingml/2006/table">
            <a:tbl>
              <a:tblPr/>
              <a:tblGrid>
                <a:gridCol w="605657"/>
                <a:gridCol w="2798340"/>
                <a:gridCol w="1476065"/>
              </a:tblGrid>
              <a:tr h="542173">
                <a:tc>
                  <a:txBody>
                    <a:bodyPr/>
                    <a:lstStyle/>
                    <a:p>
                      <a:pPr fontAlgn="t"/>
                      <a:r>
                        <a:rPr lang="en-IN" sz="1400" dirty="0">
                          <a:effectLst/>
                        </a:rPr>
                        <a:t>Operator</a:t>
                      </a:r>
                    </a:p>
                  </a:txBody>
                  <a:tcPr marL="58932" marR="58932" marT="58932" marB="589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fontAlgn="t"/>
                      <a:r>
                        <a:rPr lang="en-IN" sz="1400">
                          <a:effectLst/>
                        </a:rPr>
                        <a:t>Description</a:t>
                      </a:r>
                    </a:p>
                  </a:txBody>
                  <a:tcPr marL="58932" marR="58932" marT="58932" marB="589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fontAlgn="t"/>
                      <a:r>
                        <a:rPr lang="en-IN" sz="1400">
                          <a:effectLst/>
                        </a:rPr>
                        <a:t>Example</a:t>
                      </a:r>
                    </a:p>
                  </a:txBody>
                  <a:tcPr marL="58932" marR="58932" marT="58932" marB="589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754327">
                <a:tc>
                  <a:txBody>
                    <a:bodyPr/>
                    <a:lstStyle/>
                    <a:p>
                      <a:pPr algn="ctr" fontAlgn="ctr"/>
                      <a:r>
                        <a:rPr lang="en-IN" sz="1400" dirty="0">
                          <a:effectLst/>
                        </a:rPr>
                        <a:t>=</a:t>
                      </a:r>
                    </a:p>
                  </a:txBody>
                  <a:tcPr marL="58932" marR="58932" marT="58932" marB="589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Checks if the values of two operands are equal or not, if yes then condition becomes true.</a:t>
                      </a:r>
                    </a:p>
                  </a:txBody>
                  <a:tcPr marL="58932" marR="58932" marT="58932" marB="589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400">
                          <a:effectLst/>
                        </a:rPr>
                        <a:t>(a = b) is not true.</a:t>
                      </a:r>
                    </a:p>
                  </a:txBody>
                  <a:tcPr marL="58932" marR="58932" marT="58932" marB="589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54327">
                <a:tc>
                  <a:txBody>
                    <a:bodyPr/>
                    <a:lstStyle/>
                    <a:p>
                      <a:pPr algn="ctr" fontAlgn="ctr"/>
                      <a:r>
                        <a:rPr lang="en-IN" sz="1400">
                          <a:effectLst/>
                        </a:rPr>
                        <a:t>!=</a:t>
                      </a:r>
                    </a:p>
                  </a:txBody>
                  <a:tcPr marL="58932" marR="58932" marT="58932" marB="589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Checks if the values of two operands are equal or not, if values are not equal then condition becomes true.</a:t>
                      </a:r>
                    </a:p>
                  </a:txBody>
                  <a:tcPr marL="58932" marR="58932" marT="58932" marB="589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IN" sz="1400" dirty="0">
                          <a:effectLst/>
                        </a:rPr>
                        <a:t>(a != b) is true.</a:t>
                      </a:r>
                    </a:p>
                  </a:txBody>
                  <a:tcPr marL="58932" marR="58932" marT="58932" marB="589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54327">
                <a:tc>
                  <a:txBody>
                    <a:bodyPr/>
                    <a:lstStyle/>
                    <a:p>
                      <a:pPr algn="ctr" fontAlgn="ctr"/>
                      <a:r>
                        <a:rPr lang="en-IN" sz="1400">
                          <a:effectLst/>
                        </a:rPr>
                        <a:t>&lt;&gt;</a:t>
                      </a:r>
                    </a:p>
                  </a:txBody>
                  <a:tcPr marL="58932" marR="58932" marT="58932" marB="589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Checks if the values of two operands are equal or not, if values are not equal then condition becomes true.</a:t>
                      </a:r>
                    </a:p>
                  </a:txBody>
                  <a:tcPr marL="58932" marR="58932" marT="58932" marB="589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IN" sz="1400">
                          <a:effectLst/>
                        </a:rPr>
                        <a:t>(a &lt;&gt; b) is true.</a:t>
                      </a:r>
                    </a:p>
                  </a:txBody>
                  <a:tcPr marL="58932" marR="58932" marT="58932" marB="589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66482">
                <a:tc>
                  <a:txBody>
                    <a:bodyPr/>
                    <a:lstStyle/>
                    <a:p>
                      <a:pPr algn="ctr" fontAlgn="ctr"/>
                      <a:r>
                        <a:rPr lang="en-IN" sz="1400">
                          <a:effectLst/>
                        </a:rPr>
                        <a:t>&gt;</a:t>
                      </a:r>
                    </a:p>
                  </a:txBody>
                  <a:tcPr marL="58932" marR="58932" marT="58932" marB="589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Checks if the value of left operand is greater than the value of right operand, if yes then condition becomes true.</a:t>
                      </a:r>
                    </a:p>
                  </a:txBody>
                  <a:tcPr marL="58932" marR="58932" marT="58932" marB="589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400">
                          <a:effectLst/>
                        </a:rPr>
                        <a:t>(a &gt; b) is not true.</a:t>
                      </a:r>
                    </a:p>
                  </a:txBody>
                  <a:tcPr marL="58932" marR="58932" marT="58932" marB="589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54327">
                <a:tc>
                  <a:txBody>
                    <a:bodyPr/>
                    <a:lstStyle/>
                    <a:p>
                      <a:pPr algn="ctr" fontAlgn="ctr"/>
                      <a:r>
                        <a:rPr lang="en-IN" sz="1400">
                          <a:effectLst/>
                        </a:rPr>
                        <a:t>&lt;</a:t>
                      </a:r>
                    </a:p>
                  </a:txBody>
                  <a:tcPr marL="58932" marR="58932" marT="58932" marB="589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Checks if the value of left operand is less than the value of right operand, if yes then condition becomes true.</a:t>
                      </a:r>
                    </a:p>
                  </a:txBody>
                  <a:tcPr marL="58932" marR="58932" marT="58932" marB="589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IN" sz="1400" dirty="0">
                          <a:effectLst/>
                        </a:rPr>
                        <a:t>(a &lt; b) is true.</a:t>
                      </a:r>
                    </a:p>
                  </a:txBody>
                  <a:tcPr marL="58932" marR="58932" marT="58932" marB="589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03071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nvPr>
        </p:nvGraphicFramePr>
        <p:xfrm>
          <a:off x="2849625" y="1563186"/>
          <a:ext cx="3444750" cy="4599992"/>
        </p:xfrm>
        <a:graphic>
          <a:graphicData uri="http://schemas.openxmlformats.org/drawingml/2006/table">
            <a:tbl>
              <a:tblPr/>
              <a:tblGrid>
                <a:gridCol w="1148250"/>
                <a:gridCol w="1148250"/>
                <a:gridCol w="1148250"/>
              </a:tblGrid>
              <a:tr h="1131491">
                <a:tc>
                  <a:txBody>
                    <a:bodyPr/>
                    <a:lstStyle/>
                    <a:p>
                      <a:pPr algn="ctr" fontAlgn="ctr"/>
                      <a:r>
                        <a:rPr lang="en-IN" sz="1000">
                          <a:effectLst/>
                        </a:rPr>
                        <a:t>&gt;=</a:t>
                      </a:r>
                    </a:p>
                  </a:txBody>
                  <a:tcPr marL="41599" marR="41599" marT="41599" marB="4159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000">
                          <a:effectLst/>
                        </a:rPr>
                        <a:t>Checks if the value of left operand is greater than or equal to the value of right operand, if yes then condition becomes true.</a:t>
                      </a:r>
                    </a:p>
                  </a:txBody>
                  <a:tcPr marL="41599" marR="41599" marT="41599" marB="415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000">
                          <a:effectLst/>
                        </a:rPr>
                        <a:t>(a &gt;= b) is not true.</a:t>
                      </a:r>
                    </a:p>
                  </a:txBody>
                  <a:tcPr marL="41599" marR="41599" marT="41599" marB="4159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131491">
                <a:tc>
                  <a:txBody>
                    <a:bodyPr/>
                    <a:lstStyle/>
                    <a:p>
                      <a:pPr algn="ctr" fontAlgn="ctr"/>
                      <a:r>
                        <a:rPr lang="en-IN" sz="1000">
                          <a:effectLst/>
                        </a:rPr>
                        <a:t>&lt;=</a:t>
                      </a:r>
                    </a:p>
                  </a:txBody>
                  <a:tcPr marL="41599" marR="41599" marT="41599" marB="4159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000">
                          <a:effectLst/>
                        </a:rPr>
                        <a:t>Checks if the value of left operand is less than or equal to the value of right operand, if yes then condition becomes true.</a:t>
                      </a:r>
                    </a:p>
                  </a:txBody>
                  <a:tcPr marL="41599" marR="41599" marT="41599" marB="415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IN" sz="1000">
                          <a:effectLst/>
                        </a:rPr>
                        <a:t>(a &lt;= b) is true.</a:t>
                      </a:r>
                    </a:p>
                  </a:txBody>
                  <a:tcPr marL="41599" marR="41599" marT="41599" marB="4159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131491">
                <a:tc>
                  <a:txBody>
                    <a:bodyPr/>
                    <a:lstStyle/>
                    <a:p>
                      <a:pPr algn="ctr" fontAlgn="ctr"/>
                      <a:r>
                        <a:rPr lang="en-IN" sz="1000">
                          <a:effectLst/>
                        </a:rPr>
                        <a:t>!&lt;</a:t>
                      </a:r>
                    </a:p>
                  </a:txBody>
                  <a:tcPr marL="41599" marR="41599" marT="41599" marB="4159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000">
                          <a:effectLst/>
                        </a:rPr>
                        <a:t>Checks if the value of left operand is not less than the value of right operand, if yes then condition becomes true.</a:t>
                      </a:r>
                    </a:p>
                  </a:txBody>
                  <a:tcPr marL="41599" marR="41599" marT="41599" marB="415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IN" sz="1000">
                          <a:effectLst/>
                        </a:rPr>
                        <a:t>(a !&lt; b) is false.</a:t>
                      </a:r>
                    </a:p>
                  </a:txBody>
                  <a:tcPr marL="41599" marR="41599" marT="41599" marB="4159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131491">
                <a:tc>
                  <a:txBody>
                    <a:bodyPr/>
                    <a:lstStyle/>
                    <a:p>
                      <a:pPr algn="ctr" fontAlgn="ctr"/>
                      <a:r>
                        <a:rPr lang="en-IN" sz="1000">
                          <a:effectLst/>
                        </a:rPr>
                        <a:t>!&gt;</a:t>
                      </a:r>
                    </a:p>
                  </a:txBody>
                  <a:tcPr marL="41599" marR="41599" marT="41599" marB="4159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000">
                          <a:effectLst/>
                        </a:rPr>
                        <a:t>Checks if the value of left operand is not greater than the value of right operand, if yes then condition becomes true.</a:t>
                      </a:r>
                    </a:p>
                  </a:txBody>
                  <a:tcPr marL="41599" marR="41599" marT="41599" marB="415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IN" sz="1000" dirty="0">
                          <a:effectLst/>
                        </a:rPr>
                        <a:t>(a !&gt; b) is true.</a:t>
                      </a:r>
                    </a:p>
                  </a:txBody>
                  <a:tcPr marL="41599" marR="41599" marT="41599" marB="4159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62598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400" dirty="0"/>
              <a:t>SQL Logical Operators</a:t>
            </a:r>
            <a:br>
              <a:rPr lang="en-IN" sz="1400" dirty="0"/>
            </a:br>
            <a:endParaRPr lang="en-IN" sz="1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97193440"/>
              </p:ext>
            </p:extLst>
          </p:nvPr>
        </p:nvGraphicFramePr>
        <p:xfrm>
          <a:off x="3080006" y="1219201"/>
          <a:ext cx="4082794" cy="5227946"/>
        </p:xfrm>
        <a:graphic>
          <a:graphicData uri="http://schemas.openxmlformats.org/drawingml/2006/table">
            <a:tbl>
              <a:tblPr/>
              <a:tblGrid>
                <a:gridCol w="2041397"/>
                <a:gridCol w="2041397"/>
              </a:tblGrid>
              <a:tr h="211660">
                <a:tc>
                  <a:txBody>
                    <a:bodyPr/>
                    <a:lstStyle/>
                    <a:p>
                      <a:pPr fontAlgn="t"/>
                      <a:r>
                        <a:rPr lang="en-IN" sz="900" dirty="0" err="1">
                          <a:effectLst/>
                        </a:rPr>
                        <a:t>Sr.No</a:t>
                      </a:r>
                      <a:r>
                        <a:rPr lang="en-IN" sz="900" dirty="0">
                          <a:effectLst/>
                        </a:rPr>
                        <a:t>.</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900">
                          <a:effectLst/>
                        </a:rPr>
                        <a:t>Operator &amp; Description</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627919">
                <a:tc>
                  <a:txBody>
                    <a:bodyPr/>
                    <a:lstStyle/>
                    <a:p>
                      <a:pPr algn="ctr" fontAlgn="ctr"/>
                      <a:r>
                        <a:rPr lang="en-IN" sz="900">
                          <a:effectLst/>
                        </a:rPr>
                        <a:t>1</a:t>
                      </a:r>
                    </a:p>
                  </a:txBody>
                  <a:tcPr marL="36035" marR="36035" marT="36035" marB="3603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900" b="1" dirty="0">
                          <a:solidFill>
                            <a:srgbClr val="000000"/>
                          </a:solidFill>
                          <a:effectLst/>
                          <a:latin typeface="Arial"/>
                        </a:rPr>
                        <a:t>ALL</a:t>
                      </a:r>
                      <a:endParaRPr lang="en-US" sz="900" dirty="0">
                        <a:solidFill>
                          <a:srgbClr val="000000"/>
                        </a:solidFill>
                        <a:effectLst/>
                        <a:latin typeface="Arial"/>
                      </a:endParaRPr>
                    </a:p>
                    <a:p>
                      <a:pPr algn="just" fontAlgn="t"/>
                      <a:r>
                        <a:rPr lang="en-US" sz="900" dirty="0">
                          <a:solidFill>
                            <a:srgbClr val="000000"/>
                          </a:solidFill>
                          <a:effectLst/>
                          <a:latin typeface="Arial"/>
                        </a:rPr>
                        <a:t>The ALL operator is used to compare a value to all values in another value set.</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05424">
                <a:tc>
                  <a:txBody>
                    <a:bodyPr/>
                    <a:lstStyle/>
                    <a:p>
                      <a:pPr algn="ctr" fontAlgn="ctr"/>
                      <a:r>
                        <a:rPr lang="en-IN" sz="900">
                          <a:effectLst/>
                        </a:rPr>
                        <a:t>2</a:t>
                      </a:r>
                    </a:p>
                  </a:txBody>
                  <a:tcPr marL="36035" marR="36035" marT="36035" marB="3603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900" b="1" dirty="0">
                          <a:solidFill>
                            <a:srgbClr val="000000"/>
                          </a:solidFill>
                          <a:effectLst/>
                          <a:latin typeface="Arial"/>
                        </a:rPr>
                        <a:t>AND</a:t>
                      </a:r>
                      <a:endParaRPr lang="en-US" sz="900" dirty="0">
                        <a:solidFill>
                          <a:srgbClr val="000000"/>
                        </a:solidFill>
                        <a:effectLst/>
                        <a:latin typeface="Arial"/>
                      </a:endParaRPr>
                    </a:p>
                    <a:p>
                      <a:pPr algn="just" fontAlgn="t"/>
                      <a:r>
                        <a:rPr lang="en-US" sz="900" dirty="0">
                          <a:solidFill>
                            <a:srgbClr val="000000"/>
                          </a:solidFill>
                          <a:effectLst/>
                          <a:latin typeface="Arial"/>
                        </a:rPr>
                        <a:t>The AND operator allows the existence of multiple conditions in an SQL statement's WHERE clause.</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66671">
                <a:tc>
                  <a:txBody>
                    <a:bodyPr/>
                    <a:lstStyle/>
                    <a:p>
                      <a:pPr algn="ctr" fontAlgn="ctr"/>
                      <a:r>
                        <a:rPr lang="en-IN" sz="900">
                          <a:effectLst/>
                        </a:rPr>
                        <a:t>3</a:t>
                      </a:r>
                    </a:p>
                  </a:txBody>
                  <a:tcPr marL="36035" marR="36035" marT="36035" marB="3603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900" b="1" dirty="0">
                          <a:solidFill>
                            <a:srgbClr val="000000"/>
                          </a:solidFill>
                          <a:effectLst/>
                          <a:latin typeface="Arial"/>
                        </a:rPr>
                        <a:t>ANY</a:t>
                      </a:r>
                      <a:endParaRPr lang="en-US" sz="900" dirty="0">
                        <a:solidFill>
                          <a:srgbClr val="000000"/>
                        </a:solidFill>
                        <a:effectLst/>
                        <a:latin typeface="Arial"/>
                      </a:endParaRPr>
                    </a:p>
                    <a:p>
                      <a:pPr algn="just" fontAlgn="t"/>
                      <a:r>
                        <a:rPr lang="en-US" sz="900" dirty="0">
                          <a:solidFill>
                            <a:srgbClr val="000000"/>
                          </a:solidFill>
                          <a:effectLst/>
                          <a:latin typeface="Arial"/>
                        </a:rPr>
                        <a:t>The ANY operator is used to compare a value to any applicable value in the list as per the condition.</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044177">
                <a:tc>
                  <a:txBody>
                    <a:bodyPr/>
                    <a:lstStyle/>
                    <a:p>
                      <a:pPr algn="ctr" fontAlgn="ctr"/>
                      <a:r>
                        <a:rPr lang="en-IN" sz="900">
                          <a:effectLst/>
                        </a:rPr>
                        <a:t>4</a:t>
                      </a:r>
                    </a:p>
                  </a:txBody>
                  <a:tcPr marL="36035" marR="36035" marT="36035" marB="3603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900" b="1" dirty="0">
                          <a:solidFill>
                            <a:srgbClr val="000000"/>
                          </a:solidFill>
                          <a:effectLst/>
                          <a:latin typeface="Arial"/>
                        </a:rPr>
                        <a:t>BETWEEN</a:t>
                      </a:r>
                      <a:endParaRPr lang="en-US" sz="900" dirty="0">
                        <a:solidFill>
                          <a:srgbClr val="000000"/>
                        </a:solidFill>
                        <a:effectLst/>
                        <a:latin typeface="Arial"/>
                      </a:endParaRPr>
                    </a:p>
                    <a:p>
                      <a:pPr algn="just" fontAlgn="t"/>
                      <a:r>
                        <a:rPr lang="en-US" sz="900" dirty="0">
                          <a:solidFill>
                            <a:srgbClr val="000000"/>
                          </a:solidFill>
                          <a:effectLst/>
                          <a:latin typeface="Arial"/>
                        </a:rPr>
                        <a:t>The BETWEEN operator is used to search for values that are within a set of values, given the minimum value and the maximum value.</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05424">
                <a:tc>
                  <a:txBody>
                    <a:bodyPr/>
                    <a:lstStyle/>
                    <a:p>
                      <a:pPr algn="ctr" fontAlgn="ctr"/>
                      <a:r>
                        <a:rPr lang="en-IN" sz="900">
                          <a:effectLst/>
                        </a:rPr>
                        <a:t>5</a:t>
                      </a:r>
                    </a:p>
                  </a:txBody>
                  <a:tcPr marL="36035" marR="36035" marT="36035" marB="3603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900" b="1" dirty="0">
                          <a:solidFill>
                            <a:srgbClr val="000000"/>
                          </a:solidFill>
                          <a:effectLst/>
                          <a:latin typeface="Arial"/>
                        </a:rPr>
                        <a:t>EXISTS</a:t>
                      </a:r>
                      <a:endParaRPr lang="en-US" sz="900" dirty="0">
                        <a:solidFill>
                          <a:srgbClr val="000000"/>
                        </a:solidFill>
                        <a:effectLst/>
                        <a:latin typeface="Arial"/>
                      </a:endParaRPr>
                    </a:p>
                    <a:p>
                      <a:pPr algn="just" fontAlgn="t"/>
                      <a:r>
                        <a:rPr lang="en-US" sz="900" dirty="0">
                          <a:solidFill>
                            <a:srgbClr val="000000"/>
                          </a:solidFill>
                          <a:effectLst/>
                          <a:latin typeface="Arial"/>
                        </a:rPr>
                        <a:t>The EXISTS operator is used to search for the presence of a row in a specified table that meets a certain criterion.</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66671">
                <a:tc>
                  <a:txBody>
                    <a:bodyPr/>
                    <a:lstStyle/>
                    <a:p>
                      <a:pPr algn="ctr" fontAlgn="ctr"/>
                      <a:r>
                        <a:rPr lang="en-IN" sz="900">
                          <a:effectLst/>
                        </a:rPr>
                        <a:t>6</a:t>
                      </a:r>
                    </a:p>
                  </a:txBody>
                  <a:tcPr marL="36035" marR="36035" marT="36035" marB="3603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900" b="1" dirty="0">
                          <a:solidFill>
                            <a:srgbClr val="000000"/>
                          </a:solidFill>
                          <a:effectLst/>
                          <a:latin typeface="Arial"/>
                        </a:rPr>
                        <a:t>IN</a:t>
                      </a:r>
                      <a:endParaRPr lang="en-US" sz="900" dirty="0">
                        <a:solidFill>
                          <a:srgbClr val="000000"/>
                        </a:solidFill>
                        <a:effectLst/>
                        <a:latin typeface="Arial"/>
                      </a:endParaRPr>
                    </a:p>
                    <a:p>
                      <a:pPr algn="just" fontAlgn="t"/>
                      <a:r>
                        <a:rPr lang="en-US" sz="900" dirty="0">
                          <a:solidFill>
                            <a:srgbClr val="000000"/>
                          </a:solidFill>
                          <a:effectLst/>
                          <a:latin typeface="Arial"/>
                        </a:rPr>
                        <a:t>The IN operator is used to compare a value to a list of literal values that have been specified.</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71251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56345721"/>
              </p:ext>
            </p:extLst>
          </p:nvPr>
        </p:nvGraphicFramePr>
        <p:xfrm>
          <a:off x="2880713" y="1447800"/>
          <a:ext cx="4663086" cy="4753222"/>
        </p:xfrm>
        <a:graphic>
          <a:graphicData uri="http://schemas.openxmlformats.org/drawingml/2006/table">
            <a:tbl>
              <a:tblPr/>
              <a:tblGrid>
                <a:gridCol w="2331543"/>
                <a:gridCol w="2331543"/>
              </a:tblGrid>
              <a:tr h="1012615">
                <a:tc>
                  <a:txBody>
                    <a:bodyPr/>
                    <a:lstStyle/>
                    <a:p>
                      <a:pPr algn="just" fontAlgn="t"/>
                      <a:r>
                        <a:rPr lang="en-US" sz="1000" b="1" dirty="0">
                          <a:solidFill>
                            <a:srgbClr val="000000"/>
                          </a:solidFill>
                          <a:effectLst/>
                          <a:latin typeface="Arial"/>
                        </a:rPr>
                        <a:t/>
                      </a:r>
                      <a:br>
                        <a:rPr lang="en-US" sz="1000" b="1" dirty="0">
                          <a:solidFill>
                            <a:srgbClr val="000000"/>
                          </a:solidFill>
                          <a:effectLst/>
                          <a:latin typeface="Arial"/>
                        </a:rPr>
                      </a:br>
                      <a:r>
                        <a:rPr lang="en-US" sz="1000" b="1" dirty="0">
                          <a:solidFill>
                            <a:srgbClr val="000000"/>
                          </a:solidFill>
                          <a:effectLst/>
                          <a:latin typeface="Arial"/>
                        </a:rPr>
                        <a:t>LIKE</a:t>
                      </a:r>
                      <a:endParaRPr lang="en-US" sz="1000" dirty="0">
                        <a:solidFill>
                          <a:srgbClr val="000000"/>
                        </a:solidFill>
                        <a:effectLst/>
                        <a:latin typeface="Arial"/>
                      </a:endParaRPr>
                    </a:p>
                    <a:p>
                      <a:pPr algn="just" fontAlgn="t"/>
                      <a:r>
                        <a:rPr lang="en-US" sz="1000" dirty="0">
                          <a:solidFill>
                            <a:srgbClr val="000000"/>
                          </a:solidFill>
                          <a:effectLst/>
                          <a:latin typeface="Arial"/>
                        </a:rPr>
                        <a:t>The LIKE operator is used to compare a value to similar values using wildcard operators.</a:t>
                      </a:r>
                    </a:p>
                  </a:txBody>
                  <a:tcPr marL="40848" marR="40848" marT="40848" marB="408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endParaRPr lang="en-IN" sz="1000"/>
                    </a:p>
                  </a:txBody>
                  <a:tcPr marL="49018" marR="49018" marT="24509" marB="24509">
                    <a:lnL w="9525" cap="flat" cmpd="sng" algn="ctr">
                      <a:solidFill>
                        <a:srgbClr val="DDDDDD"/>
                      </a:solidFill>
                      <a:prstDash val="solid"/>
                      <a:round/>
                      <a:headEnd type="none" w="med" len="med"/>
                      <a:tailEnd type="none" w="med" len="med"/>
                    </a:lnL>
                    <a:lnB w="9525" cap="flat" cmpd="sng" algn="ctr">
                      <a:solidFill>
                        <a:srgbClr val="DDDDDD"/>
                      </a:solidFill>
                      <a:prstDash val="solid"/>
                      <a:round/>
                      <a:headEnd type="none" w="med" len="med"/>
                      <a:tailEnd type="none" w="med" len="med"/>
                    </a:lnB>
                  </a:tcPr>
                </a:tc>
              </a:tr>
              <a:tr h="1322470">
                <a:tc>
                  <a:txBody>
                    <a:bodyPr/>
                    <a:lstStyle/>
                    <a:p>
                      <a:pPr algn="ctr" fontAlgn="ctr"/>
                      <a:r>
                        <a:rPr lang="en-IN" sz="1000">
                          <a:effectLst/>
                        </a:rPr>
                        <a:t>8</a:t>
                      </a:r>
                    </a:p>
                  </a:txBody>
                  <a:tcPr marL="40848" marR="40848" marT="40848" marB="4084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000" b="1">
                          <a:solidFill>
                            <a:srgbClr val="000000"/>
                          </a:solidFill>
                          <a:effectLst/>
                          <a:latin typeface="Arial"/>
                        </a:rPr>
                        <a:t>NOT</a:t>
                      </a:r>
                      <a:endParaRPr lang="en-US" sz="1000">
                        <a:solidFill>
                          <a:srgbClr val="000000"/>
                        </a:solidFill>
                        <a:effectLst/>
                        <a:latin typeface="Arial"/>
                      </a:endParaRPr>
                    </a:p>
                    <a:p>
                      <a:pPr algn="just" fontAlgn="t"/>
                      <a:r>
                        <a:rPr lang="en-US" sz="1000">
                          <a:solidFill>
                            <a:srgbClr val="000000"/>
                          </a:solidFill>
                          <a:effectLst/>
                          <a:latin typeface="Arial"/>
                        </a:rPr>
                        <a:t>The NOT operator reverses the meaning of the logical operator with which it is used. Eg: NOT EXISTS, NOT BETWEEN, NOT IN, etc. </a:t>
                      </a:r>
                      <a:r>
                        <a:rPr lang="en-US" sz="1000" b="1">
                          <a:solidFill>
                            <a:srgbClr val="000000"/>
                          </a:solidFill>
                          <a:effectLst/>
                          <a:latin typeface="Arial"/>
                        </a:rPr>
                        <a:t>This is a negate operator.</a:t>
                      </a:r>
                      <a:endParaRPr lang="en-US" sz="1000">
                        <a:solidFill>
                          <a:srgbClr val="000000"/>
                        </a:solidFill>
                        <a:effectLst/>
                        <a:latin typeface="Arial"/>
                      </a:endParaRPr>
                    </a:p>
                  </a:txBody>
                  <a:tcPr marL="40848" marR="40848" marT="40848" marB="408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57688">
                <a:tc>
                  <a:txBody>
                    <a:bodyPr/>
                    <a:lstStyle/>
                    <a:p>
                      <a:pPr algn="ctr" fontAlgn="ctr"/>
                      <a:r>
                        <a:rPr lang="en-IN" sz="1000">
                          <a:effectLst/>
                        </a:rPr>
                        <a:t>9</a:t>
                      </a:r>
                    </a:p>
                  </a:txBody>
                  <a:tcPr marL="40848" marR="40848" marT="40848" marB="4084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000" b="1">
                          <a:solidFill>
                            <a:srgbClr val="000000"/>
                          </a:solidFill>
                          <a:effectLst/>
                          <a:latin typeface="Arial"/>
                        </a:rPr>
                        <a:t>OR</a:t>
                      </a:r>
                      <a:endParaRPr lang="en-US" sz="1000">
                        <a:solidFill>
                          <a:srgbClr val="000000"/>
                        </a:solidFill>
                        <a:effectLst/>
                        <a:latin typeface="Arial"/>
                      </a:endParaRPr>
                    </a:p>
                    <a:p>
                      <a:pPr algn="just" fontAlgn="t"/>
                      <a:r>
                        <a:rPr lang="en-US" sz="1000">
                          <a:solidFill>
                            <a:srgbClr val="000000"/>
                          </a:solidFill>
                          <a:effectLst/>
                          <a:latin typeface="Arial"/>
                        </a:rPr>
                        <a:t>The OR operator is used to combine multiple conditions in an SQL statement's WHERE clause.</a:t>
                      </a:r>
                    </a:p>
                  </a:txBody>
                  <a:tcPr marL="40848" marR="40848" marT="40848" marB="408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02761">
                <a:tc>
                  <a:txBody>
                    <a:bodyPr/>
                    <a:lstStyle/>
                    <a:p>
                      <a:pPr algn="ctr" fontAlgn="ctr"/>
                      <a:r>
                        <a:rPr lang="en-IN" sz="1000">
                          <a:effectLst/>
                        </a:rPr>
                        <a:t>10</a:t>
                      </a:r>
                    </a:p>
                  </a:txBody>
                  <a:tcPr marL="40848" marR="40848" marT="40848" marB="4084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000" b="1">
                          <a:solidFill>
                            <a:srgbClr val="000000"/>
                          </a:solidFill>
                          <a:effectLst/>
                          <a:latin typeface="Arial"/>
                        </a:rPr>
                        <a:t>IS NULL</a:t>
                      </a:r>
                      <a:endParaRPr lang="en-US" sz="1000">
                        <a:solidFill>
                          <a:srgbClr val="000000"/>
                        </a:solidFill>
                        <a:effectLst/>
                        <a:latin typeface="Arial"/>
                      </a:endParaRPr>
                    </a:p>
                    <a:p>
                      <a:pPr algn="just" fontAlgn="t"/>
                      <a:r>
                        <a:rPr lang="en-US" sz="1000">
                          <a:solidFill>
                            <a:srgbClr val="000000"/>
                          </a:solidFill>
                          <a:effectLst/>
                          <a:latin typeface="Arial"/>
                        </a:rPr>
                        <a:t>The NULL operator is used to compare a value with a NULL value.</a:t>
                      </a:r>
                    </a:p>
                  </a:txBody>
                  <a:tcPr marL="40848" marR="40848" marT="40848" marB="408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57688">
                <a:tc>
                  <a:txBody>
                    <a:bodyPr/>
                    <a:lstStyle/>
                    <a:p>
                      <a:pPr algn="ctr" fontAlgn="ctr"/>
                      <a:r>
                        <a:rPr lang="en-IN" sz="1000">
                          <a:effectLst/>
                        </a:rPr>
                        <a:t>11</a:t>
                      </a:r>
                    </a:p>
                  </a:txBody>
                  <a:tcPr marL="40848" marR="40848" marT="40848" marB="4084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000" b="1" dirty="0">
                          <a:solidFill>
                            <a:srgbClr val="000000"/>
                          </a:solidFill>
                          <a:effectLst/>
                          <a:latin typeface="Arial"/>
                        </a:rPr>
                        <a:t>UNIQUE</a:t>
                      </a:r>
                      <a:endParaRPr lang="en-US" sz="1000" dirty="0">
                        <a:solidFill>
                          <a:srgbClr val="000000"/>
                        </a:solidFill>
                        <a:effectLst/>
                        <a:latin typeface="Arial"/>
                      </a:endParaRPr>
                    </a:p>
                    <a:p>
                      <a:pPr algn="just" fontAlgn="t"/>
                      <a:r>
                        <a:rPr lang="en-US" sz="1000" dirty="0">
                          <a:solidFill>
                            <a:srgbClr val="000000"/>
                          </a:solidFill>
                          <a:effectLst/>
                          <a:latin typeface="Arial"/>
                        </a:rPr>
                        <a:t>The UNIQUE operator searches every row of a specified table for uniqueness (no duplicates).</a:t>
                      </a:r>
                    </a:p>
                  </a:txBody>
                  <a:tcPr marL="40848" marR="40848" marT="40848" marB="408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5954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1400" dirty="0"/>
              <a:t>What is RDBMS</a:t>
            </a:r>
            <a:r>
              <a:rPr lang="en-IN" sz="1400" b="1" dirty="0"/>
              <a:t/>
            </a:r>
            <a:br>
              <a:rPr lang="en-IN" sz="1400" b="1" dirty="0"/>
            </a:br>
            <a:r>
              <a:rPr lang="en-IN" sz="1400" b="1" dirty="0" err="1"/>
              <a:t>RDBMS</a:t>
            </a:r>
            <a:r>
              <a:rPr lang="en-IN" sz="1400" dirty="0"/>
              <a:t> stands for </a:t>
            </a:r>
            <a:r>
              <a:rPr lang="en-IN" sz="1400" i="1" dirty="0"/>
              <a:t>Relational Database Management Systems.</a:t>
            </a:r>
            <a:r>
              <a:rPr lang="en-IN" sz="1400" dirty="0"/>
              <a:t>.</a:t>
            </a:r>
            <a:br>
              <a:rPr lang="en-IN" sz="1400" dirty="0"/>
            </a:br>
            <a:r>
              <a:rPr lang="en-IN" sz="1400" dirty="0"/>
              <a:t>All modern database management systems like SQL, MS SQL Server, IBM DB2, ORACLE, My-SQL and Microsoft Access are based on RDBMS.</a:t>
            </a:r>
            <a:br>
              <a:rPr lang="en-IN" sz="1400" dirty="0"/>
            </a:br>
            <a:r>
              <a:rPr lang="en-IN" sz="1400" dirty="0"/>
              <a:t>It is called Relational Data Base Management System (RDBMS) because it is based on relational model introduced by E.F. </a:t>
            </a:r>
            <a:r>
              <a:rPr lang="en-IN" sz="1400" dirty="0" err="1"/>
              <a:t>Codd</a:t>
            </a:r>
            <a:r>
              <a:rPr lang="en-IN" sz="1400" dirty="0"/>
              <a:t>.</a:t>
            </a:r>
            <a:br>
              <a:rPr lang="en-IN" sz="1400" dirty="0"/>
            </a:br>
            <a:endParaRPr lang="en-IN" sz="1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17785169"/>
              </p:ext>
            </p:extLst>
          </p:nvPr>
        </p:nvGraphicFramePr>
        <p:xfrm>
          <a:off x="1047750" y="4737194"/>
          <a:ext cx="7047864" cy="2112455"/>
        </p:xfrm>
        <a:graphic>
          <a:graphicData uri="http://schemas.openxmlformats.org/drawingml/2006/table">
            <a:tbl>
              <a:tblPr firstRow="1" firstCol="1" bandRow="1">
                <a:tableStyleId>{5C22544A-7EE6-4342-B048-85BDC9FD1C3A}</a:tableStyleId>
              </a:tblPr>
              <a:tblGrid>
                <a:gridCol w="1761966"/>
                <a:gridCol w="1761966"/>
                <a:gridCol w="1761966"/>
                <a:gridCol w="1761966"/>
              </a:tblGrid>
              <a:tr h="349370">
                <a:tc>
                  <a:txBody>
                    <a:bodyPr/>
                    <a:lstStyle/>
                    <a:p>
                      <a:pPr>
                        <a:lnSpc>
                          <a:spcPct val="115000"/>
                        </a:lnSpc>
                        <a:spcAft>
                          <a:spcPts val="1000"/>
                        </a:spcAft>
                      </a:pPr>
                      <a:r>
                        <a:rPr lang="en-IN" sz="1300" dirty="0">
                          <a:effectLst/>
                        </a:rPr>
                        <a:t>ID</a:t>
                      </a:r>
                      <a:endParaRPr lang="en-IN" sz="1100" dirty="0">
                        <a:effectLst/>
                        <a:latin typeface="Calibri"/>
                        <a:ea typeface="Calibri"/>
                        <a:cs typeface="Times New Roman"/>
                      </a:endParaRPr>
                    </a:p>
                  </a:txBody>
                  <a:tcPr marL="114300" marR="114300" marT="114300" marB="114300"/>
                </a:tc>
                <a:tc>
                  <a:txBody>
                    <a:bodyPr/>
                    <a:lstStyle/>
                    <a:p>
                      <a:pPr>
                        <a:lnSpc>
                          <a:spcPct val="115000"/>
                        </a:lnSpc>
                        <a:spcAft>
                          <a:spcPts val="1000"/>
                        </a:spcAft>
                      </a:pPr>
                      <a:r>
                        <a:rPr lang="en-IN" sz="1300">
                          <a:effectLst/>
                        </a:rPr>
                        <a:t>Name</a:t>
                      </a:r>
                      <a:endParaRPr lang="en-IN" sz="1100">
                        <a:effectLst/>
                        <a:latin typeface="Calibri"/>
                        <a:ea typeface="Calibri"/>
                        <a:cs typeface="Times New Roman"/>
                      </a:endParaRPr>
                    </a:p>
                  </a:txBody>
                  <a:tcPr marL="114300" marR="114300" marT="114300" marB="114300"/>
                </a:tc>
                <a:tc>
                  <a:txBody>
                    <a:bodyPr/>
                    <a:lstStyle/>
                    <a:p>
                      <a:pPr>
                        <a:lnSpc>
                          <a:spcPct val="115000"/>
                        </a:lnSpc>
                        <a:spcAft>
                          <a:spcPts val="1000"/>
                        </a:spcAft>
                      </a:pPr>
                      <a:r>
                        <a:rPr lang="en-IN" sz="1300">
                          <a:effectLst/>
                        </a:rPr>
                        <a:t>AGE</a:t>
                      </a:r>
                      <a:endParaRPr lang="en-IN" sz="1100">
                        <a:effectLst/>
                        <a:latin typeface="Calibri"/>
                        <a:ea typeface="Calibri"/>
                        <a:cs typeface="Times New Roman"/>
                      </a:endParaRPr>
                    </a:p>
                  </a:txBody>
                  <a:tcPr marL="114300" marR="114300" marT="114300" marB="114300"/>
                </a:tc>
                <a:tc>
                  <a:txBody>
                    <a:bodyPr/>
                    <a:lstStyle/>
                    <a:p>
                      <a:pPr>
                        <a:lnSpc>
                          <a:spcPct val="115000"/>
                        </a:lnSpc>
                        <a:spcAft>
                          <a:spcPts val="1000"/>
                        </a:spcAft>
                      </a:pPr>
                      <a:r>
                        <a:rPr lang="en-IN" sz="1300">
                          <a:effectLst/>
                        </a:rPr>
                        <a:t>COURSE</a:t>
                      </a:r>
                      <a:endParaRPr lang="en-IN" sz="1100">
                        <a:effectLst/>
                        <a:latin typeface="Calibri"/>
                        <a:ea typeface="Calibri"/>
                        <a:cs typeface="Times New Roman"/>
                      </a:endParaRPr>
                    </a:p>
                  </a:txBody>
                  <a:tcPr marL="114300" marR="114300" marT="114300" marB="114300"/>
                </a:tc>
              </a:tr>
              <a:tr h="263291">
                <a:tc>
                  <a:txBody>
                    <a:bodyPr/>
                    <a:lstStyle/>
                    <a:p>
                      <a:pPr algn="just">
                        <a:lnSpc>
                          <a:spcPct val="115000"/>
                        </a:lnSpc>
                        <a:spcAft>
                          <a:spcPts val="1000"/>
                        </a:spcAft>
                      </a:pPr>
                      <a:r>
                        <a:rPr lang="en-IN" sz="1100" dirty="0">
                          <a:effectLst/>
                        </a:rPr>
                        <a:t>1</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err="1">
                          <a:effectLst/>
                        </a:rPr>
                        <a:t>Ajeet</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a:effectLst/>
                        </a:rPr>
                        <a:t>24</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err="1">
                          <a:effectLst/>
                        </a:rPr>
                        <a:t>B.Tech</a:t>
                      </a:r>
                      <a:endParaRPr lang="en-IN" sz="1100" dirty="0">
                        <a:effectLst/>
                        <a:latin typeface="Calibri"/>
                        <a:ea typeface="Calibri"/>
                        <a:cs typeface="Times New Roman"/>
                      </a:endParaRPr>
                    </a:p>
                  </a:txBody>
                  <a:tcPr marL="76200" marR="76200" marT="76200" marB="76200"/>
                </a:tc>
              </a:tr>
              <a:tr h="263291">
                <a:tc>
                  <a:txBody>
                    <a:bodyPr/>
                    <a:lstStyle/>
                    <a:p>
                      <a:pPr algn="just">
                        <a:lnSpc>
                          <a:spcPct val="115000"/>
                        </a:lnSpc>
                        <a:spcAft>
                          <a:spcPts val="1000"/>
                        </a:spcAft>
                      </a:pPr>
                      <a:r>
                        <a:rPr lang="en-IN" sz="1100" dirty="0">
                          <a:effectLst/>
                        </a:rPr>
                        <a:t>2</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err="1">
                          <a:effectLst/>
                        </a:rPr>
                        <a:t>aryan</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a:effectLst/>
                        </a:rPr>
                        <a:t>20</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a:effectLst/>
                        </a:rPr>
                        <a:t>C.A</a:t>
                      </a:r>
                      <a:endParaRPr lang="en-IN" sz="1100" dirty="0">
                        <a:effectLst/>
                        <a:latin typeface="Calibri"/>
                        <a:ea typeface="Calibri"/>
                        <a:cs typeface="Times New Roman"/>
                      </a:endParaRPr>
                    </a:p>
                  </a:txBody>
                  <a:tcPr marL="76200" marR="76200" marT="76200" marB="76200"/>
                </a:tc>
              </a:tr>
              <a:tr h="263291">
                <a:tc>
                  <a:txBody>
                    <a:bodyPr/>
                    <a:lstStyle/>
                    <a:p>
                      <a:pPr algn="just">
                        <a:lnSpc>
                          <a:spcPct val="115000"/>
                        </a:lnSpc>
                        <a:spcAft>
                          <a:spcPts val="1000"/>
                        </a:spcAft>
                      </a:pPr>
                      <a:r>
                        <a:rPr lang="en-IN" sz="1100" dirty="0">
                          <a:effectLst/>
                        </a:rPr>
                        <a:t>3</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a:effectLst/>
                        </a:rPr>
                        <a:t>Mahesh</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a:effectLst/>
                        </a:rPr>
                        <a:t>21</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a:effectLst/>
                        </a:rPr>
                        <a:t>BCA</a:t>
                      </a:r>
                      <a:endParaRPr lang="en-IN" sz="1100" dirty="0">
                        <a:effectLst/>
                        <a:latin typeface="Calibri"/>
                        <a:ea typeface="Calibri"/>
                        <a:cs typeface="Times New Roman"/>
                      </a:endParaRPr>
                    </a:p>
                  </a:txBody>
                  <a:tcPr marL="76200" marR="76200" marT="76200" marB="76200"/>
                </a:tc>
              </a:tr>
              <a:tr h="263291">
                <a:tc>
                  <a:txBody>
                    <a:bodyPr/>
                    <a:lstStyle/>
                    <a:p>
                      <a:pPr algn="just">
                        <a:lnSpc>
                          <a:spcPct val="115000"/>
                        </a:lnSpc>
                        <a:spcAft>
                          <a:spcPts val="1000"/>
                        </a:spcAft>
                      </a:pPr>
                      <a:r>
                        <a:rPr lang="en-IN" sz="1100" dirty="0">
                          <a:effectLst/>
                        </a:rPr>
                        <a:t>4</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err="1">
                          <a:effectLst/>
                        </a:rPr>
                        <a:t>Ratan</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a:effectLst/>
                        </a:rPr>
                        <a:t>22</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a:effectLst/>
                        </a:rPr>
                        <a:t>MCA</a:t>
                      </a:r>
                      <a:endParaRPr lang="en-IN" sz="1100" dirty="0">
                        <a:effectLst/>
                        <a:latin typeface="Calibri"/>
                        <a:ea typeface="Calibri"/>
                        <a:cs typeface="Times New Roman"/>
                      </a:endParaRPr>
                    </a:p>
                  </a:txBody>
                  <a:tcPr marL="76200" marR="76200" marT="76200" marB="76200"/>
                </a:tc>
              </a:tr>
              <a:tr h="263291">
                <a:tc>
                  <a:txBody>
                    <a:bodyPr/>
                    <a:lstStyle/>
                    <a:p>
                      <a:pPr algn="just">
                        <a:lnSpc>
                          <a:spcPct val="115000"/>
                        </a:lnSpc>
                        <a:spcAft>
                          <a:spcPts val="1000"/>
                        </a:spcAft>
                      </a:pPr>
                      <a:r>
                        <a:rPr lang="en-IN" sz="1100" dirty="0">
                          <a:effectLst/>
                        </a:rPr>
                        <a:t>5</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err="1">
                          <a:effectLst/>
                        </a:rPr>
                        <a:t>Vimal</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a:effectLst/>
                        </a:rPr>
                        <a:t>26</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a:effectLst/>
                        </a:rPr>
                        <a:t>BSC</a:t>
                      </a:r>
                      <a:endParaRPr lang="en-IN" sz="1100" dirty="0">
                        <a:effectLst/>
                        <a:latin typeface="Calibri"/>
                        <a:ea typeface="Calibri"/>
                        <a:cs typeface="Times New Roman"/>
                      </a:endParaRPr>
                    </a:p>
                  </a:txBody>
                  <a:tcPr marL="76200" marR="76200" marT="76200" marB="76200"/>
                </a:tc>
              </a:tr>
            </a:tbl>
          </a:graphicData>
        </a:graphic>
      </p:graphicFrame>
      <p:sp>
        <p:nvSpPr>
          <p:cNvPr id="5" name="Rectangle 1"/>
          <p:cNvSpPr>
            <a:spLocks noChangeArrowheads="1"/>
          </p:cNvSpPr>
          <p:nvPr/>
        </p:nvSpPr>
        <p:spPr bwMode="auto">
          <a:xfrm>
            <a:off x="1047750" y="2771775"/>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smtClean="0">
                <a:ln>
                  <a:noFill/>
                </a:ln>
                <a:solidFill>
                  <a:srgbClr val="610B38"/>
                </a:solidFill>
                <a:effectLst/>
                <a:latin typeface="Helvetica"/>
                <a:ea typeface="Times New Roman" pitchFamily="18" charset="0"/>
                <a:cs typeface="Arial" pitchFamily="34" charset="0"/>
              </a:rPr>
              <a:t>How it works</a:t>
            </a:r>
            <a:endParaRPr kumimoji="0" lang="en-US" sz="1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Data is represented in terms of tuples (rows) in RDBMS.</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dirty="0" smtClean="0">
                <a:ln>
                  <a:noFill/>
                </a:ln>
                <a:solidFill>
                  <a:srgbClr val="FFFFFF"/>
                </a:solidFill>
                <a:effectLst/>
                <a:latin typeface="Roboto"/>
                <a:ea typeface="Times New Roman" pitchFamily="18" charset="0"/>
                <a:cs typeface="Times New Roman" pitchFamily="18" charset="0"/>
              </a:rPr>
              <a:t>10 Sec</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FFFFFF"/>
                </a:solidFill>
                <a:effectLst/>
                <a:latin typeface="inherit"/>
                <a:ea typeface="Times New Roman" pitchFamily="18" charset="0"/>
                <a:cs typeface="Times New Roman" pitchFamily="18" charset="0"/>
              </a:rPr>
              <a:t>Features of Java - </a:t>
            </a:r>
            <a:r>
              <a:rPr kumimoji="0" lang="en-US" sz="1000" b="0" i="0" u="none" strike="noStrike" cap="none" normalizeH="0" baseline="0" dirty="0" err="1" smtClean="0">
                <a:ln>
                  <a:noFill/>
                </a:ln>
                <a:solidFill>
                  <a:srgbClr val="FFFFFF"/>
                </a:solidFill>
                <a:effectLst/>
                <a:latin typeface="inherit"/>
                <a:ea typeface="Times New Roman" pitchFamily="18" charset="0"/>
                <a:cs typeface="Times New Roman" pitchFamily="18" charset="0"/>
              </a:rPr>
              <a:t>Javatpoint</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Relational database is most commonly used database. It contains number of tables and each table has its own primary key.</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Due to a collection of organized set of tables, data can be accessed easily in RDBMS.</a:t>
            </a:r>
            <a:endParaRPr kumimoji="0" lang="en-US" sz="1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900" b="0" i="0" u="none" strike="noStrike" cap="none" normalizeH="0" baseline="0" dirty="0" smtClean="0">
                <a:ln>
                  <a:noFill/>
                </a:ln>
                <a:solidFill>
                  <a:srgbClr val="610B38"/>
                </a:solidFill>
                <a:effectLst/>
                <a:latin typeface="Helvetica"/>
                <a:ea typeface="Times New Roman" pitchFamily="18" charset="0"/>
                <a:cs typeface="Arial" pitchFamily="34" charset="0"/>
              </a:rPr>
              <a:t>Brief History of RDBMS</a:t>
            </a:r>
            <a:endParaRPr kumimoji="0" lang="en-US" sz="1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During 1970 to 1972, E.F. </a:t>
            </a:r>
            <a:r>
              <a:rPr kumimoji="0" lang="en-US" sz="1200" b="0" i="0" u="none" strike="noStrike" cap="none" normalizeH="0" baseline="0" dirty="0" err="1" smtClean="0">
                <a:ln>
                  <a:noFill/>
                </a:ln>
                <a:solidFill>
                  <a:srgbClr val="333333"/>
                </a:solidFill>
                <a:effectLst/>
                <a:latin typeface="Segoe UI" pitchFamily="34" charset="0"/>
                <a:ea typeface="Times New Roman" pitchFamily="18" charset="0"/>
                <a:cs typeface="Segoe UI" pitchFamily="34" charset="0"/>
              </a:rPr>
              <a:t>Codd</a:t>
            </a:r>
            <a:r>
              <a:rPr kumimoji="0" lang="en-US" sz="1200" b="0"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 published a paper to propose the use of relational database model.</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RDBMS is originally based on that E.F. </a:t>
            </a:r>
            <a:r>
              <a:rPr kumimoji="0" lang="en-US" sz="1200" b="0" i="0" u="none" strike="noStrike" cap="none" normalizeH="0" baseline="0" dirty="0" err="1" smtClean="0">
                <a:ln>
                  <a:noFill/>
                </a:ln>
                <a:solidFill>
                  <a:srgbClr val="333333"/>
                </a:solidFill>
                <a:effectLst/>
                <a:latin typeface="Segoe UI" pitchFamily="34" charset="0"/>
                <a:ea typeface="Times New Roman" pitchFamily="18" charset="0"/>
                <a:cs typeface="Segoe UI" pitchFamily="34" charset="0"/>
              </a:rPr>
              <a:t>Codd's</a:t>
            </a:r>
            <a:r>
              <a:rPr kumimoji="0" lang="en-US" sz="1200" b="0"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 relational model invention.</a:t>
            </a:r>
            <a:endParaRPr kumimoji="0" lang="en-US" sz="1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900" b="0" i="0" u="none" strike="noStrike" cap="none" normalizeH="0" baseline="0" dirty="0" smtClean="0">
                <a:ln>
                  <a:noFill/>
                </a:ln>
                <a:solidFill>
                  <a:srgbClr val="610B38"/>
                </a:solidFill>
                <a:effectLst/>
                <a:latin typeface="Helvetica"/>
                <a:ea typeface="Times New Roman" pitchFamily="18" charset="0"/>
                <a:cs typeface="Arial" pitchFamily="34" charset="0"/>
              </a:rPr>
              <a:t>What is table</a:t>
            </a:r>
            <a:endParaRPr kumimoji="0" lang="en-US" sz="1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The RDBMS database uses tables to store data. A table is a collection of related data entries and contains rows and columns to store data.</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A table is the simplest example of data storage in RDBMS.</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Let's see the example of student table.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988351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800" dirty="0"/>
              <a:t> </a:t>
            </a:r>
            <a:r>
              <a:rPr lang="en-US" sz="1800" dirty="0" err="1" smtClean="0"/>
              <a:t>DDL:create,alter,drop,rename,truncate</a:t>
            </a:r>
            <a:endParaRPr lang="en-US" sz="1800" dirty="0"/>
          </a:p>
          <a:p>
            <a:r>
              <a:rPr lang="en-US" sz="1800" dirty="0"/>
              <a:t> DML</a:t>
            </a:r>
          </a:p>
          <a:p>
            <a:r>
              <a:rPr lang="en-US" sz="1800" dirty="0"/>
              <a:t> DCL</a:t>
            </a:r>
          </a:p>
          <a:p>
            <a:r>
              <a:rPr lang="en-US" sz="1800" dirty="0"/>
              <a:t> TCL</a:t>
            </a:r>
          </a:p>
          <a:p>
            <a:endParaRPr lang="en-IN" sz="1800" dirty="0"/>
          </a:p>
        </p:txBody>
      </p:sp>
    </p:spTree>
    <p:extLst>
      <p:ext uri="{BB962C8B-B14F-4D97-AF65-F5344CB8AC3E}">
        <p14:creationId xmlns:p14="http://schemas.microsoft.com/office/powerpoint/2010/main" val="845307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
            </a:r>
            <a:r>
              <a:rPr lang="en-US" sz="3200" dirty="0" smtClean="0"/>
              <a:t>ata</a:t>
            </a:r>
            <a:r>
              <a:rPr lang="en-US" dirty="0" smtClean="0"/>
              <a:t> D</a:t>
            </a:r>
            <a:r>
              <a:rPr lang="en-US" sz="3200" dirty="0"/>
              <a:t>efinition</a:t>
            </a:r>
            <a:r>
              <a:rPr lang="en-US" dirty="0" smtClean="0"/>
              <a:t> L</a:t>
            </a:r>
            <a:r>
              <a:rPr lang="en-US" sz="3200" dirty="0"/>
              <a:t>anguage</a:t>
            </a:r>
          </a:p>
        </p:txBody>
      </p:sp>
      <p:sp>
        <p:nvSpPr>
          <p:cNvPr id="3" name="Content Placeholder 2"/>
          <p:cNvSpPr>
            <a:spLocks noGrp="1"/>
          </p:cNvSpPr>
          <p:nvPr>
            <p:ph idx="1"/>
          </p:nvPr>
        </p:nvSpPr>
        <p:spPr/>
        <p:txBody>
          <a:bodyPr>
            <a:normAutofit/>
          </a:bodyPr>
          <a:lstStyle/>
          <a:p>
            <a:r>
              <a:rPr lang="en-US" sz="2400" dirty="0"/>
              <a:t>CREATE </a:t>
            </a:r>
            <a:r>
              <a:rPr lang="en-US" sz="2400" dirty="0" smtClean="0"/>
              <a:t>: </a:t>
            </a:r>
            <a:r>
              <a:rPr lang="en-US" sz="2400" dirty="0"/>
              <a:t>creates a new </a:t>
            </a:r>
            <a:r>
              <a:rPr lang="en-US" sz="2400" dirty="0" smtClean="0"/>
              <a:t>table</a:t>
            </a:r>
          </a:p>
          <a:p>
            <a:pPr>
              <a:buNone/>
            </a:pPr>
            <a:r>
              <a:rPr lang="en-US" sz="2400" dirty="0" smtClean="0"/>
              <a:t>Syntax: </a:t>
            </a:r>
            <a:r>
              <a:rPr lang="en-US" sz="2400" dirty="0"/>
              <a:t>CREATE DATABASE </a:t>
            </a:r>
            <a:r>
              <a:rPr lang="en-US" sz="2400" dirty="0" err="1"/>
              <a:t>database_name</a:t>
            </a:r>
            <a:r>
              <a:rPr lang="en-US" sz="2400" dirty="0" smtClean="0"/>
              <a:t>;</a:t>
            </a:r>
          </a:p>
          <a:p>
            <a:pPr>
              <a:buNone/>
            </a:pPr>
            <a:r>
              <a:rPr lang="en-US" sz="2400" dirty="0" smtClean="0"/>
              <a:t>Ex</a:t>
            </a:r>
            <a:r>
              <a:rPr lang="en-US" sz="2400" dirty="0" smtClean="0"/>
              <a:t>:</a:t>
            </a:r>
          </a:p>
          <a:p>
            <a:r>
              <a:rPr lang="en-US" sz="1400" b="1" dirty="0"/>
              <a:t>CREATE</a:t>
            </a:r>
            <a:r>
              <a:rPr lang="en-US" sz="1400" dirty="0"/>
              <a:t> </a:t>
            </a:r>
            <a:r>
              <a:rPr lang="en-US" sz="1400" b="1" dirty="0"/>
              <a:t>TABLE</a:t>
            </a:r>
            <a:r>
              <a:rPr lang="en-US" sz="1400" dirty="0"/>
              <a:t> Employee  </a:t>
            </a:r>
          </a:p>
          <a:p>
            <a:r>
              <a:rPr lang="en-US" sz="1400" dirty="0"/>
              <a:t>(  </a:t>
            </a:r>
          </a:p>
          <a:p>
            <a:r>
              <a:rPr lang="en-US" sz="1400" dirty="0" err="1"/>
              <a:t>EmployeeID</a:t>
            </a:r>
            <a:r>
              <a:rPr lang="en-US" sz="1400" dirty="0"/>
              <a:t> number(10),  </a:t>
            </a:r>
          </a:p>
          <a:p>
            <a:r>
              <a:rPr lang="en-US" sz="1400" dirty="0" err="1"/>
              <a:t>FirstName</a:t>
            </a:r>
            <a:r>
              <a:rPr lang="en-US" sz="1400" dirty="0"/>
              <a:t> varchar2(255),  </a:t>
            </a:r>
          </a:p>
          <a:p>
            <a:r>
              <a:rPr lang="en-US" sz="1400" dirty="0" err="1"/>
              <a:t>LastName</a:t>
            </a:r>
            <a:r>
              <a:rPr lang="en-US" sz="1400" dirty="0"/>
              <a:t> varchar2(255),  </a:t>
            </a:r>
          </a:p>
          <a:p>
            <a:r>
              <a:rPr lang="en-US" sz="1400" dirty="0"/>
              <a:t>Email varchar2(255),  </a:t>
            </a:r>
          </a:p>
          <a:p>
            <a:r>
              <a:rPr lang="en-US" sz="1400" dirty="0" err="1"/>
              <a:t>AddressLine</a:t>
            </a:r>
            <a:r>
              <a:rPr lang="en-US" sz="1400" dirty="0"/>
              <a:t> varchar2(255),  </a:t>
            </a:r>
          </a:p>
          <a:p>
            <a:r>
              <a:rPr lang="en-US" sz="1400" dirty="0"/>
              <a:t>City varchar2(255)  </a:t>
            </a:r>
          </a:p>
          <a:p>
            <a:r>
              <a:rPr lang="en-US" sz="1400" dirty="0"/>
              <a:t>);  </a:t>
            </a:r>
          </a:p>
          <a:p>
            <a:pPr>
              <a:buNone/>
            </a:pPr>
            <a:endParaRPr lang="en-US" sz="1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lnSpcReduction="10000"/>
          </a:bodyPr>
          <a:lstStyle/>
          <a:p>
            <a:r>
              <a:rPr lang="en-US" sz="2400" dirty="0" smtClean="0"/>
              <a:t>ALTER : adds, modifies or deletes columns in an existing table, used to rename a table, adds and drops various constraints on an existing table</a:t>
            </a:r>
          </a:p>
          <a:p>
            <a:r>
              <a:rPr lang="en-US" sz="1800" dirty="0"/>
              <a:t>Syntax of ALTER TABLE ADD Column statement in SQL</a:t>
            </a:r>
          </a:p>
          <a:p>
            <a:r>
              <a:rPr lang="en-US" sz="1800" dirty="0"/>
              <a:t>ALTER TABLE </a:t>
            </a:r>
            <a:r>
              <a:rPr lang="en-US" sz="1800" dirty="0" err="1"/>
              <a:t>table_name</a:t>
            </a:r>
            <a:r>
              <a:rPr lang="en-US" sz="1800" dirty="0"/>
              <a:t> ADD </a:t>
            </a:r>
            <a:r>
              <a:rPr lang="en-US" sz="1800" dirty="0" err="1"/>
              <a:t>column_name</a:t>
            </a:r>
            <a:r>
              <a:rPr lang="en-US" sz="1800" dirty="0"/>
              <a:t> column-definition;  </a:t>
            </a:r>
          </a:p>
          <a:p>
            <a:r>
              <a:rPr lang="en-US" sz="1400" dirty="0"/>
              <a:t>ALTER TABLE </a:t>
            </a:r>
            <a:r>
              <a:rPr lang="en-US" sz="1400" dirty="0" err="1"/>
              <a:t>table_name</a:t>
            </a:r>
            <a:r>
              <a:rPr lang="en-US" sz="1400" dirty="0"/>
              <a:t>     </a:t>
            </a:r>
          </a:p>
          <a:p>
            <a:r>
              <a:rPr lang="en-US" sz="1400" dirty="0"/>
              <a:t>ADD (column_Name1 column-definition,    </a:t>
            </a:r>
          </a:p>
          <a:p>
            <a:r>
              <a:rPr lang="en-US" sz="1400" dirty="0"/>
              <a:t>column_Name2 column-definition,    </a:t>
            </a:r>
          </a:p>
          <a:p>
            <a:r>
              <a:rPr lang="en-US" sz="1400" dirty="0"/>
              <a:t>.....    </a:t>
            </a:r>
          </a:p>
          <a:p>
            <a:r>
              <a:rPr lang="en-US" sz="1400" dirty="0" err="1"/>
              <a:t>column_NameN</a:t>
            </a:r>
            <a:r>
              <a:rPr lang="en-US" sz="1400" dirty="0"/>
              <a:t> column-definition);    </a:t>
            </a:r>
            <a:endParaRPr lang="en-US" sz="1400" dirty="0" smtClean="0"/>
          </a:p>
          <a:p>
            <a:pPr marL="0" indent="0">
              <a:buNone/>
            </a:pPr>
            <a:r>
              <a:rPr lang="en-US" sz="1600" dirty="0" smtClean="0"/>
              <a:t>Syntax </a:t>
            </a:r>
            <a:r>
              <a:rPr lang="en-US" sz="1600" dirty="0"/>
              <a:t>of ALTER TABLE MODIFY Column statement in SQL</a:t>
            </a:r>
          </a:p>
          <a:p>
            <a:r>
              <a:rPr lang="en-US" sz="1400" dirty="0"/>
              <a:t>ALTER TABLE </a:t>
            </a:r>
            <a:r>
              <a:rPr lang="en-US" sz="1400" dirty="0" err="1"/>
              <a:t>table_name</a:t>
            </a:r>
            <a:r>
              <a:rPr lang="en-US" sz="1400" dirty="0"/>
              <a:t> MODIFY </a:t>
            </a:r>
            <a:r>
              <a:rPr lang="en-US" sz="1400" dirty="0" err="1"/>
              <a:t>column_name</a:t>
            </a:r>
            <a:r>
              <a:rPr lang="en-US" sz="1400" dirty="0"/>
              <a:t> column-definition;  </a:t>
            </a:r>
          </a:p>
          <a:p>
            <a:r>
              <a:rPr lang="en-US" sz="1400" dirty="0"/>
              <a:t>This syntax only allows you to modify a single column of the existing table. If you want to modify more than one column of the table in a single SQL statement, then use the following syntax:</a:t>
            </a:r>
          </a:p>
          <a:p>
            <a:r>
              <a:rPr lang="en-US" sz="1400" dirty="0"/>
              <a:t>ALTER TABLE </a:t>
            </a:r>
            <a:r>
              <a:rPr lang="en-US" sz="1400" dirty="0" err="1"/>
              <a:t>table_name</a:t>
            </a:r>
            <a:r>
              <a:rPr lang="en-US" sz="1400" dirty="0"/>
              <a:t>     </a:t>
            </a:r>
          </a:p>
          <a:p>
            <a:r>
              <a:rPr lang="en-US" sz="1400" dirty="0"/>
              <a:t>MODIFY (column_Name1 column-definition,    </a:t>
            </a:r>
          </a:p>
          <a:p>
            <a:r>
              <a:rPr lang="en-US" sz="1400" dirty="0"/>
              <a:t>column_Name2 column-definition,    </a:t>
            </a:r>
          </a:p>
          <a:p>
            <a:r>
              <a:rPr lang="en-US" sz="1400" dirty="0"/>
              <a:t>.....    </a:t>
            </a:r>
          </a:p>
          <a:p>
            <a:r>
              <a:rPr lang="en-US" sz="1400" dirty="0" err="1"/>
              <a:t>column_NameN</a:t>
            </a:r>
            <a:r>
              <a:rPr lang="en-US" sz="1400" dirty="0"/>
              <a:t> column-definition);  </a:t>
            </a:r>
          </a:p>
          <a:p>
            <a:endParaRPr lang="en-US" sz="1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600" dirty="0"/>
              <a:t>Syntax of ALTER TABLE DROP Column statement in SQL</a:t>
            </a:r>
          </a:p>
          <a:p>
            <a:r>
              <a:rPr lang="en-US" sz="1600" dirty="0"/>
              <a:t>ALTER TABLE </a:t>
            </a:r>
            <a:r>
              <a:rPr lang="en-US" sz="1600" dirty="0" err="1"/>
              <a:t>table_name</a:t>
            </a:r>
            <a:r>
              <a:rPr lang="en-US" sz="1600" dirty="0"/>
              <a:t> DROP Column </a:t>
            </a:r>
            <a:r>
              <a:rPr lang="en-US" sz="1600" dirty="0" err="1"/>
              <a:t>column_name</a:t>
            </a:r>
            <a:r>
              <a:rPr lang="en-US" sz="1600" dirty="0"/>
              <a:t> ;  </a:t>
            </a:r>
          </a:p>
          <a:p>
            <a:r>
              <a:rPr lang="en-US" sz="1600" dirty="0"/>
              <a:t>ALTER TABLE RENAME Column statement in SQL</a:t>
            </a:r>
          </a:p>
          <a:p>
            <a:r>
              <a:rPr lang="en-US" sz="1600" dirty="0"/>
              <a:t>The RENAME keyword is used for changing the name of columns or fields of the existing table.</a:t>
            </a:r>
          </a:p>
          <a:p>
            <a:r>
              <a:rPr lang="en-US" sz="1600" dirty="0"/>
              <a:t>Syntax of ALTER TABLE RENAME Column statement in SQL</a:t>
            </a:r>
          </a:p>
          <a:p>
            <a:r>
              <a:rPr lang="en-US" sz="1600" dirty="0"/>
              <a:t>ALTER TABLE </a:t>
            </a:r>
            <a:r>
              <a:rPr lang="en-US" sz="1600" dirty="0" err="1"/>
              <a:t>table_name</a:t>
            </a:r>
            <a:r>
              <a:rPr lang="en-US" sz="1600" dirty="0"/>
              <a:t> RENAME COLUMN </a:t>
            </a:r>
            <a:r>
              <a:rPr lang="en-US" sz="1600" dirty="0" err="1"/>
              <a:t>old_name</a:t>
            </a:r>
            <a:r>
              <a:rPr lang="en-US" sz="1600" dirty="0"/>
              <a:t> to </a:t>
            </a:r>
            <a:r>
              <a:rPr lang="en-US" sz="1600" dirty="0" err="1"/>
              <a:t>new_name</a:t>
            </a:r>
            <a:r>
              <a:rPr lang="en-US" sz="1600" dirty="0"/>
              <a:t>;    </a:t>
            </a:r>
          </a:p>
          <a:p>
            <a:r>
              <a:rPr lang="en-US" sz="1600" dirty="0" smtClean="0"/>
              <a:t>Example:</a:t>
            </a:r>
          </a:p>
          <a:p>
            <a:r>
              <a:rPr lang="en-US" sz="1600" dirty="0"/>
              <a:t>ALTER TABLE Cars RENAME COLUMN </a:t>
            </a:r>
            <a:r>
              <a:rPr lang="en-US" sz="1600" dirty="0" err="1"/>
              <a:t>Car_Color</a:t>
            </a:r>
            <a:r>
              <a:rPr lang="en-US" sz="1600"/>
              <a:t> to Colors;    </a:t>
            </a:r>
          </a:p>
          <a:p>
            <a:endParaRPr lang="en-IN" sz="1600"/>
          </a:p>
        </p:txBody>
      </p:sp>
    </p:spTree>
    <p:extLst>
      <p:ext uri="{BB962C8B-B14F-4D97-AF65-F5344CB8AC3E}">
        <p14:creationId xmlns:p14="http://schemas.microsoft.com/office/powerpoint/2010/main" val="186379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229600" cy="5592763"/>
          </a:xfrm>
        </p:spPr>
        <p:txBody>
          <a:bodyPr>
            <a:normAutofit fontScale="92500" lnSpcReduction="20000"/>
          </a:bodyPr>
          <a:lstStyle/>
          <a:p>
            <a:r>
              <a:rPr lang="en-US" sz="2400" dirty="0" smtClean="0"/>
              <a:t>DROP : used to </a:t>
            </a:r>
            <a:r>
              <a:rPr lang="en-US" sz="2400" dirty="0"/>
              <a:t>delete or remove indexes from a </a:t>
            </a:r>
            <a:r>
              <a:rPr lang="en-US" sz="2400" dirty="0" smtClean="0"/>
              <a:t>table</a:t>
            </a:r>
            <a:r>
              <a:rPr lang="en-US" sz="2400" dirty="0"/>
              <a:t> </a:t>
            </a:r>
            <a:r>
              <a:rPr lang="en-US" sz="2400" dirty="0" smtClean="0"/>
              <a:t>and delete </a:t>
            </a:r>
            <a:r>
              <a:rPr lang="en-US" sz="2400" dirty="0"/>
              <a:t>or drop an existing database in a SQL </a:t>
            </a:r>
            <a:r>
              <a:rPr lang="en-US" sz="2400" dirty="0" smtClean="0"/>
              <a:t>schema</a:t>
            </a:r>
          </a:p>
          <a:p>
            <a:pPr>
              <a:buNone/>
            </a:pPr>
            <a:r>
              <a:rPr lang="en-US" sz="2400" dirty="0" smtClean="0"/>
              <a:t>Syntax: </a:t>
            </a:r>
            <a:r>
              <a:rPr lang="en-US" sz="2400" dirty="0"/>
              <a:t>DROP DATABASE </a:t>
            </a:r>
            <a:r>
              <a:rPr lang="en-US" sz="2400" dirty="0" err="1"/>
              <a:t>database_name</a:t>
            </a:r>
            <a:r>
              <a:rPr lang="en-US" sz="2400" dirty="0" smtClean="0"/>
              <a:t>;</a:t>
            </a:r>
          </a:p>
          <a:p>
            <a:pPr>
              <a:buNone/>
            </a:pPr>
            <a:r>
              <a:rPr lang="en-US" sz="2400" dirty="0"/>
              <a:t>DROP TABLE </a:t>
            </a:r>
            <a:r>
              <a:rPr lang="en-US" sz="2400" dirty="0" err="1" smtClean="0"/>
              <a:t>table_name</a:t>
            </a:r>
            <a:r>
              <a:rPr lang="en-US" sz="2400" dirty="0" smtClean="0"/>
              <a:t>;</a:t>
            </a:r>
          </a:p>
          <a:p>
            <a:pPr>
              <a:buNone/>
            </a:pPr>
            <a:endParaRPr lang="en-US" sz="2400" dirty="0" smtClean="0"/>
          </a:p>
          <a:p>
            <a:r>
              <a:rPr lang="en-US" sz="2400" dirty="0" smtClean="0"/>
              <a:t>RENAME : </a:t>
            </a:r>
            <a:r>
              <a:rPr lang="en-US" sz="2400" dirty="0"/>
              <a:t>used to change the name of a </a:t>
            </a:r>
            <a:r>
              <a:rPr lang="en-US" sz="2400" dirty="0" smtClean="0"/>
              <a:t>table</a:t>
            </a:r>
          </a:p>
          <a:p>
            <a:pPr>
              <a:buNone/>
            </a:pPr>
            <a:r>
              <a:rPr lang="en-US" sz="2400" dirty="0" smtClean="0"/>
              <a:t>Syntax:</a:t>
            </a:r>
          </a:p>
          <a:p>
            <a:pPr>
              <a:buNone/>
            </a:pPr>
            <a:r>
              <a:rPr lang="en-IN" sz="2400" dirty="0"/>
              <a:t>RENAME Cars To Car_2021_Details ;</a:t>
            </a:r>
            <a:endParaRPr lang="en-US" sz="2400" dirty="0" smtClean="0"/>
          </a:p>
          <a:p>
            <a:r>
              <a:rPr lang="en-US" sz="2400" dirty="0" smtClean="0"/>
              <a:t>TRUNCATE : </a:t>
            </a:r>
            <a:r>
              <a:rPr lang="en-US" sz="2400" dirty="0"/>
              <a:t>used to delete all the rows from the table and free the containing </a:t>
            </a:r>
            <a:r>
              <a:rPr lang="en-US" sz="2400" dirty="0" smtClean="0"/>
              <a:t>space</a:t>
            </a:r>
          </a:p>
          <a:p>
            <a:pPr>
              <a:buNone/>
            </a:pPr>
            <a:r>
              <a:rPr lang="en-US" sz="2400" dirty="0" smtClean="0"/>
              <a:t>Syntax: </a:t>
            </a:r>
            <a:r>
              <a:rPr lang="en-US" sz="2400" dirty="0"/>
              <a:t>TRUNCATE TABLE employee</a:t>
            </a:r>
            <a:r>
              <a:rPr lang="en-US" sz="2400" dirty="0" smtClean="0"/>
              <a:t>;</a:t>
            </a:r>
          </a:p>
          <a:p>
            <a:r>
              <a:rPr lang="en-US" sz="1600" dirty="0"/>
              <a:t>TRUNCATE TABLE </a:t>
            </a:r>
            <a:r>
              <a:rPr lang="en-US" sz="1600" dirty="0" err="1"/>
              <a:t>Vs</a:t>
            </a:r>
            <a:r>
              <a:rPr lang="en-US" sz="1600" dirty="0"/>
              <a:t> DROP TABLE</a:t>
            </a:r>
          </a:p>
          <a:p>
            <a:r>
              <a:rPr lang="en-US" sz="1600" dirty="0"/>
              <a:t>Drop table command can also be used to delete complete table but it deletes table structure too. TRUNCATE TABLE doesn't delete the structure of the table.</a:t>
            </a:r>
          </a:p>
          <a:p>
            <a:pPr>
              <a:buNone/>
            </a:pPr>
            <a:endParaRPr lang="en-US" sz="1600" dirty="0" smtClean="0"/>
          </a:p>
          <a:p>
            <a:pPr>
              <a:buNone/>
            </a:pPr>
            <a:endParaRPr lang="en-US" sz="2400" dirty="0"/>
          </a:p>
          <a:p>
            <a:pPr>
              <a:buNone/>
            </a:pPr>
            <a:r>
              <a:rPr lang="en-US" sz="2400" dirty="0" smtClean="0"/>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
            </a:r>
            <a:r>
              <a:rPr lang="en-US" sz="3200" dirty="0"/>
              <a:t>ata</a:t>
            </a:r>
            <a:r>
              <a:rPr lang="en-US" dirty="0"/>
              <a:t> M</a:t>
            </a:r>
            <a:r>
              <a:rPr lang="en-US" sz="3200" dirty="0"/>
              <a:t>anipulation</a:t>
            </a:r>
            <a:r>
              <a:rPr lang="en-US" dirty="0"/>
              <a:t> L</a:t>
            </a:r>
            <a:r>
              <a:rPr lang="en-US" sz="3200" dirty="0"/>
              <a:t>anguage</a:t>
            </a:r>
          </a:p>
        </p:txBody>
      </p:sp>
      <p:sp>
        <p:nvSpPr>
          <p:cNvPr id="3" name="Content Placeholder 2"/>
          <p:cNvSpPr>
            <a:spLocks noGrp="1"/>
          </p:cNvSpPr>
          <p:nvPr>
            <p:ph idx="1"/>
          </p:nvPr>
        </p:nvSpPr>
        <p:spPr>
          <a:xfrm>
            <a:off x="457200" y="1295400"/>
            <a:ext cx="8229600" cy="4830763"/>
          </a:xfrm>
        </p:spPr>
        <p:txBody>
          <a:bodyPr>
            <a:normAutofit lnSpcReduction="10000"/>
          </a:bodyPr>
          <a:lstStyle/>
          <a:p>
            <a:r>
              <a:rPr lang="en-US" sz="2400" dirty="0" smtClean="0"/>
              <a:t>SELECT : </a:t>
            </a:r>
            <a:r>
              <a:rPr lang="en-US" sz="2400" dirty="0"/>
              <a:t>extracts data from a </a:t>
            </a:r>
            <a:r>
              <a:rPr lang="en-US" sz="2400" dirty="0" smtClean="0"/>
              <a:t>table/database</a:t>
            </a:r>
          </a:p>
          <a:p>
            <a:pPr>
              <a:buNone/>
            </a:pPr>
            <a:r>
              <a:rPr lang="en-US" sz="2400" dirty="0" smtClean="0"/>
              <a:t>Syntax: </a:t>
            </a:r>
            <a:r>
              <a:rPr lang="en-US" sz="2400" dirty="0"/>
              <a:t>SELECT expressions  </a:t>
            </a:r>
          </a:p>
          <a:p>
            <a:pPr>
              <a:buNone/>
            </a:pPr>
            <a:r>
              <a:rPr lang="en-US" sz="2400" dirty="0"/>
              <a:t>FROM tables  </a:t>
            </a:r>
          </a:p>
          <a:p>
            <a:pPr>
              <a:buNone/>
            </a:pPr>
            <a:r>
              <a:rPr lang="en-US" sz="2400" dirty="0"/>
              <a:t>WHERE conditions</a:t>
            </a:r>
            <a:r>
              <a:rPr lang="en-US" sz="2400" dirty="0" smtClean="0"/>
              <a:t>;</a:t>
            </a:r>
          </a:p>
          <a:p>
            <a:pPr>
              <a:buNone/>
            </a:pPr>
            <a:r>
              <a:rPr lang="en-US" sz="2400" dirty="0" smtClean="0"/>
              <a:t>Ex: SELECT </a:t>
            </a:r>
            <a:r>
              <a:rPr lang="en-US" sz="2400" dirty="0"/>
              <a:t>*</a:t>
            </a:r>
            <a:r>
              <a:rPr lang="en-US" sz="2400" dirty="0" smtClean="0"/>
              <a:t> FROM EMPLOYEES;</a:t>
            </a:r>
          </a:p>
          <a:p>
            <a:pPr>
              <a:buNone/>
            </a:pPr>
            <a:endParaRPr lang="en-US" sz="2400" dirty="0" smtClean="0"/>
          </a:p>
          <a:p>
            <a:r>
              <a:rPr lang="en-US" sz="2400" dirty="0" smtClean="0"/>
              <a:t>INSERT : inserts </a:t>
            </a:r>
            <a:r>
              <a:rPr lang="en-US" sz="2400" dirty="0"/>
              <a:t>new data into a </a:t>
            </a:r>
            <a:r>
              <a:rPr lang="en-US" sz="2400" dirty="0" smtClean="0"/>
              <a:t>table/database</a:t>
            </a:r>
          </a:p>
          <a:p>
            <a:pPr>
              <a:buNone/>
            </a:pPr>
            <a:r>
              <a:rPr lang="en-US" sz="2400" dirty="0" smtClean="0"/>
              <a:t>Syntax: </a:t>
            </a:r>
            <a:r>
              <a:rPr lang="en-US" sz="2400" dirty="0"/>
              <a:t>INSERT INTO </a:t>
            </a:r>
            <a:r>
              <a:rPr lang="en-US" sz="2400" dirty="0" err="1"/>
              <a:t>table_name</a:t>
            </a:r>
            <a:r>
              <a:rPr lang="en-US" sz="2400" dirty="0"/>
              <a:t>  </a:t>
            </a:r>
          </a:p>
          <a:p>
            <a:pPr>
              <a:buNone/>
            </a:pPr>
            <a:r>
              <a:rPr lang="en-US" sz="2400" dirty="0"/>
              <a:t>VALUES (value1, value2, value3</a:t>
            </a:r>
            <a:r>
              <a:rPr lang="en-US" sz="2400" dirty="0" smtClean="0"/>
              <a:t>....);</a:t>
            </a:r>
          </a:p>
          <a:p>
            <a:pPr>
              <a:buNone/>
            </a:pPr>
            <a:r>
              <a:rPr lang="en-US" sz="2400" dirty="0" smtClean="0"/>
              <a:t>Ex: </a:t>
            </a:r>
            <a:r>
              <a:rPr lang="en-US" sz="2400" dirty="0"/>
              <a:t>INSERT INTO STUDENTS (ROLL_NO, NAME, AGE, CITY)  </a:t>
            </a:r>
          </a:p>
          <a:p>
            <a:pPr>
              <a:buNone/>
            </a:pPr>
            <a:r>
              <a:rPr lang="en-US" sz="2400" dirty="0"/>
              <a:t>VALUES (1, ‘ABHIRAM’, 22, ‘ALLAHABAD’);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r>
              <a:rPr lang="en-US" sz="2400" dirty="0" smtClean="0"/>
              <a:t>UPDATE : </a:t>
            </a:r>
            <a:r>
              <a:rPr lang="en-US" sz="2400" dirty="0"/>
              <a:t>used to change the data of the records held by tables. The rows that need to be updated are decided by a condition. To specify the condition, we use WHERE </a:t>
            </a:r>
            <a:r>
              <a:rPr lang="en-US" sz="2400" dirty="0" smtClean="0"/>
              <a:t>clause</a:t>
            </a:r>
          </a:p>
          <a:p>
            <a:endParaRPr lang="en-US" sz="2400" dirty="0" smtClean="0"/>
          </a:p>
          <a:p>
            <a:pPr>
              <a:buNone/>
            </a:pPr>
            <a:r>
              <a:rPr lang="en-US" sz="2400" dirty="0"/>
              <a:t>Syntax:</a:t>
            </a:r>
          </a:p>
          <a:p>
            <a:pPr>
              <a:buNone/>
            </a:pPr>
            <a:r>
              <a:rPr lang="en-US" sz="2400" dirty="0"/>
              <a:t>UPDATE </a:t>
            </a:r>
            <a:r>
              <a:rPr lang="en-US" sz="2400" dirty="0" err="1"/>
              <a:t>table_name</a:t>
            </a:r>
            <a:r>
              <a:rPr lang="en-US" sz="2400" dirty="0"/>
              <a:t>  </a:t>
            </a:r>
          </a:p>
          <a:p>
            <a:pPr>
              <a:buNone/>
            </a:pPr>
            <a:r>
              <a:rPr lang="en-US" sz="2400" dirty="0"/>
              <a:t>SET </a:t>
            </a:r>
            <a:r>
              <a:rPr lang="en-US" sz="2400" dirty="0" err="1"/>
              <a:t>column_name</a:t>
            </a:r>
            <a:r>
              <a:rPr lang="en-US" sz="2400" dirty="0"/>
              <a:t> = expression  </a:t>
            </a:r>
          </a:p>
          <a:p>
            <a:pPr>
              <a:buNone/>
            </a:pPr>
            <a:r>
              <a:rPr lang="en-US" sz="2400" dirty="0"/>
              <a:t>WHERE </a:t>
            </a:r>
            <a:r>
              <a:rPr lang="en-US" sz="2400" dirty="0" smtClean="0"/>
              <a:t>conditions</a:t>
            </a:r>
          </a:p>
          <a:p>
            <a:pPr>
              <a:buNone/>
            </a:pPr>
            <a:endParaRPr lang="en-US" sz="2400" dirty="0" smtClean="0"/>
          </a:p>
          <a:p>
            <a:pPr>
              <a:buNone/>
            </a:pPr>
            <a:r>
              <a:rPr lang="en-US" sz="2400" dirty="0" smtClean="0"/>
              <a:t>Ex: </a:t>
            </a:r>
            <a:r>
              <a:rPr lang="en-US" sz="2400" dirty="0"/>
              <a:t>update info set </a:t>
            </a:r>
            <a:r>
              <a:rPr lang="en-US" sz="2400" dirty="0" err="1"/>
              <a:t>Lastname</a:t>
            </a:r>
            <a:r>
              <a:rPr lang="en-US" sz="2400" dirty="0"/>
              <a:t>=xyz where </a:t>
            </a:r>
            <a:r>
              <a:rPr lang="en-US" sz="2400" dirty="0" err="1"/>
              <a:t>EmployeeID</a:t>
            </a:r>
            <a:r>
              <a:rPr lang="en-US" sz="2400" dirty="0"/>
              <a:t>= '2';</a:t>
            </a:r>
          </a:p>
          <a:p>
            <a:r>
              <a:rPr lang="en-US" sz="2400" dirty="0" smtClean="0"/>
              <a:t>DELETE : used to delete </a:t>
            </a:r>
            <a:r>
              <a:rPr lang="en-US" sz="2400" dirty="0"/>
              <a:t>data from </a:t>
            </a:r>
            <a:r>
              <a:rPr lang="en-US" sz="2400" dirty="0" smtClean="0"/>
              <a:t>table/database</a:t>
            </a:r>
          </a:p>
          <a:p>
            <a:pPr>
              <a:buNone/>
            </a:pPr>
            <a:r>
              <a:rPr lang="en-US" sz="2400" dirty="0" smtClean="0"/>
              <a:t>Syntax: </a:t>
            </a:r>
            <a:r>
              <a:rPr lang="en-US" sz="2400" dirty="0"/>
              <a:t>DELETE FROM </a:t>
            </a:r>
            <a:r>
              <a:rPr lang="en-US" sz="2400" dirty="0" err="1"/>
              <a:t>table_name</a:t>
            </a:r>
            <a:r>
              <a:rPr lang="en-US" sz="2400" dirty="0"/>
              <a:t> [WHERE condition</a:t>
            </a:r>
            <a:r>
              <a:rPr lang="en-US" sz="2400" dirty="0" smtClean="0"/>
              <a:t>];</a:t>
            </a:r>
          </a:p>
          <a:p>
            <a:pPr>
              <a:buNone/>
            </a:pPr>
            <a:r>
              <a:rPr lang="en-US" sz="2400" dirty="0" smtClean="0"/>
              <a:t>Ex: DELETE from employees where </a:t>
            </a:r>
            <a:r>
              <a:rPr lang="en-US" sz="2400" dirty="0" err="1" smtClean="0"/>
              <a:t>emp_id</a:t>
            </a:r>
            <a:r>
              <a:rPr lang="en-US" sz="2400" dirty="0" smtClean="0"/>
              <a:t>=1;</a:t>
            </a:r>
            <a:endParaRPr 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651939" y="1592572"/>
          <a:ext cx="7840121" cy="4541220"/>
        </p:xfrm>
        <a:graphic>
          <a:graphicData uri="http://schemas.openxmlformats.org/drawingml/2006/table">
            <a:tbl>
              <a:tblPr/>
              <a:tblGrid>
                <a:gridCol w="1566935"/>
                <a:gridCol w="5482164"/>
                <a:gridCol w="791022"/>
              </a:tblGrid>
              <a:tr h="658843">
                <a:tc>
                  <a:txBody>
                    <a:bodyPr/>
                    <a:lstStyle/>
                    <a:p>
                      <a:pPr algn="l" fontAlgn="t"/>
                      <a:r>
                        <a:rPr lang="en-IN" sz="1700">
                          <a:effectLst/>
                        </a:rPr>
                        <a:t>Operator</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Description</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Example</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1035">
                <a:tc>
                  <a:txBody>
                    <a:bodyPr/>
                    <a:lstStyle/>
                    <a:p>
                      <a:pPr algn="l" fontAlgn="t"/>
                      <a:r>
                        <a:rPr lang="en-IN" sz="1700">
                          <a:effectLst/>
                        </a:rPr>
                        <a:t>=</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a:effectLst/>
                        </a:rPr>
                        <a:t>Equal</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u="none" strike="noStrike">
                          <a:solidFill>
                            <a:srgbClr val="FFFFFF"/>
                          </a:solidFill>
                          <a:effectLst/>
                          <a:latin typeface="Source Sans Pro"/>
                          <a:hlinkClick r:id="rId2"/>
                        </a:rPr>
                        <a:t>Try it</a:t>
                      </a:r>
                      <a:endParaRPr lang="en-IN" sz="170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401035">
                <a:tc>
                  <a:txBody>
                    <a:bodyPr/>
                    <a:lstStyle/>
                    <a:p>
                      <a:pPr algn="l" fontAlgn="t"/>
                      <a:r>
                        <a:rPr lang="en-IN" sz="1700">
                          <a:effectLst/>
                        </a:rPr>
                        <a:t>&gt;</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Greater than</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u="none" strike="noStrike">
                          <a:solidFill>
                            <a:srgbClr val="FFFFFF"/>
                          </a:solidFill>
                          <a:effectLst/>
                          <a:latin typeface="Source Sans Pro"/>
                          <a:hlinkClick r:id="rId3"/>
                        </a:rPr>
                        <a:t>Try it</a:t>
                      </a:r>
                      <a:endParaRPr lang="en-IN" sz="170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1035">
                <a:tc>
                  <a:txBody>
                    <a:bodyPr/>
                    <a:lstStyle/>
                    <a:p>
                      <a:pPr algn="l" fontAlgn="t"/>
                      <a:r>
                        <a:rPr lang="en-IN" sz="1700">
                          <a:effectLst/>
                        </a:rPr>
                        <a:t>&lt;</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a:effectLst/>
                        </a:rPr>
                        <a:t>Less than</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u="none" strike="noStrike">
                          <a:solidFill>
                            <a:srgbClr val="FFFFFF"/>
                          </a:solidFill>
                          <a:effectLst/>
                          <a:latin typeface="Source Sans Pro"/>
                          <a:hlinkClick r:id="rId4"/>
                        </a:rPr>
                        <a:t>Try it</a:t>
                      </a:r>
                      <a:endParaRPr lang="en-IN" sz="170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401035">
                <a:tc>
                  <a:txBody>
                    <a:bodyPr/>
                    <a:lstStyle/>
                    <a:p>
                      <a:pPr algn="l" fontAlgn="t"/>
                      <a:r>
                        <a:rPr lang="en-IN" sz="1700">
                          <a:effectLst/>
                        </a:rPr>
                        <a:t>&gt;=</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Greater than or equal</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u="none" strike="noStrike">
                          <a:solidFill>
                            <a:srgbClr val="FFFFFF"/>
                          </a:solidFill>
                          <a:effectLst/>
                          <a:latin typeface="Source Sans Pro"/>
                          <a:hlinkClick r:id="rId5"/>
                        </a:rPr>
                        <a:t>Try it</a:t>
                      </a:r>
                      <a:endParaRPr lang="en-IN" sz="170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1035">
                <a:tc>
                  <a:txBody>
                    <a:bodyPr/>
                    <a:lstStyle/>
                    <a:p>
                      <a:pPr algn="l" fontAlgn="t"/>
                      <a:r>
                        <a:rPr lang="en-IN" sz="1700">
                          <a:effectLst/>
                        </a:rPr>
                        <a:t>&lt;=</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a:effectLst/>
                        </a:rPr>
                        <a:t>Less than or equal</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u="none" strike="noStrike">
                          <a:solidFill>
                            <a:srgbClr val="FFFFFF"/>
                          </a:solidFill>
                          <a:effectLst/>
                          <a:latin typeface="Source Sans Pro"/>
                          <a:hlinkClick r:id="rId6"/>
                        </a:rPr>
                        <a:t>Try it</a:t>
                      </a:r>
                      <a:endParaRPr lang="en-IN" sz="170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658843">
                <a:tc>
                  <a:txBody>
                    <a:bodyPr/>
                    <a:lstStyle/>
                    <a:p>
                      <a:pPr algn="l" fontAlgn="t"/>
                      <a:r>
                        <a:rPr lang="en-IN" sz="1700">
                          <a:effectLst/>
                        </a:rPr>
                        <a:t>&lt;&gt;</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Not equal. </a:t>
                      </a:r>
                      <a:r>
                        <a:rPr lang="en-US" sz="1700" b="1">
                          <a:effectLst/>
                        </a:rPr>
                        <a:t>Note:</a:t>
                      </a:r>
                      <a:r>
                        <a:rPr lang="en-US" sz="1700">
                          <a:effectLst/>
                        </a:rPr>
                        <a:t> In some versions of SQL this operator may be written as !=</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u="none" strike="noStrike">
                          <a:solidFill>
                            <a:srgbClr val="FFFFFF"/>
                          </a:solidFill>
                          <a:effectLst/>
                          <a:latin typeface="Source Sans Pro"/>
                          <a:hlinkClick r:id="rId7"/>
                        </a:rPr>
                        <a:t>Try it</a:t>
                      </a:r>
                      <a:endParaRPr lang="en-IN" sz="170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1035">
                <a:tc>
                  <a:txBody>
                    <a:bodyPr/>
                    <a:lstStyle/>
                    <a:p>
                      <a:pPr algn="l" fontAlgn="t"/>
                      <a:r>
                        <a:rPr lang="en-IN" sz="1700">
                          <a:effectLst/>
                        </a:rPr>
                        <a:t>BETWEEN</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a:effectLst/>
                        </a:rPr>
                        <a:t>Between a certain range</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u="none" strike="noStrike">
                          <a:solidFill>
                            <a:srgbClr val="FFFFFF"/>
                          </a:solidFill>
                          <a:effectLst/>
                          <a:latin typeface="Source Sans Pro"/>
                          <a:hlinkClick r:id="rId8"/>
                        </a:rPr>
                        <a:t>Try it</a:t>
                      </a:r>
                      <a:endParaRPr lang="en-IN" sz="170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401035">
                <a:tc>
                  <a:txBody>
                    <a:bodyPr/>
                    <a:lstStyle/>
                    <a:p>
                      <a:pPr algn="l" fontAlgn="t"/>
                      <a:r>
                        <a:rPr lang="en-IN" sz="1700">
                          <a:effectLst/>
                        </a:rPr>
                        <a:t>LIKE</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Search for a pattern</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u="none" strike="noStrike">
                          <a:solidFill>
                            <a:srgbClr val="FFFFFF"/>
                          </a:solidFill>
                          <a:effectLst/>
                          <a:latin typeface="Source Sans Pro"/>
                          <a:hlinkClick r:id="rId9"/>
                        </a:rPr>
                        <a:t>Try it</a:t>
                      </a:r>
                      <a:endParaRPr lang="en-IN" sz="170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1035">
                <a:tc>
                  <a:txBody>
                    <a:bodyPr/>
                    <a:lstStyle/>
                    <a:p>
                      <a:pPr algn="l" fontAlgn="t"/>
                      <a:r>
                        <a:rPr lang="en-IN" sz="1700">
                          <a:effectLst/>
                        </a:rPr>
                        <a:t>IN</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700">
                          <a:effectLst/>
                        </a:rPr>
                        <a:t>To specify multiple possible values for a column</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IN" sz="1700" u="none" strike="noStrike" dirty="0">
                          <a:solidFill>
                            <a:srgbClr val="FFFFFF"/>
                          </a:solidFill>
                          <a:effectLst/>
                          <a:latin typeface="Source Sans Pro"/>
                          <a:hlinkClick r:id="rId10"/>
                        </a:rPr>
                        <a:t>Try it</a:t>
                      </a:r>
                      <a:endParaRPr lang="en-IN" sz="1700" dirty="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r>
            </a:tbl>
          </a:graphicData>
        </a:graphic>
      </p:graphicFrame>
      <p:sp>
        <p:nvSpPr>
          <p:cNvPr id="5" name="Rectangle 1"/>
          <p:cNvSpPr>
            <a:spLocks noGrp="1" noChangeArrowheads="1"/>
          </p:cNvSpPr>
          <p:nvPr>
            <p:ph type="title"/>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6808036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r>
              <a:rPr lang="en-US" sz="1800" dirty="0"/>
              <a:t>SELECT * FROM Products</a:t>
            </a:r>
          </a:p>
          <a:p>
            <a:r>
              <a:rPr lang="en-US" sz="1800" dirty="0"/>
              <a:t>WHERE Price = 18</a:t>
            </a:r>
            <a:r>
              <a:rPr lang="en-US" sz="1800" dirty="0" smtClean="0"/>
              <a:t>;</a:t>
            </a:r>
          </a:p>
          <a:p>
            <a:endParaRPr lang="en-US" sz="1800" dirty="0"/>
          </a:p>
          <a:p>
            <a:r>
              <a:rPr lang="en-US" sz="1800" dirty="0"/>
              <a:t>SELECT * FROM Products</a:t>
            </a:r>
          </a:p>
          <a:p>
            <a:r>
              <a:rPr lang="en-US" sz="1800" dirty="0"/>
              <a:t>WHERE Price &gt; 30</a:t>
            </a:r>
            <a:r>
              <a:rPr lang="en-US" sz="1800" dirty="0" smtClean="0"/>
              <a:t>;</a:t>
            </a:r>
          </a:p>
          <a:p>
            <a:endParaRPr lang="en-US" sz="1800" dirty="0"/>
          </a:p>
          <a:p>
            <a:r>
              <a:rPr lang="en-US" sz="1800" dirty="0"/>
              <a:t>SELECT * FROM Products</a:t>
            </a:r>
          </a:p>
          <a:p>
            <a:r>
              <a:rPr lang="en-US" sz="1800" dirty="0"/>
              <a:t>WHERE Price &lt;= 30</a:t>
            </a:r>
            <a:r>
              <a:rPr lang="en-US" sz="1800" dirty="0" smtClean="0"/>
              <a:t>;</a:t>
            </a:r>
          </a:p>
          <a:p>
            <a:r>
              <a:rPr lang="en-US" sz="1800" dirty="0"/>
              <a:t>SELECT * FROM Products</a:t>
            </a:r>
          </a:p>
          <a:p>
            <a:r>
              <a:rPr lang="en-US" sz="1800" dirty="0"/>
              <a:t>WHERE Price BETWEEN 50 AND 60</a:t>
            </a:r>
            <a:r>
              <a:rPr lang="en-US" sz="1800" dirty="0" smtClean="0"/>
              <a:t>;</a:t>
            </a:r>
          </a:p>
          <a:p>
            <a:r>
              <a:rPr lang="en-US" sz="1800" dirty="0"/>
              <a:t>SELECT * FROM Customers</a:t>
            </a:r>
          </a:p>
          <a:p>
            <a:r>
              <a:rPr lang="en-US" sz="1800" dirty="0"/>
              <a:t>WHERE City LIKE 's</a:t>
            </a:r>
            <a:r>
              <a:rPr lang="en-US" sz="1800" dirty="0" smtClean="0"/>
              <a:t>%';</a:t>
            </a:r>
          </a:p>
          <a:p>
            <a:endParaRPr lang="en-US" sz="1800" dirty="0"/>
          </a:p>
          <a:p>
            <a:endParaRPr lang="en-IN" dirty="0"/>
          </a:p>
        </p:txBody>
      </p:sp>
    </p:spTree>
    <p:extLst>
      <p:ext uri="{BB962C8B-B14F-4D97-AF65-F5344CB8AC3E}">
        <p14:creationId xmlns:p14="http://schemas.microsoft.com/office/powerpoint/2010/main" val="22105666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lnSpcReduction="10000"/>
          </a:bodyPr>
          <a:lstStyle/>
          <a:p>
            <a:r>
              <a:rPr lang="en-US" dirty="0"/>
              <a:t>The SQL AND, OR and NOT Operators</a:t>
            </a:r>
          </a:p>
          <a:p>
            <a:r>
              <a:rPr lang="en-US" dirty="0"/>
              <a:t>The WHERE clause can be combined with AND, OR, and NOT operators.</a:t>
            </a:r>
          </a:p>
          <a:p>
            <a:r>
              <a:rPr lang="en-US" dirty="0"/>
              <a:t>The AND </a:t>
            </a:r>
            <a:r>
              <a:rPr lang="en-US" dirty="0" err="1"/>
              <a:t>and</a:t>
            </a:r>
            <a:r>
              <a:rPr lang="en-US" dirty="0"/>
              <a:t> OR operators are used to filter records based on more than one condition:</a:t>
            </a:r>
          </a:p>
          <a:p>
            <a:r>
              <a:rPr lang="en-US" dirty="0"/>
              <a:t>The AND operator displays a record if all the conditions separated by AND are TRUE.</a:t>
            </a:r>
          </a:p>
          <a:p>
            <a:r>
              <a:rPr lang="en-US" dirty="0"/>
              <a:t>The OR operator displays a record if any of the conditions separated by OR is TRUE.</a:t>
            </a:r>
          </a:p>
          <a:p>
            <a:endParaRPr lang="en-IN" dirty="0"/>
          </a:p>
        </p:txBody>
      </p:sp>
    </p:spTree>
    <p:extLst>
      <p:ext uri="{BB962C8B-B14F-4D97-AF65-F5344CB8AC3E}">
        <p14:creationId xmlns:p14="http://schemas.microsoft.com/office/powerpoint/2010/main" val="2279115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600" dirty="0"/>
              <a:t>What is field</a:t>
            </a:r>
            <a:r>
              <a:rPr lang="en-IN" sz="1600" b="1" dirty="0"/>
              <a:t/>
            </a:r>
            <a:br>
              <a:rPr lang="en-IN" sz="1600" b="1" dirty="0"/>
            </a:br>
            <a:r>
              <a:rPr lang="en-IN" sz="1600" dirty="0" err="1"/>
              <a:t>Field</a:t>
            </a:r>
            <a:r>
              <a:rPr lang="en-IN" sz="1600" dirty="0"/>
              <a:t> is a smaller entity of the table which contains specific information about every record in the table. In the above example, the field in the student table consist of id, name, age, course.</a:t>
            </a:r>
            <a:br>
              <a:rPr lang="en-IN" sz="1600" dirty="0"/>
            </a:br>
            <a:endParaRPr lang="en-IN" sz="1600" dirty="0"/>
          </a:p>
        </p:txBody>
      </p:sp>
      <p:sp>
        <p:nvSpPr>
          <p:cNvPr id="3" name="Content Placeholder 2"/>
          <p:cNvSpPr>
            <a:spLocks noGrp="1"/>
          </p:cNvSpPr>
          <p:nvPr>
            <p:ph idx="1"/>
          </p:nvPr>
        </p:nvSpPr>
        <p:spPr/>
        <p:txBody>
          <a:bodyPr>
            <a:normAutofit/>
          </a:bodyPr>
          <a:lstStyle/>
          <a:p>
            <a:r>
              <a:rPr lang="en-IN" sz="1600" dirty="0"/>
              <a:t>What is row or record</a:t>
            </a:r>
            <a:endParaRPr lang="en-IN" sz="1600" b="1" dirty="0"/>
          </a:p>
          <a:p>
            <a:r>
              <a:rPr lang="en-IN" sz="1600" dirty="0"/>
              <a:t>A row of a table is also called record. It contains the specific information of each individual entry in the table. It is a horizontal entity in the table. For example: The above table contains 5 records.</a:t>
            </a:r>
          </a:p>
          <a:p>
            <a:r>
              <a:rPr lang="en-IN" sz="1600" dirty="0"/>
              <a:t>Let's see one record/row in the table.</a:t>
            </a:r>
          </a:p>
          <a:p>
            <a:r>
              <a:rPr lang="en-IN" sz="1600" dirty="0"/>
              <a:t>What is column</a:t>
            </a:r>
            <a:endParaRPr lang="en-IN" sz="1600" b="1" dirty="0"/>
          </a:p>
          <a:p>
            <a:r>
              <a:rPr lang="en-IN" sz="1600" dirty="0"/>
              <a:t>A column is a vertical entity in the table which contains all information associated with a specific field in a table. For example: "name" is a column in the above table which contains all information about student's </a:t>
            </a:r>
            <a:r>
              <a:rPr lang="en-IN" sz="1600" dirty="0" smtClean="0"/>
              <a:t>name</a:t>
            </a:r>
          </a:p>
          <a:p>
            <a:endParaRPr lang="en-US" sz="1600" dirty="0"/>
          </a:p>
          <a:p>
            <a:r>
              <a:rPr lang="en-IN" sz="1600" dirty="0"/>
              <a:t>NULL Values</a:t>
            </a:r>
            <a:endParaRPr lang="en-IN" sz="1600" b="1" dirty="0"/>
          </a:p>
          <a:p>
            <a:r>
              <a:rPr lang="en-IN" sz="1600" dirty="0"/>
              <a:t>The NULL value of the table specifies that the field has been left blank during record creation. It is totally different from the value filled with zero or a field that contains space.</a:t>
            </a:r>
          </a:p>
          <a:p>
            <a:endParaRPr lang="en-IN" sz="1600" dirty="0"/>
          </a:p>
        </p:txBody>
      </p:sp>
    </p:spTree>
    <p:extLst>
      <p:ext uri="{BB962C8B-B14F-4D97-AF65-F5344CB8AC3E}">
        <p14:creationId xmlns:p14="http://schemas.microsoft.com/office/powerpoint/2010/main" val="39441949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r>
              <a:rPr lang="en-US" sz="1800" dirty="0"/>
              <a:t>AND </a:t>
            </a:r>
            <a:r>
              <a:rPr lang="en-US" sz="1800" dirty="0" smtClean="0"/>
              <a:t>Syntax</a:t>
            </a:r>
          </a:p>
          <a:p>
            <a:endParaRPr lang="en-US" sz="1800" dirty="0"/>
          </a:p>
          <a:p>
            <a:r>
              <a:rPr lang="en-US" sz="1800" dirty="0"/>
              <a:t>SELECT </a:t>
            </a:r>
            <a:r>
              <a:rPr lang="en-US" sz="1800" i="1" dirty="0"/>
              <a:t>column1</a:t>
            </a:r>
            <a:r>
              <a:rPr lang="en-US" sz="1800" dirty="0"/>
              <a:t>,</a:t>
            </a:r>
            <a:r>
              <a:rPr lang="en-US" sz="1800" i="1" dirty="0"/>
              <a:t> column2, ...</a:t>
            </a:r>
            <a:r>
              <a:rPr lang="en-US" sz="1800" dirty="0"/>
              <a:t/>
            </a:r>
            <a:br>
              <a:rPr lang="en-US" sz="1800" dirty="0"/>
            </a:br>
            <a:r>
              <a:rPr lang="en-US" sz="1800" dirty="0"/>
              <a:t>FROM </a:t>
            </a:r>
            <a:r>
              <a:rPr lang="en-US" sz="1800" i="1" dirty="0" err="1"/>
              <a:t>table_name</a:t>
            </a:r>
            <a:r>
              <a:rPr lang="en-US" sz="1800" dirty="0"/>
              <a:t/>
            </a:r>
            <a:br>
              <a:rPr lang="en-US" sz="1800" dirty="0"/>
            </a:br>
            <a:r>
              <a:rPr lang="en-US" sz="1800" dirty="0"/>
              <a:t>WHERE </a:t>
            </a:r>
            <a:r>
              <a:rPr lang="en-US" sz="1800" i="1" dirty="0"/>
              <a:t>condition1</a:t>
            </a:r>
            <a:r>
              <a:rPr lang="en-US" sz="1800" dirty="0"/>
              <a:t> AND </a:t>
            </a:r>
            <a:r>
              <a:rPr lang="en-US" sz="1800" i="1" dirty="0"/>
              <a:t>condition2</a:t>
            </a:r>
            <a:r>
              <a:rPr lang="en-US" sz="1800" dirty="0"/>
              <a:t> AND </a:t>
            </a:r>
            <a:r>
              <a:rPr lang="en-US" sz="1800" i="1" dirty="0"/>
              <a:t>condition3 </a:t>
            </a:r>
            <a:r>
              <a:rPr lang="en-US" sz="1800" i="1" dirty="0" smtClean="0"/>
              <a:t>...</a:t>
            </a:r>
            <a:r>
              <a:rPr lang="en-US" sz="1800" dirty="0" smtClean="0"/>
              <a:t>;</a:t>
            </a:r>
          </a:p>
          <a:p>
            <a:r>
              <a:rPr lang="en-US" sz="1800" dirty="0"/>
              <a:t>Example</a:t>
            </a:r>
          </a:p>
          <a:p>
            <a:r>
              <a:rPr lang="en-US" sz="1800" dirty="0"/>
              <a:t>SELECT * FROM Customers</a:t>
            </a:r>
            <a:br>
              <a:rPr lang="en-US" sz="1800" dirty="0"/>
            </a:br>
            <a:r>
              <a:rPr lang="en-US" sz="1800" dirty="0"/>
              <a:t>WHERE Country='Germany' AND City='Berlin</a:t>
            </a:r>
            <a:r>
              <a:rPr lang="en-US" sz="1800" dirty="0" smtClean="0"/>
              <a:t>';</a:t>
            </a:r>
          </a:p>
          <a:p>
            <a:endParaRPr lang="en-US" sz="1800" dirty="0"/>
          </a:p>
          <a:p>
            <a:r>
              <a:rPr lang="en-US" sz="1800" dirty="0" smtClean="0"/>
              <a:t>OR </a:t>
            </a:r>
            <a:r>
              <a:rPr lang="en-US" sz="1800" dirty="0"/>
              <a:t>Syntax</a:t>
            </a:r>
          </a:p>
          <a:p>
            <a:r>
              <a:rPr lang="en-US" sz="1800" dirty="0"/>
              <a:t>SELECT </a:t>
            </a:r>
            <a:r>
              <a:rPr lang="en-US" sz="1800" i="1" dirty="0"/>
              <a:t>column1</a:t>
            </a:r>
            <a:r>
              <a:rPr lang="en-US" sz="1800" dirty="0"/>
              <a:t>,</a:t>
            </a:r>
            <a:r>
              <a:rPr lang="en-US" sz="1800" i="1" dirty="0"/>
              <a:t> column2, ...</a:t>
            </a:r>
            <a:r>
              <a:rPr lang="en-US" sz="1800" dirty="0"/>
              <a:t/>
            </a:r>
            <a:br>
              <a:rPr lang="en-US" sz="1800" dirty="0"/>
            </a:br>
            <a:r>
              <a:rPr lang="en-US" sz="1800" dirty="0"/>
              <a:t>FROM </a:t>
            </a:r>
            <a:r>
              <a:rPr lang="en-US" sz="1800" i="1" dirty="0" err="1"/>
              <a:t>table_name</a:t>
            </a:r>
            <a:r>
              <a:rPr lang="en-US" sz="1800" dirty="0"/>
              <a:t/>
            </a:r>
            <a:br>
              <a:rPr lang="en-US" sz="1800" dirty="0"/>
            </a:br>
            <a:r>
              <a:rPr lang="en-US" sz="1800" dirty="0"/>
              <a:t>WHERE </a:t>
            </a:r>
            <a:r>
              <a:rPr lang="en-US" sz="1800" i="1" dirty="0"/>
              <a:t>condition1</a:t>
            </a:r>
            <a:r>
              <a:rPr lang="en-US" sz="1800" dirty="0"/>
              <a:t> OR </a:t>
            </a:r>
            <a:r>
              <a:rPr lang="en-US" sz="1800" i="1" dirty="0"/>
              <a:t>condition2</a:t>
            </a:r>
            <a:r>
              <a:rPr lang="en-US" sz="1800" dirty="0"/>
              <a:t> OR </a:t>
            </a:r>
            <a:r>
              <a:rPr lang="en-US" sz="1800" i="1" dirty="0"/>
              <a:t>condition3 </a:t>
            </a:r>
            <a:r>
              <a:rPr lang="en-US" sz="1800" i="1" dirty="0" smtClean="0"/>
              <a:t>...</a:t>
            </a:r>
            <a:r>
              <a:rPr lang="en-US" sz="1800" dirty="0" smtClean="0"/>
              <a:t>;</a:t>
            </a:r>
          </a:p>
          <a:p>
            <a:endParaRPr lang="en-US" sz="1800" dirty="0" smtClean="0"/>
          </a:p>
          <a:p>
            <a:r>
              <a:rPr lang="en-US" sz="1800" dirty="0"/>
              <a:t>Example</a:t>
            </a:r>
          </a:p>
          <a:p>
            <a:r>
              <a:rPr lang="en-US" sz="1800" dirty="0"/>
              <a:t>SELECT * FROM Customers</a:t>
            </a:r>
            <a:br>
              <a:rPr lang="en-US" sz="1800" dirty="0"/>
            </a:br>
            <a:r>
              <a:rPr lang="en-US" sz="1800" dirty="0"/>
              <a:t>WHERE City='Berlin' OR City='</a:t>
            </a:r>
            <a:r>
              <a:rPr lang="en-US" sz="1800" dirty="0" err="1"/>
              <a:t>München</a:t>
            </a:r>
            <a:r>
              <a:rPr lang="en-US" sz="1800" dirty="0"/>
              <a:t>';</a:t>
            </a:r>
          </a:p>
          <a:p>
            <a:endParaRPr lang="en-US" sz="1800" dirty="0"/>
          </a:p>
          <a:p>
            <a:endParaRPr lang="en-US" sz="1800" dirty="0"/>
          </a:p>
          <a:p>
            <a:pPr marL="0" indent="0">
              <a:buNone/>
            </a:pPr>
            <a:r>
              <a:rPr lang="en-US" sz="1800" dirty="0" smtClean="0"/>
              <a:t>         NOT </a:t>
            </a:r>
            <a:r>
              <a:rPr lang="en-US" sz="1800" dirty="0"/>
              <a:t>Syntax</a:t>
            </a:r>
          </a:p>
          <a:p>
            <a:r>
              <a:rPr lang="en-US" sz="1800" dirty="0"/>
              <a:t>SELECT </a:t>
            </a:r>
            <a:r>
              <a:rPr lang="en-US" sz="1800" i="1" dirty="0"/>
              <a:t>column1</a:t>
            </a:r>
            <a:r>
              <a:rPr lang="en-US" sz="1800" dirty="0"/>
              <a:t>,</a:t>
            </a:r>
            <a:r>
              <a:rPr lang="en-US" sz="1800" i="1" dirty="0"/>
              <a:t> column2, ...</a:t>
            </a:r>
            <a:r>
              <a:rPr lang="en-US" sz="1800" dirty="0"/>
              <a:t/>
            </a:r>
            <a:br>
              <a:rPr lang="en-US" sz="1800" dirty="0"/>
            </a:br>
            <a:r>
              <a:rPr lang="en-US" sz="1800" dirty="0"/>
              <a:t>FROM </a:t>
            </a:r>
            <a:r>
              <a:rPr lang="en-US" sz="1800" i="1" dirty="0" err="1"/>
              <a:t>table_name</a:t>
            </a:r>
            <a:r>
              <a:rPr lang="en-US" sz="1800" dirty="0"/>
              <a:t/>
            </a:r>
            <a:br>
              <a:rPr lang="en-US" sz="1800" dirty="0"/>
            </a:br>
            <a:r>
              <a:rPr lang="en-US" sz="1800" dirty="0"/>
              <a:t>WHERE NOT </a:t>
            </a:r>
            <a:r>
              <a:rPr lang="en-US" sz="1800" i="1" dirty="0"/>
              <a:t>condition</a:t>
            </a:r>
            <a:r>
              <a:rPr lang="en-US" sz="1800" dirty="0" smtClean="0"/>
              <a:t>;</a:t>
            </a:r>
          </a:p>
          <a:p>
            <a:r>
              <a:rPr lang="en-US" sz="1600" dirty="0"/>
              <a:t>Example</a:t>
            </a:r>
          </a:p>
          <a:p>
            <a:r>
              <a:rPr lang="en-US" sz="1600" dirty="0"/>
              <a:t>SELECT * FROM Customers</a:t>
            </a:r>
            <a:br>
              <a:rPr lang="en-US" sz="1600" dirty="0"/>
            </a:br>
            <a:r>
              <a:rPr lang="en-US" sz="1600" dirty="0"/>
              <a:t>WHERE NOT Country='Germany';</a:t>
            </a:r>
          </a:p>
          <a:p>
            <a:endParaRPr lang="en-US" sz="1800" dirty="0"/>
          </a:p>
          <a:p>
            <a:endParaRPr lang="en-US" sz="1800" dirty="0"/>
          </a:p>
          <a:p>
            <a:endParaRPr lang="en-IN" dirty="0"/>
          </a:p>
        </p:txBody>
      </p:sp>
    </p:spTree>
    <p:extLst>
      <p:ext uri="{BB962C8B-B14F-4D97-AF65-F5344CB8AC3E}">
        <p14:creationId xmlns:p14="http://schemas.microsoft.com/office/powerpoint/2010/main" val="24730917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p:spPr>
        <p:txBody>
          <a:bodyPr>
            <a:normAutofit/>
          </a:bodyPr>
          <a:lstStyle/>
          <a:p>
            <a:r>
              <a:rPr lang="en-US" sz="2400" dirty="0" smtClean="0"/>
              <a:t>Data Control Language- GRANT, REVOKE</a:t>
            </a:r>
          </a:p>
          <a:p>
            <a:pPr>
              <a:buNone/>
            </a:pPr>
            <a:endParaRPr lang="en-US" sz="2400" dirty="0" smtClean="0"/>
          </a:p>
          <a:p>
            <a:r>
              <a:rPr lang="en-US" sz="2400" dirty="0" smtClean="0"/>
              <a:t>Transaction Control Language- COMMIT, ROLLBACK, SAVEPOINT, SET TRANSACTION</a:t>
            </a:r>
            <a:endParaRPr lang="en-US"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SQL MIN() and MAX() Functions</a:t>
            </a:r>
            <a:endParaRPr lang="en-IN" dirty="0"/>
          </a:p>
        </p:txBody>
      </p:sp>
      <p:sp>
        <p:nvSpPr>
          <p:cNvPr id="3" name="Content Placeholder 2"/>
          <p:cNvSpPr>
            <a:spLocks noGrp="1"/>
          </p:cNvSpPr>
          <p:nvPr>
            <p:ph idx="1"/>
          </p:nvPr>
        </p:nvSpPr>
        <p:spPr/>
        <p:txBody>
          <a:bodyPr>
            <a:normAutofit/>
          </a:bodyPr>
          <a:lstStyle/>
          <a:p>
            <a:r>
              <a:rPr lang="en-US" sz="1600" dirty="0"/>
              <a:t>The MIN() function returns the smallest value of the selected column</a:t>
            </a:r>
            <a:r>
              <a:rPr lang="en-US" sz="1600" dirty="0" smtClean="0"/>
              <a:t>.</a:t>
            </a:r>
          </a:p>
          <a:p>
            <a:r>
              <a:rPr lang="en-US" sz="1600" dirty="0"/>
              <a:t>MIN() </a:t>
            </a:r>
            <a:r>
              <a:rPr lang="en-US" sz="1600" dirty="0" smtClean="0"/>
              <a:t>Syntax:</a:t>
            </a:r>
            <a:endParaRPr lang="en-US" sz="1600" dirty="0"/>
          </a:p>
          <a:p>
            <a:r>
              <a:rPr lang="en-US" sz="1600" dirty="0"/>
              <a:t>SELECT MIN(</a:t>
            </a:r>
            <a:r>
              <a:rPr lang="en-US" sz="1600" i="1" dirty="0" err="1"/>
              <a:t>column_name</a:t>
            </a:r>
            <a:r>
              <a:rPr lang="en-US" sz="1600" dirty="0"/>
              <a:t>)</a:t>
            </a:r>
            <a:br>
              <a:rPr lang="en-US" sz="1600" dirty="0"/>
            </a:br>
            <a:r>
              <a:rPr lang="en-US" sz="1600" dirty="0"/>
              <a:t>FROM </a:t>
            </a:r>
            <a:r>
              <a:rPr lang="en-US" sz="1600" i="1" dirty="0" err="1"/>
              <a:t>table_name</a:t>
            </a:r>
            <a:r>
              <a:rPr lang="en-US" sz="1600" dirty="0"/>
              <a:t/>
            </a:r>
            <a:br>
              <a:rPr lang="en-US" sz="1600" dirty="0"/>
            </a:br>
            <a:r>
              <a:rPr lang="en-US" sz="1600" dirty="0"/>
              <a:t>WHERE </a:t>
            </a:r>
            <a:r>
              <a:rPr lang="en-US" sz="1600" i="1" dirty="0"/>
              <a:t>condition</a:t>
            </a:r>
            <a:r>
              <a:rPr lang="en-US" sz="1600" dirty="0"/>
              <a:t>;</a:t>
            </a:r>
          </a:p>
          <a:p>
            <a:r>
              <a:rPr lang="en-US" sz="1600" dirty="0" smtClean="0"/>
              <a:t>Example:</a:t>
            </a:r>
          </a:p>
          <a:p>
            <a:r>
              <a:rPr lang="en-US" sz="1600" dirty="0"/>
              <a:t>SELECT MIN(Price) AS </a:t>
            </a:r>
            <a:r>
              <a:rPr lang="en-US" sz="1600" dirty="0" err="1"/>
              <a:t>SmallestPrice</a:t>
            </a:r>
            <a:r>
              <a:rPr lang="en-US" sz="1600" dirty="0"/>
              <a:t/>
            </a:r>
            <a:br>
              <a:rPr lang="en-US" sz="1600" dirty="0"/>
            </a:br>
            <a:r>
              <a:rPr lang="en-US" sz="1600" dirty="0"/>
              <a:t>FROM Products;</a:t>
            </a:r>
          </a:p>
          <a:p>
            <a:endParaRPr lang="en-US" sz="1600" dirty="0"/>
          </a:p>
          <a:p>
            <a:r>
              <a:rPr lang="en-US" sz="1600" dirty="0"/>
              <a:t>The MAX() function returns the largest value of the selected column.</a:t>
            </a:r>
          </a:p>
          <a:p>
            <a:r>
              <a:rPr lang="en-US" sz="1600" dirty="0"/>
              <a:t>MAX() </a:t>
            </a:r>
            <a:r>
              <a:rPr lang="en-US" sz="1600" dirty="0" smtClean="0"/>
              <a:t>Syntax:</a:t>
            </a:r>
            <a:endParaRPr lang="en-US" sz="1600" dirty="0"/>
          </a:p>
          <a:p>
            <a:r>
              <a:rPr lang="en-US" sz="1600" dirty="0"/>
              <a:t>SELECT MAX(</a:t>
            </a:r>
            <a:r>
              <a:rPr lang="en-US" sz="1600" i="1" dirty="0" err="1"/>
              <a:t>column_name</a:t>
            </a:r>
            <a:r>
              <a:rPr lang="en-US" sz="1600" dirty="0"/>
              <a:t>)</a:t>
            </a:r>
            <a:br>
              <a:rPr lang="en-US" sz="1600" dirty="0"/>
            </a:br>
            <a:r>
              <a:rPr lang="en-US" sz="1600" dirty="0"/>
              <a:t>FROM </a:t>
            </a:r>
            <a:r>
              <a:rPr lang="en-US" sz="1600" i="1" dirty="0" err="1"/>
              <a:t>table_name</a:t>
            </a:r>
            <a:r>
              <a:rPr lang="en-US" sz="1600" dirty="0"/>
              <a:t/>
            </a:r>
            <a:br>
              <a:rPr lang="en-US" sz="1600" dirty="0"/>
            </a:br>
            <a:r>
              <a:rPr lang="en-US" sz="1600" dirty="0"/>
              <a:t>WHERE </a:t>
            </a:r>
            <a:r>
              <a:rPr lang="en-US" sz="1600" i="1" dirty="0"/>
              <a:t>condition</a:t>
            </a:r>
            <a:r>
              <a:rPr lang="en-US" sz="1600" dirty="0"/>
              <a:t>;</a:t>
            </a:r>
          </a:p>
          <a:p>
            <a:pPr marL="0" indent="0">
              <a:buNone/>
            </a:pPr>
            <a:r>
              <a:rPr lang="en-US" sz="1600" dirty="0" err="1" smtClean="0"/>
              <a:t>Example:</a:t>
            </a:r>
            <a:r>
              <a:rPr lang="en-US" sz="1600" dirty="0" err="1"/>
              <a:t>SELECT</a:t>
            </a:r>
            <a:r>
              <a:rPr lang="en-US" sz="1600" dirty="0"/>
              <a:t> MAX(Price) AS </a:t>
            </a:r>
            <a:r>
              <a:rPr lang="en-US" sz="1600" dirty="0" err="1"/>
              <a:t>LargestPrice</a:t>
            </a:r>
            <a:r>
              <a:rPr lang="en-US" sz="1600" dirty="0"/>
              <a:t/>
            </a:r>
            <a:br>
              <a:rPr lang="en-US" sz="1600" dirty="0"/>
            </a:br>
            <a:r>
              <a:rPr lang="en-US" sz="1600" dirty="0"/>
              <a:t>FROM Products;</a:t>
            </a:r>
            <a:endParaRPr lang="en-IN" sz="1600" dirty="0"/>
          </a:p>
        </p:txBody>
      </p:sp>
    </p:spTree>
    <p:extLst>
      <p:ext uri="{BB962C8B-B14F-4D97-AF65-F5344CB8AC3E}">
        <p14:creationId xmlns:p14="http://schemas.microsoft.com/office/powerpoint/2010/main" val="3293071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SQL COUNT(), AVG() and SUM() Functions</a:t>
            </a:r>
            <a:endParaRPr lang="en-IN" sz="3600" dirty="0"/>
          </a:p>
        </p:txBody>
      </p:sp>
      <p:sp>
        <p:nvSpPr>
          <p:cNvPr id="3" name="Content Placeholder 2"/>
          <p:cNvSpPr>
            <a:spLocks noGrp="1"/>
          </p:cNvSpPr>
          <p:nvPr>
            <p:ph idx="1"/>
          </p:nvPr>
        </p:nvSpPr>
        <p:spPr>
          <a:xfrm>
            <a:off x="457200" y="1219200"/>
            <a:ext cx="8305800" cy="5334000"/>
          </a:xfrm>
        </p:spPr>
        <p:txBody>
          <a:bodyPr>
            <a:normAutofit fontScale="92500" lnSpcReduction="20000"/>
          </a:bodyPr>
          <a:lstStyle/>
          <a:p>
            <a:r>
              <a:rPr lang="en-US" sz="1900" dirty="0"/>
              <a:t>The COUNT() function returns the number of rows that matches a specified criterion</a:t>
            </a:r>
            <a:r>
              <a:rPr lang="en-US" sz="1900" dirty="0" smtClean="0"/>
              <a:t>.</a:t>
            </a:r>
          </a:p>
          <a:p>
            <a:r>
              <a:rPr lang="en-US" sz="1400" dirty="0"/>
              <a:t>COUNT() </a:t>
            </a:r>
            <a:r>
              <a:rPr lang="en-US" sz="1400" dirty="0" smtClean="0"/>
              <a:t>Syntax:</a:t>
            </a:r>
            <a:endParaRPr lang="en-US" sz="1400" dirty="0"/>
          </a:p>
          <a:p>
            <a:r>
              <a:rPr lang="en-US" sz="1400" dirty="0"/>
              <a:t>SELECT COUNT(</a:t>
            </a:r>
            <a:r>
              <a:rPr lang="en-US" sz="1400" i="1" dirty="0" err="1"/>
              <a:t>column_name</a:t>
            </a:r>
            <a:r>
              <a:rPr lang="en-US" sz="1400" dirty="0"/>
              <a:t>)</a:t>
            </a:r>
            <a:br>
              <a:rPr lang="en-US" sz="1400" dirty="0"/>
            </a:br>
            <a:r>
              <a:rPr lang="en-US" sz="1400" dirty="0"/>
              <a:t>FROM </a:t>
            </a:r>
            <a:r>
              <a:rPr lang="en-US" sz="1400" i="1" dirty="0" err="1"/>
              <a:t>table_name</a:t>
            </a:r>
            <a:r>
              <a:rPr lang="en-US" sz="1400" dirty="0"/>
              <a:t/>
            </a:r>
            <a:br>
              <a:rPr lang="en-US" sz="1400" dirty="0"/>
            </a:br>
            <a:r>
              <a:rPr lang="en-US" sz="1400" dirty="0"/>
              <a:t>WHERE </a:t>
            </a:r>
            <a:r>
              <a:rPr lang="en-US" sz="1400" i="1" dirty="0"/>
              <a:t>condition</a:t>
            </a:r>
            <a:r>
              <a:rPr lang="en-US" sz="1400" dirty="0" smtClean="0"/>
              <a:t>;</a:t>
            </a:r>
          </a:p>
          <a:p>
            <a:endParaRPr lang="en-US" sz="1400" dirty="0"/>
          </a:p>
          <a:p>
            <a:r>
              <a:rPr lang="en-US" sz="1400" dirty="0" smtClean="0"/>
              <a:t>Example:</a:t>
            </a:r>
          </a:p>
          <a:p>
            <a:r>
              <a:rPr lang="en-IN" sz="1400" dirty="0"/>
              <a:t>SELECT COUNT(</a:t>
            </a:r>
            <a:r>
              <a:rPr lang="en-IN" sz="1400" dirty="0" err="1"/>
              <a:t>ProductID</a:t>
            </a:r>
            <a:r>
              <a:rPr lang="en-IN" sz="1400" dirty="0"/>
              <a:t>)</a:t>
            </a:r>
            <a:br>
              <a:rPr lang="en-IN" sz="1400" dirty="0"/>
            </a:br>
            <a:r>
              <a:rPr lang="en-IN" sz="1400" dirty="0"/>
              <a:t>FROM Products</a:t>
            </a:r>
            <a:r>
              <a:rPr lang="en-IN" sz="1400" dirty="0" smtClean="0"/>
              <a:t>;</a:t>
            </a:r>
          </a:p>
          <a:p>
            <a:r>
              <a:rPr lang="en-US" sz="1700" dirty="0"/>
              <a:t>The AVG() function returns the average value of a numeric column</a:t>
            </a:r>
            <a:r>
              <a:rPr lang="en-US" sz="1400" dirty="0"/>
              <a:t>. </a:t>
            </a:r>
          </a:p>
          <a:p>
            <a:r>
              <a:rPr lang="en-US" sz="1400" dirty="0"/>
              <a:t>AVG() </a:t>
            </a:r>
            <a:r>
              <a:rPr lang="en-US" sz="1400" dirty="0" smtClean="0"/>
              <a:t>Syntax:</a:t>
            </a:r>
            <a:endParaRPr lang="en-US" sz="1400" dirty="0"/>
          </a:p>
          <a:p>
            <a:r>
              <a:rPr lang="en-US" sz="1400" dirty="0"/>
              <a:t>SELECT AVG(</a:t>
            </a:r>
            <a:r>
              <a:rPr lang="en-US" sz="1400" i="1" dirty="0" err="1"/>
              <a:t>column_name</a:t>
            </a:r>
            <a:r>
              <a:rPr lang="en-US" sz="1400" dirty="0"/>
              <a:t>)</a:t>
            </a:r>
            <a:br>
              <a:rPr lang="en-US" sz="1400" dirty="0"/>
            </a:br>
            <a:r>
              <a:rPr lang="en-US" sz="1400" dirty="0"/>
              <a:t>FROM </a:t>
            </a:r>
            <a:r>
              <a:rPr lang="en-US" sz="1400" i="1" dirty="0" err="1"/>
              <a:t>table_name</a:t>
            </a:r>
            <a:r>
              <a:rPr lang="en-US" sz="1400" dirty="0"/>
              <a:t/>
            </a:r>
            <a:br>
              <a:rPr lang="en-US" sz="1400" dirty="0"/>
            </a:br>
            <a:r>
              <a:rPr lang="en-US" sz="1400" dirty="0"/>
              <a:t>WHERE </a:t>
            </a:r>
            <a:r>
              <a:rPr lang="en-US" sz="1400" i="1" dirty="0"/>
              <a:t>condition</a:t>
            </a:r>
            <a:r>
              <a:rPr lang="en-US" sz="1400" dirty="0" smtClean="0"/>
              <a:t>;</a:t>
            </a:r>
          </a:p>
          <a:p>
            <a:r>
              <a:rPr lang="en-US" sz="1400" dirty="0" err="1" smtClean="0"/>
              <a:t>Example:</a:t>
            </a:r>
            <a:r>
              <a:rPr lang="en-US" sz="1400" dirty="0" err="1"/>
              <a:t>Example</a:t>
            </a:r>
            <a:endParaRPr lang="en-US" sz="1400" dirty="0"/>
          </a:p>
          <a:p>
            <a:r>
              <a:rPr lang="en-US" sz="1400" dirty="0"/>
              <a:t>SELECT AVG(Price)</a:t>
            </a:r>
            <a:br>
              <a:rPr lang="en-US" sz="1400" dirty="0"/>
            </a:br>
            <a:r>
              <a:rPr lang="en-US" sz="1400" dirty="0"/>
              <a:t>FROM Products;</a:t>
            </a:r>
          </a:p>
          <a:p>
            <a:r>
              <a:rPr lang="en-US" sz="1700" dirty="0"/>
              <a:t>The SUM() function returns the total sum of a numeric column. </a:t>
            </a:r>
          </a:p>
          <a:p>
            <a:r>
              <a:rPr lang="en-US" sz="1400" dirty="0"/>
              <a:t>SUM() Syntax</a:t>
            </a:r>
          </a:p>
          <a:p>
            <a:r>
              <a:rPr lang="en-US" sz="1400" dirty="0"/>
              <a:t>SELECT SUM(</a:t>
            </a:r>
            <a:r>
              <a:rPr lang="en-US" sz="1400" i="1" dirty="0" err="1"/>
              <a:t>column_name</a:t>
            </a:r>
            <a:r>
              <a:rPr lang="en-US" sz="1400" dirty="0"/>
              <a:t>)</a:t>
            </a:r>
            <a:br>
              <a:rPr lang="en-US" sz="1400" dirty="0"/>
            </a:br>
            <a:r>
              <a:rPr lang="en-US" sz="1400" dirty="0"/>
              <a:t>FROM </a:t>
            </a:r>
            <a:r>
              <a:rPr lang="en-US" sz="1400" i="1" dirty="0" err="1"/>
              <a:t>table_name</a:t>
            </a:r>
            <a:r>
              <a:rPr lang="en-US" sz="1400" dirty="0"/>
              <a:t/>
            </a:r>
            <a:br>
              <a:rPr lang="en-US" sz="1400" dirty="0"/>
            </a:br>
            <a:r>
              <a:rPr lang="en-US" sz="1400" dirty="0"/>
              <a:t>WHERE </a:t>
            </a:r>
            <a:r>
              <a:rPr lang="en-US" sz="1400" i="1" dirty="0"/>
              <a:t>condition</a:t>
            </a:r>
            <a:r>
              <a:rPr lang="en-US" sz="1400" dirty="0"/>
              <a:t>;</a:t>
            </a:r>
          </a:p>
          <a:p>
            <a:r>
              <a:rPr lang="en-IN" sz="1400" dirty="0" smtClean="0"/>
              <a:t>Example: SELECT</a:t>
            </a:r>
            <a:r>
              <a:rPr lang="en-IN" sz="1400" dirty="0"/>
              <a:t> SUM(Quantity)</a:t>
            </a:r>
            <a:br>
              <a:rPr lang="en-IN" sz="1400" dirty="0"/>
            </a:br>
            <a:r>
              <a:rPr lang="en-IN" sz="1400" dirty="0"/>
              <a:t>FROM </a:t>
            </a:r>
            <a:r>
              <a:rPr lang="en-IN" sz="1400" dirty="0" err="1"/>
              <a:t>OrderDetails</a:t>
            </a:r>
            <a:r>
              <a:rPr lang="en-IN" sz="1400" dirty="0"/>
              <a:t>;</a:t>
            </a:r>
            <a:endParaRPr lang="en-US" sz="1400" dirty="0"/>
          </a:p>
          <a:p>
            <a:endParaRPr lang="en-US" sz="1400" dirty="0"/>
          </a:p>
          <a:p>
            <a:endParaRPr lang="en-IN" sz="1400" dirty="0"/>
          </a:p>
        </p:txBody>
      </p:sp>
    </p:spTree>
    <p:extLst>
      <p:ext uri="{BB962C8B-B14F-4D97-AF65-F5344CB8AC3E}">
        <p14:creationId xmlns:p14="http://schemas.microsoft.com/office/powerpoint/2010/main" val="35965822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The SQL LIKE Operator</a:t>
            </a:r>
          </a:p>
        </p:txBody>
      </p:sp>
      <p:sp>
        <p:nvSpPr>
          <p:cNvPr id="3" name="Content Placeholder 2"/>
          <p:cNvSpPr>
            <a:spLocks noGrp="1"/>
          </p:cNvSpPr>
          <p:nvPr>
            <p:ph idx="1"/>
          </p:nvPr>
        </p:nvSpPr>
        <p:spPr/>
        <p:txBody>
          <a:bodyPr/>
          <a:lstStyle/>
          <a:p>
            <a:r>
              <a:rPr lang="en-US" sz="1800" dirty="0"/>
              <a:t>The LIKE operator is used in a WHERE clause to search for a specified pattern in a column.</a:t>
            </a:r>
          </a:p>
          <a:p>
            <a:r>
              <a:rPr lang="en-US" sz="1800" dirty="0"/>
              <a:t>There are two wildcards often used in conjunction with the LIKE operator:</a:t>
            </a:r>
          </a:p>
          <a:p>
            <a:r>
              <a:rPr lang="en-US" sz="1800" dirty="0"/>
              <a:t> The percent sign (%) represents zero, one, or multiple characters</a:t>
            </a:r>
          </a:p>
          <a:p>
            <a:r>
              <a:rPr lang="en-US" sz="1800" dirty="0"/>
              <a:t> The underscore sign (_) represents one, single character</a:t>
            </a:r>
          </a:p>
          <a:p>
            <a:r>
              <a:rPr lang="en-US" sz="1600" dirty="0"/>
              <a:t>LIKE </a:t>
            </a:r>
            <a:r>
              <a:rPr lang="en-US" sz="1600" dirty="0" smtClean="0"/>
              <a:t>Syntax:</a:t>
            </a:r>
            <a:endParaRPr lang="en-US" sz="1600" dirty="0"/>
          </a:p>
          <a:p>
            <a:r>
              <a:rPr lang="en-US" sz="1600" dirty="0"/>
              <a:t>SELECT </a:t>
            </a:r>
            <a:r>
              <a:rPr lang="en-US" sz="1600" i="1" dirty="0"/>
              <a:t>column1, column2, ...</a:t>
            </a:r>
            <a:r>
              <a:rPr lang="en-US" sz="1600" dirty="0"/>
              <a:t/>
            </a:r>
            <a:br>
              <a:rPr lang="en-US" sz="1600" dirty="0"/>
            </a:br>
            <a:r>
              <a:rPr lang="en-US" sz="1600" dirty="0"/>
              <a:t>FROM </a:t>
            </a:r>
            <a:r>
              <a:rPr lang="en-US" sz="1600" i="1" dirty="0" err="1"/>
              <a:t>table_name</a:t>
            </a:r>
            <a:r>
              <a:rPr lang="en-US" sz="1600" dirty="0"/>
              <a:t/>
            </a:r>
            <a:br>
              <a:rPr lang="en-US" sz="1600" dirty="0"/>
            </a:br>
            <a:r>
              <a:rPr lang="en-US" sz="1600" dirty="0"/>
              <a:t>WHERE </a:t>
            </a:r>
            <a:r>
              <a:rPr lang="en-US" sz="1600" i="1" dirty="0" err="1"/>
              <a:t>columnN</a:t>
            </a:r>
            <a:r>
              <a:rPr lang="en-US" sz="1600" dirty="0"/>
              <a:t> LIKE </a:t>
            </a:r>
            <a:r>
              <a:rPr lang="en-US" sz="1600" i="1" dirty="0"/>
              <a:t>pattern</a:t>
            </a:r>
            <a:r>
              <a:rPr lang="en-US" sz="1600" dirty="0"/>
              <a:t>;</a:t>
            </a:r>
          </a:p>
          <a:p>
            <a:endParaRPr lang="en-IN" dirty="0"/>
          </a:p>
        </p:txBody>
      </p:sp>
    </p:spTree>
    <p:extLst>
      <p:ext uri="{BB962C8B-B14F-4D97-AF65-F5344CB8AC3E}">
        <p14:creationId xmlns:p14="http://schemas.microsoft.com/office/powerpoint/2010/main" val="15322706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nvPr>
        </p:nvGraphicFramePr>
        <p:xfrm>
          <a:off x="626971" y="1600200"/>
          <a:ext cx="7890058" cy="4525962"/>
        </p:xfrm>
        <a:graphic>
          <a:graphicData uri="http://schemas.openxmlformats.org/drawingml/2006/table">
            <a:tbl>
              <a:tblPr/>
              <a:tblGrid>
                <a:gridCol w="3945029"/>
                <a:gridCol w="3945029"/>
              </a:tblGrid>
              <a:tr h="403589">
                <a:tc>
                  <a:txBody>
                    <a:bodyPr/>
                    <a:lstStyle/>
                    <a:p>
                      <a:pPr algn="l" fontAlgn="t"/>
                      <a:r>
                        <a:rPr lang="en-IN" sz="1700" dirty="0">
                          <a:effectLst/>
                        </a:rPr>
                        <a:t>LIKE Operator</a:t>
                      </a:r>
                    </a:p>
                  </a:txBody>
                  <a:tcPr marL="14413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Description</a:t>
                      </a:r>
                    </a:p>
                  </a:txBody>
                  <a:tcPr marL="7206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3589">
                <a:tc>
                  <a:txBody>
                    <a:bodyPr/>
                    <a:lstStyle/>
                    <a:p>
                      <a:pPr algn="l" fontAlgn="t"/>
                      <a:r>
                        <a:rPr lang="en-IN" sz="1700">
                          <a:effectLst/>
                        </a:rPr>
                        <a:t>WHERE CustomerName LIKE 'a%'</a:t>
                      </a:r>
                    </a:p>
                  </a:txBody>
                  <a:tcPr marL="14413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700">
                          <a:effectLst/>
                        </a:rPr>
                        <a:t>Finds any values that start with "a"</a:t>
                      </a:r>
                    </a:p>
                  </a:txBody>
                  <a:tcPr marL="7206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403589">
                <a:tc>
                  <a:txBody>
                    <a:bodyPr/>
                    <a:lstStyle/>
                    <a:p>
                      <a:pPr algn="l" fontAlgn="t"/>
                      <a:r>
                        <a:rPr lang="en-IN" sz="1700">
                          <a:effectLst/>
                        </a:rPr>
                        <a:t>WHERE CustomerName LIKE '%a'</a:t>
                      </a:r>
                    </a:p>
                  </a:txBody>
                  <a:tcPr marL="14413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Finds any values that end with "a"</a:t>
                      </a:r>
                    </a:p>
                  </a:txBody>
                  <a:tcPr marL="7206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663039">
                <a:tc>
                  <a:txBody>
                    <a:bodyPr/>
                    <a:lstStyle/>
                    <a:p>
                      <a:pPr algn="l" fontAlgn="t"/>
                      <a:r>
                        <a:rPr lang="en-IN" sz="1700" dirty="0">
                          <a:effectLst/>
                        </a:rPr>
                        <a:t>WHERE </a:t>
                      </a:r>
                      <a:r>
                        <a:rPr lang="en-IN" sz="1700" dirty="0" err="1">
                          <a:effectLst/>
                        </a:rPr>
                        <a:t>CustomerName</a:t>
                      </a:r>
                      <a:r>
                        <a:rPr lang="en-IN" sz="1700" dirty="0">
                          <a:effectLst/>
                        </a:rPr>
                        <a:t> LIKE '%or%'</a:t>
                      </a:r>
                    </a:p>
                  </a:txBody>
                  <a:tcPr marL="14413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700">
                          <a:effectLst/>
                        </a:rPr>
                        <a:t>Finds any values that have "or" in any position</a:t>
                      </a:r>
                    </a:p>
                  </a:txBody>
                  <a:tcPr marL="7206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663039">
                <a:tc>
                  <a:txBody>
                    <a:bodyPr/>
                    <a:lstStyle/>
                    <a:p>
                      <a:pPr algn="l" fontAlgn="t"/>
                      <a:r>
                        <a:rPr lang="en-IN" sz="1700">
                          <a:effectLst/>
                        </a:rPr>
                        <a:t>WHERE CustomerName LIKE '_r%'</a:t>
                      </a:r>
                    </a:p>
                  </a:txBody>
                  <a:tcPr marL="14413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Finds any values that have "r" in the second position</a:t>
                      </a:r>
                    </a:p>
                  </a:txBody>
                  <a:tcPr marL="7206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663039">
                <a:tc>
                  <a:txBody>
                    <a:bodyPr/>
                    <a:lstStyle/>
                    <a:p>
                      <a:pPr algn="l" fontAlgn="t"/>
                      <a:r>
                        <a:rPr lang="en-IN" sz="1700">
                          <a:effectLst/>
                        </a:rPr>
                        <a:t>WHERE CustomerName LIKE 'a_%'</a:t>
                      </a:r>
                    </a:p>
                  </a:txBody>
                  <a:tcPr marL="14413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700">
                          <a:effectLst/>
                        </a:rPr>
                        <a:t>Finds any values that start with "a" and are at least 2 characters in length</a:t>
                      </a:r>
                    </a:p>
                  </a:txBody>
                  <a:tcPr marL="7206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663039">
                <a:tc>
                  <a:txBody>
                    <a:bodyPr/>
                    <a:lstStyle/>
                    <a:p>
                      <a:pPr algn="l" fontAlgn="t"/>
                      <a:r>
                        <a:rPr lang="en-IN" sz="1700">
                          <a:effectLst/>
                        </a:rPr>
                        <a:t>WHERE CustomerName LIKE 'a__%'</a:t>
                      </a:r>
                    </a:p>
                  </a:txBody>
                  <a:tcPr marL="14413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Finds any values that start with "a" and are at least 3 characters in length</a:t>
                      </a:r>
                    </a:p>
                  </a:txBody>
                  <a:tcPr marL="7206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663039">
                <a:tc>
                  <a:txBody>
                    <a:bodyPr/>
                    <a:lstStyle/>
                    <a:p>
                      <a:pPr algn="l" fontAlgn="t"/>
                      <a:r>
                        <a:rPr lang="en-IN" sz="1700">
                          <a:effectLst/>
                        </a:rPr>
                        <a:t>WHERE ContactName LIKE 'a%o'</a:t>
                      </a:r>
                    </a:p>
                  </a:txBody>
                  <a:tcPr marL="14413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700" dirty="0">
                          <a:effectLst/>
                        </a:rPr>
                        <a:t>Finds any values that start with "a" and ends with "o"</a:t>
                      </a:r>
                    </a:p>
                  </a:txBody>
                  <a:tcPr marL="7206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r>
            </a:tbl>
          </a:graphicData>
        </a:graphic>
      </p:graphicFrame>
    </p:spTree>
    <p:extLst>
      <p:ext uri="{BB962C8B-B14F-4D97-AF65-F5344CB8AC3E}">
        <p14:creationId xmlns:p14="http://schemas.microsoft.com/office/powerpoint/2010/main" val="4040354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t>The SQL IN Operator</a:t>
            </a:r>
          </a:p>
        </p:txBody>
      </p:sp>
      <p:sp>
        <p:nvSpPr>
          <p:cNvPr id="3" name="Content Placeholder 2"/>
          <p:cNvSpPr>
            <a:spLocks noGrp="1"/>
          </p:cNvSpPr>
          <p:nvPr>
            <p:ph idx="1"/>
          </p:nvPr>
        </p:nvSpPr>
        <p:spPr/>
        <p:txBody>
          <a:bodyPr>
            <a:normAutofit/>
          </a:bodyPr>
          <a:lstStyle/>
          <a:p>
            <a:r>
              <a:rPr lang="en-US" sz="1600" dirty="0"/>
              <a:t>The IN operator allows you to specify multiple values in a WHERE clause</a:t>
            </a:r>
            <a:r>
              <a:rPr lang="en-US" sz="1600" dirty="0" smtClean="0"/>
              <a:t>.</a:t>
            </a:r>
          </a:p>
          <a:p>
            <a:r>
              <a:rPr lang="en-US" sz="1600" dirty="0" smtClean="0"/>
              <a:t>Syntax:</a:t>
            </a:r>
            <a:endParaRPr lang="en-US" sz="1600" dirty="0"/>
          </a:p>
          <a:p>
            <a:r>
              <a:rPr lang="en-US" sz="1600" dirty="0"/>
              <a:t>SELECT </a:t>
            </a:r>
            <a:r>
              <a:rPr lang="en-US" sz="1600" i="1" dirty="0" err="1"/>
              <a:t>column_name</a:t>
            </a:r>
            <a:r>
              <a:rPr lang="en-US" sz="1600" i="1" dirty="0"/>
              <a:t>(s)</a:t>
            </a:r>
            <a:r>
              <a:rPr lang="en-US" sz="1600" dirty="0"/>
              <a:t/>
            </a:r>
            <a:br>
              <a:rPr lang="en-US" sz="1600" dirty="0"/>
            </a:br>
            <a:r>
              <a:rPr lang="en-US" sz="1600" dirty="0"/>
              <a:t>FROM </a:t>
            </a:r>
            <a:r>
              <a:rPr lang="en-US" sz="1600" i="1" dirty="0" err="1"/>
              <a:t>table_name</a:t>
            </a:r>
            <a:r>
              <a:rPr lang="en-US" sz="1600" dirty="0"/>
              <a:t/>
            </a:r>
            <a:br>
              <a:rPr lang="en-US" sz="1600" dirty="0"/>
            </a:br>
            <a:r>
              <a:rPr lang="en-US" sz="1600" dirty="0"/>
              <a:t>WHERE </a:t>
            </a:r>
            <a:r>
              <a:rPr lang="en-US" sz="1600" i="1" dirty="0" err="1"/>
              <a:t>column_name</a:t>
            </a:r>
            <a:r>
              <a:rPr lang="en-US" sz="1600" dirty="0"/>
              <a:t> IN (</a:t>
            </a:r>
            <a:r>
              <a:rPr lang="en-US" sz="1600" i="1" dirty="0"/>
              <a:t>value1</a:t>
            </a:r>
            <a:r>
              <a:rPr lang="en-US" sz="1600" dirty="0"/>
              <a:t>,</a:t>
            </a:r>
            <a:r>
              <a:rPr lang="en-US" sz="1600" i="1" dirty="0"/>
              <a:t> value2</a:t>
            </a:r>
            <a:r>
              <a:rPr lang="en-US" sz="1600" dirty="0"/>
              <a:t>, </a:t>
            </a:r>
            <a:r>
              <a:rPr lang="en-US" sz="1600" dirty="0" smtClean="0"/>
              <a:t>...);</a:t>
            </a:r>
          </a:p>
          <a:p>
            <a:endParaRPr lang="en-US" sz="1600" dirty="0"/>
          </a:p>
          <a:p>
            <a:r>
              <a:rPr lang="en-US" sz="1600" dirty="0" err="1" smtClean="0"/>
              <a:t>Example:</a:t>
            </a:r>
            <a:r>
              <a:rPr lang="en-US" sz="1600" dirty="0" err="1"/>
              <a:t>SELECT</a:t>
            </a:r>
            <a:r>
              <a:rPr lang="en-US" sz="1600" dirty="0"/>
              <a:t> * FROM Customers</a:t>
            </a:r>
            <a:br>
              <a:rPr lang="en-US" sz="1600" dirty="0"/>
            </a:br>
            <a:r>
              <a:rPr lang="en-US" sz="1600" dirty="0"/>
              <a:t>WHERE Country IN ('Germany', 'France', 'UK</a:t>
            </a:r>
            <a:r>
              <a:rPr lang="en-US" sz="1600" dirty="0" smtClean="0"/>
              <a:t>');</a:t>
            </a:r>
          </a:p>
          <a:p>
            <a:endParaRPr lang="en-US" sz="1600" dirty="0"/>
          </a:p>
          <a:p>
            <a:r>
              <a:rPr lang="en-US" sz="1600" dirty="0"/>
              <a:t>Example</a:t>
            </a:r>
          </a:p>
          <a:p>
            <a:r>
              <a:rPr lang="en-US" sz="1600" dirty="0"/>
              <a:t>SELECT * FROM Customers</a:t>
            </a:r>
            <a:br>
              <a:rPr lang="en-US" sz="1600" dirty="0"/>
            </a:br>
            <a:r>
              <a:rPr lang="en-US" sz="1600" dirty="0"/>
              <a:t>WHERE Country NOT IN ('Germany', 'France', 'UK');</a:t>
            </a:r>
          </a:p>
          <a:p>
            <a:endParaRPr lang="en-US" sz="1600" dirty="0" smtClean="0"/>
          </a:p>
          <a:p>
            <a:r>
              <a:rPr lang="en-US" sz="1600" dirty="0"/>
              <a:t>SELECT * FROM Customers</a:t>
            </a:r>
            <a:br>
              <a:rPr lang="en-US" sz="1600" dirty="0"/>
            </a:br>
            <a:r>
              <a:rPr lang="en-US" sz="1600" dirty="0"/>
              <a:t>WHERE Country IN (SELECT Country FROM Suppliers);</a:t>
            </a:r>
            <a:endParaRPr lang="en-IN" sz="1600" dirty="0"/>
          </a:p>
        </p:txBody>
      </p:sp>
    </p:spTree>
    <p:extLst>
      <p:ext uri="{BB962C8B-B14F-4D97-AF65-F5344CB8AC3E}">
        <p14:creationId xmlns:p14="http://schemas.microsoft.com/office/powerpoint/2010/main" val="27676606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The SQL BETWEEN Operator</a:t>
            </a:r>
          </a:p>
        </p:txBody>
      </p:sp>
      <p:sp>
        <p:nvSpPr>
          <p:cNvPr id="3" name="Content Placeholder 2"/>
          <p:cNvSpPr>
            <a:spLocks noGrp="1"/>
          </p:cNvSpPr>
          <p:nvPr>
            <p:ph idx="1"/>
          </p:nvPr>
        </p:nvSpPr>
        <p:spPr/>
        <p:txBody>
          <a:bodyPr>
            <a:normAutofit/>
          </a:bodyPr>
          <a:lstStyle/>
          <a:p>
            <a:r>
              <a:rPr lang="en-US" sz="2000" dirty="0"/>
              <a:t>The BETWEEN operator selects values within a given range. The values can be numbers, text, or dates</a:t>
            </a:r>
            <a:r>
              <a:rPr lang="en-US" sz="2000" dirty="0" smtClean="0"/>
              <a:t>.</a:t>
            </a:r>
          </a:p>
          <a:p>
            <a:endParaRPr lang="en-US" sz="2000" dirty="0"/>
          </a:p>
          <a:p>
            <a:r>
              <a:rPr lang="en-US" sz="2000" dirty="0"/>
              <a:t>BETWEEN </a:t>
            </a:r>
            <a:r>
              <a:rPr lang="en-US" sz="2000" dirty="0" smtClean="0"/>
              <a:t>Syntax:</a:t>
            </a:r>
            <a:endParaRPr lang="en-US" sz="2000" dirty="0"/>
          </a:p>
          <a:p>
            <a:r>
              <a:rPr lang="en-US" sz="2000" dirty="0"/>
              <a:t>SELECT </a:t>
            </a:r>
            <a:r>
              <a:rPr lang="en-US" sz="2000" i="1" dirty="0" err="1"/>
              <a:t>column_name</a:t>
            </a:r>
            <a:r>
              <a:rPr lang="en-US" sz="2000" i="1" dirty="0"/>
              <a:t>(s)</a:t>
            </a:r>
            <a:r>
              <a:rPr lang="en-US" sz="2000" dirty="0"/>
              <a:t/>
            </a:r>
            <a:br>
              <a:rPr lang="en-US" sz="2000" dirty="0"/>
            </a:br>
            <a:r>
              <a:rPr lang="en-US" sz="2000" dirty="0"/>
              <a:t>FROM </a:t>
            </a:r>
            <a:r>
              <a:rPr lang="en-US" sz="2000" i="1" dirty="0" err="1"/>
              <a:t>table_name</a:t>
            </a:r>
            <a:r>
              <a:rPr lang="en-US" sz="2000" dirty="0"/>
              <a:t/>
            </a:r>
            <a:br>
              <a:rPr lang="en-US" sz="2000" dirty="0"/>
            </a:br>
            <a:r>
              <a:rPr lang="en-US" sz="2000" dirty="0"/>
              <a:t>WHERE </a:t>
            </a:r>
            <a:r>
              <a:rPr lang="en-US" sz="2000" i="1" dirty="0" err="1"/>
              <a:t>column_name</a:t>
            </a:r>
            <a:r>
              <a:rPr lang="en-US" sz="2000" i="1" dirty="0"/>
              <a:t> </a:t>
            </a:r>
            <a:r>
              <a:rPr lang="en-US" sz="2000" dirty="0"/>
              <a:t>BETWEEN </a:t>
            </a:r>
            <a:r>
              <a:rPr lang="en-US" sz="2000" i="1" dirty="0"/>
              <a:t>value1</a:t>
            </a:r>
            <a:r>
              <a:rPr lang="en-US" sz="2000" dirty="0"/>
              <a:t> AND </a:t>
            </a:r>
            <a:r>
              <a:rPr lang="en-US" sz="2000" i="1" dirty="0"/>
              <a:t>value2</a:t>
            </a:r>
            <a:r>
              <a:rPr lang="en-US" sz="2000" i="1" dirty="0" smtClean="0"/>
              <a:t>;</a:t>
            </a:r>
          </a:p>
          <a:p>
            <a:r>
              <a:rPr lang="en-US" sz="2000" i="1" dirty="0" smtClean="0"/>
              <a:t>Example:</a:t>
            </a:r>
          </a:p>
          <a:p>
            <a:r>
              <a:rPr lang="en-US" sz="2000" dirty="0" smtClean="0"/>
              <a:t>SELECT</a:t>
            </a:r>
            <a:r>
              <a:rPr lang="en-US" sz="2000" dirty="0"/>
              <a:t> * FROM Products</a:t>
            </a:r>
            <a:br>
              <a:rPr lang="en-US" sz="2000" dirty="0"/>
            </a:br>
            <a:r>
              <a:rPr lang="en-US" sz="2000" dirty="0"/>
              <a:t>WHERE Price BETWEEN 10 AND 20;</a:t>
            </a:r>
          </a:p>
          <a:p>
            <a:r>
              <a:rPr lang="en-US" sz="2000" dirty="0"/>
              <a:t>Example</a:t>
            </a:r>
          </a:p>
          <a:p>
            <a:r>
              <a:rPr lang="en-US" sz="2000" dirty="0"/>
              <a:t>SELECT * FROM Products</a:t>
            </a:r>
            <a:br>
              <a:rPr lang="en-US" sz="2000" dirty="0"/>
            </a:br>
            <a:r>
              <a:rPr lang="en-US" sz="2000" dirty="0"/>
              <a:t>WHERE Price NOT BETWEEN 10 AND 20;</a:t>
            </a:r>
          </a:p>
          <a:p>
            <a:endParaRPr lang="en-IN" sz="2000" dirty="0"/>
          </a:p>
        </p:txBody>
      </p:sp>
    </p:spTree>
    <p:extLst>
      <p:ext uri="{BB962C8B-B14F-4D97-AF65-F5344CB8AC3E}">
        <p14:creationId xmlns:p14="http://schemas.microsoft.com/office/powerpoint/2010/main" val="27758398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t>SQL Aliases</a:t>
            </a:r>
          </a:p>
        </p:txBody>
      </p:sp>
      <p:sp>
        <p:nvSpPr>
          <p:cNvPr id="3" name="Content Placeholder 2"/>
          <p:cNvSpPr>
            <a:spLocks noGrp="1"/>
          </p:cNvSpPr>
          <p:nvPr>
            <p:ph idx="1"/>
          </p:nvPr>
        </p:nvSpPr>
        <p:spPr>
          <a:xfrm>
            <a:off x="457200" y="1295400"/>
            <a:ext cx="8229600" cy="4830763"/>
          </a:xfrm>
        </p:spPr>
        <p:txBody>
          <a:bodyPr>
            <a:normAutofit/>
          </a:bodyPr>
          <a:lstStyle/>
          <a:p>
            <a:r>
              <a:rPr lang="en-US" sz="2000" dirty="0"/>
              <a:t>SQL aliases are used to give a table, or a column in a table, a temporary name.</a:t>
            </a:r>
          </a:p>
          <a:p>
            <a:r>
              <a:rPr lang="en-US" sz="2000" dirty="0"/>
              <a:t>Aliases are often used to make column names more readable</a:t>
            </a:r>
            <a:r>
              <a:rPr lang="en-US" sz="2000" dirty="0" smtClean="0"/>
              <a:t>.</a:t>
            </a:r>
          </a:p>
          <a:p>
            <a:endParaRPr lang="en-US" sz="2000" dirty="0"/>
          </a:p>
          <a:p>
            <a:r>
              <a:rPr lang="en-US" sz="2000" dirty="0"/>
              <a:t>Alias Column </a:t>
            </a:r>
            <a:r>
              <a:rPr lang="en-US" sz="2000" dirty="0" smtClean="0"/>
              <a:t>Syntax:</a:t>
            </a:r>
            <a:endParaRPr lang="en-US" sz="2000" dirty="0"/>
          </a:p>
          <a:p>
            <a:r>
              <a:rPr lang="en-US" sz="2000" dirty="0"/>
              <a:t>SELECT </a:t>
            </a:r>
            <a:r>
              <a:rPr lang="en-US" sz="2000" i="1" dirty="0" err="1"/>
              <a:t>column_name</a:t>
            </a:r>
            <a:r>
              <a:rPr lang="en-US" sz="2000" dirty="0"/>
              <a:t> AS </a:t>
            </a:r>
            <a:r>
              <a:rPr lang="en-US" sz="2000" i="1" dirty="0" err="1"/>
              <a:t>alias_name</a:t>
            </a:r>
            <a:r>
              <a:rPr lang="en-US" sz="2000" dirty="0"/>
              <a:t/>
            </a:r>
            <a:br>
              <a:rPr lang="en-US" sz="2000" dirty="0"/>
            </a:br>
            <a:r>
              <a:rPr lang="en-US" sz="2000" dirty="0"/>
              <a:t>FROM </a:t>
            </a:r>
            <a:r>
              <a:rPr lang="en-US" sz="2000" i="1" dirty="0" err="1"/>
              <a:t>table_name</a:t>
            </a:r>
            <a:r>
              <a:rPr lang="en-US" sz="2000" i="1" dirty="0" smtClean="0"/>
              <a:t>;</a:t>
            </a:r>
          </a:p>
          <a:p>
            <a:r>
              <a:rPr lang="en-US" sz="2000" i="1" dirty="0" err="1" smtClean="0"/>
              <a:t>Example:</a:t>
            </a:r>
            <a:r>
              <a:rPr lang="en-US" sz="2000" dirty="0" err="1"/>
              <a:t>Example</a:t>
            </a:r>
            <a:endParaRPr lang="en-US" sz="2000" dirty="0"/>
          </a:p>
          <a:p>
            <a:r>
              <a:rPr lang="en-US" sz="2000" dirty="0"/>
              <a:t>SELECT </a:t>
            </a:r>
            <a:r>
              <a:rPr lang="en-US" sz="2000" dirty="0" err="1"/>
              <a:t>CustomerID</a:t>
            </a:r>
            <a:r>
              <a:rPr lang="en-US" sz="2000" dirty="0"/>
              <a:t> AS ID, </a:t>
            </a:r>
            <a:r>
              <a:rPr lang="en-US" sz="2000" dirty="0" err="1"/>
              <a:t>CustomerName</a:t>
            </a:r>
            <a:r>
              <a:rPr lang="en-US" sz="2000" dirty="0"/>
              <a:t> AS Customer</a:t>
            </a:r>
            <a:br>
              <a:rPr lang="en-US" sz="2000" dirty="0"/>
            </a:br>
            <a:r>
              <a:rPr lang="en-US" sz="2000" dirty="0"/>
              <a:t>FROM Customers;</a:t>
            </a:r>
          </a:p>
          <a:p>
            <a:pPr marL="0" indent="0">
              <a:buNone/>
            </a:pPr>
            <a:r>
              <a:rPr lang="en-US" sz="2000" dirty="0"/>
              <a:t> </a:t>
            </a:r>
            <a:r>
              <a:rPr lang="en-US" sz="2000" dirty="0" smtClean="0"/>
              <a:t> Alias </a:t>
            </a:r>
            <a:r>
              <a:rPr lang="en-US" sz="2000" dirty="0"/>
              <a:t>Table </a:t>
            </a:r>
            <a:r>
              <a:rPr lang="en-US" sz="2000" dirty="0" smtClean="0"/>
              <a:t>Syntax:</a:t>
            </a:r>
            <a:endParaRPr lang="en-US" sz="2000" dirty="0"/>
          </a:p>
          <a:p>
            <a:r>
              <a:rPr lang="en-US" sz="2000" dirty="0"/>
              <a:t>SELECT </a:t>
            </a:r>
            <a:r>
              <a:rPr lang="en-US" sz="2000" i="1" dirty="0" err="1"/>
              <a:t>column_name</a:t>
            </a:r>
            <a:r>
              <a:rPr lang="en-US" sz="2000" i="1" dirty="0"/>
              <a:t>(s)</a:t>
            </a:r>
            <a:r>
              <a:rPr lang="en-US" sz="2000" dirty="0"/>
              <a:t/>
            </a:r>
            <a:br>
              <a:rPr lang="en-US" sz="2000" dirty="0"/>
            </a:br>
            <a:r>
              <a:rPr lang="en-US" sz="2000" dirty="0"/>
              <a:t>FROM </a:t>
            </a:r>
            <a:r>
              <a:rPr lang="en-US" sz="2000" i="1" dirty="0" err="1"/>
              <a:t>table_name</a:t>
            </a:r>
            <a:r>
              <a:rPr lang="en-US" sz="2000" i="1" dirty="0"/>
              <a:t> </a:t>
            </a:r>
            <a:r>
              <a:rPr lang="en-US" sz="2000" dirty="0"/>
              <a:t>AS </a:t>
            </a:r>
            <a:r>
              <a:rPr lang="en-US" sz="2000" i="1" dirty="0" err="1"/>
              <a:t>alias_name</a:t>
            </a:r>
            <a:endParaRPr lang="en-US" sz="2000" dirty="0"/>
          </a:p>
          <a:p>
            <a:endParaRPr lang="en-US" sz="2000" dirty="0"/>
          </a:p>
          <a:p>
            <a:endParaRPr lang="en-IN" dirty="0"/>
          </a:p>
        </p:txBody>
      </p:sp>
    </p:spTree>
    <p:extLst>
      <p:ext uri="{BB962C8B-B14F-4D97-AF65-F5344CB8AC3E}">
        <p14:creationId xmlns:p14="http://schemas.microsoft.com/office/powerpoint/2010/main" val="21032236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t>SQL JOIN</a:t>
            </a:r>
          </a:p>
        </p:txBody>
      </p:sp>
      <p:sp>
        <p:nvSpPr>
          <p:cNvPr id="3" name="Content Placeholder 2"/>
          <p:cNvSpPr>
            <a:spLocks noGrp="1"/>
          </p:cNvSpPr>
          <p:nvPr>
            <p:ph idx="1"/>
          </p:nvPr>
        </p:nvSpPr>
        <p:spPr/>
        <p:txBody>
          <a:bodyPr>
            <a:normAutofit/>
          </a:bodyPr>
          <a:lstStyle/>
          <a:p>
            <a:r>
              <a:rPr lang="en-US" sz="2000" dirty="0"/>
              <a:t>A JOIN clause is used to combine rows from two or more tables, based on a related column between them</a:t>
            </a:r>
            <a:r>
              <a:rPr lang="en-US" sz="2000" dirty="0" smtClean="0"/>
              <a:t>.</a:t>
            </a:r>
          </a:p>
          <a:p>
            <a:r>
              <a:rPr lang="en-US" sz="2400" dirty="0"/>
              <a:t>Different Types of SQL JOINs</a:t>
            </a:r>
          </a:p>
          <a:p>
            <a:pPr marL="0" indent="0">
              <a:buNone/>
            </a:pPr>
            <a:r>
              <a:rPr lang="en-US" sz="2000" dirty="0" smtClean="0"/>
              <a:t>     Here </a:t>
            </a:r>
            <a:r>
              <a:rPr lang="en-US" sz="2000" dirty="0"/>
              <a:t>are the different types of the JOINs in SQL:</a:t>
            </a:r>
          </a:p>
          <a:p>
            <a:r>
              <a:rPr lang="en-US" sz="1800" dirty="0"/>
              <a:t>(INNER) JOIN: Returns records that have matching values in both tables</a:t>
            </a:r>
          </a:p>
          <a:p>
            <a:r>
              <a:rPr lang="en-US" sz="1800" dirty="0"/>
              <a:t>LEFT (OUTER) JOIN: Returns all records from the left table, and the matched records from the right table</a:t>
            </a:r>
          </a:p>
          <a:p>
            <a:r>
              <a:rPr lang="en-US" sz="1800" dirty="0"/>
              <a:t>RIGHT (OUTER) JOIN: Returns all records from the right table, and the matched records from the left table</a:t>
            </a:r>
          </a:p>
          <a:p>
            <a:r>
              <a:rPr lang="en-US" sz="1800" dirty="0"/>
              <a:t>FULL (OUTER) JOIN: Returns all records when there is a match in either left or right table</a:t>
            </a:r>
          </a:p>
          <a:p>
            <a:endParaRPr lang="en-US" sz="2000" dirty="0"/>
          </a:p>
        </p:txBody>
      </p:sp>
    </p:spTree>
    <p:extLst>
      <p:ext uri="{BB962C8B-B14F-4D97-AF65-F5344CB8AC3E}">
        <p14:creationId xmlns:p14="http://schemas.microsoft.com/office/powerpoint/2010/main" val="1550523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sz="1600" b="1" dirty="0"/>
              <a:t>What is DBMS?</a:t>
            </a:r>
          </a:p>
          <a:p>
            <a:r>
              <a:rPr lang="en-IN" sz="1600" dirty="0"/>
              <a:t>A DBMS is a software used to store and manage data. The DBMS was introduced during 1960’s to store any data. It also offers manipulation of the data like insertion, deletion, and updating of the data.</a:t>
            </a:r>
          </a:p>
          <a:p>
            <a:r>
              <a:rPr lang="en-IN" sz="1600" dirty="0"/>
              <a:t>DBMS system also performs the functions like defining, creating, revising and controlling the database. It is specially designed to create and maintain data and enable the individual business application to extract the desired </a:t>
            </a:r>
            <a:r>
              <a:rPr lang="en-IN" sz="1600" dirty="0" smtClean="0"/>
              <a:t>data</a:t>
            </a:r>
          </a:p>
          <a:p>
            <a:endParaRPr lang="en-US" sz="1600" dirty="0"/>
          </a:p>
          <a:p>
            <a:r>
              <a:rPr lang="en-IN" sz="1600" b="1" dirty="0"/>
              <a:t>What is RDBMS?</a:t>
            </a:r>
          </a:p>
          <a:p>
            <a:r>
              <a:rPr lang="en-IN" sz="1600" dirty="0"/>
              <a:t>Relational Database Management System (RDBMS) is an advanced version of a DBMS system. It came into existence during 1970’s. RDBMS system also allows the organization to access data more efficiently then DBMS.</a:t>
            </a:r>
          </a:p>
          <a:p>
            <a:r>
              <a:rPr lang="en-IN" sz="1600" dirty="0"/>
              <a:t>RDBMS is a software system which is used to store only data which need to be stored in the form of tables. In this kind of system, data is managed and stored in rows and columns which is known as tuples and attributes. RDBMS is a powerful data management system and is widely used across the world.</a:t>
            </a:r>
          </a:p>
          <a:p>
            <a:r>
              <a:rPr lang="en-IN" sz="1600" dirty="0"/>
              <a:t> </a:t>
            </a:r>
          </a:p>
          <a:p>
            <a:endParaRPr lang="en-IN" sz="1600" dirty="0"/>
          </a:p>
        </p:txBody>
      </p:sp>
    </p:spTree>
    <p:extLst>
      <p:ext uri="{BB962C8B-B14F-4D97-AF65-F5344CB8AC3E}">
        <p14:creationId xmlns:p14="http://schemas.microsoft.com/office/powerpoint/2010/main" val="27522601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Inner Join:</a:t>
            </a:r>
            <a:endParaRPr lang="en-IN" dirty="0"/>
          </a:p>
        </p:txBody>
      </p:sp>
      <p:sp>
        <p:nvSpPr>
          <p:cNvPr id="3" name="Content Placeholder 2"/>
          <p:cNvSpPr>
            <a:spLocks noGrp="1"/>
          </p:cNvSpPr>
          <p:nvPr>
            <p:ph idx="1"/>
          </p:nvPr>
        </p:nvSpPr>
        <p:spPr/>
        <p:txBody>
          <a:bodyPr>
            <a:normAutofit/>
          </a:bodyPr>
          <a:lstStyle/>
          <a:p>
            <a:r>
              <a:rPr lang="en-US" sz="1800" dirty="0"/>
              <a:t>(INNER) JOIN: Returns records that have matching values in both </a:t>
            </a:r>
            <a:r>
              <a:rPr lang="en-US" sz="1800" dirty="0" smtClean="0"/>
              <a:t>tables</a:t>
            </a:r>
          </a:p>
          <a:p>
            <a:endParaRPr lang="en-US" sz="1800" dirty="0"/>
          </a:p>
          <a:p>
            <a:endParaRPr lang="en-US" sz="1800" dirty="0" smtClean="0"/>
          </a:p>
          <a:p>
            <a:endParaRPr lang="en-US" sz="1800" dirty="0"/>
          </a:p>
          <a:p>
            <a:endParaRPr lang="en-US" sz="1800" dirty="0" smtClean="0"/>
          </a:p>
          <a:p>
            <a:endParaRPr lang="en-US" sz="1800" dirty="0"/>
          </a:p>
          <a:p>
            <a:pPr marL="0" indent="0">
              <a:buNone/>
            </a:pPr>
            <a:r>
              <a:rPr lang="en-US" sz="2800" dirty="0" smtClean="0"/>
              <a:t> INNER </a:t>
            </a:r>
            <a:r>
              <a:rPr lang="en-US" sz="2800" dirty="0"/>
              <a:t>JOIN </a:t>
            </a:r>
            <a:r>
              <a:rPr lang="en-US" sz="2800" dirty="0" smtClean="0"/>
              <a:t>Syntax:</a:t>
            </a:r>
            <a:endParaRPr lang="en-US" sz="2800" dirty="0"/>
          </a:p>
          <a:p>
            <a:r>
              <a:rPr lang="en-US" sz="1800" dirty="0"/>
              <a:t>SELECT </a:t>
            </a:r>
            <a:r>
              <a:rPr lang="en-US" sz="1800" i="1" dirty="0" err="1"/>
              <a:t>column_name</a:t>
            </a:r>
            <a:r>
              <a:rPr lang="en-US" sz="1800" i="1" dirty="0"/>
              <a:t>(s)</a:t>
            </a:r>
            <a:r>
              <a:rPr lang="en-US" sz="1800" dirty="0"/>
              <a:t/>
            </a:r>
            <a:br>
              <a:rPr lang="en-US" sz="1800" dirty="0"/>
            </a:br>
            <a:r>
              <a:rPr lang="en-US" sz="1800" dirty="0"/>
              <a:t>FROM </a:t>
            </a:r>
            <a:r>
              <a:rPr lang="en-US" sz="1800" i="1" dirty="0"/>
              <a:t>table1</a:t>
            </a:r>
            <a:r>
              <a:rPr lang="en-US" sz="1800" dirty="0"/>
              <a:t/>
            </a:r>
            <a:br>
              <a:rPr lang="en-US" sz="1800" dirty="0"/>
            </a:br>
            <a:r>
              <a:rPr lang="en-US" sz="1800" dirty="0"/>
              <a:t>INNER JOIN </a:t>
            </a:r>
            <a:r>
              <a:rPr lang="en-US" sz="1800" i="1" dirty="0"/>
              <a:t>table2</a:t>
            </a:r>
            <a:br>
              <a:rPr lang="en-US" sz="1800" i="1" dirty="0"/>
            </a:br>
            <a:r>
              <a:rPr lang="en-US" sz="1800" dirty="0"/>
              <a:t>ON </a:t>
            </a:r>
            <a:r>
              <a:rPr lang="en-US" sz="1800" i="1" dirty="0"/>
              <a:t>table1.column_name </a:t>
            </a:r>
            <a:r>
              <a:rPr lang="en-US" sz="1800" dirty="0"/>
              <a:t>=</a:t>
            </a:r>
            <a:r>
              <a:rPr lang="en-US" sz="1800" i="1" dirty="0"/>
              <a:t> table2.column_name</a:t>
            </a:r>
            <a:r>
              <a:rPr lang="en-US" sz="1800" dirty="0"/>
              <a:t>;</a:t>
            </a:r>
          </a:p>
          <a:p>
            <a:endParaRPr lang="en-IN" sz="18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209800"/>
            <a:ext cx="1905000"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40972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Example</a:t>
            </a:r>
            <a:endParaRPr lang="en-IN" sz="3200" dirty="0"/>
          </a:p>
        </p:txBody>
      </p:sp>
      <p:sp>
        <p:nvSpPr>
          <p:cNvPr id="3" name="Content Placeholder 2"/>
          <p:cNvSpPr>
            <a:spLocks noGrp="1"/>
          </p:cNvSpPr>
          <p:nvPr>
            <p:ph idx="1"/>
          </p:nvPr>
        </p:nvSpPr>
        <p:spPr/>
        <p:txBody>
          <a:bodyPr>
            <a:normAutofit/>
          </a:bodyPr>
          <a:lstStyle/>
          <a:p>
            <a:r>
              <a:rPr lang="en-US" sz="1800" dirty="0"/>
              <a:t>SELECT </a:t>
            </a:r>
            <a:r>
              <a:rPr lang="en-US" sz="1800" dirty="0" err="1"/>
              <a:t>Orders.OrderID</a:t>
            </a:r>
            <a:r>
              <a:rPr lang="en-US" sz="1800" dirty="0"/>
              <a:t>, </a:t>
            </a:r>
            <a:r>
              <a:rPr lang="en-US" sz="1800" dirty="0" err="1"/>
              <a:t>Customers.CustomerName</a:t>
            </a:r>
            <a:r>
              <a:rPr lang="en-US" sz="1800" dirty="0"/>
              <a:t/>
            </a:r>
            <a:br>
              <a:rPr lang="en-US" sz="1800" dirty="0"/>
            </a:br>
            <a:r>
              <a:rPr lang="en-US" sz="1800" dirty="0"/>
              <a:t>FROM Orders</a:t>
            </a:r>
            <a:br>
              <a:rPr lang="en-US" sz="1800" dirty="0"/>
            </a:br>
            <a:r>
              <a:rPr lang="en-US" sz="1800" dirty="0"/>
              <a:t>INNER JOIN Customers ON </a:t>
            </a:r>
            <a:r>
              <a:rPr lang="en-US" sz="1800" dirty="0" err="1"/>
              <a:t>Orders.CustomerID</a:t>
            </a:r>
            <a:r>
              <a:rPr lang="en-US" sz="1800" dirty="0"/>
              <a:t> = </a:t>
            </a:r>
            <a:r>
              <a:rPr lang="en-US" sz="1800" dirty="0" err="1"/>
              <a:t>Customers.CustomerID</a:t>
            </a:r>
            <a:r>
              <a:rPr lang="en-US" sz="1800" dirty="0"/>
              <a:t>;</a:t>
            </a:r>
            <a:endParaRPr lang="en-IN" sz="1800" dirty="0"/>
          </a:p>
        </p:txBody>
      </p:sp>
    </p:spTree>
    <p:extLst>
      <p:ext uri="{BB962C8B-B14F-4D97-AF65-F5344CB8AC3E}">
        <p14:creationId xmlns:p14="http://schemas.microsoft.com/office/powerpoint/2010/main" val="16087717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dirty="0"/>
              <a:t>SQL LEFT JOIN Keyword</a:t>
            </a:r>
            <a:r>
              <a:rPr lang="en-IN" dirty="0"/>
              <a:t/>
            </a:r>
            <a:br>
              <a:rPr lang="en-IN" dirty="0"/>
            </a:br>
            <a:endParaRPr lang="en-IN" dirty="0"/>
          </a:p>
        </p:txBody>
      </p:sp>
      <p:sp>
        <p:nvSpPr>
          <p:cNvPr id="3" name="Content Placeholder 2"/>
          <p:cNvSpPr>
            <a:spLocks noGrp="1"/>
          </p:cNvSpPr>
          <p:nvPr>
            <p:ph idx="1"/>
          </p:nvPr>
        </p:nvSpPr>
        <p:spPr/>
        <p:txBody>
          <a:bodyPr>
            <a:normAutofit/>
          </a:bodyPr>
          <a:lstStyle/>
          <a:p>
            <a:r>
              <a:rPr lang="en-US" sz="1800" dirty="0"/>
              <a:t>The LEFT JOIN keyword returns all records from the left table (table1), and the matching records from the right table (table2). The result is 0 records from the right side, if there is no match</a:t>
            </a:r>
            <a:r>
              <a:rPr lang="en-US" sz="1800" dirty="0" smtClean="0"/>
              <a:t>.</a:t>
            </a:r>
          </a:p>
          <a:p>
            <a:endParaRPr lang="en-US" sz="1800" dirty="0"/>
          </a:p>
          <a:p>
            <a:endParaRPr lang="en-US" sz="1800" dirty="0" smtClean="0"/>
          </a:p>
          <a:p>
            <a:endParaRPr lang="en-US" sz="1800" dirty="0"/>
          </a:p>
          <a:p>
            <a:endParaRPr lang="en-US" sz="1800" dirty="0" smtClean="0"/>
          </a:p>
          <a:p>
            <a:endParaRPr lang="en-US" sz="1800" dirty="0"/>
          </a:p>
          <a:p>
            <a:pPr marL="0" indent="0">
              <a:buNone/>
            </a:pPr>
            <a:r>
              <a:rPr lang="en-US" sz="2400" dirty="0" smtClean="0"/>
              <a:t>LEFT JOIN Syntax:</a:t>
            </a:r>
          </a:p>
          <a:p>
            <a:r>
              <a:rPr lang="en-US" sz="1800" dirty="0" smtClean="0"/>
              <a:t>SELECT</a:t>
            </a:r>
            <a:r>
              <a:rPr lang="en-US" sz="1800" dirty="0"/>
              <a:t> </a:t>
            </a:r>
            <a:r>
              <a:rPr lang="en-US" sz="1800" i="1" dirty="0" err="1"/>
              <a:t>column_name</a:t>
            </a:r>
            <a:r>
              <a:rPr lang="en-US" sz="1800" i="1" dirty="0"/>
              <a:t>(s)</a:t>
            </a:r>
            <a:r>
              <a:rPr lang="en-US" sz="1800" dirty="0"/>
              <a:t/>
            </a:r>
            <a:br>
              <a:rPr lang="en-US" sz="1800" dirty="0"/>
            </a:br>
            <a:r>
              <a:rPr lang="en-US" sz="1800" dirty="0"/>
              <a:t>FROM </a:t>
            </a:r>
            <a:r>
              <a:rPr lang="en-US" sz="1800" i="1" dirty="0"/>
              <a:t>table1</a:t>
            </a:r>
            <a:r>
              <a:rPr lang="en-US" sz="1800" dirty="0"/>
              <a:t/>
            </a:r>
            <a:br>
              <a:rPr lang="en-US" sz="1800" dirty="0"/>
            </a:br>
            <a:r>
              <a:rPr lang="en-US" sz="1800" dirty="0"/>
              <a:t>LEFT JOIN </a:t>
            </a:r>
            <a:r>
              <a:rPr lang="en-US" sz="1800" i="1" dirty="0"/>
              <a:t>table2</a:t>
            </a:r>
            <a:br>
              <a:rPr lang="en-US" sz="1800" i="1" dirty="0"/>
            </a:br>
            <a:r>
              <a:rPr lang="en-US" sz="1800" dirty="0"/>
              <a:t>ON </a:t>
            </a:r>
            <a:r>
              <a:rPr lang="en-US" sz="1800" i="1" dirty="0"/>
              <a:t>table1.column_name </a:t>
            </a:r>
            <a:r>
              <a:rPr lang="en-US" sz="1800" dirty="0"/>
              <a:t>=</a:t>
            </a:r>
            <a:r>
              <a:rPr lang="en-US" sz="1800" i="1" dirty="0"/>
              <a:t> table2.column_name</a:t>
            </a:r>
            <a:r>
              <a:rPr lang="en-US" sz="1800" dirty="0"/>
              <a:t>;</a:t>
            </a:r>
          </a:p>
          <a:p>
            <a:endParaRPr lang="en-IN" sz="1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2629139"/>
            <a:ext cx="1905000"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6209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idx="1"/>
          </p:nvPr>
        </p:nvSpPr>
        <p:spPr/>
        <p:txBody>
          <a:bodyPr>
            <a:normAutofit/>
          </a:bodyPr>
          <a:lstStyle/>
          <a:p>
            <a:r>
              <a:rPr lang="en-US" sz="1800" dirty="0"/>
              <a:t>SELECT </a:t>
            </a:r>
            <a:r>
              <a:rPr lang="en-US" sz="1800" dirty="0" err="1"/>
              <a:t>Customers.CustomerName</a:t>
            </a:r>
            <a:r>
              <a:rPr lang="en-US" sz="1800" dirty="0"/>
              <a:t>, </a:t>
            </a:r>
            <a:r>
              <a:rPr lang="en-US" sz="1800" dirty="0" err="1"/>
              <a:t>Orders.OrderID</a:t>
            </a:r>
            <a:r>
              <a:rPr lang="en-US" sz="1800" dirty="0"/>
              <a:t/>
            </a:r>
            <a:br>
              <a:rPr lang="en-US" sz="1800" dirty="0"/>
            </a:br>
            <a:r>
              <a:rPr lang="en-US" sz="1800" dirty="0"/>
              <a:t>FROM Customers</a:t>
            </a:r>
            <a:br>
              <a:rPr lang="en-US" sz="1800" dirty="0"/>
            </a:br>
            <a:r>
              <a:rPr lang="en-US" sz="1800" dirty="0"/>
              <a:t>LEFT JOIN Orders ON </a:t>
            </a:r>
            <a:r>
              <a:rPr lang="en-US" sz="1800" dirty="0" err="1"/>
              <a:t>Customers.CustomerID</a:t>
            </a:r>
            <a:r>
              <a:rPr lang="en-US" sz="1800" dirty="0"/>
              <a:t> = </a:t>
            </a:r>
            <a:r>
              <a:rPr lang="en-US" sz="1800" dirty="0" err="1"/>
              <a:t>Orders.CustomerID</a:t>
            </a:r>
            <a:r>
              <a:rPr lang="en-US" sz="1800" dirty="0"/>
              <a:t/>
            </a:r>
            <a:br>
              <a:rPr lang="en-US" sz="1800" dirty="0"/>
            </a:br>
            <a:r>
              <a:rPr lang="en-US" sz="1800" dirty="0"/>
              <a:t>ORDER BY </a:t>
            </a:r>
            <a:r>
              <a:rPr lang="en-US" sz="1800" dirty="0" err="1" smtClean="0"/>
              <a:t>Customers.CustomerName</a:t>
            </a:r>
            <a:r>
              <a:rPr lang="en-US" sz="1800" dirty="0" smtClean="0"/>
              <a:t>;</a:t>
            </a:r>
          </a:p>
          <a:p>
            <a:endParaRPr lang="en-US" sz="1800" dirty="0"/>
          </a:p>
          <a:p>
            <a:pPr marL="0" indent="0">
              <a:buNone/>
            </a:pPr>
            <a:endParaRPr lang="en-IN" sz="1800" dirty="0"/>
          </a:p>
        </p:txBody>
      </p:sp>
    </p:spTree>
    <p:extLst>
      <p:ext uri="{BB962C8B-B14F-4D97-AF65-F5344CB8AC3E}">
        <p14:creationId xmlns:p14="http://schemas.microsoft.com/office/powerpoint/2010/main" val="39982188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dirty="0"/>
              <a:t>SQL RIGHT JOIN Keyword</a:t>
            </a:r>
            <a:r>
              <a:rPr lang="en-IN" dirty="0"/>
              <a:t/>
            </a:r>
            <a:br>
              <a:rPr lang="en-IN" dirty="0"/>
            </a:br>
            <a:endParaRPr lang="en-IN" dirty="0"/>
          </a:p>
        </p:txBody>
      </p:sp>
      <p:sp>
        <p:nvSpPr>
          <p:cNvPr id="3" name="Content Placeholder 2"/>
          <p:cNvSpPr>
            <a:spLocks noGrp="1"/>
          </p:cNvSpPr>
          <p:nvPr>
            <p:ph idx="1"/>
          </p:nvPr>
        </p:nvSpPr>
        <p:spPr/>
        <p:txBody>
          <a:bodyPr>
            <a:normAutofit/>
          </a:bodyPr>
          <a:lstStyle/>
          <a:p>
            <a:r>
              <a:rPr lang="en-US" sz="1800" dirty="0"/>
              <a:t>The RIGHT JOIN keyword returns all records from the right table (table2), and the matching records from the left table (table1). The result is 0 records from the left side, if there is no match</a:t>
            </a:r>
            <a:r>
              <a:rPr lang="en-US" sz="1800" dirty="0" smtClean="0"/>
              <a:t>.</a:t>
            </a:r>
          </a:p>
          <a:p>
            <a:endParaRPr lang="en-US" dirty="0"/>
          </a:p>
          <a:p>
            <a:endParaRPr lang="en-US" dirty="0" smtClean="0"/>
          </a:p>
          <a:p>
            <a:endParaRPr lang="en-US" dirty="0"/>
          </a:p>
          <a:p>
            <a:r>
              <a:rPr lang="en-US" dirty="0" smtClean="0"/>
              <a:t>RIGHT </a:t>
            </a:r>
            <a:r>
              <a:rPr lang="en-US" dirty="0"/>
              <a:t>JOIN Syntax</a:t>
            </a:r>
          </a:p>
          <a:p>
            <a:r>
              <a:rPr lang="en-US" sz="1800" dirty="0"/>
              <a:t>SELECT </a:t>
            </a:r>
            <a:r>
              <a:rPr lang="en-US" sz="1800" i="1" dirty="0" err="1"/>
              <a:t>column_name</a:t>
            </a:r>
            <a:r>
              <a:rPr lang="en-US" sz="1800" i="1" dirty="0"/>
              <a:t>(s)</a:t>
            </a:r>
            <a:r>
              <a:rPr lang="en-US" sz="1800" dirty="0"/>
              <a:t/>
            </a:r>
            <a:br>
              <a:rPr lang="en-US" sz="1800" dirty="0"/>
            </a:br>
            <a:r>
              <a:rPr lang="en-US" sz="1800" dirty="0"/>
              <a:t>FROM </a:t>
            </a:r>
            <a:r>
              <a:rPr lang="en-US" sz="1800" i="1" dirty="0"/>
              <a:t>table1</a:t>
            </a:r>
            <a:r>
              <a:rPr lang="en-US" sz="1800" dirty="0"/>
              <a:t/>
            </a:r>
            <a:br>
              <a:rPr lang="en-US" sz="1800" dirty="0"/>
            </a:br>
            <a:r>
              <a:rPr lang="en-US" sz="1800" dirty="0"/>
              <a:t>RIGHT JOIN </a:t>
            </a:r>
            <a:r>
              <a:rPr lang="en-US" sz="1800" i="1" dirty="0"/>
              <a:t>table2</a:t>
            </a:r>
            <a:br>
              <a:rPr lang="en-US" sz="1800" i="1" dirty="0"/>
            </a:br>
            <a:r>
              <a:rPr lang="en-US" sz="1800" dirty="0"/>
              <a:t>ON </a:t>
            </a:r>
            <a:r>
              <a:rPr lang="en-US" sz="1800" i="1" dirty="0"/>
              <a:t>table1.column_name </a:t>
            </a:r>
            <a:r>
              <a:rPr lang="en-US" sz="1800" dirty="0"/>
              <a:t>=</a:t>
            </a:r>
            <a:r>
              <a:rPr lang="en-US" sz="1800" i="1" dirty="0"/>
              <a:t> table2.column_name</a:t>
            </a:r>
            <a:r>
              <a:rPr lang="en-US" sz="1800" dirty="0"/>
              <a:t>;</a:t>
            </a:r>
          </a:p>
          <a:p>
            <a:endParaRPr lang="en-IN" sz="1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0" y="2522538"/>
            <a:ext cx="1905000"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16097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Example:</a:t>
            </a:r>
            <a:endParaRPr lang="en-IN" sz="3200" dirty="0"/>
          </a:p>
        </p:txBody>
      </p:sp>
      <p:sp>
        <p:nvSpPr>
          <p:cNvPr id="3" name="Content Placeholder 2"/>
          <p:cNvSpPr>
            <a:spLocks noGrp="1"/>
          </p:cNvSpPr>
          <p:nvPr>
            <p:ph idx="1"/>
          </p:nvPr>
        </p:nvSpPr>
        <p:spPr/>
        <p:txBody>
          <a:bodyPr/>
          <a:lstStyle/>
          <a:p>
            <a:pPr marL="0" indent="0">
              <a:buNone/>
            </a:pPr>
            <a:endParaRPr lang="en-US" sz="1600" dirty="0"/>
          </a:p>
          <a:p>
            <a:r>
              <a:rPr lang="en-US" sz="1600" dirty="0"/>
              <a:t>SELECT </a:t>
            </a:r>
            <a:r>
              <a:rPr lang="en-US" sz="1600" dirty="0" err="1"/>
              <a:t>Orders.OrderID</a:t>
            </a:r>
            <a:r>
              <a:rPr lang="en-US" sz="1600" dirty="0"/>
              <a:t>, </a:t>
            </a:r>
            <a:r>
              <a:rPr lang="en-US" sz="1600" dirty="0" err="1"/>
              <a:t>Employees.LastName</a:t>
            </a:r>
            <a:r>
              <a:rPr lang="en-US" sz="1600" dirty="0"/>
              <a:t>, </a:t>
            </a:r>
            <a:r>
              <a:rPr lang="en-US" sz="1600" dirty="0" err="1"/>
              <a:t>Employees.FirstName</a:t>
            </a:r>
            <a:r>
              <a:rPr lang="en-US" sz="1600" dirty="0"/>
              <a:t/>
            </a:r>
            <a:br>
              <a:rPr lang="en-US" sz="1600" dirty="0"/>
            </a:br>
            <a:r>
              <a:rPr lang="en-US" sz="1600" dirty="0"/>
              <a:t>FROM Orders</a:t>
            </a:r>
            <a:br>
              <a:rPr lang="en-US" sz="1600" dirty="0"/>
            </a:br>
            <a:r>
              <a:rPr lang="en-US" sz="1600" dirty="0"/>
              <a:t>RIGHT JOIN Employees ON </a:t>
            </a:r>
            <a:r>
              <a:rPr lang="en-US" sz="1600" dirty="0" err="1"/>
              <a:t>Orders.EmployeeID</a:t>
            </a:r>
            <a:r>
              <a:rPr lang="en-US" sz="1600" dirty="0"/>
              <a:t> = </a:t>
            </a:r>
            <a:r>
              <a:rPr lang="en-US" sz="1600" dirty="0" err="1"/>
              <a:t>Employees.EmployeeID</a:t>
            </a:r>
            <a:r>
              <a:rPr lang="en-US" sz="1600" dirty="0"/>
              <a:t/>
            </a:r>
            <a:br>
              <a:rPr lang="en-US" sz="1600" dirty="0"/>
            </a:br>
            <a:r>
              <a:rPr lang="en-US" sz="1600" dirty="0"/>
              <a:t>ORDER BY </a:t>
            </a:r>
            <a:r>
              <a:rPr lang="en-US" sz="1600" dirty="0" err="1"/>
              <a:t>Orders.OrderID</a:t>
            </a:r>
            <a:r>
              <a:rPr lang="en-US" sz="1600" dirty="0"/>
              <a:t>;</a:t>
            </a:r>
          </a:p>
          <a:p>
            <a:endParaRPr lang="en-IN" dirty="0"/>
          </a:p>
        </p:txBody>
      </p:sp>
    </p:spTree>
    <p:extLst>
      <p:ext uri="{BB962C8B-B14F-4D97-AF65-F5344CB8AC3E}">
        <p14:creationId xmlns:p14="http://schemas.microsoft.com/office/powerpoint/2010/main" val="17587738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SQL FULL OUTER JOIN Keyword</a:t>
            </a:r>
            <a:r>
              <a:rPr lang="en-US" dirty="0"/>
              <a:t/>
            </a:r>
            <a:br>
              <a:rPr lang="en-US" dirty="0"/>
            </a:br>
            <a:endParaRPr lang="en-IN" dirty="0"/>
          </a:p>
        </p:txBody>
      </p:sp>
      <p:sp>
        <p:nvSpPr>
          <p:cNvPr id="3" name="Content Placeholder 2"/>
          <p:cNvSpPr>
            <a:spLocks noGrp="1"/>
          </p:cNvSpPr>
          <p:nvPr>
            <p:ph idx="1"/>
          </p:nvPr>
        </p:nvSpPr>
        <p:spPr/>
        <p:txBody>
          <a:bodyPr>
            <a:normAutofit/>
          </a:bodyPr>
          <a:lstStyle/>
          <a:p>
            <a:r>
              <a:rPr lang="en-US" sz="1800" dirty="0"/>
              <a:t>The FULL OUTER JOIN keyword returns all records when there is a match in left (table1) or right (table2) table records</a:t>
            </a:r>
            <a:r>
              <a:rPr lang="en-US" sz="1800" dirty="0" smtClean="0"/>
              <a:t>.</a:t>
            </a:r>
          </a:p>
          <a:p>
            <a:endParaRPr lang="en-US" sz="1800" dirty="0"/>
          </a:p>
          <a:p>
            <a:endParaRPr lang="en-US" sz="1800" dirty="0" smtClean="0"/>
          </a:p>
          <a:p>
            <a:endParaRPr lang="en-US" sz="1800" dirty="0"/>
          </a:p>
          <a:p>
            <a:endParaRPr lang="en-US" sz="1800" dirty="0" smtClean="0"/>
          </a:p>
          <a:p>
            <a:endParaRPr lang="en-US" sz="1800" dirty="0"/>
          </a:p>
          <a:p>
            <a:r>
              <a:rPr lang="en-US" dirty="0" smtClean="0"/>
              <a:t>FULL </a:t>
            </a:r>
            <a:r>
              <a:rPr lang="en-US" dirty="0"/>
              <a:t>OUTER JOIN Syntax</a:t>
            </a:r>
          </a:p>
          <a:p>
            <a:r>
              <a:rPr lang="en-US" sz="1800" dirty="0"/>
              <a:t>SELECT </a:t>
            </a:r>
            <a:r>
              <a:rPr lang="en-US" sz="1800" i="1" dirty="0" err="1"/>
              <a:t>column_name</a:t>
            </a:r>
            <a:r>
              <a:rPr lang="en-US" sz="1800" i="1" dirty="0"/>
              <a:t>(s)</a:t>
            </a:r>
            <a:r>
              <a:rPr lang="en-US" sz="1800" dirty="0"/>
              <a:t/>
            </a:r>
            <a:br>
              <a:rPr lang="en-US" sz="1800" dirty="0"/>
            </a:br>
            <a:r>
              <a:rPr lang="en-US" sz="1800" dirty="0"/>
              <a:t>FROM </a:t>
            </a:r>
            <a:r>
              <a:rPr lang="en-US" sz="1800" i="1" dirty="0"/>
              <a:t>table1</a:t>
            </a:r>
            <a:r>
              <a:rPr lang="en-US" sz="1800" dirty="0"/>
              <a:t/>
            </a:r>
            <a:br>
              <a:rPr lang="en-US" sz="1800" dirty="0"/>
            </a:br>
            <a:r>
              <a:rPr lang="en-US" sz="1800" dirty="0"/>
              <a:t>FULL OUTER JOIN </a:t>
            </a:r>
            <a:r>
              <a:rPr lang="en-US" sz="1800" i="1" dirty="0"/>
              <a:t>table2</a:t>
            </a:r>
            <a:br>
              <a:rPr lang="en-US" sz="1800" i="1" dirty="0"/>
            </a:br>
            <a:r>
              <a:rPr lang="en-US" sz="1800" dirty="0"/>
              <a:t>ON </a:t>
            </a:r>
            <a:r>
              <a:rPr lang="en-US" sz="1800" i="1" dirty="0"/>
              <a:t>table1.column_name </a:t>
            </a:r>
            <a:r>
              <a:rPr lang="en-US" sz="1800" dirty="0"/>
              <a:t>=</a:t>
            </a:r>
            <a:r>
              <a:rPr lang="en-US" sz="1800" i="1" dirty="0"/>
              <a:t> table2.column_name</a:t>
            </a:r>
            <a:br>
              <a:rPr lang="en-US" sz="1800" i="1" dirty="0"/>
            </a:br>
            <a:r>
              <a:rPr lang="en-US" sz="1800" dirty="0"/>
              <a:t>WHERE </a:t>
            </a:r>
            <a:r>
              <a:rPr lang="en-US" sz="1800" i="1" dirty="0"/>
              <a:t>condition</a:t>
            </a:r>
            <a:r>
              <a:rPr lang="en-US" sz="1800" dirty="0"/>
              <a:t>;</a:t>
            </a:r>
          </a:p>
          <a:p>
            <a:endParaRPr lang="en-IN" sz="18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209800"/>
            <a:ext cx="1905000"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26173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Example</a:t>
            </a:r>
            <a:endParaRPr lang="en-IN" sz="3200" dirty="0"/>
          </a:p>
        </p:txBody>
      </p:sp>
      <p:sp>
        <p:nvSpPr>
          <p:cNvPr id="3" name="Content Placeholder 2"/>
          <p:cNvSpPr>
            <a:spLocks noGrp="1"/>
          </p:cNvSpPr>
          <p:nvPr>
            <p:ph idx="1"/>
          </p:nvPr>
        </p:nvSpPr>
        <p:spPr/>
        <p:txBody>
          <a:bodyPr>
            <a:normAutofit/>
          </a:bodyPr>
          <a:lstStyle/>
          <a:p>
            <a:r>
              <a:rPr lang="en-US" sz="1800" dirty="0"/>
              <a:t>SELECT </a:t>
            </a:r>
            <a:r>
              <a:rPr lang="en-US" sz="1800" dirty="0" err="1"/>
              <a:t>Customers.CustomerName</a:t>
            </a:r>
            <a:r>
              <a:rPr lang="en-US" sz="1800" dirty="0"/>
              <a:t>, </a:t>
            </a:r>
            <a:r>
              <a:rPr lang="en-US" sz="1800" dirty="0" err="1"/>
              <a:t>Orders.OrderID</a:t>
            </a:r>
            <a:r>
              <a:rPr lang="en-US" sz="1800" dirty="0"/>
              <a:t/>
            </a:r>
            <a:br>
              <a:rPr lang="en-US" sz="1800" dirty="0"/>
            </a:br>
            <a:r>
              <a:rPr lang="en-US" sz="1800" dirty="0"/>
              <a:t>FROM Customers</a:t>
            </a:r>
            <a:br>
              <a:rPr lang="en-US" sz="1800" dirty="0"/>
            </a:br>
            <a:r>
              <a:rPr lang="en-US" sz="1800" dirty="0"/>
              <a:t>FULL OUTER JOIN Orders ON </a:t>
            </a:r>
            <a:r>
              <a:rPr lang="en-US" sz="1800" dirty="0" err="1"/>
              <a:t>Customers.CustomerID</a:t>
            </a:r>
            <a:r>
              <a:rPr lang="en-US" sz="1800" dirty="0"/>
              <a:t>=</a:t>
            </a:r>
            <a:r>
              <a:rPr lang="en-US" sz="1800" dirty="0" err="1"/>
              <a:t>Orders.CustomerID</a:t>
            </a:r>
            <a:r>
              <a:rPr lang="en-US" sz="1800" dirty="0"/>
              <a:t/>
            </a:r>
            <a:br>
              <a:rPr lang="en-US" sz="1800" dirty="0"/>
            </a:br>
            <a:r>
              <a:rPr lang="en-US" sz="1800" dirty="0"/>
              <a:t>ORDER BY </a:t>
            </a:r>
            <a:r>
              <a:rPr lang="en-US" sz="1800" dirty="0" err="1"/>
              <a:t>Customers.CustomerName</a:t>
            </a:r>
            <a:r>
              <a:rPr lang="en-US" sz="1800" dirty="0"/>
              <a:t>;</a:t>
            </a:r>
            <a:endParaRPr lang="en-IN" sz="1800" dirty="0"/>
          </a:p>
        </p:txBody>
      </p:sp>
    </p:spTree>
    <p:extLst>
      <p:ext uri="{BB962C8B-B14F-4D97-AF65-F5344CB8AC3E}">
        <p14:creationId xmlns:p14="http://schemas.microsoft.com/office/powerpoint/2010/main" val="37817486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600" dirty="0"/>
              <a:t>The SQL UNION Operator</a:t>
            </a:r>
            <a:r>
              <a:rPr lang="en-IN" dirty="0"/>
              <a:t/>
            </a:r>
            <a:br>
              <a:rPr lang="en-IN" dirty="0"/>
            </a:br>
            <a:endParaRPr lang="en-IN" dirty="0"/>
          </a:p>
        </p:txBody>
      </p:sp>
      <p:sp>
        <p:nvSpPr>
          <p:cNvPr id="3" name="Content Placeholder 2"/>
          <p:cNvSpPr>
            <a:spLocks noGrp="1"/>
          </p:cNvSpPr>
          <p:nvPr>
            <p:ph idx="1"/>
          </p:nvPr>
        </p:nvSpPr>
        <p:spPr/>
        <p:txBody>
          <a:bodyPr>
            <a:normAutofit/>
          </a:bodyPr>
          <a:lstStyle/>
          <a:p>
            <a:r>
              <a:rPr lang="en-US" sz="1800" dirty="0"/>
              <a:t>The UNION operator is used to combine the result-set of two or more SELECT statements</a:t>
            </a:r>
            <a:r>
              <a:rPr lang="en-US" sz="1800" dirty="0" smtClean="0"/>
              <a:t>.</a:t>
            </a:r>
          </a:p>
          <a:p>
            <a:endParaRPr lang="en-US" sz="1800" dirty="0"/>
          </a:p>
          <a:p>
            <a:r>
              <a:rPr lang="en-US" sz="1800" dirty="0"/>
              <a:t>UNION </a:t>
            </a:r>
            <a:r>
              <a:rPr lang="en-US" sz="1800" dirty="0" smtClean="0"/>
              <a:t>Syntax:</a:t>
            </a:r>
            <a:endParaRPr lang="en-US" sz="1800" dirty="0"/>
          </a:p>
          <a:p>
            <a:r>
              <a:rPr lang="en-US" sz="1800" dirty="0"/>
              <a:t>SELECT </a:t>
            </a:r>
            <a:r>
              <a:rPr lang="en-US" sz="1800" i="1" dirty="0" err="1"/>
              <a:t>column_name</a:t>
            </a:r>
            <a:r>
              <a:rPr lang="en-US" sz="1800" i="1" dirty="0"/>
              <a:t>(s)</a:t>
            </a:r>
            <a:r>
              <a:rPr lang="en-US" sz="1800" dirty="0"/>
              <a:t> FROM </a:t>
            </a:r>
            <a:r>
              <a:rPr lang="en-US" sz="1800" i="1" dirty="0"/>
              <a:t>table1</a:t>
            </a:r>
            <a:r>
              <a:rPr lang="en-US" sz="1800" dirty="0"/>
              <a:t/>
            </a:r>
            <a:br>
              <a:rPr lang="en-US" sz="1800" dirty="0"/>
            </a:br>
            <a:r>
              <a:rPr lang="en-US" sz="1800" dirty="0"/>
              <a:t>UNION</a:t>
            </a:r>
            <a:br>
              <a:rPr lang="en-US" sz="1800" dirty="0"/>
            </a:br>
            <a:r>
              <a:rPr lang="en-US" sz="1800" dirty="0"/>
              <a:t>SELECT </a:t>
            </a:r>
            <a:r>
              <a:rPr lang="en-US" sz="1800" i="1" dirty="0" err="1"/>
              <a:t>column_name</a:t>
            </a:r>
            <a:r>
              <a:rPr lang="en-US" sz="1800" i="1" dirty="0"/>
              <a:t>(s)</a:t>
            </a:r>
            <a:r>
              <a:rPr lang="en-US" sz="1800" dirty="0"/>
              <a:t> FROM </a:t>
            </a:r>
            <a:r>
              <a:rPr lang="en-US" sz="1800" i="1" dirty="0"/>
              <a:t>table2</a:t>
            </a:r>
            <a:r>
              <a:rPr lang="en-US" sz="1800" dirty="0"/>
              <a:t>;</a:t>
            </a:r>
          </a:p>
          <a:p>
            <a:endParaRPr lang="en-US" sz="1800" dirty="0" smtClean="0"/>
          </a:p>
          <a:p>
            <a:endParaRPr lang="en-US" sz="1800" dirty="0"/>
          </a:p>
          <a:p>
            <a:r>
              <a:rPr lang="en-US" sz="1800" dirty="0" smtClean="0"/>
              <a:t>Example:</a:t>
            </a:r>
          </a:p>
          <a:p>
            <a:r>
              <a:rPr lang="en-US" sz="1800" dirty="0"/>
              <a:t>SELECT City FROM Customers</a:t>
            </a:r>
            <a:br>
              <a:rPr lang="en-US" sz="1800" dirty="0"/>
            </a:br>
            <a:r>
              <a:rPr lang="en-US" sz="1800" dirty="0"/>
              <a:t>UNION</a:t>
            </a:r>
            <a:br>
              <a:rPr lang="en-US" sz="1800" dirty="0"/>
            </a:br>
            <a:r>
              <a:rPr lang="en-US" sz="1800" dirty="0"/>
              <a:t>SELECT City FROM Suppliers</a:t>
            </a:r>
            <a:br>
              <a:rPr lang="en-US" sz="1800" dirty="0"/>
            </a:br>
            <a:r>
              <a:rPr lang="en-US" sz="1800" dirty="0"/>
              <a:t>ORDER BY City;</a:t>
            </a:r>
            <a:endParaRPr lang="en-IN" sz="1800" dirty="0"/>
          </a:p>
        </p:txBody>
      </p:sp>
    </p:spTree>
    <p:extLst>
      <p:ext uri="{BB962C8B-B14F-4D97-AF65-F5344CB8AC3E}">
        <p14:creationId xmlns:p14="http://schemas.microsoft.com/office/powerpoint/2010/main" val="17622666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The SQL GROUP BY Statement</a:t>
            </a:r>
            <a:r>
              <a:rPr lang="en-US" dirty="0"/>
              <a:t/>
            </a:r>
            <a:br>
              <a:rPr lang="en-US" dirty="0"/>
            </a:br>
            <a:endParaRPr lang="en-IN" dirty="0"/>
          </a:p>
        </p:txBody>
      </p:sp>
      <p:sp>
        <p:nvSpPr>
          <p:cNvPr id="3" name="Content Placeholder 2"/>
          <p:cNvSpPr>
            <a:spLocks noGrp="1"/>
          </p:cNvSpPr>
          <p:nvPr>
            <p:ph idx="1"/>
          </p:nvPr>
        </p:nvSpPr>
        <p:spPr/>
        <p:txBody>
          <a:bodyPr>
            <a:normAutofit/>
          </a:bodyPr>
          <a:lstStyle/>
          <a:p>
            <a:r>
              <a:rPr lang="en-US" sz="1800" dirty="0"/>
              <a:t>The GROUP BY statement groups rows that have the same values into summary rows, like "find the number of customers in each country</a:t>
            </a:r>
            <a:r>
              <a:rPr lang="en-US" sz="1800" dirty="0" smtClean="0"/>
              <a:t>".</a:t>
            </a:r>
          </a:p>
          <a:p>
            <a:endParaRPr lang="en-US" sz="1800" dirty="0"/>
          </a:p>
          <a:p>
            <a:r>
              <a:rPr lang="en-US" sz="1800" dirty="0"/>
              <a:t>GROUP BY </a:t>
            </a:r>
            <a:r>
              <a:rPr lang="en-US" sz="1800" dirty="0" smtClean="0"/>
              <a:t>Syntax:</a:t>
            </a:r>
            <a:endParaRPr lang="en-US" sz="1800" dirty="0"/>
          </a:p>
          <a:p>
            <a:r>
              <a:rPr lang="en-US" sz="1800" dirty="0"/>
              <a:t>SELECT </a:t>
            </a:r>
            <a:r>
              <a:rPr lang="en-US" sz="1800" i="1" dirty="0" err="1"/>
              <a:t>column_name</a:t>
            </a:r>
            <a:r>
              <a:rPr lang="en-US" sz="1800" i="1" dirty="0"/>
              <a:t>(s)</a:t>
            </a:r>
            <a:r>
              <a:rPr lang="en-US" sz="1800" dirty="0"/>
              <a:t/>
            </a:r>
            <a:br>
              <a:rPr lang="en-US" sz="1800" dirty="0"/>
            </a:br>
            <a:r>
              <a:rPr lang="en-US" sz="1800" dirty="0"/>
              <a:t>FROM </a:t>
            </a:r>
            <a:r>
              <a:rPr lang="en-US" sz="1800" i="1" dirty="0" err="1"/>
              <a:t>table_name</a:t>
            </a:r>
            <a:r>
              <a:rPr lang="en-US" sz="1800" dirty="0"/>
              <a:t/>
            </a:r>
            <a:br>
              <a:rPr lang="en-US" sz="1800" dirty="0"/>
            </a:br>
            <a:r>
              <a:rPr lang="en-US" sz="1800" dirty="0"/>
              <a:t>WHERE </a:t>
            </a:r>
            <a:r>
              <a:rPr lang="en-US" sz="1800" i="1" dirty="0"/>
              <a:t>condition</a:t>
            </a:r>
            <a:r>
              <a:rPr lang="en-US" sz="1800" dirty="0"/>
              <a:t/>
            </a:r>
            <a:br>
              <a:rPr lang="en-US" sz="1800" dirty="0"/>
            </a:br>
            <a:r>
              <a:rPr lang="en-US" sz="1800" dirty="0"/>
              <a:t>GROUP BY </a:t>
            </a:r>
            <a:r>
              <a:rPr lang="en-US" sz="1800" i="1" dirty="0" err="1"/>
              <a:t>column_name</a:t>
            </a:r>
            <a:r>
              <a:rPr lang="en-US" sz="1800" i="1" dirty="0"/>
              <a:t>(s)</a:t>
            </a:r>
            <a:br>
              <a:rPr lang="en-US" sz="1800" i="1" dirty="0"/>
            </a:br>
            <a:r>
              <a:rPr lang="en-US" sz="1800" dirty="0"/>
              <a:t>ORDER BY </a:t>
            </a:r>
            <a:r>
              <a:rPr lang="en-US" sz="1800" i="1" dirty="0" err="1"/>
              <a:t>column_name</a:t>
            </a:r>
            <a:r>
              <a:rPr lang="en-US" sz="1800" i="1" dirty="0"/>
              <a:t>(s);</a:t>
            </a:r>
            <a:endParaRPr lang="en-US" sz="1800" dirty="0"/>
          </a:p>
          <a:p>
            <a:pPr marL="0" indent="0">
              <a:buNone/>
            </a:pPr>
            <a:r>
              <a:rPr lang="en-US" sz="1800" dirty="0" smtClean="0"/>
              <a:t>Example:</a:t>
            </a:r>
          </a:p>
          <a:p>
            <a:r>
              <a:rPr lang="en-US" sz="1800" dirty="0"/>
              <a:t>SELECT COUNT(</a:t>
            </a:r>
            <a:r>
              <a:rPr lang="en-US" sz="1800" dirty="0" err="1"/>
              <a:t>CustomerID</a:t>
            </a:r>
            <a:r>
              <a:rPr lang="en-US" sz="1800" dirty="0"/>
              <a:t>), Country</a:t>
            </a:r>
            <a:br>
              <a:rPr lang="en-US" sz="1800" dirty="0"/>
            </a:br>
            <a:r>
              <a:rPr lang="en-US" sz="1800" dirty="0"/>
              <a:t>FROM Customers</a:t>
            </a:r>
            <a:br>
              <a:rPr lang="en-US" sz="1800" dirty="0"/>
            </a:br>
            <a:r>
              <a:rPr lang="en-US" sz="1800" dirty="0"/>
              <a:t>GROUP BY Country</a:t>
            </a:r>
            <a:r>
              <a:rPr lang="en-US" sz="1800" dirty="0" smtClean="0"/>
              <a:t>;</a:t>
            </a:r>
          </a:p>
        </p:txBody>
      </p:sp>
    </p:spTree>
    <p:extLst>
      <p:ext uri="{BB962C8B-B14F-4D97-AF65-F5344CB8AC3E}">
        <p14:creationId xmlns:p14="http://schemas.microsoft.com/office/powerpoint/2010/main" val="2706434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RDBMS</a:t>
            </a:r>
            <a:endParaRPr lang="en-US" dirty="0"/>
          </a:p>
        </p:txBody>
      </p:sp>
      <p:pic>
        <p:nvPicPr>
          <p:cNvPr id="4" name="Content Placeholder 3"/>
          <p:cNvPicPr>
            <a:picLocks noGrp="1"/>
          </p:cNvPicPr>
          <p:nvPr>
            <p:ph idx="1"/>
          </p:nvPr>
        </p:nvPicPr>
        <p:blipFill>
          <a:blip r:embed="rId2"/>
          <a:srcRect/>
          <a:stretch>
            <a:fillRect/>
          </a:stretch>
        </p:blipFill>
        <p:spPr bwMode="auto">
          <a:xfrm>
            <a:off x="1143000" y="1447800"/>
            <a:ext cx="6705600" cy="2305168"/>
          </a:xfrm>
          <a:prstGeom prst="rect">
            <a:avLst/>
          </a:prstGeom>
          <a:noFill/>
          <a:ln w="9525">
            <a:noFill/>
            <a:miter lim="800000"/>
            <a:headEnd/>
            <a:tailEnd/>
          </a:ln>
        </p:spPr>
      </p:pic>
      <p:sp>
        <p:nvSpPr>
          <p:cNvPr id="6" name="TextBox 5"/>
          <p:cNvSpPr txBox="1"/>
          <p:nvPr/>
        </p:nvSpPr>
        <p:spPr>
          <a:xfrm>
            <a:off x="914400" y="4267200"/>
            <a:ext cx="7315200" cy="1200329"/>
          </a:xfrm>
          <a:prstGeom prst="rect">
            <a:avLst/>
          </a:prstGeom>
          <a:noFill/>
        </p:spPr>
        <p:txBody>
          <a:bodyPr wrap="square" rtlCol="0" anchor="ctr">
            <a:spAutoFit/>
          </a:bodyPr>
          <a:lstStyle/>
          <a:p>
            <a:pPr>
              <a:buFont typeface="Arial" pitchFamily="34" charset="0"/>
              <a:buChar char="•"/>
            </a:pPr>
            <a:r>
              <a:rPr lang="en-US" dirty="0" smtClean="0"/>
              <a:t> A program that allows us to create, delete and update a relational DB</a:t>
            </a:r>
          </a:p>
          <a:p>
            <a:pPr>
              <a:buFont typeface="Arial" pitchFamily="34" charset="0"/>
              <a:buChar char="•"/>
            </a:pPr>
            <a:r>
              <a:rPr lang="en-US" dirty="0" smtClean="0"/>
              <a:t> A </a:t>
            </a:r>
            <a:r>
              <a:rPr lang="en-US" dirty="0"/>
              <a:t>database system that stores and retrieves data in a </a:t>
            </a:r>
            <a:r>
              <a:rPr lang="en-US" dirty="0" smtClean="0"/>
              <a:t>structured format </a:t>
            </a:r>
            <a:r>
              <a:rPr lang="en-US" dirty="0"/>
              <a:t>organized in the form of rows and </a:t>
            </a:r>
            <a:r>
              <a:rPr lang="en-US" dirty="0" smtClean="0"/>
              <a:t>columns</a:t>
            </a:r>
          </a:p>
          <a:p>
            <a:pPr>
              <a:buFont typeface="Arial" pitchFamily="34" charset="0"/>
              <a:buChar char="•"/>
            </a:pPr>
            <a:r>
              <a:rPr lang="en-US" dirty="0"/>
              <a:t> </a:t>
            </a:r>
            <a:r>
              <a:rPr lang="en-US" dirty="0" smtClean="0"/>
              <a:t>“Relational</a:t>
            </a:r>
            <a:r>
              <a:rPr lang="en-US" dirty="0"/>
              <a:t>" because the values within each </a:t>
            </a:r>
            <a:r>
              <a:rPr lang="en-US" dirty="0" smtClean="0"/>
              <a:t>table</a:t>
            </a:r>
            <a:r>
              <a:rPr lang="en-US" dirty="0"/>
              <a:t> are related to each </a:t>
            </a:r>
            <a:r>
              <a:rPr lang="en-US" dirty="0" smtClean="0"/>
              <a:t>other</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a:t>SQL HAVING Clause</a:t>
            </a:r>
            <a:r>
              <a:rPr lang="en-IN" dirty="0"/>
              <a:t/>
            </a:r>
            <a:br>
              <a:rPr lang="en-IN" dirty="0"/>
            </a:br>
            <a:endParaRPr lang="en-IN" dirty="0"/>
          </a:p>
        </p:txBody>
      </p:sp>
      <p:sp>
        <p:nvSpPr>
          <p:cNvPr id="3" name="Content Placeholder 2"/>
          <p:cNvSpPr>
            <a:spLocks noGrp="1"/>
          </p:cNvSpPr>
          <p:nvPr>
            <p:ph idx="1"/>
          </p:nvPr>
        </p:nvSpPr>
        <p:spPr/>
        <p:txBody>
          <a:bodyPr>
            <a:normAutofit lnSpcReduction="10000"/>
          </a:bodyPr>
          <a:lstStyle/>
          <a:p>
            <a:r>
              <a:rPr lang="en-US" sz="2000" dirty="0"/>
              <a:t>The HAVING clause was added to SQL because the WHERE keyword cannot be used with aggregate functions</a:t>
            </a:r>
            <a:r>
              <a:rPr lang="en-US" sz="2000" dirty="0" smtClean="0"/>
              <a:t>.</a:t>
            </a:r>
          </a:p>
          <a:p>
            <a:pPr marL="0" indent="0">
              <a:buNone/>
            </a:pPr>
            <a:r>
              <a:rPr lang="en-US" sz="2400" dirty="0" smtClean="0"/>
              <a:t>HAVING Syntax:</a:t>
            </a:r>
            <a:endParaRPr lang="en-US" sz="2400" dirty="0"/>
          </a:p>
          <a:p>
            <a:r>
              <a:rPr lang="en-US" sz="2000" dirty="0"/>
              <a:t>SELECT </a:t>
            </a:r>
            <a:r>
              <a:rPr lang="en-US" sz="2000" i="1" dirty="0" err="1"/>
              <a:t>column_name</a:t>
            </a:r>
            <a:r>
              <a:rPr lang="en-US" sz="2000" i="1" dirty="0"/>
              <a:t>(s)</a:t>
            </a:r>
            <a:r>
              <a:rPr lang="en-US" sz="2000" dirty="0"/>
              <a:t/>
            </a:r>
            <a:br>
              <a:rPr lang="en-US" sz="2000" dirty="0"/>
            </a:br>
            <a:r>
              <a:rPr lang="en-US" sz="2000" dirty="0"/>
              <a:t>FROM </a:t>
            </a:r>
            <a:r>
              <a:rPr lang="en-US" sz="2000" i="1" dirty="0" err="1"/>
              <a:t>table_name</a:t>
            </a:r>
            <a:r>
              <a:rPr lang="en-US" sz="2000" dirty="0"/>
              <a:t/>
            </a:r>
            <a:br>
              <a:rPr lang="en-US" sz="2000" dirty="0"/>
            </a:br>
            <a:r>
              <a:rPr lang="en-US" sz="2000" dirty="0"/>
              <a:t>WHERE </a:t>
            </a:r>
            <a:r>
              <a:rPr lang="en-US" sz="2000" i="1" dirty="0"/>
              <a:t>condition</a:t>
            </a:r>
            <a:r>
              <a:rPr lang="en-US" sz="2000" dirty="0"/>
              <a:t/>
            </a:r>
            <a:br>
              <a:rPr lang="en-US" sz="2000" dirty="0"/>
            </a:br>
            <a:r>
              <a:rPr lang="en-US" sz="2000" dirty="0"/>
              <a:t>GROUP BY </a:t>
            </a:r>
            <a:r>
              <a:rPr lang="en-US" sz="2000" i="1" dirty="0" err="1"/>
              <a:t>column_name</a:t>
            </a:r>
            <a:r>
              <a:rPr lang="en-US" sz="2000" i="1" dirty="0"/>
              <a:t>(s)</a:t>
            </a:r>
            <a:br>
              <a:rPr lang="en-US" sz="2000" i="1" dirty="0"/>
            </a:br>
            <a:r>
              <a:rPr lang="en-US" sz="2000" dirty="0"/>
              <a:t>HAVING </a:t>
            </a:r>
            <a:r>
              <a:rPr lang="en-US" sz="2000" i="1" dirty="0"/>
              <a:t>condition</a:t>
            </a:r>
            <a:br>
              <a:rPr lang="en-US" sz="2000" i="1" dirty="0"/>
            </a:br>
            <a:r>
              <a:rPr lang="en-US" sz="2000" dirty="0"/>
              <a:t>ORDER BY </a:t>
            </a:r>
            <a:r>
              <a:rPr lang="en-US" sz="2000" i="1" dirty="0" err="1"/>
              <a:t>column_name</a:t>
            </a:r>
            <a:r>
              <a:rPr lang="en-US" sz="2000" i="1" dirty="0"/>
              <a:t>(s);</a:t>
            </a:r>
            <a:endParaRPr lang="en-US" sz="2000" dirty="0"/>
          </a:p>
          <a:p>
            <a:pPr marL="0" indent="0">
              <a:buNone/>
            </a:pPr>
            <a:r>
              <a:rPr lang="en-US" sz="2400" dirty="0" smtClean="0"/>
              <a:t>Example:</a:t>
            </a:r>
            <a:endParaRPr lang="en-US" sz="2400" dirty="0"/>
          </a:p>
          <a:p>
            <a:r>
              <a:rPr lang="en-US" sz="2000" dirty="0"/>
              <a:t>SELECT COUNT(</a:t>
            </a:r>
            <a:r>
              <a:rPr lang="en-US" sz="2000" dirty="0" err="1"/>
              <a:t>CustomerID</a:t>
            </a:r>
            <a:r>
              <a:rPr lang="en-US" sz="2000" dirty="0"/>
              <a:t>), Country</a:t>
            </a:r>
            <a:br>
              <a:rPr lang="en-US" sz="2000" dirty="0"/>
            </a:br>
            <a:r>
              <a:rPr lang="en-US" sz="2000" dirty="0"/>
              <a:t>FROM Customers</a:t>
            </a:r>
            <a:br>
              <a:rPr lang="en-US" sz="2000" dirty="0"/>
            </a:br>
            <a:r>
              <a:rPr lang="en-US" sz="2000" dirty="0"/>
              <a:t>GROUP BY Country</a:t>
            </a:r>
            <a:br>
              <a:rPr lang="en-US" sz="2000" dirty="0"/>
            </a:br>
            <a:r>
              <a:rPr lang="en-US" sz="2000" dirty="0"/>
              <a:t>HAVING COUNT(</a:t>
            </a:r>
            <a:r>
              <a:rPr lang="en-US" sz="2000" dirty="0" err="1"/>
              <a:t>CustomerID</a:t>
            </a:r>
            <a:r>
              <a:rPr lang="en-US" sz="2000" dirty="0"/>
              <a:t>) &gt; 5;</a:t>
            </a:r>
          </a:p>
          <a:p>
            <a:endParaRPr lang="en-IN" sz="2000" dirty="0"/>
          </a:p>
        </p:txBody>
      </p:sp>
    </p:spTree>
    <p:extLst>
      <p:ext uri="{BB962C8B-B14F-4D97-AF65-F5344CB8AC3E}">
        <p14:creationId xmlns:p14="http://schemas.microsoft.com/office/powerpoint/2010/main" val="4681903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200" dirty="0"/>
              <a:t>SQL EXISTS Operator</a:t>
            </a:r>
            <a:r>
              <a:rPr lang="en-IN" dirty="0"/>
              <a:t/>
            </a:r>
            <a:br>
              <a:rPr lang="en-IN" dirty="0"/>
            </a:br>
            <a:endParaRPr lang="en-IN" dirty="0"/>
          </a:p>
        </p:txBody>
      </p:sp>
      <p:sp>
        <p:nvSpPr>
          <p:cNvPr id="3" name="Content Placeholder 2"/>
          <p:cNvSpPr>
            <a:spLocks noGrp="1"/>
          </p:cNvSpPr>
          <p:nvPr>
            <p:ph idx="1"/>
          </p:nvPr>
        </p:nvSpPr>
        <p:spPr/>
        <p:txBody>
          <a:bodyPr>
            <a:normAutofit lnSpcReduction="10000"/>
          </a:bodyPr>
          <a:lstStyle/>
          <a:p>
            <a:r>
              <a:rPr lang="en-US" sz="2000" dirty="0"/>
              <a:t>The EXISTS operator is used to test for the existence of any record in a </a:t>
            </a:r>
            <a:r>
              <a:rPr lang="en-US" sz="2000" dirty="0" err="1"/>
              <a:t>subquery</a:t>
            </a:r>
            <a:r>
              <a:rPr lang="en-US" sz="2000" dirty="0"/>
              <a:t>.</a:t>
            </a:r>
          </a:p>
          <a:p>
            <a:r>
              <a:rPr lang="en-US" sz="2000" dirty="0"/>
              <a:t>The EXISTS operator returns TRUE if the </a:t>
            </a:r>
            <a:r>
              <a:rPr lang="en-US" sz="2000" dirty="0" err="1"/>
              <a:t>subquery</a:t>
            </a:r>
            <a:r>
              <a:rPr lang="en-US" sz="2000" dirty="0"/>
              <a:t> returns one or more records.</a:t>
            </a:r>
          </a:p>
          <a:p>
            <a:r>
              <a:rPr lang="en-US" sz="1800" dirty="0" smtClean="0"/>
              <a:t>Syntax:</a:t>
            </a:r>
          </a:p>
          <a:p>
            <a:r>
              <a:rPr lang="en-US" sz="1800" dirty="0"/>
              <a:t>SELECT </a:t>
            </a:r>
            <a:r>
              <a:rPr lang="en-US" sz="1800" i="1" dirty="0" err="1"/>
              <a:t>column_name</a:t>
            </a:r>
            <a:r>
              <a:rPr lang="en-US" sz="1800" i="1" dirty="0"/>
              <a:t>(s)</a:t>
            </a:r>
            <a:r>
              <a:rPr lang="en-US" sz="1800" dirty="0"/>
              <a:t/>
            </a:r>
            <a:br>
              <a:rPr lang="en-US" sz="1800" dirty="0"/>
            </a:br>
            <a:r>
              <a:rPr lang="en-US" sz="1800" dirty="0"/>
              <a:t>FROM </a:t>
            </a:r>
            <a:r>
              <a:rPr lang="en-US" sz="1800" i="1" dirty="0" err="1"/>
              <a:t>table_name</a:t>
            </a:r>
            <a:r>
              <a:rPr lang="en-US" sz="1800" dirty="0"/>
              <a:t/>
            </a:r>
            <a:br>
              <a:rPr lang="en-US" sz="1800" dirty="0"/>
            </a:br>
            <a:r>
              <a:rPr lang="en-US" sz="1800" dirty="0"/>
              <a:t>WHERE EXISTS</a:t>
            </a:r>
            <a:br>
              <a:rPr lang="en-US" sz="1800" dirty="0"/>
            </a:br>
            <a:r>
              <a:rPr lang="en-US" sz="1800" dirty="0"/>
              <a:t>(</a:t>
            </a:r>
            <a:r>
              <a:rPr lang="en-US" sz="1800" dirty="0" smtClean="0"/>
              <a:t>SELECT</a:t>
            </a:r>
            <a:r>
              <a:rPr lang="en-US" sz="1800" dirty="0"/>
              <a:t> </a:t>
            </a:r>
            <a:r>
              <a:rPr lang="en-US" sz="1800" i="1" dirty="0" err="1"/>
              <a:t>column_name</a:t>
            </a:r>
            <a:r>
              <a:rPr lang="en-US" sz="1800" i="1" dirty="0"/>
              <a:t> </a:t>
            </a:r>
            <a:r>
              <a:rPr lang="en-US" sz="1800" dirty="0"/>
              <a:t>FROM </a:t>
            </a:r>
            <a:r>
              <a:rPr lang="en-US" sz="1800" i="1" dirty="0" err="1"/>
              <a:t>table_name</a:t>
            </a:r>
            <a:r>
              <a:rPr lang="en-US" sz="1800" dirty="0"/>
              <a:t> WHERE </a:t>
            </a:r>
            <a:r>
              <a:rPr lang="en-US" sz="1800" i="1" dirty="0"/>
              <a:t>condition</a:t>
            </a:r>
            <a:r>
              <a:rPr lang="en-US" sz="1800" dirty="0" smtClean="0"/>
              <a:t>);</a:t>
            </a:r>
          </a:p>
          <a:p>
            <a:r>
              <a:rPr lang="en-US" sz="1800" dirty="0" smtClean="0"/>
              <a:t>Example:</a:t>
            </a:r>
          </a:p>
          <a:p>
            <a:r>
              <a:rPr lang="en-US" sz="1800" dirty="0"/>
              <a:t>Example</a:t>
            </a:r>
          </a:p>
          <a:p>
            <a:r>
              <a:rPr lang="en-US" sz="1800" dirty="0"/>
              <a:t>SELECT </a:t>
            </a:r>
            <a:r>
              <a:rPr lang="en-US" sz="1800" dirty="0" err="1"/>
              <a:t>SupplierName</a:t>
            </a:r>
            <a:r>
              <a:rPr lang="en-US" sz="1800" dirty="0"/>
              <a:t/>
            </a:r>
            <a:br>
              <a:rPr lang="en-US" sz="1800" dirty="0"/>
            </a:br>
            <a:r>
              <a:rPr lang="en-US" sz="1800" dirty="0"/>
              <a:t>FROM Suppliers</a:t>
            </a:r>
            <a:br>
              <a:rPr lang="en-US" sz="1800" dirty="0"/>
            </a:br>
            <a:r>
              <a:rPr lang="en-US" sz="1800" dirty="0"/>
              <a:t>WHERE EXISTS (SELECT </a:t>
            </a:r>
            <a:r>
              <a:rPr lang="en-US" sz="1800" dirty="0" err="1"/>
              <a:t>ProductName</a:t>
            </a:r>
            <a:r>
              <a:rPr lang="en-US" sz="1800" dirty="0"/>
              <a:t> FROM Products WHERE </a:t>
            </a:r>
            <a:r>
              <a:rPr lang="en-US" sz="1800" dirty="0" err="1"/>
              <a:t>Products.SupplierID</a:t>
            </a:r>
            <a:r>
              <a:rPr lang="en-US" sz="1800" dirty="0"/>
              <a:t> = </a:t>
            </a:r>
            <a:r>
              <a:rPr lang="en-US" sz="1800" dirty="0" err="1"/>
              <a:t>Suppliers.supplierID</a:t>
            </a:r>
            <a:r>
              <a:rPr lang="en-US" sz="1800" dirty="0"/>
              <a:t> AND Price &lt; 20);</a:t>
            </a:r>
          </a:p>
          <a:p>
            <a:endParaRPr lang="en-IN" sz="1800" dirty="0"/>
          </a:p>
        </p:txBody>
      </p:sp>
    </p:spTree>
    <p:extLst>
      <p:ext uri="{BB962C8B-B14F-4D97-AF65-F5344CB8AC3E}">
        <p14:creationId xmlns:p14="http://schemas.microsoft.com/office/powerpoint/2010/main" val="33745119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dirty="0"/>
              <a:t>SQL ANY and ALL Operators</a:t>
            </a:r>
            <a:r>
              <a:rPr lang="en-US" dirty="0"/>
              <a:t/>
            </a:r>
            <a:br>
              <a:rPr lang="en-US" dirty="0"/>
            </a:br>
            <a:endParaRPr lang="en-IN" dirty="0"/>
          </a:p>
        </p:txBody>
      </p:sp>
      <p:sp>
        <p:nvSpPr>
          <p:cNvPr id="3" name="Content Placeholder 2"/>
          <p:cNvSpPr>
            <a:spLocks noGrp="1"/>
          </p:cNvSpPr>
          <p:nvPr>
            <p:ph idx="1"/>
          </p:nvPr>
        </p:nvSpPr>
        <p:spPr/>
        <p:txBody>
          <a:bodyPr>
            <a:normAutofit/>
          </a:bodyPr>
          <a:lstStyle/>
          <a:p>
            <a:r>
              <a:rPr lang="en-US" sz="1800" dirty="0"/>
              <a:t>The ANY and ALL operators allow you to perform a comparison between a single column value and a range of other values</a:t>
            </a:r>
            <a:r>
              <a:rPr lang="en-US" sz="1800" dirty="0" smtClean="0"/>
              <a:t>.</a:t>
            </a:r>
          </a:p>
          <a:p>
            <a:r>
              <a:rPr lang="en-US" sz="1800" dirty="0"/>
              <a:t>The ANY operator:</a:t>
            </a:r>
          </a:p>
          <a:p>
            <a:r>
              <a:rPr lang="en-US" sz="1800" dirty="0"/>
              <a:t>returns a </a:t>
            </a:r>
            <a:r>
              <a:rPr lang="en-US" sz="1800" dirty="0" err="1"/>
              <a:t>boolean</a:t>
            </a:r>
            <a:r>
              <a:rPr lang="en-US" sz="1800" dirty="0"/>
              <a:t> value as a result</a:t>
            </a:r>
          </a:p>
          <a:p>
            <a:r>
              <a:rPr lang="en-US" sz="1800" dirty="0"/>
              <a:t>returns TRUE if ANY of the </a:t>
            </a:r>
            <a:r>
              <a:rPr lang="en-US" sz="1800" dirty="0" err="1"/>
              <a:t>subquery</a:t>
            </a:r>
            <a:r>
              <a:rPr lang="en-US" sz="1800" dirty="0"/>
              <a:t> values meet the condition</a:t>
            </a:r>
          </a:p>
          <a:p>
            <a:r>
              <a:rPr lang="en-US" sz="1800" dirty="0"/>
              <a:t>ANY means that the condition will be true if the operation is true for any of the values in the range.</a:t>
            </a:r>
          </a:p>
          <a:p>
            <a:r>
              <a:rPr lang="en-US" sz="1800" dirty="0"/>
              <a:t>ANY Syntax</a:t>
            </a:r>
          </a:p>
          <a:p>
            <a:r>
              <a:rPr lang="en-US" sz="1800" dirty="0"/>
              <a:t>SELECT </a:t>
            </a:r>
            <a:r>
              <a:rPr lang="en-US" sz="1800" i="1" dirty="0" err="1"/>
              <a:t>column_name</a:t>
            </a:r>
            <a:r>
              <a:rPr lang="en-US" sz="1800" i="1" dirty="0"/>
              <a:t>(s)</a:t>
            </a:r>
            <a:r>
              <a:rPr lang="en-US" sz="1800" dirty="0"/>
              <a:t/>
            </a:r>
            <a:br>
              <a:rPr lang="en-US" sz="1800" dirty="0"/>
            </a:br>
            <a:r>
              <a:rPr lang="en-US" sz="1800" dirty="0"/>
              <a:t>FROM </a:t>
            </a:r>
            <a:r>
              <a:rPr lang="en-US" sz="1800" i="1" dirty="0" err="1"/>
              <a:t>table_name</a:t>
            </a:r>
            <a:r>
              <a:rPr lang="en-US" sz="1800" dirty="0"/>
              <a:t/>
            </a:r>
            <a:br>
              <a:rPr lang="en-US" sz="1800" dirty="0"/>
            </a:br>
            <a:r>
              <a:rPr lang="en-US" sz="1800" dirty="0"/>
              <a:t>WHERE </a:t>
            </a:r>
            <a:r>
              <a:rPr lang="en-US" sz="1800" i="1" dirty="0" err="1"/>
              <a:t>column_name</a:t>
            </a:r>
            <a:r>
              <a:rPr lang="en-US" sz="1800" i="1" dirty="0"/>
              <a:t> operator</a:t>
            </a:r>
            <a:r>
              <a:rPr lang="en-US" sz="1800" dirty="0"/>
              <a:t> ANY</a:t>
            </a:r>
            <a:br>
              <a:rPr lang="en-US" sz="1800" dirty="0"/>
            </a:br>
            <a:r>
              <a:rPr lang="en-US" sz="1800" dirty="0"/>
              <a:t>  (SELECT </a:t>
            </a:r>
            <a:r>
              <a:rPr lang="en-US" sz="1800" i="1" dirty="0" err="1"/>
              <a:t>column_name</a:t>
            </a:r>
            <a:r>
              <a:rPr lang="en-US" sz="1800" i="1" dirty="0"/>
              <a:t/>
            </a:r>
            <a:br>
              <a:rPr lang="en-US" sz="1800" i="1" dirty="0"/>
            </a:br>
            <a:r>
              <a:rPr lang="en-US" sz="1800" i="1" dirty="0"/>
              <a:t>  </a:t>
            </a:r>
            <a:r>
              <a:rPr lang="en-US" sz="1800" dirty="0"/>
              <a:t>FROM </a:t>
            </a:r>
            <a:r>
              <a:rPr lang="en-US" sz="1800" i="1" dirty="0" err="1"/>
              <a:t>table_name</a:t>
            </a:r>
            <a:r>
              <a:rPr lang="en-US" sz="1800" i="1" dirty="0"/>
              <a:t/>
            </a:r>
            <a:br>
              <a:rPr lang="en-US" sz="1800" i="1" dirty="0"/>
            </a:br>
            <a:r>
              <a:rPr lang="en-US" sz="1800" i="1" dirty="0"/>
              <a:t>  </a:t>
            </a:r>
            <a:r>
              <a:rPr lang="en-US" sz="1800" dirty="0"/>
              <a:t>WHERE </a:t>
            </a:r>
            <a:r>
              <a:rPr lang="en-US" sz="1800" i="1" dirty="0"/>
              <a:t>condition</a:t>
            </a:r>
            <a:r>
              <a:rPr lang="en-US" sz="1800" dirty="0"/>
              <a:t>);</a:t>
            </a:r>
          </a:p>
          <a:p>
            <a:endParaRPr lang="en-IN" sz="1800" dirty="0"/>
          </a:p>
        </p:txBody>
      </p:sp>
    </p:spTree>
    <p:extLst>
      <p:ext uri="{BB962C8B-B14F-4D97-AF65-F5344CB8AC3E}">
        <p14:creationId xmlns:p14="http://schemas.microsoft.com/office/powerpoint/2010/main" val="20959966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800" dirty="0" smtClean="0"/>
              <a:t>Example:</a:t>
            </a:r>
            <a:endParaRPr lang="en-US" sz="1800" dirty="0"/>
          </a:p>
          <a:p>
            <a:r>
              <a:rPr lang="en-US" sz="1800" dirty="0"/>
              <a:t>SELECT </a:t>
            </a:r>
            <a:r>
              <a:rPr lang="en-US" sz="1800" dirty="0" err="1"/>
              <a:t>ProductName</a:t>
            </a:r>
            <a:r>
              <a:rPr lang="en-US" sz="1800" dirty="0"/>
              <a:t/>
            </a:r>
            <a:br>
              <a:rPr lang="en-US" sz="1800" dirty="0"/>
            </a:br>
            <a:r>
              <a:rPr lang="en-US" sz="1800" dirty="0"/>
              <a:t>FROM Products</a:t>
            </a:r>
            <a:br>
              <a:rPr lang="en-US" sz="1800" dirty="0"/>
            </a:br>
            <a:r>
              <a:rPr lang="en-US" sz="1800" dirty="0"/>
              <a:t>WHERE </a:t>
            </a:r>
            <a:r>
              <a:rPr lang="en-US" sz="1800" dirty="0" err="1"/>
              <a:t>ProductID</a:t>
            </a:r>
            <a:r>
              <a:rPr lang="en-US" sz="1800" dirty="0"/>
              <a:t> = ANY</a:t>
            </a:r>
            <a:br>
              <a:rPr lang="en-US" sz="1800" dirty="0"/>
            </a:br>
            <a:r>
              <a:rPr lang="en-US" sz="1800" dirty="0"/>
              <a:t>  (SELECT </a:t>
            </a:r>
            <a:r>
              <a:rPr lang="en-US" sz="1800" dirty="0" err="1"/>
              <a:t>ProductID</a:t>
            </a:r>
            <a:r>
              <a:rPr lang="en-US" sz="1800" dirty="0"/>
              <a:t/>
            </a:r>
            <a:br>
              <a:rPr lang="en-US" sz="1800" dirty="0"/>
            </a:br>
            <a:r>
              <a:rPr lang="en-US" sz="1800" dirty="0"/>
              <a:t>  FROM </a:t>
            </a:r>
            <a:r>
              <a:rPr lang="en-US" sz="1800" dirty="0" err="1"/>
              <a:t>OrderDetails</a:t>
            </a:r>
            <a:r>
              <a:rPr lang="en-US" sz="1800" dirty="0"/>
              <a:t/>
            </a:r>
            <a:br>
              <a:rPr lang="en-US" sz="1800" dirty="0"/>
            </a:br>
            <a:r>
              <a:rPr lang="en-US" sz="1800" dirty="0"/>
              <a:t>  WHERE Quantity = 10</a:t>
            </a:r>
            <a:r>
              <a:rPr lang="en-US" sz="1800" dirty="0" smtClean="0"/>
              <a:t>);</a:t>
            </a:r>
          </a:p>
          <a:p>
            <a:endParaRPr lang="en-US" sz="1800" dirty="0"/>
          </a:p>
          <a:p>
            <a:endParaRPr lang="en-US" sz="1800" dirty="0"/>
          </a:p>
        </p:txBody>
      </p:sp>
    </p:spTree>
    <p:extLst>
      <p:ext uri="{BB962C8B-B14F-4D97-AF65-F5344CB8AC3E}">
        <p14:creationId xmlns:p14="http://schemas.microsoft.com/office/powerpoint/2010/main" val="3006449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800" dirty="0"/>
              <a:t>The SQL ALL Operator</a:t>
            </a:r>
          </a:p>
          <a:p>
            <a:r>
              <a:rPr lang="en-US" sz="1800" dirty="0"/>
              <a:t>The ALL operator:</a:t>
            </a:r>
          </a:p>
          <a:p>
            <a:r>
              <a:rPr lang="en-US" sz="1800" dirty="0"/>
              <a:t>returns a </a:t>
            </a:r>
            <a:r>
              <a:rPr lang="en-US" sz="1800" dirty="0" err="1"/>
              <a:t>boolean</a:t>
            </a:r>
            <a:r>
              <a:rPr lang="en-US" sz="1800" dirty="0"/>
              <a:t> value as a result</a:t>
            </a:r>
          </a:p>
          <a:p>
            <a:r>
              <a:rPr lang="en-US" sz="1800" dirty="0"/>
              <a:t>returns TRUE if ALL of the </a:t>
            </a:r>
            <a:r>
              <a:rPr lang="en-US" sz="1800" dirty="0" err="1"/>
              <a:t>subquery</a:t>
            </a:r>
            <a:r>
              <a:rPr lang="en-US" sz="1800" dirty="0"/>
              <a:t> values meet the condition</a:t>
            </a:r>
          </a:p>
          <a:p>
            <a:r>
              <a:rPr lang="en-US" sz="1800" dirty="0"/>
              <a:t>is used with SELECT, WHERE and HAVING statements</a:t>
            </a:r>
          </a:p>
          <a:p>
            <a:r>
              <a:rPr lang="en-US" sz="1800" dirty="0"/>
              <a:t>ALL means that the condition will be true only if the operation is true for all values in the range. </a:t>
            </a:r>
          </a:p>
          <a:p>
            <a:r>
              <a:rPr lang="en-US" sz="1800" dirty="0"/>
              <a:t>ALL Syntax With SELECT</a:t>
            </a:r>
          </a:p>
          <a:p>
            <a:r>
              <a:rPr lang="en-US" sz="1800" dirty="0"/>
              <a:t>SELECT ALL </a:t>
            </a:r>
            <a:r>
              <a:rPr lang="en-US" sz="1800" i="1" dirty="0" err="1"/>
              <a:t>column_name</a:t>
            </a:r>
            <a:r>
              <a:rPr lang="en-US" sz="1800" i="1" dirty="0"/>
              <a:t>(s)</a:t>
            </a:r>
            <a:r>
              <a:rPr lang="en-US" sz="1800" dirty="0"/>
              <a:t/>
            </a:r>
            <a:br>
              <a:rPr lang="en-US" sz="1800" dirty="0"/>
            </a:br>
            <a:r>
              <a:rPr lang="en-US" sz="1800" dirty="0"/>
              <a:t>FROM </a:t>
            </a:r>
            <a:r>
              <a:rPr lang="en-US" sz="1800" i="1" dirty="0" err="1"/>
              <a:t>table_name</a:t>
            </a:r>
            <a:r>
              <a:rPr lang="en-US" sz="1800" dirty="0"/>
              <a:t/>
            </a:r>
            <a:br>
              <a:rPr lang="en-US" sz="1800" dirty="0"/>
            </a:br>
            <a:r>
              <a:rPr lang="en-US" sz="1800" dirty="0"/>
              <a:t>WHERE </a:t>
            </a:r>
            <a:r>
              <a:rPr lang="en-US" sz="1800" i="1" dirty="0"/>
              <a:t>condition</a:t>
            </a:r>
            <a:r>
              <a:rPr lang="en-US" sz="1800" dirty="0"/>
              <a:t>;</a:t>
            </a:r>
          </a:p>
          <a:p>
            <a:endParaRPr lang="en-IN" sz="1800" dirty="0"/>
          </a:p>
        </p:txBody>
      </p:sp>
    </p:spTree>
    <p:extLst>
      <p:ext uri="{BB962C8B-B14F-4D97-AF65-F5344CB8AC3E}">
        <p14:creationId xmlns:p14="http://schemas.microsoft.com/office/powerpoint/2010/main" val="20790074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Example:</a:t>
            </a:r>
          </a:p>
          <a:p>
            <a:r>
              <a:rPr lang="en-US" sz="1800" dirty="0"/>
              <a:t>SELECT </a:t>
            </a:r>
            <a:r>
              <a:rPr lang="en-US" sz="1800" dirty="0" err="1"/>
              <a:t>ProductName</a:t>
            </a:r>
            <a:r>
              <a:rPr lang="en-US" sz="1800" dirty="0"/>
              <a:t/>
            </a:r>
            <a:br>
              <a:rPr lang="en-US" sz="1800" dirty="0"/>
            </a:br>
            <a:r>
              <a:rPr lang="en-US" sz="1800" dirty="0"/>
              <a:t>FROM Products</a:t>
            </a:r>
            <a:br>
              <a:rPr lang="en-US" sz="1800" dirty="0"/>
            </a:br>
            <a:r>
              <a:rPr lang="en-US" sz="1800" dirty="0"/>
              <a:t>WHERE </a:t>
            </a:r>
            <a:r>
              <a:rPr lang="en-US" sz="1800" dirty="0" err="1"/>
              <a:t>ProductID</a:t>
            </a:r>
            <a:r>
              <a:rPr lang="en-US" sz="1800" dirty="0"/>
              <a:t> = ALL</a:t>
            </a:r>
            <a:br>
              <a:rPr lang="en-US" sz="1800" dirty="0"/>
            </a:br>
            <a:r>
              <a:rPr lang="en-US" sz="1800" dirty="0"/>
              <a:t>  (SELECT </a:t>
            </a:r>
            <a:r>
              <a:rPr lang="en-US" sz="1800" dirty="0" err="1"/>
              <a:t>ProductID</a:t>
            </a:r>
            <a:r>
              <a:rPr lang="en-US" sz="1800" dirty="0"/>
              <a:t/>
            </a:r>
            <a:br>
              <a:rPr lang="en-US" sz="1800" dirty="0"/>
            </a:br>
            <a:r>
              <a:rPr lang="en-US" sz="1800" dirty="0"/>
              <a:t>  FROM </a:t>
            </a:r>
            <a:r>
              <a:rPr lang="en-US" sz="1800" dirty="0" err="1"/>
              <a:t>OrderDetails</a:t>
            </a:r>
            <a:r>
              <a:rPr lang="en-US" sz="1800"/>
              <a:t/>
            </a:r>
            <a:br>
              <a:rPr lang="en-US" sz="1800"/>
            </a:br>
            <a:r>
              <a:rPr lang="en-US" sz="1800"/>
              <a:t>  WHERE Quantity = 10);</a:t>
            </a:r>
            <a:endParaRPr lang="en-IN" sz="1800"/>
          </a:p>
        </p:txBody>
      </p:sp>
    </p:spTree>
    <p:extLst>
      <p:ext uri="{BB962C8B-B14F-4D97-AF65-F5344CB8AC3E}">
        <p14:creationId xmlns:p14="http://schemas.microsoft.com/office/powerpoint/2010/main" val="26056901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
            </a:r>
            <a:br>
              <a:rPr lang="en-US" sz="3600" dirty="0"/>
            </a:br>
            <a:r>
              <a:rPr lang="en-US" sz="3600" dirty="0"/>
              <a:t>SQL INSERT INTO SELECT Statement</a:t>
            </a:r>
            <a:endParaRPr lang="en-IN" sz="3600" dirty="0"/>
          </a:p>
        </p:txBody>
      </p:sp>
      <p:sp>
        <p:nvSpPr>
          <p:cNvPr id="3" name="Content Placeholder 2"/>
          <p:cNvSpPr>
            <a:spLocks noGrp="1"/>
          </p:cNvSpPr>
          <p:nvPr>
            <p:ph idx="1"/>
          </p:nvPr>
        </p:nvSpPr>
        <p:spPr/>
        <p:txBody>
          <a:bodyPr>
            <a:normAutofit/>
          </a:bodyPr>
          <a:lstStyle/>
          <a:p>
            <a:r>
              <a:rPr lang="en-US" sz="1800" dirty="0"/>
              <a:t>The INSERT INTO SELECT statement copies data from one table and inserts it into another table</a:t>
            </a:r>
            <a:r>
              <a:rPr lang="en-US" sz="1800" dirty="0" smtClean="0"/>
              <a:t>.</a:t>
            </a:r>
          </a:p>
          <a:p>
            <a:r>
              <a:rPr lang="en-US" sz="1800" dirty="0" smtClean="0"/>
              <a:t>Syntax:</a:t>
            </a:r>
            <a:endParaRPr lang="en-US" sz="1800" dirty="0"/>
          </a:p>
          <a:p>
            <a:r>
              <a:rPr lang="en-US" sz="1800" dirty="0"/>
              <a:t>INSERT INTO </a:t>
            </a:r>
            <a:r>
              <a:rPr lang="en-US" sz="1800" i="1" dirty="0"/>
              <a:t>table2</a:t>
            </a:r>
            <a:r>
              <a:rPr lang="en-US" sz="1800" dirty="0"/>
              <a:t/>
            </a:r>
            <a:br>
              <a:rPr lang="en-US" sz="1800" dirty="0"/>
            </a:br>
            <a:r>
              <a:rPr lang="en-US" sz="1800" dirty="0"/>
              <a:t>SELECT * FROM </a:t>
            </a:r>
            <a:r>
              <a:rPr lang="en-US" sz="1800" i="1" dirty="0"/>
              <a:t>table1</a:t>
            </a:r>
            <a:br>
              <a:rPr lang="en-US" sz="1800" i="1" dirty="0"/>
            </a:br>
            <a:r>
              <a:rPr lang="en-US" sz="1800" dirty="0"/>
              <a:t>WHERE </a:t>
            </a:r>
            <a:r>
              <a:rPr lang="en-US" sz="1800" i="1" dirty="0"/>
              <a:t>condition</a:t>
            </a:r>
            <a:r>
              <a:rPr lang="en-US" sz="1800" dirty="0" smtClean="0"/>
              <a:t>;</a:t>
            </a:r>
          </a:p>
          <a:p>
            <a:endParaRPr lang="en-US" sz="1800" dirty="0"/>
          </a:p>
          <a:p>
            <a:r>
              <a:rPr lang="en-US" sz="2400" dirty="0"/>
              <a:t>Copy only some columns from one table into another table:</a:t>
            </a:r>
          </a:p>
          <a:p>
            <a:r>
              <a:rPr lang="en-US" sz="1800" dirty="0"/>
              <a:t>INSERT INTO </a:t>
            </a:r>
            <a:r>
              <a:rPr lang="en-US" sz="1800" i="1" dirty="0"/>
              <a:t>table2 </a:t>
            </a:r>
            <a:r>
              <a:rPr lang="en-US" sz="1800" dirty="0"/>
              <a:t>(</a:t>
            </a:r>
            <a:r>
              <a:rPr lang="en-US" sz="1800" i="1" dirty="0"/>
              <a:t>column1</a:t>
            </a:r>
            <a:r>
              <a:rPr lang="en-US" sz="1800" dirty="0"/>
              <a:t>, </a:t>
            </a:r>
            <a:r>
              <a:rPr lang="en-US" sz="1800" i="1" dirty="0"/>
              <a:t>column2</a:t>
            </a:r>
            <a:r>
              <a:rPr lang="en-US" sz="1800" dirty="0"/>
              <a:t>, </a:t>
            </a:r>
            <a:r>
              <a:rPr lang="en-US" sz="1800" i="1" dirty="0"/>
              <a:t>column3</a:t>
            </a:r>
            <a:r>
              <a:rPr lang="en-US" sz="1800" dirty="0"/>
              <a:t>, ...)</a:t>
            </a:r>
            <a:br>
              <a:rPr lang="en-US" sz="1800" dirty="0"/>
            </a:br>
            <a:r>
              <a:rPr lang="en-US" sz="1800" dirty="0"/>
              <a:t>SELECT </a:t>
            </a:r>
            <a:r>
              <a:rPr lang="en-US" sz="1800" i="1" dirty="0"/>
              <a:t>column1</a:t>
            </a:r>
            <a:r>
              <a:rPr lang="en-US" sz="1800" dirty="0"/>
              <a:t>, </a:t>
            </a:r>
            <a:r>
              <a:rPr lang="en-US" sz="1800" i="1" dirty="0"/>
              <a:t>column2</a:t>
            </a:r>
            <a:r>
              <a:rPr lang="en-US" sz="1800" dirty="0"/>
              <a:t>, </a:t>
            </a:r>
            <a:r>
              <a:rPr lang="en-US" sz="1800" i="1" dirty="0"/>
              <a:t>column3</a:t>
            </a:r>
            <a:r>
              <a:rPr lang="en-US" sz="1800" dirty="0"/>
              <a:t>, ...</a:t>
            </a:r>
            <a:br>
              <a:rPr lang="en-US" sz="1800" dirty="0"/>
            </a:br>
            <a:r>
              <a:rPr lang="en-US" sz="1800" dirty="0"/>
              <a:t>FROM </a:t>
            </a:r>
            <a:r>
              <a:rPr lang="en-US" sz="1800" i="1" dirty="0"/>
              <a:t>table1</a:t>
            </a:r>
            <a:r>
              <a:rPr lang="en-US" sz="1800" dirty="0"/>
              <a:t/>
            </a:r>
            <a:br>
              <a:rPr lang="en-US" sz="1800" dirty="0"/>
            </a:br>
            <a:r>
              <a:rPr lang="en-US" sz="1800" dirty="0"/>
              <a:t>WHERE </a:t>
            </a:r>
            <a:r>
              <a:rPr lang="en-US" sz="1800" i="1" dirty="0"/>
              <a:t>condition</a:t>
            </a:r>
            <a:r>
              <a:rPr lang="en-US" sz="1800" dirty="0"/>
              <a:t>;</a:t>
            </a:r>
          </a:p>
          <a:p>
            <a:endParaRPr lang="en-IN" sz="1800" dirty="0"/>
          </a:p>
        </p:txBody>
      </p:sp>
    </p:spTree>
    <p:extLst>
      <p:ext uri="{BB962C8B-B14F-4D97-AF65-F5344CB8AC3E}">
        <p14:creationId xmlns:p14="http://schemas.microsoft.com/office/powerpoint/2010/main" val="18911959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Example:</a:t>
            </a:r>
          </a:p>
          <a:p>
            <a:r>
              <a:rPr lang="en-US" sz="2000" dirty="0"/>
              <a:t>Example</a:t>
            </a:r>
          </a:p>
          <a:p>
            <a:r>
              <a:rPr lang="en-US" sz="2000" dirty="0"/>
              <a:t>INSERT INTO Customers (</a:t>
            </a:r>
            <a:r>
              <a:rPr lang="en-US" sz="2000" dirty="0" err="1"/>
              <a:t>CustomerName</a:t>
            </a:r>
            <a:r>
              <a:rPr lang="en-US" sz="2000" dirty="0"/>
              <a:t>, City, Country)</a:t>
            </a:r>
            <a:br>
              <a:rPr lang="en-US" sz="2000" dirty="0"/>
            </a:br>
            <a:r>
              <a:rPr lang="en-US" sz="2000" dirty="0"/>
              <a:t>SELECT </a:t>
            </a:r>
            <a:r>
              <a:rPr lang="en-US" sz="2000" dirty="0" err="1"/>
              <a:t>SupplierName</a:t>
            </a:r>
            <a:r>
              <a:rPr lang="en-US" sz="2000" dirty="0"/>
              <a:t>, City, Country FROM Suppliers;</a:t>
            </a:r>
          </a:p>
          <a:p>
            <a:endParaRPr lang="en-US" sz="2000" dirty="0" smtClean="0"/>
          </a:p>
          <a:p>
            <a:endParaRPr lang="en-US" sz="2000" dirty="0"/>
          </a:p>
          <a:p>
            <a:r>
              <a:rPr lang="en-US" sz="2000" dirty="0" smtClean="0"/>
              <a:t>Example:</a:t>
            </a:r>
          </a:p>
          <a:p>
            <a:endParaRPr lang="en-US" sz="2000" dirty="0"/>
          </a:p>
          <a:p>
            <a:r>
              <a:rPr lang="en-US" sz="2000" dirty="0"/>
              <a:t>INSERT INTO Customers (</a:t>
            </a:r>
            <a:r>
              <a:rPr lang="en-US" sz="2000" dirty="0" err="1"/>
              <a:t>CustomerName</a:t>
            </a:r>
            <a:r>
              <a:rPr lang="en-US" sz="2000" dirty="0"/>
              <a:t>, City, Country)</a:t>
            </a:r>
            <a:br>
              <a:rPr lang="en-US" sz="2000" dirty="0"/>
            </a:br>
            <a:r>
              <a:rPr lang="en-US" sz="2000" dirty="0"/>
              <a:t>SELECT </a:t>
            </a:r>
            <a:r>
              <a:rPr lang="en-US" sz="2000" dirty="0" err="1"/>
              <a:t>SupplierName</a:t>
            </a:r>
            <a:r>
              <a:rPr lang="en-US" sz="2000" dirty="0"/>
              <a:t>, City, Country FROM Suppliers</a:t>
            </a:r>
            <a:br>
              <a:rPr lang="en-US" sz="2000" dirty="0"/>
            </a:br>
            <a:r>
              <a:rPr lang="en-US" sz="2000" dirty="0"/>
              <a:t>WHERE Country='Germany';</a:t>
            </a:r>
          </a:p>
          <a:p>
            <a:endParaRPr lang="en-IN" sz="2000" dirty="0"/>
          </a:p>
        </p:txBody>
      </p:sp>
    </p:spTree>
    <p:extLst>
      <p:ext uri="{BB962C8B-B14F-4D97-AF65-F5344CB8AC3E}">
        <p14:creationId xmlns:p14="http://schemas.microsoft.com/office/powerpoint/2010/main" val="7244767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SQL Keys</a:t>
            </a:r>
            <a:endParaRPr lang="en-IN" sz="3200" dirty="0"/>
          </a:p>
        </p:txBody>
      </p:sp>
      <p:sp>
        <p:nvSpPr>
          <p:cNvPr id="3" name="Content Placeholder 2"/>
          <p:cNvSpPr>
            <a:spLocks noGrp="1"/>
          </p:cNvSpPr>
          <p:nvPr>
            <p:ph idx="1"/>
          </p:nvPr>
        </p:nvSpPr>
        <p:spPr/>
        <p:txBody>
          <a:bodyPr>
            <a:normAutofit lnSpcReduction="10000"/>
          </a:bodyPr>
          <a:lstStyle/>
          <a:p>
            <a:r>
              <a:rPr lang="en-IN" sz="2400" dirty="0"/>
              <a:t>SQL PRIMARY </a:t>
            </a:r>
            <a:r>
              <a:rPr lang="en-IN" sz="2400" dirty="0" smtClean="0"/>
              <a:t>KEY</a:t>
            </a:r>
          </a:p>
          <a:p>
            <a:r>
              <a:rPr lang="en-US" sz="1800" dirty="0"/>
              <a:t>A column or columns is called </a:t>
            </a:r>
            <a:r>
              <a:rPr lang="en-US" sz="1800" b="1" dirty="0"/>
              <a:t>primary key (PK)</a:t>
            </a:r>
            <a:r>
              <a:rPr lang="en-US" sz="1800" dirty="0"/>
              <a:t> that </a:t>
            </a:r>
            <a:r>
              <a:rPr lang="en-US" sz="1800" i="1" dirty="0"/>
              <a:t>uniquely identifies each row in the table</a:t>
            </a:r>
            <a:r>
              <a:rPr lang="en-US" sz="1800" dirty="0" smtClean="0"/>
              <a:t>.</a:t>
            </a:r>
          </a:p>
          <a:p>
            <a:endParaRPr lang="en-US" sz="1800" dirty="0"/>
          </a:p>
          <a:p>
            <a:r>
              <a:rPr lang="en-US" sz="1800" dirty="0"/>
              <a:t>When multiple columns are used as a primary key, it is known as </a:t>
            </a:r>
            <a:r>
              <a:rPr lang="en-US" sz="1800" b="1" dirty="0"/>
              <a:t>composite primary key</a:t>
            </a:r>
            <a:r>
              <a:rPr lang="en-US" sz="1800" dirty="0" smtClean="0"/>
              <a:t>.</a:t>
            </a:r>
          </a:p>
          <a:p>
            <a:endParaRPr lang="en-US" sz="1800" dirty="0"/>
          </a:p>
          <a:p>
            <a:pPr marL="0" indent="0">
              <a:buNone/>
            </a:pPr>
            <a:r>
              <a:rPr lang="en-US" sz="2400" dirty="0"/>
              <a:t>Points to remember for primary key:</a:t>
            </a:r>
          </a:p>
          <a:p>
            <a:r>
              <a:rPr lang="en-US" sz="1800" dirty="0"/>
              <a:t>Primary key enforces the entity integrity of the table.</a:t>
            </a:r>
          </a:p>
          <a:p>
            <a:r>
              <a:rPr lang="en-US" sz="1800" dirty="0"/>
              <a:t>Primary key always has unique data.</a:t>
            </a:r>
          </a:p>
          <a:p>
            <a:r>
              <a:rPr lang="en-US" sz="1800" dirty="0"/>
              <a:t>A primary key length cannot be exceeded than 900 bytes.</a:t>
            </a:r>
          </a:p>
          <a:p>
            <a:r>
              <a:rPr lang="en-US" sz="1800" dirty="0"/>
              <a:t>A primary key cannot have null value.</a:t>
            </a:r>
          </a:p>
          <a:p>
            <a:r>
              <a:rPr lang="en-US" sz="1800" dirty="0"/>
              <a:t>There can be no duplicate value for a primary key.</a:t>
            </a:r>
          </a:p>
          <a:p>
            <a:r>
              <a:rPr lang="en-US" sz="1800" dirty="0"/>
              <a:t>A table can contain only one primary key constraint.</a:t>
            </a:r>
          </a:p>
          <a:p>
            <a:endParaRPr lang="en-US" sz="1800" dirty="0"/>
          </a:p>
          <a:p>
            <a:endParaRPr lang="en-IN" sz="2400" dirty="0"/>
          </a:p>
          <a:p>
            <a:endParaRPr lang="en-IN" sz="2000" dirty="0"/>
          </a:p>
        </p:txBody>
      </p:sp>
    </p:spTree>
    <p:extLst>
      <p:ext uri="{BB962C8B-B14F-4D97-AF65-F5344CB8AC3E}">
        <p14:creationId xmlns:p14="http://schemas.microsoft.com/office/powerpoint/2010/main" val="26143924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US" sz="2400" dirty="0" smtClean="0"/>
              <a:t>Example:</a:t>
            </a:r>
          </a:p>
          <a:p>
            <a:r>
              <a:rPr lang="en-US" sz="1800" b="1" dirty="0"/>
              <a:t>CREATE</a:t>
            </a:r>
            <a:r>
              <a:rPr lang="en-US" sz="1800" dirty="0"/>
              <a:t> </a:t>
            </a:r>
            <a:r>
              <a:rPr lang="en-US" sz="1800" b="1" dirty="0"/>
              <a:t>TABLE</a:t>
            </a:r>
            <a:r>
              <a:rPr lang="en-US" sz="1800" dirty="0"/>
              <a:t> students  </a:t>
            </a:r>
          </a:p>
          <a:p>
            <a:r>
              <a:rPr lang="en-US" sz="1800" dirty="0"/>
              <a:t>(  </a:t>
            </a:r>
          </a:p>
          <a:p>
            <a:r>
              <a:rPr lang="en-US" sz="1800" dirty="0" err="1"/>
              <a:t>S_Id</a:t>
            </a:r>
            <a:r>
              <a:rPr lang="en-US" sz="1800" dirty="0"/>
              <a:t> </a:t>
            </a:r>
            <a:r>
              <a:rPr lang="en-US" sz="1800" b="1" dirty="0" err="1"/>
              <a:t>int</a:t>
            </a:r>
            <a:r>
              <a:rPr lang="en-US" sz="1800" dirty="0"/>
              <a:t> NOT NULL </a:t>
            </a:r>
            <a:r>
              <a:rPr lang="en-US" sz="1800" b="1" dirty="0"/>
              <a:t>PRIMARY</a:t>
            </a:r>
            <a:r>
              <a:rPr lang="en-US" sz="1800" dirty="0"/>
              <a:t> </a:t>
            </a:r>
            <a:r>
              <a:rPr lang="en-US" sz="1800" b="1" dirty="0"/>
              <a:t>KEY</a:t>
            </a:r>
            <a:r>
              <a:rPr lang="en-US" sz="1800" dirty="0"/>
              <a:t>,  </a:t>
            </a:r>
          </a:p>
          <a:p>
            <a:r>
              <a:rPr lang="en-US" sz="1800" dirty="0" err="1"/>
              <a:t>LastName</a:t>
            </a:r>
            <a:r>
              <a:rPr lang="en-US" sz="1800" dirty="0"/>
              <a:t> </a:t>
            </a:r>
            <a:r>
              <a:rPr lang="en-US" sz="1800" b="1" dirty="0" err="1"/>
              <a:t>varchar</a:t>
            </a:r>
            <a:r>
              <a:rPr lang="en-US" sz="1800" dirty="0"/>
              <a:t> (255) NOT NULL,  </a:t>
            </a:r>
          </a:p>
          <a:p>
            <a:r>
              <a:rPr lang="en-US" sz="1800" dirty="0" err="1"/>
              <a:t>FirstName</a:t>
            </a:r>
            <a:r>
              <a:rPr lang="en-US" sz="1800" dirty="0"/>
              <a:t> </a:t>
            </a:r>
            <a:r>
              <a:rPr lang="en-US" sz="1800" b="1" dirty="0" err="1"/>
              <a:t>varchar</a:t>
            </a:r>
            <a:r>
              <a:rPr lang="en-US" sz="1800" dirty="0"/>
              <a:t> (255),  </a:t>
            </a:r>
          </a:p>
          <a:p>
            <a:r>
              <a:rPr lang="en-US" sz="1800" dirty="0"/>
              <a:t>Address </a:t>
            </a:r>
            <a:r>
              <a:rPr lang="en-US" sz="1800" b="1" dirty="0" err="1"/>
              <a:t>varchar</a:t>
            </a:r>
            <a:r>
              <a:rPr lang="en-US" sz="1800" dirty="0"/>
              <a:t> (255),  </a:t>
            </a:r>
          </a:p>
          <a:p>
            <a:r>
              <a:rPr lang="en-US" sz="1800" dirty="0"/>
              <a:t>City </a:t>
            </a:r>
            <a:r>
              <a:rPr lang="en-US" sz="1800" b="1" dirty="0" err="1"/>
              <a:t>varchar</a:t>
            </a:r>
            <a:r>
              <a:rPr lang="en-US" sz="1800" dirty="0"/>
              <a:t> (255),  </a:t>
            </a:r>
          </a:p>
          <a:p>
            <a:r>
              <a:rPr lang="en-US" sz="1800" dirty="0"/>
              <a:t>)  </a:t>
            </a:r>
          </a:p>
          <a:p>
            <a:endParaRPr lang="en-IN" sz="2400" dirty="0"/>
          </a:p>
        </p:txBody>
      </p:sp>
    </p:spTree>
    <p:extLst>
      <p:ext uri="{BB962C8B-B14F-4D97-AF65-F5344CB8AC3E}">
        <p14:creationId xmlns:p14="http://schemas.microsoft.com/office/powerpoint/2010/main" val="2133803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Structured Query Language</a:t>
            </a:r>
            <a:endParaRPr lang="en-IN" dirty="0"/>
          </a:p>
        </p:txBody>
      </p:sp>
      <p:sp>
        <p:nvSpPr>
          <p:cNvPr id="3" name="Content Placeholder 2"/>
          <p:cNvSpPr>
            <a:spLocks noGrp="1"/>
          </p:cNvSpPr>
          <p:nvPr>
            <p:ph idx="1"/>
          </p:nvPr>
        </p:nvSpPr>
        <p:spPr/>
        <p:txBody>
          <a:bodyPr/>
          <a:lstStyle/>
          <a:p>
            <a:r>
              <a:rPr lang="en-US" dirty="0"/>
              <a:t> RDBMS</a:t>
            </a:r>
          </a:p>
          <a:p>
            <a:r>
              <a:rPr lang="en-US" dirty="0"/>
              <a:t> DDL</a:t>
            </a:r>
          </a:p>
          <a:p>
            <a:r>
              <a:rPr lang="en-US" dirty="0"/>
              <a:t> DML</a:t>
            </a:r>
          </a:p>
          <a:p>
            <a:r>
              <a:rPr lang="en-US" dirty="0"/>
              <a:t> DCL</a:t>
            </a:r>
          </a:p>
          <a:p>
            <a:r>
              <a:rPr lang="en-US" dirty="0"/>
              <a:t> TCL</a:t>
            </a:r>
          </a:p>
          <a:p>
            <a:endParaRPr lang="en-IN" dirty="0"/>
          </a:p>
        </p:txBody>
      </p:sp>
    </p:spTree>
    <p:extLst>
      <p:ext uri="{BB962C8B-B14F-4D97-AF65-F5344CB8AC3E}">
        <p14:creationId xmlns:p14="http://schemas.microsoft.com/office/powerpoint/2010/main" val="3774675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800" b="1" dirty="0"/>
              <a:t>CREATE</a:t>
            </a:r>
            <a:r>
              <a:rPr lang="en-US" sz="1800" dirty="0"/>
              <a:t> </a:t>
            </a:r>
            <a:r>
              <a:rPr lang="en-US" sz="1800" b="1" dirty="0"/>
              <a:t>TABLE</a:t>
            </a:r>
            <a:r>
              <a:rPr lang="en-US" sz="1800" dirty="0"/>
              <a:t> students  </a:t>
            </a:r>
          </a:p>
          <a:p>
            <a:r>
              <a:rPr lang="en-US" sz="1800" dirty="0"/>
              <a:t>(  </a:t>
            </a:r>
          </a:p>
          <a:p>
            <a:r>
              <a:rPr lang="en-US" sz="1800" dirty="0" err="1"/>
              <a:t>S_Id</a:t>
            </a:r>
            <a:r>
              <a:rPr lang="en-US" sz="1800" dirty="0"/>
              <a:t> </a:t>
            </a:r>
            <a:r>
              <a:rPr lang="en-US" sz="1800" b="1" dirty="0" err="1"/>
              <a:t>int</a:t>
            </a:r>
            <a:r>
              <a:rPr lang="en-US" sz="1800" dirty="0"/>
              <a:t> NOT NULL,  </a:t>
            </a:r>
          </a:p>
          <a:p>
            <a:r>
              <a:rPr lang="en-US" sz="1800" dirty="0" err="1"/>
              <a:t>LastName</a:t>
            </a:r>
            <a:r>
              <a:rPr lang="en-US" sz="1800" dirty="0"/>
              <a:t> </a:t>
            </a:r>
            <a:r>
              <a:rPr lang="en-US" sz="1800" b="1" dirty="0" err="1"/>
              <a:t>varchar</a:t>
            </a:r>
            <a:r>
              <a:rPr lang="en-US" sz="1800" dirty="0"/>
              <a:t> (255) NOT NULL,  </a:t>
            </a:r>
          </a:p>
          <a:p>
            <a:r>
              <a:rPr lang="en-US" sz="1800" dirty="0" err="1"/>
              <a:t>FirstName</a:t>
            </a:r>
            <a:r>
              <a:rPr lang="en-US" sz="1800" dirty="0"/>
              <a:t> </a:t>
            </a:r>
            <a:r>
              <a:rPr lang="en-US" sz="1800" b="1" dirty="0" err="1"/>
              <a:t>varchar</a:t>
            </a:r>
            <a:r>
              <a:rPr lang="en-US" sz="1800" dirty="0"/>
              <a:t> (255),  </a:t>
            </a:r>
          </a:p>
          <a:p>
            <a:r>
              <a:rPr lang="en-US" sz="1800" dirty="0"/>
              <a:t>Address </a:t>
            </a:r>
            <a:r>
              <a:rPr lang="en-US" sz="1800" b="1" dirty="0" err="1"/>
              <a:t>varchar</a:t>
            </a:r>
            <a:r>
              <a:rPr lang="en-US" sz="1800" dirty="0"/>
              <a:t> (255),  </a:t>
            </a:r>
          </a:p>
          <a:p>
            <a:r>
              <a:rPr lang="en-US" sz="1800" dirty="0"/>
              <a:t>City </a:t>
            </a:r>
            <a:r>
              <a:rPr lang="en-US" sz="1800" b="1" dirty="0" err="1"/>
              <a:t>varchar</a:t>
            </a:r>
            <a:r>
              <a:rPr lang="en-US" sz="1800" dirty="0"/>
              <a:t> (255),  </a:t>
            </a:r>
          </a:p>
          <a:p>
            <a:r>
              <a:rPr lang="en-US" sz="1800" b="1" dirty="0"/>
              <a:t>CONSTRAINT</a:t>
            </a:r>
            <a:r>
              <a:rPr lang="en-US" sz="1800" dirty="0"/>
              <a:t> </a:t>
            </a:r>
            <a:r>
              <a:rPr lang="en-US" sz="1800" dirty="0" err="1"/>
              <a:t>pk_StudentID</a:t>
            </a:r>
            <a:r>
              <a:rPr lang="en-US" sz="1800" dirty="0"/>
              <a:t> </a:t>
            </a:r>
            <a:r>
              <a:rPr lang="en-US" sz="1800" b="1" dirty="0"/>
              <a:t>PRIMARY</a:t>
            </a:r>
            <a:r>
              <a:rPr lang="en-US" sz="1800" dirty="0"/>
              <a:t> </a:t>
            </a:r>
            <a:r>
              <a:rPr lang="en-US" sz="1800" b="1" dirty="0"/>
              <a:t>KEY</a:t>
            </a:r>
            <a:r>
              <a:rPr lang="en-US" sz="1800" dirty="0"/>
              <a:t> (</a:t>
            </a:r>
            <a:r>
              <a:rPr lang="en-US" sz="1800" dirty="0" err="1"/>
              <a:t>S_Id</a:t>
            </a:r>
            <a:r>
              <a:rPr lang="en-US" sz="1800" dirty="0"/>
              <a:t>, </a:t>
            </a:r>
            <a:r>
              <a:rPr lang="en-US" sz="1800" dirty="0" err="1"/>
              <a:t>LastName</a:t>
            </a:r>
            <a:r>
              <a:rPr lang="en-US" sz="1800" dirty="0"/>
              <a:t>)  </a:t>
            </a:r>
          </a:p>
          <a:p>
            <a:r>
              <a:rPr lang="en-US" sz="1800" dirty="0"/>
              <a:t>)  </a:t>
            </a:r>
          </a:p>
          <a:p>
            <a:r>
              <a:rPr lang="en-US" sz="1800" b="1" dirty="0" err="1"/>
              <a:t>Note:</a:t>
            </a:r>
            <a:r>
              <a:rPr lang="en-US" sz="1800" dirty="0" err="1"/>
              <a:t>you</a:t>
            </a:r>
            <a:r>
              <a:rPr lang="en-US" sz="1800" dirty="0"/>
              <a:t> should note that in the above example there is only one PRIMARY KEY (</a:t>
            </a:r>
            <a:r>
              <a:rPr lang="en-US" sz="1800" dirty="0" err="1"/>
              <a:t>pk_StudentID</a:t>
            </a:r>
            <a:r>
              <a:rPr lang="en-US" sz="1800" dirty="0"/>
              <a:t>). However it is made up of two columns (</a:t>
            </a:r>
            <a:r>
              <a:rPr lang="en-US" sz="1800" dirty="0" err="1"/>
              <a:t>S_Id</a:t>
            </a:r>
            <a:r>
              <a:rPr lang="en-US" sz="1800" dirty="0"/>
              <a:t> and </a:t>
            </a:r>
            <a:r>
              <a:rPr lang="en-US" sz="1800" dirty="0" err="1"/>
              <a:t>LastName</a:t>
            </a:r>
            <a:r>
              <a:rPr lang="en-US" sz="1800" dirty="0"/>
              <a:t>).</a:t>
            </a:r>
          </a:p>
          <a:p>
            <a:r>
              <a:rPr lang="en-US" sz="1800" dirty="0"/>
              <a:t/>
            </a:r>
            <a:br>
              <a:rPr lang="en-US" sz="1800" dirty="0"/>
            </a:br>
            <a:endParaRPr lang="en-IN" sz="1800" dirty="0"/>
          </a:p>
        </p:txBody>
      </p:sp>
    </p:spTree>
    <p:extLst>
      <p:ext uri="{BB962C8B-B14F-4D97-AF65-F5344CB8AC3E}">
        <p14:creationId xmlns:p14="http://schemas.microsoft.com/office/powerpoint/2010/main" val="40063754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dirty="0" smtClean="0"/>
              <a:t>Example:</a:t>
            </a:r>
          </a:p>
          <a:p>
            <a:r>
              <a:rPr lang="en-US" sz="1800" b="1" dirty="0"/>
              <a:t>Primary key on one column:</a:t>
            </a:r>
            <a:endParaRPr lang="en-US" sz="1800" dirty="0"/>
          </a:p>
          <a:p>
            <a:r>
              <a:rPr lang="en-US" sz="1800" b="1" dirty="0"/>
              <a:t>ALTER</a:t>
            </a:r>
            <a:r>
              <a:rPr lang="en-US" sz="1800" dirty="0"/>
              <a:t> </a:t>
            </a:r>
            <a:r>
              <a:rPr lang="en-US" sz="1800" b="1" dirty="0"/>
              <a:t>TABLE</a:t>
            </a:r>
            <a:r>
              <a:rPr lang="en-US" sz="1800" dirty="0"/>
              <a:t> students  </a:t>
            </a:r>
          </a:p>
          <a:p>
            <a:r>
              <a:rPr lang="en-US" sz="1800" b="1" dirty="0"/>
              <a:t>ADD</a:t>
            </a:r>
            <a:r>
              <a:rPr lang="en-US" sz="1800" dirty="0"/>
              <a:t> </a:t>
            </a:r>
            <a:r>
              <a:rPr lang="en-US" sz="1800" b="1" dirty="0"/>
              <a:t>PRIMARY</a:t>
            </a:r>
            <a:r>
              <a:rPr lang="en-US" sz="1800" dirty="0"/>
              <a:t> </a:t>
            </a:r>
            <a:r>
              <a:rPr lang="en-US" sz="1800" b="1" dirty="0"/>
              <a:t>KEY</a:t>
            </a:r>
            <a:r>
              <a:rPr lang="en-US" sz="1800" dirty="0"/>
              <a:t> (</a:t>
            </a:r>
            <a:r>
              <a:rPr lang="en-US" sz="1800" dirty="0" err="1"/>
              <a:t>S_Id</a:t>
            </a:r>
            <a:r>
              <a:rPr lang="en-US" sz="1800" dirty="0"/>
              <a:t>)  </a:t>
            </a:r>
            <a:endParaRPr lang="en-US" sz="1800" dirty="0" smtClean="0"/>
          </a:p>
          <a:p>
            <a:endParaRPr lang="en-US" sz="1800" dirty="0"/>
          </a:p>
          <a:p>
            <a:r>
              <a:rPr lang="en-US" sz="1800" b="1" dirty="0"/>
              <a:t>Primary key on multiple column:</a:t>
            </a:r>
            <a:endParaRPr lang="en-US" sz="1800" dirty="0"/>
          </a:p>
          <a:p>
            <a:r>
              <a:rPr lang="en-US" sz="1800" b="1" dirty="0"/>
              <a:t>ALTER</a:t>
            </a:r>
            <a:r>
              <a:rPr lang="en-US" sz="1800" dirty="0"/>
              <a:t> </a:t>
            </a:r>
            <a:r>
              <a:rPr lang="en-US" sz="1800" b="1" dirty="0"/>
              <a:t>TABLE</a:t>
            </a:r>
            <a:r>
              <a:rPr lang="en-US" sz="1800" dirty="0"/>
              <a:t> students  </a:t>
            </a:r>
          </a:p>
          <a:p>
            <a:r>
              <a:rPr lang="en-US" sz="1800" b="1" dirty="0"/>
              <a:t>ADD</a:t>
            </a:r>
            <a:r>
              <a:rPr lang="en-US" sz="1800" dirty="0"/>
              <a:t> </a:t>
            </a:r>
            <a:r>
              <a:rPr lang="en-US" sz="1800" b="1" dirty="0"/>
              <a:t>CONSTRAINT</a:t>
            </a:r>
            <a:r>
              <a:rPr lang="en-US" sz="1800" dirty="0"/>
              <a:t> </a:t>
            </a:r>
            <a:r>
              <a:rPr lang="en-US" sz="1800" dirty="0" err="1"/>
              <a:t>pk_StudentID</a:t>
            </a:r>
            <a:r>
              <a:rPr lang="en-US" sz="1800" dirty="0"/>
              <a:t> </a:t>
            </a:r>
            <a:r>
              <a:rPr lang="en-US" sz="1800" b="1" dirty="0"/>
              <a:t>PRIMARY</a:t>
            </a:r>
            <a:r>
              <a:rPr lang="en-US" sz="1800" dirty="0"/>
              <a:t> </a:t>
            </a:r>
            <a:r>
              <a:rPr lang="en-US" sz="1800" b="1" dirty="0"/>
              <a:t>KEY</a:t>
            </a:r>
            <a:r>
              <a:rPr lang="en-US" sz="1800" dirty="0"/>
              <a:t> (</a:t>
            </a:r>
            <a:r>
              <a:rPr lang="en-US" sz="1800" dirty="0" err="1"/>
              <a:t>S_Id,LastName</a:t>
            </a:r>
            <a:r>
              <a:rPr lang="en-US" sz="1800" dirty="0"/>
              <a:t>) </a:t>
            </a:r>
            <a:r>
              <a:rPr lang="en-US" dirty="0"/>
              <a:t> </a:t>
            </a:r>
          </a:p>
          <a:p>
            <a:endParaRPr lang="en-IN" dirty="0"/>
          </a:p>
        </p:txBody>
      </p:sp>
    </p:spTree>
    <p:extLst>
      <p:ext uri="{BB962C8B-B14F-4D97-AF65-F5344CB8AC3E}">
        <p14:creationId xmlns:p14="http://schemas.microsoft.com/office/powerpoint/2010/main" val="7816564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100" dirty="0"/>
              <a:t>SQL FOREIGN KEY</a:t>
            </a:r>
            <a:r>
              <a:rPr lang="en-IN" dirty="0"/>
              <a:t/>
            </a:r>
            <a:br>
              <a:rPr lang="en-IN" dirty="0"/>
            </a:br>
            <a:endParaRPr lang="en-IN" dirty="0"/>
          </a:p>
        </p:txBody>
      </p:sp>
      <p:sp>
        <p:nvSpPr>
          <p:cNvPr id="3" name="Content Placeholder 2"/>
          <p:cNvSpPr>
            <a:spLocks noGrp="1"/>
          </p:cNvSpPr>
          <p:nvPr>
            <p:ph idx="1"/>
          </p:nvPr>
        </p:nvSpPr>
        <p:spPr/>
        <p:txBody>
          <a:bodyPr/>
          <a:lstStyle/>
          <a:p>
            <a:r>
              <a:rPr lang="en-US" sz="1800" dirty="0"/>
              <a:t>In the relational databases, a foreign key is a field or a column that is used to establish a link between two tables.</a:t>
            </a:r>
          </a:p>
          <a:p>
            <a:r>
              <a:rPr lang="en-US" sz="1800" dirty="0"/>
              <a:t>In simple words you can say that, a foreign key in one table used to point primary key in another table</a:t>
            </a:r>
            <a:r>
              <a:rPr lang="en-US" sz="1800" dirty="0" smtClean="0"/>
              <a:t>.</a:t>
            </a:r>
          </a:p>
          <a:p>
            <a:endParaRPr lang="en-US" sz="1800" dirty="0"/>
          </a:p>
          <a:p>
            <a:r>
              <a:rPr lang="en-US" sz="1800" dirty="0" smtClean="0"/>
              <a:t>Here we have two </a:t>
            </a:r>
            <a:r>
              <a:rPr lang="en-US" sz="1800" dirty="0"/>
              <a:t>tables first one is students table and second is orders table</a:t>
            </a:r>
            <a:r>
              <a:rPr lang="en-US" sz="1800" dirty="0" smtClean="0"/>
              <a:t>.</a:t>
            </a:r>
          </a:p>
          <a:p>
            <a:endParaRPr lang="en-US" sz="1800" dirty="0"/>
          </a:p>
          <a:p>
            <a:endParaRPr lang="en-US" sz="1800" dirty="0"/>
          </a:p>
          <a:p>
            <a:endParaRPr lang="en-IN" dirty="0"/>
          </a:p>
        </p:txBody>
      </p:sp>
    </p:spTree>
    <p:extLst>
      <p:ext uri="{BB962C8B-B14F-4D97-AF65-F5344CB8AC3E}">
        <p14:creationId xmlns:p14="http://schemas.microsoft.com/office/powerpoint/2010/main" val="29873217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88502319"/>
              </p:ext>
            </p:extLst>
          </p:nvPr>
        </p:nvGraphicFramePr>
        <p:xfrm>
          <a:off x="533400" y="2133600"/>
          <a:ext cx="7047908" cy="1783080"/>
        </p:xfrm>
        <a:graphic>
          <a:graphicData uri="http://schemas.openxmlformats.org/drawingml/2006/table">
            <a:tbl>
              <a:tblPr/>
              <a:tblGrid>
                <a:gridCol w="1761977"/>
                <a:gridCol w="1761977"/>
                <a:gridCol w="1761977"/>
                <a:gridCol w="1761977"/>
              </a:tblGrid>
              <a:tr h="0">
                <a:tc>
                  <a:txBody>
                    <a:bodyPr/>
                    <a:lstStyle/>
                    <a:p>
                      <a:pPr algn="l" fontAlgn="t"/>
                      <a:r>
                        <a:rPr lang="en-IN" dirty="0" err="1">
                          <a:solidFill>
                            <a:srgbClr val="000000"/>
                          </a:solidFill>
                          <a:effectLst/>
                          <a:latin typeface="times new roman"/>
                        </a:rPr>
                        <a:t>S_Id</a:t>
                      </a:r>
                      <a:endParaRPr lang="en-IN" dirty="0">
                        <a:solidFill>
                          <a:srgbClr val="000000"/>
                        </a:solidFill>
                        <a:effectLst/>
                        <a:latin typeface="times new roman"/>
                      </a:endParaRPr>
                    </a:p>
                  </a:txBody>
                  <a:tcPr marL="114300" marR="114300" marT="114300" marB="114300">
                    <a:lnL w="9525" cap="flat" cmpd="sng" algn="ctr">
                      <a:solidFill>
                        <a:srgbClr val="F03485"/>
                      </a:solidFill>
                      <a:prstDash val="solid"/>
                      <a:round/>
                      <a:headEnd type="none" w="med" len="med"/>
                      <a:tailEnd type="none" w="med" len="med"/>
                    </a:lnL>
                    <a:lnR w="9525" cap="flat" cmpd="sng" algn="ctr">
                      <a:solidFill>
                        <a:srgbClr val="F03485"/>
                      </a:solidFill>
                      <a:prstDash val="solid"/>
                      <a:round/>
                      <a:headEnd type="none" w="med" len="med"/>
                      <a:tailEnd type="none" w="med" len="med"/>
                    </a:lnR>
                    <a:lnT w="9525" cap="flat" cmpd="sng" algn="ctr">
                      <a:solidFill>
                        <a:srgbClr val="F0348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LastName</a:t>
                      </a:r>
                    </a:p>
                  </a:txBody>
                  <a:tcPr marL="114300" marR="114300" marT="114300" marB="114300">
                    <a:lnL w="9525" cap="flat" cmpd="sng" algn="ctr">
                      <a:solidFill>
                        <a:srgbClr val="F03485"/>
                      </a:solidFill>
                      <a:prstDash val="solid"/>
                      <a:round/>
                      <a:headEnd type="none" w="med" len="med"/>
                      <a:tailEnd type="none" w="med" len="med"/>
                    </a:lnL>
                    <a:lnR w="9525" cap="flat" cmpd="sng" algn="ctr">
                      <a:solidFill>
                        <a:srgbClr val="F03485"/>
                      </a:solidFill>
                      <a:prstDash val="solid"/>
                      <a:round/>
                      <a:headEnd type="none" w="med" len="med"/>
                      <a:tailEnd type="none" w="med" len="med"/>
                    </a:lnR>
                    <a:lnT w="9525" cap="flat" cmpd="sng" algn="ctr">
                      <a:solidFill>
                        <a:srgbClr val="F0348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FirstName</a:t>
                      </a:r>
                    </a:p>
                  </a:txBody>
                  <a:tcPr marL="114300" marR="114300" marT="114300" marB="114300">
                    <a:lnL w="9525" cap="flat" cmpd="sng" algn="ctr">
                      <a:solidFill>
                        <a:srgbClr val="F03485"/>
                      </a:solidFill>
                      <a:prstDash val="solid"/>
                      <a:round/>
                      <a:headEnd type="none" w="med" len="med"/>
                      <a:tailEnd type="none" w="med" len="med"/>
                    </a:lnL>
                    <a:lnR w="9525" cap="flat" cmpd="sng" algn="ctr">
                      <a:solidFill>
                        <a:srgbClr val="F03485"/>
                      </a:solidFill>
                      <a:prstDash val="solid"/>
                      <a:round/>
                      <a:headEnd type="none" w="med" len="med"/>
                      <a:tailEnd type="none" w="med" len="med"/>
                    </a:lnR>
                    <a:lnT w="9525" cap="flat" cmpd="sng" algn="ctr">
                      <a:solidFill>
                        <a:srgbClr val="F0348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CITY</a:t>
                      </a:r>
                    </a:p>
                  </a:txBody>
                  <a:tcPr marL="114300" marR="114300" marT="114300" marB="114300">
                    <a:lnL w="9525" cap="flat" cmpd="sng" algn="ctr">
                      <a:solidFill>
                        <a:srgbClr val="F03485"/>
                      </a:solidFill>
                      <a:prstDash val="solid"/>
                      <a:round/>
                      <a:headEnd type="none" w="med" len="med"/>
                      <a:tailEnd type="none" w="med" len="med"/>
                    </a:lnL>
                    <a:lnR w="9525" cap="flat" cmpd="sng" algn="ctr">
                      <a:solidFill>
                        <a:srgbClr val="F03485"/>
                      </a:solidFill>
                      <a:prstDash val="solid"/>
                      <a:round/>
                      <a:headEnd type="none" w="med" len="med"/>
                      <a:tailEnd type="none" w="med" len="med"/>
                    </a:lnR>
                    <a:lnT w="9525" cap="flat" cmpd="sng" algn="ctr">
                      <a:solidFill>
                        <a:srgbClr val="F0348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0">
                <a:tc>
                  <a:txBody>
                    <a:bodyPr/>
                    <a:lstStyle/>
                    <a:p>
                      <a:pPr algn="just" fontAlgn="t"/>
                      <a:r>
                        <a:rPr lang="en-IN">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MAURYA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AJEET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ALLAHABAD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IN" dirty="0">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JAISWAL</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RATAN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GHAZIABAD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IN">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ARORA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SAUMYA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MODINAGAR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
        <p:nvSpPr>
          <p:cNvPr id="5" name="Rectangle 1"/>
          <p:cNvSpPr>
            <a:spLocks noChangeArrowheads="1"/>
          </p:cNvSpPr>
          <p:nvPr/>
        </p:nvSpPr>
        <p:spPr bwMode="auto">
          <a:xfrm>
            <a:off x="615761" y="1600200"/>
            <a:ext cx="1544012"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Student table</a:t>
            </a:r>
          </a:p>
        </p:txBody>
      </p:sp>
    </p:spTree>
    <p:extLst>
      <p:ext uri="{BB962C8B-B14F-4D97-AF65-F5344CB8AC3E}">
        <p14:creationId xmlns:p14="http://schemas.microsoft.com/office/powerpoint/2010/main" val="35353274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800" dirty="0" smtClean="0"/>
              <a:t>Orders table:</a:t>
            </a:r>
          </a:p>
          <a:p>
            <a:endParaRPr lang="en-IN" sz="1800" dirty="0"/>
          </a:p>
        </p:txBody>
      </p:sp>
      <p:graphicFrame>
        <p:nvGraphicFramePr>
          <p:cNvPr id="4" name="Table 3"/>
          <p:cNvGraphicFramePr>
            <a:graphicFrameLocks noGrp="1"/>
          </p:cNvGraphicFramePr>
          <p:nvPr>
            <p:extLst>
              <p:ext uri="{D42A27DB-BD31-4B8C-83A1-F6EECF244321}">
                <p14:modId xmlns:p14="http://schemas.microsoft.com/office/powerpoint/2010/main" val="188843132"/>
              </p:ext>
            </p:extLst>
          </p:nvPr>
        </p:nvGraphicFramePr>
        <p:xfrm>
          <a:off x="457200" y="1981200"/>
          <a:ext cx="7410153" cy="2682081"/>
        </p:xfrm>
        <a:graphic>
          <a:graphicData uri="http://schemas.openxmlformats.org/drawingml/2006/table">
            <a:tbl>
              <a:tblPr/>
              <a:tblGrid>
                <a:gridCol w="2470051"/>
                <a:gridCol w="2470051"/>
                <a:gridCol w="2470051"/>
              </a:tblGrid>
              <a:tr h="610405">
                <a:tc>
                  <a:txBody>
                    <a:bodyPr/>
                    <a:lstStyle/>
                    <a:p>
                      <a:pPr algn="l" fontAlgn="t"/>
                      <a:r>
                        <a:rPr lang="en-IN">
                          <a:solidFill>
                            <a:srgbClr val="000000"/>
                          </a:solidFill>
                          <a:effectLst/>
                          <a:latin typeface="times new roman"/>
                        </a:rPr>
                        <a:t>O_Id</a:t>
                      </a:r>
                    </a:p>
                  </a:txBody>
                  <a:tcPr marL="114300" marR="114300" marT="114300" marB="114300">
                    <a:lnL w="9525" cap="flat" cmpd="sng" algn="ctr">
                      <a:solidFill>
                        <a:srgbClr val="804E86"/>
                      </a:solidFill>
                      <a:prstDash val="solid"/>
                      <a:round/>
                      <a:headEnd type="none" w="med" len="med"/>
                      <a:tailEnd type="none" w="med" len="med"/>
                    </a:lnL>
                    <a:lnR w="9525" cap="flat" cmpd="sng" algn="ctr">
                      <a:solidFill>
                        <a:srgbClr val="804E86"/>
                      </a:solidFill>
                      <a:prstDash val="solid"/>
                      <a:round/>
                      <a:headEnd type="none" w="med" len="med"/>
                      <a:tailEnd type="none" w="med" len="med"/>
                    </a:lnR>
                    <a:lnT w="9525" cap="flat" cmpd="sng" algn="ctr">
                      <a:solidFill>
                        <a:srgbClr val="804E8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OrderNo</a:t>
                      </a:r>
                    </a:p>
                  </a:txBody>
                  <a:tcPr marL="114300" marR="114300" marT="114300" marB="114300">
                    <a:lnL w="9525" cap="flat" cmpd="sng" algn="ctr">
                      <a:solidFill>
                        <a:srgbClr val="804E86"/>
                      </a:solidFill>
                      <a:prstDash val="solid"/>
                      <a:round/>
                      <a:headEnd type="none" w="med" len="med"/>
                      <a:tailEnd type="none" w="med" len="med"/>
                    </a:lnL>
                    <a:lnR w="9525" cap="flat" cmpd="sng" algn="ctr">
                      <a:solidFill>
                        <a:srgbClr val="804E86"/>
                      </a:solidFill>
                      <a:prstDash val="solid"/>
                      <a:round/>
                      <a:headEnd type="none" w="med" len="med"/>
                      <a:tailEnd type="none" w="med" len="med"/>
                    </a:lnR>
                    <a:lnT w="9525" cap="flat" cmpd="sng" algn="ctr">
                      <a:solidFill>
                        <a:srgbClr val="804E8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S_Id</a:t>
                      </a:r>
                    </a:p>
                  </a:txBody>
                  <a:tcPr marL="114300" marR="114300" marT="114300" marB="114300">
                    <a:lnL w="9525" cap="flat" cmpd="sng" algn="ctr">
                      <a:solidFill>
                        <a:srgbClr val="804E86"/>
                      </a:solidFill>
                      <a:prstDash val="solid"/>
                      <a:round/>
                      <a:headEnd type="none" w="med" len="med"/>
                      <a:tailEnd type="none" w="med" len="med"/>
                    </a:lnL>
                    <a:lnR w="9525" cap="flat" cmpd="sng" algn="ctr">
                      <a:solidFill>
                        <a:srgbClr val="804E86"/>
                      </a:solidFill>
                      <a:prstDash val="solid"/>
                      <a:round/>
                      <a:headEnd type="none" w="med" len="med"/>
                      <a:tailEnd type="none" w="med" len="med"/>
                    </a:lnR>
                    <a:lnT w="9525" cap="flat" cmpd="sng" algn="ctr">
                      <a:solidFill>
                        <a:srgbClr val="804E8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517919">
                <a:tc>
                  <a:txBody>
                    <a:bodyPr/>
                    <a:lstStyle/>
                    <a:p>
                      <a:pPr algn="just" fontAlgn="t"/>
                      <a:r>
                        <a:rPr lang="en-IN">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99586465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17919">
                <a:tc>
                  <a:txBody>
                    <a:bodyPr/>
                    <a:lstStyle/>
                    <a:p>
                      <a:pPr algn="just" fontAlgn="t"/>
                      <a:r>
                        <a:rPr lang="en-IN">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78466588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17919">
                <a:tc>
                  <a:txBody>
                    <a:bodyPr/>
                    <a:lstStyle/>
                    <a:p>
                      <a:pPr algn="just" fontAlgn="t"/>
                      <a:r>
                        <a:rPr lang="en-IN">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22354846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17919">
                <a:tc>
                  <a:txBody>
                    <a:bodyPr/>
                    <a:lstStyle/>
                    <a:p>
                      <a:pPr algn="just" fontAlgn="t"/>
                      <a:r>
                        <a:rPr lang="en-IN">
                          <a:solidFill>
                            <a:srgbClr val="333333"/>
                          </a:solidFill>
                          <a:effectLst/>
                          <a:latin typeface="inter-regular"/>
                        </a:rPr>
                        <a:t>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57698656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30857472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600" dirty="0"/>
              <a:t>Here you see that "</a:t>
            </a:r>
            <a:r>
              <a:rPr lang="en-US" sz="1600" dirty="0" err="1"/>
              <a:t>S_Id</a:t>
            </a:r>
            <a:r>
              <a:rPr lang="en-US" sz="1600" dirty="0"/>
              <a:t>" column in the "Orders" table points to the "</a:t>
            </a:r>
            <a:r>
              <a:rPr lang="en-US" sz="1600" dirty="0" err="1"/>
              <a:t>S_Id</a:t>
            </a:r>
            <a:r>
              <a:rPr lang="en-US" sz="1600" dirty="0"/>
              <a:t>" column in "Students" table</a:t>
            </a:r>
            <a:r>
              <a:rPr lang="en-US" sz="1600" dirty="0" smtClean="0"/>
              <a:t>.</a:t>
            </a:r>
          </a:p>
          <a:p>
            <a:endParaRPr lang="en-US" sz="1600" dirty="0"/>
          </a:p>
          <a:p>
            <a:r>
              <a:rPr lang="en-US" sz="1600" dirty="0"/>
              <a:t>The "</a:t>
            </a:r>
            <a:r>
              <a:rPr lang="en-US" sz="1600" dirty="0" err="1"/>
              <a:t>S_Id</a:t>
            </a:r>
            <a:r>
              <a:rPr lang="en-US" sz="1600" dirty="0"/>
              <a:t>" column in the "Students" table is the PRIMARY KEY in the "Students" table</a:t>
            </a:r>
            <a:r>
              <a:rPr lang="en-US" sz="1600" dirty="0" smtClean="0"/>
              <a:t>.</a:t>
            </a:r>
          </a:p>
          <a:p>
            <a:r>
              <a:rPr lang="en-US" sz="1600" dirty="0"/>
              <a:t>The "</a:t>
            </a:r>
            <a:r>
              <a:rPr lang="en-US" sz="1600" dirty="0" err="1"/>
              <a:t>S_Id</a:t>
            </a:r>
            <a:r>
              <a:rPr lang="en-US" sz="1600" dirty="0"/>
              <a:t>" column in the "Orders" table is a FOREIGN KEY in the "Orders" table.</a:t>
            </a:r>
          </a:p>
          <a:p>
            <a:r>
              <a:rPr lang="en-US" sz="1600" dirty="0" err="1" smtClean="0"/>
              <a:t>Synatax</a:t>
            </a:r>
            <a:r>
              <a:rPr lang="en-US" sz="1600" dirty="0" smtClean="0"/>
              <a:t>:</a:t>
            </a:r>
          </a:p>
          <a:p>
            <a:r>
              <a:rPr lang="en-US" sz="1600" b="1" dirty="0"/>
              <a:t>CREATE</a:t>
            </a:r>
            <a:r>
              <a:rPr lang="en-US" sz="1600" dirty="0"/>
              <a:t> </a:t>
            </a:r>
            <a:r>
              <a:rPr lang="en-US" sz="1600" b="1" dirty="0"/>
              <a:t>TABLE</a:t>
            </a:r>
            <a:r>
              <a:rPr lang="en-US" sz="1600" dirty="0"/>
              <a:t> Orders  </a:t>
            </a:r>
          </a:p>
          <a:p>
            <a:r>
              <a:rPr lang="en-US" sz="1600" dirty="0"/>
              <a:t>(  </a:t>
            </a:r>
          </a:p>
          <a:p>
            <a:r>
              <a:rPr lang="en-US" sz="1600" dirty="0" err="1"/>
              <a:t>O_Id</a:t>
            </a:r>
            <a:r>
              <a:rPr lang="en-US" sz="1600" dirty="0"/>
              <a:t> </a:t>
            </a:r>
            <a:r>
              <a:rPr lang="en-US" sz="1600" b="1" dirty="0" err="1"/>
              <a:t>int</a:t>
            </a:r>
            <a:r>
              <a:rPr lang="en-US" sz="1600" dirty="0"/>
              <a:t> NOT NULL PRIMAY </a:t>
            </a:r>
            <a:r>
              <a:rPr lang="en-US" sz="1600" b="1" dirty="0"/>
              <a:t>KEY</a:t>
            </a:r>
            <a:r>
              <a:rPr lang="en-US" sz="1600" dirty="0"/>
              <a:t>,  </a:t>
            </a:r>
          </a:p>
          <a:p>
            <a:r>
              <a:rPr lang="en-US" sz="1600" dirty="0" err="1"/>
              <a:t>Order_No</a:t>
            </a:r>
            <a:r>
              <a:rPr lang="en-US" sz="1600" dirty="0"/>
              <a:t> </a:t>
            </a:r>
            <a:r>
              <a:rPr lang="en-US" sz="1600" b="1" dirty="0" err="1"/>
              <a:t>int</a:t>
            </a:r>
            <a:r>
              <a:rPr lang="en-US" sz="1600" dirty="0"/>
              <a:t> NOT NULL,  </a:t>
            </a:r>
          </a:p>
          <a:p>
            <a:r>
              <a:rPr lang="en-US" sz="1600" dirty="0" err="1"/>
              <a:t>S_Id</a:t>
            </a:r>
            <a:r>
              <a:rPr lang="en-US" sz="1600" dirty="0"/>
              <a:t> </a:t>
            </a:r>
            <a:r>
              <a:rPr lang="en-US" sz="1600" b="1" dirty="0" err="1"/>
              <a:t>int</a:t>
            </a:r>
            <a:r>
              <a:rPr lang="en-US" sz="1600" dirty="0"/>
              <a:t> </a:t>
            </a:r>
            <a:r>
              <a:rPr lang="en-US" sz="1600" b="1" dirty="0"/>
              <a:t>FOREIGN</a:t>
            </a:r>
            <a:r>
              <a:rPr lang="en-US" sz="1600" dirty="0"/>
              <a:t> </a:t>
            </a:r>
            <a:r>
              <a:rPr lang="en-US" sz="1600" b="1" dirty="0"/>
              <a:t>KEY</a:t>
            </a:r>
            <a:r>
              <a:rPr lang="en-US" sz="1600" dirty="0"/>
              <a:t> </a:t>
            </a:r>
            <a:r>
              <a:rPr lang="en-US" sz="1600" b="1" dirty="0"/>
              <a:t>REFERENCES</a:t>
            </a:r>
            <a:r>
              <a:rPr lang="en-US" sz="1600" dirty="0"/>
              <a:t> </a:t>
            </a:r>
            <a:r>
              <a:rPr lang="en-US" sz="1600" dirty="0" smtClean="0"/>
              <a:t>student</a:t>
            </a:r>
            <a:r>
              <a:rPr lang="en-US" sz="1600" dirty="0"/>
              <a:t> (</a:t>
            </a:r>
            <a:r>
              <a:rPr lang="en-US" sz="1600" dirty="0" err="1"/>
              <a:t>S_Id</a:t>
            </a:r>
            <a:r>
              <a:rPr lang="en-US" sz="1600" dirty="0"/>
              <a:t>)  </a:t>
            </a:r>
          </a:p>
          <a:p>
            <a:r>
              <a:rPr lang="en-US" sz="1600" dirty="0"/>
              <a:t>)  </a:t>
            </a:r>
          </a:p>
          <a:p>
            <a:endParaRPr lang="en-US" sz="1600" dirty="0"/>
          </a:p>
          <a:p>
            <a:endParaRPr lang="en-IN" sz="1600" dirty="0"/>
          </a:p>
        </p:txBody>
      </p:sp>
    </p:spTree>
    <p:extLst>
      <p:ext uri="{BB962C8B-B14F-4D97-AF65-F5344CB8AC3E}">
        <p14:creationId xmlns:p14="http://schemas.microsoft.com/office/powerpoint/2010/main" val="12890811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600" dirty="0"/>
              <a:t>Difference between primary key and foreign key in SQL:</a:t>
            </a:r>
          </a:p>
          <a:p>
            <a:r>
              <a:rPr lang="en-US" sz="1600" dirty="0"/>
              <a:t>These are some important difference between primary key and foreign key in SQL-</a:t>
            </a:r>
          </a:p>
          <a:p>
            <a:r>
              <a:rPr lang="en-US" sz="1600" dirty="0"/>
              <a:t>Primary key cannot be null on the other hand foreign key can be null.</a:t>
            </a:r>
          </a:p>
          <a:p>
            <a:r>
              <a:rPr lang="en-US" sz="1600" dirty="0"/>
              <a:t>Primary key is always unique while foreign key can be duplicated.</a:t>
            </a:r>
          </a:p>
          <a:p>
            <a:r>
              <a:rPr lang="en-US" sz="1600" dirty="0"/>
              <a:t>Primary key uniquely identify a record in a table while foreign key is a field in a table that is primary key in another table.</a:t>
            </a:r>
          </a:p>
          <a:p>
            <a:r>
              <a:rPr lang="en-US" sz="1600" dirty="0"/>
              <a:t>There is only one primary key in the table on the other hand we can have more than one foreign key in the table.</a:t>
            </a:r>
          </a:p>
          <a:p>
            <a:endParaRPr lang="en-US" sz="1600" dirty="0" smtClean="0"/>
          </a:p>
          <a:p>
            <a:endParaRPr lang="en-US" sz="1600" dirty="0"/>
          </a:p>
          <a:p>
            <a:endParaRPr lang="en-IN" sz="1600" dirty="0"/>
          </a:p>
        </p:txBody>
      </p:sp>
    </p:spTree>
    <p:extLst>
      <p:ext uri="{BB962C8B-B14F-4D97-AF65-F5344CB8AC3E}">
        <p14:creationId xmlns:p14="http://schemas.microsoft.com/office/powerpoint/2010/main" val="24502362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a:t>SQL Composite Key</a:t>
            </a:r>
            <a:r>
              <a:rPr lang="en-IN" dirty="0"/>
              <a:t/>
            </a:r>
            <a:br>
              <a:rPr lang="en-IN" dirty="0"/>
            </a:br>
            <a:endParaRPr lang="en-IN" dirty="0"/>
          </a:p>
        </p:txBody>
      </p:sp>
      <p:sp>
        <p:nvSpPr>
          <p:cNvPr id="3" name="Content Placeholder 2"/>
          <p:cNvSpPr>
            <a:spLocks noGrp="1"/>
          </p:cNvSpPr>
          <p:nvPr>
            <p:ph idx="1"/>
          </p:nvPr>
        </p:nvSpPr>
        <p:spPr/>
        <p:txBody>
          <a:bodyPr>
            <a:normAutofit/>
          </a:bodyPr>
          <a:lstStyle/>
          <a:p>
            <a:r>
              <a:rPr lang="en-US" sz="1600" dirty="0"/>
              <a:t>Composite key is a key which is the combination of more than one field or column of a given table. It may be a candidate key or primary key</a:t>
            </a:r>
            <a:r>
              <a:rPr lang="en-US" sz="1600" dirty="0" smtClean="0"/>
              <a:t>.</a:t>
            </a:r>
          </a:p>
          <a:p>
            <a:endParaRPr lang="en-US" sz="1600" dirty="0"/>
          </a:p>
          <a:p>
            <a:r>
              <a:rPr lang="en-US" sz="1600" b="1" dirty="0"/>
              <a:t>CREATE</a:t>
            </a:r>
            <a:r>
              <a:rPr lang="en-US" sz="1600" dirty="0"/>
              <a:t> </a:t>
            </a:r>
            <a:r>
              <a:rPr lang="en-US" sz="1600" b="1" dirty="0"/>
              <a:t>TABLE</a:t>
            </a:r>
            <a:r>
              <a:rPr lang="en-US" sz="1600" dirty="0"/>
              <a:t> TABLE_NAME  </a:t>
            </a:r>
          </a:p>
          <a:p>
            <a:r>
              <a:rPr lang="en-US" sz="1600" dirty="0"/>
              <a:t>(COLUMN_1, DATA_TYPE_1,  </a:t>
            </a:r>
          </a:p>
          <a:p>
            <a:r>
              <a:rPr lang="en-US" sz="1600" dirty="0"/>
              <a:t>COLUMN_2, DATA_TYPE_2,  </a:t>
            </a:r>
          </a:p>
          <a:p>
            <a:r>
              <a:rPr lang="en-US" sz="1600" dirty="0"/>
              <a:t>???  </a:t>
            </a:r>
          </a:p>
          <a:p>
            <a:r>
              <a:rPr lang="en-US" sz="1600" b="1" dirty="0"/>
              <a:t>PRIMARY</a:t>
            </a:r>
            <a:r>
              <a:rPr lang="en-US" sz="1600" dirty="0"/>
              <a:t> </a:t>
            </a:r>
            <a:r>
              <a:rPr lang="en-US" sz="1600" b="1" dirty="0"/>
              <a:t>KEY</a:t>
            </a:r>
            <a:r>
              <a:rPr lang="en-US" sz="1600" dirty="0"/>
              <a:t> (COLUMN_1, COLUMN_2, ...));  </a:t>
            </a:r>
          </a:p>
          <a:p>
            <a:endParaRPr lang="en-IN" sz="1600" dirty="0"/>
          </a:p>
        </p:txBody>
      </p:sp>
    </p:spTree>
    <p:extLst>
      <p:ext uri="{BB962C8B-B14F-4D97-AF65-F5344CB8AC3E}">
        <p14:creationId xmlns:p14="http://schemas.microsoft.com/office/powerpoint/2010/main" val="26153192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800" dirty="0"/>
              <a:t>Unique Key in SQL</a:t>
            </a:r>
            <a:r>
              <a:rPr lang="en-IN" dirty="0"/>
              <a:t/>
            </a:r>
            <a:br>
              <a:rPr lang="en-IN" dirty="0"/>
            </a:br>
            <a:endParaRPr lang="en-IN" dirty="0"/>
          </a:p>
        </p:txBody>
      </p:sp>
      <p:sp>
        <p:nvSpPr>
          <p:cNvPr id="3" name="Content Placeholder 2"/>
          <p:cNvSpPr>
            <a:spLocks noGrp="1"/>
          </p:cNvSpPr>
          <p:nvPr>
            <p:ph idx="1"/>
          </p:nvPr>
        </p:nvSpPr>
        <p:spPr/>
        <p:txBody>
          <a:bodyPr>
            <a:normAutofit/>
          </a:bodyPr>
          <a:lstStyle/>
          <a:p>
            <a:r>
              <a:rPr lang="en-US" sz="1800" dirty="0"/>
              <a:t>A unique key is a set of one or more than one fields/columns of a table that uniquely identify a record in a database </a:t>
            </a:r>
            <a:r>
              <a:rPr lang="en-US" sz="1800" dirty="0" err="1" smtClean="0"/>
              <a:t>tablle</a:t>
            </a:r>
            <a:endParaRPr lang="en-US" sz="1800" dirty="0" smtClean="0"/>
          </a:p>
          <a:p>
            <a:endParaRPr lang="en-US" sz="1800" dirty="0"/>
          </a:p>
          <a:p>
            <a:r>
              <a:rPr lang="en-US" sz="1800" b="1" dirty="0"/>
              <a:t>CREATE</a:t>
            </a:r>
            <a:r>
              <a:rPr lang="en-US" sz="1800" dirty="0"/>
              <a:t> </a:t>
            </a:r>
            <a:r>
              <a:rPr lang="en-US" sz="1800" b="1" dirty="0"/>
              <a:t>TABLE</a:t>
            </a:r>
            <a:r>
              <a:rPr lang="en-US" sz="1800" dirty="0"/>
              <a:t> students  </a:t>
            </a:r>
          </a:p>
          <a:p>
            <a:r>
              <a:rPr lang="en-US" sz="1800" dirty="0"/>
              <a:t>(  </a:t>
            </a:r>
          </a:p>
          <a:p>
            <a:r>
              <a:rPr lang="en-US" sz="1800" dirty="0" err="1"/>
              <a:t>S_Id</a:t>
            </a:r>
            <a:r>
              <a:rPr lang="en-US" sz="1800" dirty="0"/>
              <a:t> </a:t>
            </a:r>
            <a:r>
              <a:rPr lang="en-US" sz="1800" b="1" dirty="0" err="1"/>
              <a:t>int</a:t>
            </a:r>
            <a:r>
              <a:rPr lang="en-US" sz="1800" dirty="0"/>
              <a:t> NOT NULL </a:t>
            </a:r>
            <a:r>
              <a:rPr lang="en-US" sz="1800" b="1" dirty="0"/>
              <a:t>UNIQUE</a:t>
            </a:r>
            <a:r>
              <a:rPr lang="en-US" sz="1800" dirty="0"/>
              <a:t>,  </a:t>
            </a:r>
          </a:p>
          <a:p>
            <a:r>
              <a:rPr lang="en-US" sz="1800" dirty="0" err="1"/>
              <a:t>LastName</a:t>
            </a:r>
            <a:r>
              <a:rPr lang="en-US" sz="1800" dirty="0"/>
              <a:t> </a:t>
            </a:r>
            <a:r>
              <a:rPr lang="en-US" sz="1800" b="1" dirty="0" err="1"/>
              <a:t>varchar</a:t>
            </a:r>
            <a:r>
              <a:rPr lang="en-US" sz="1800" dirty="0"/>
              <a:t> (255) NOT NULL,  </a:t>
            </a:r>
          </a:p>
          <a:p>
            <a:r>
              <a:rPr lang="en-US" sz="1800" dirty="0" err="1"/>
              <a:t>FirstName</a:t>
            </a:r>
            <a:r>
              <a:rPr lang="en-US" sz="1800" dirty="0"/>
              <a:t> </a:t>
            </a:r>
            <a:r>
              <a:rPr lang="en-US" sz="1800" b="1" dirty="0" err="1"/>
              <a:t>varchar</a:t>
            </a:r>
            <a:r>
              <a:rPr lang="en-US" sz="1800" dirty="0"/>
              <a:t> (255),  </a:t>
            </a:r>
          </a:p>
          <a:p>
            <a:r>
              <a:rPr lang="en-US" sz="1800" dirty="0"/>
              <a:t>City </a:t>
            </a:r>
            <a:r>
              <a:rPr lang="en-US" sz="1800" b="1" dirty="0" err="1"/>
              <a:t>varchar</a:t>
            </a:r>
            <a:r>
              <a:rPr lang="en-US" sz="1800" dirty="0"/>
              <a:t> (255)  </a:t>
            </a:r>
          </a:p>
          <a:p>
            <a:r>
              <a:rPr lang="en-US" sz="1800" dirty="0"/>
              <a:t>)  </a:t>
            </a:r>
          </a:p>
          <a:p>
            <a:endParaRPr lang="en-IN" sz="1800" dirty="0"/>
          </a:p>
        </p:txBody>
      </p:sp>
    </p:spTree>
    <p:extLst>
      <p:ext uri="{BB962C8B-B14F-4D97-AF65-F5344CB8AC3E}">
        <p14:creationId xmlns:p14="http://schemas.microsoft.com/office/powerpoint/2010/main" val="3288158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600" dirty="0"/>
              <a:t>What is SQL?</a:t>
            </a:r>
          </a:p>
          <a:p>
            <a:r>
              <a:rPr lang="en-US" sz="1600" dirty="0"/>
              <a:t>SQL stands for Structured Query Language</a:t>
            </a:r>
          </a:p>
          <a:p>
            <a:r>
              <a:rPr lang="en-US" sz="1600" dirty="0"/>
              <a:t>SQL lets you access and manipulate databases</a:t>
            </a:r>
          </a:p>
          <a:p>
            <a:r>
              <a:rPr lang="en-US" sz="1600" dirty="0"/>
              <a:t>SQL became a standard of the American National Standards Institute (ANSI) in 1986, and of the International Organization for Standardization (ISO) in 1987</a:t>
            </a:r>
          </a:p>
          <a:p>
            <a:r>
              <a:rPr lang="en-US" sz="1600" dirty="0"/>
              <a:t>What Can SQL do?</a:t>
            </a:r>
          </a:p>
          <a:p>
            <a:r>
              <a:rPr lang="en-US" sz="1600" dirty="0"/>
              <a:t>SQL can execute queries against a database</a:t>
            </a:r>
          </a:p>
          <a:p>
            <a:r>
              <a:rPr lang="en-US" sz="1600" dirty="0"/>
              <a:t>SQL can retrieve data from a database</a:t>
            </a:r>
          </a:p>
          <a:p>
            <a:r>
              <a:rPr lang="en-US" sz="1600" dirty="0"/>
              <a:t>SQL can insert records in a database</a:t>
            </a:r>
          </a:p>
          <a:p>
            <a:r>
              <a:rPr lang="en-US" sz="1600" dirty="0"/>
              <a:t>SQL can update records in a database</a:t>
            </a:r>
          </a:p>
          <a:p>
            <a:r>
              <a:rPr lang="en-US" sz="1600" dirty="0"/>
              <a:t>SQL can delete records from a database</a:t>
            </a:r>
          </a:p>
          <a:p>
            <a:r>
              <a:rPr lang="en-US" sz="1600" dirty="0"/>
              <a:t>SQL can create new databases</a:t>
            </a:r>
          </a:p>
          <a:p>
            <a:r>
              <a:rPr lang="en-US" sz="1600" dirty="0"/>
              <a:t>SQL can create new tables in a database</a:t>
            </a:r>
          </a:p>
          <a:p>
            <a:r>
              <a:rPr lang="en-US" sz="1600" dirty="0"/>
              <a:t>SQL can create stored procedures in a database</a:t>
            </a:r>
          </a:p>
          <a:p>
            <a:r>
              <a:rPr lang="en-US" sz="1600" dirty="0"/>
              <a:t>SQL can create views in a database</a:t>
            </a:r>
          </a:p>
          <a:p>
            <a:endParaRPr lang="en-IN" sz="1600" dirty="0"/>
          </a:p>
        </p:txBody>
      </p:sp>
    </p:spTree>
    <p:extLst>
      <p:ext uri="{BB962C8B-B14F-4D97-AF65-F5344CB8AC3E}">
        <p14:creationId xmlns:p14="http://schemas.microsoft.com/office/powerpoint/2010/main" val="2625521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600" dirty="0"/>
              <a:t>RDBMS</a:t>
            </a:r>
          </a:p>
          <a:p>
            <a:r>
              <a:rPr lang="en-US" sz="1600" dirty="0"/>
              <a:t>RDBMS stands for Relational Database Management System.</a:t>
            </a:r>
          </a:p>
          <a:p>
            <a:r>
              <a:rPr lang="en-US" sz="1600" dirty="0"/>
              <a:t>RDBMS is the basis for SQL, and for all modern database systems such as MS SQL Server, IBM DB2, Oracle, MySQL, and Microsoft Access.</a:t>
            </a:r>
          </a:p>
          <a:p>
            <a:r>
              <a:rPr lang="en-US" sz="1600" dirty="0"/>
              <a:t>The data in RDBMS is stored in database objects called tables. A table is a collection of related data entries and it consists of columns and rows.</a:t>
            </a:r>
          </a:p>
          <a:p>
            <a:endParaRPr lang="en-IN" sz="1600" dirty="0"/>
          </a:p>
        </p:txBody>
      </p:sp>
    </p:spTree>
    <p:extLst>
      <p:ext uri="{BB962C8B-B14F-4D97-AF65-F5344CB8AC3E}">
        <p14:creationId xmlns:p14="http://schemas.microsoft.com/office/powerpoint/2010/main" val="2564813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dirty="0" smtClean="0"/>
              <a:t>SQL Data Types</a:t>
            </a:r>
            <a:endParaRPr lang="en-IN" sz="1600" dirty="0"/>
          </a:p>
        </p:txBody>
      </p:sp>
      <p:graphicFrame>
        <p:nvGraphicFramePr>
          <p:cNvPr id="4" name="Content Placeholder 3"/>
          <p:cNvGraphicFramePr>
            <a:graphicFrameLocks noGrp="1"/>
          </p:cNvGraphicFramePr>
          <p:nvPr>
            <p:ph idx="1"/>
          </p:nvPr>
        </p:nvGraphicFramePr>
        <p:xfrm>
          <a:off x="2019460" y="1600200"/>
          <a:ext cx="5105080" cy="4525963"/>
        </p:xfrm>
        <a:graphic>
          <a:graphicData uri="http://schemas.openxmlformats.org/drawingml/2006/table">
            <a:tbl>
              <a:tblPr/>
              <a:tblGrid>
                <a:gridCol w="2552540"/>
                <a:gridCol w="2552540"/>
              </a:tblGrid>
              <a:tr h="706492">
                <a:tc>
                  <a:txBody>
                    <a:bodyPr/>
                    <a:lstStyle/>
                    <a:p>
                      <a:pPr algn="just" fontAlgn="t"/>
                      <a:r>
                        <a:rPr lang="en-IN" sz="1300" b="1" dirty="0">
                          <a:solidFill>
                            <a:srgbClr val="333333"/>
                          </a:solidFill>
                          <a:effectLst/>
                          <a:latin typeface="inter-bold"/>
                        </a:rPr>
                        <a:t>CHAR(size)</a:t>
                      </a:r>
                      <a:endParaRPr lang="en-IN" sz="1300" dirty="0">
                        <a:solidFill>
                          <a:srgbClr val="333333"/>
                        </a:solidFill>
                        <a:effectLst/>
                        <a:latin typeface="inter-regular"/>
                      </a:endParaRPr>
                    </a:p>
                  </a:txBody>
                  <a:tcPr marL="55195" marR="55195" marT="55195" marB="55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dirty="0">
                          <a:solidFill>
                            <a:srgbClr val="333333"/>
                          </a:solidFill>
                          <a:effectLst/>
                          <a:latin typeface="inter-regular"/>
                        </a:rPr>
                        <a:t>It is used to store character data within the predefined length. It can be stored up to 2000 bytes.</a:t>
                      </a:r>
                    </a:p>
                  </a:txBody>
                  <a:tcPr marL="55195" marR="55195" marT="55195" marB="55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905193">
                <a:tc>
                  <a:txBody>
                    <a:bodyPr/>
                    <a:lstStyle/>
                    <a:p>
                      <a:pPr algn="just" fontAlgn="t"/>
                      <a:r>
                        <a:rPr lang="en-IN" sz="1300" b="1" dirty="0">
                          <a:solidFill>
                            <a:srgbClr val="333333"/>
                          </a:solidFill>
                          <a:effectLst/>
                          <a:latin typeface="inter-bold"/>
                        </a:rPr>
                        <a:t>NCHAR(size)</a:t>
                      </a:r>
                      <a:endParaRPr lang="en-IN" sz="1300" dirty="0">
                        <a:solidFill>
                          <a:srgbClr val="333333"/>
                        </a:solidFill>
                        <a:effectLst/>
                        <a:latin typeface="inter-regular"/>
                      </a:endParaRPr>
                    </a:p>
                  </a:txBody>
                  <a:tcPr marL="55195" marR="55195" marT="55195" marB="55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is used to store national character data within the predefined length. It can be stored up to 2000 bytes.</a:t>
                      </a:r>
                    </a:p>
                  </a:txBody>
                  <a:tcPr marL="55195" marR="55195" marT="55195" marB="55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706492">
                <a:tc>
                  <a:txBody>
                    <a:bodyPr/>
                    <a:lstStyle/>
                    <a:p>
                      <a:pPr algn="just" fontAlgn="t"/>
                      <a:r>
                        <a:rPr lang="en-IN" sz="1300" b="1" dirty="0">
                          <a:solidFill>
                            <a:srgbClr val="333333"/>
                          </a:solidFill>
                          <a:effectLst/>
                          <a:latin typeface="inter-bold"/>
                        </a:rPr>
                        <a:t>VARCHAR2(size)</a:t>
                      </a:r>
                      <a:endParaRPr lang="en-IN" sz="1300" dirty="0">
                        <a:solidFill>
                          <a:srgbClr val="333333"/>
                        </a:solidFill>
                        <a:effectLst/>
                        <a:latin typeface="inter-regular"/>
                      </a:endParaRPr>
                    </a:p>
                  </a:txBody>
                  <a:tcPr marL="55195" marR="55195" marT="55195" marB="55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It is used to store variable string data within the predefined length. It can be stored up to 4000 byte.</a:t>
                      </a:r>
                    </a:p>
                  </a:txBody>
                  <a:tcPr marL="55195" marR="55195" marT="55195" marB="55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103893">
                <a:tc>
                  <a:txBody>
                    <a:bodyPr/>
                    <a:lstStyle/>
                    <a:p>
                      <a:pPr algn="just" fontAlgn="t"/>
                      <a:r>
                        <a:rPr lang="en-IN" sz="1300" b="1" dirty="0">
                          <a:solidFill>
                            <a:srgbClr val="333333"/>
                          </a:solidFill>
                          <a:effectLst/>
                          <a:latin typeface="inter-bold"/>
                        </a:rPr>
                        <a:t>VARCHAR(SIZE)</a:t>
                      </a:r>
                      <a:endParaRPr lang="en-IN" sz="1300" dirty="0">
                        <a:solidFill>
                          <a:srgbClr val="333333"/>
                        </a:solidFill>
                        <a:effectLst/>
                        <a:latin typeface="inter-regular"/>
                      </a:endParaRPr>
                    </a:p>
                  </a:txBody>
                  <a:tcPr marL="55195" marR="55195" marT="55195" marB="55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is the same as VARCHAR2(size). You can also use VARCHAR(size), but it is suggested to use VARCHAR2(size)</a:t>
                      </a:r>
                    </a:p>
                  </a:txBody>
                  <a:tcPr marL="55195" marR="55195" marT="55195" marB="55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103893">
                <a:tc>
                  <a:txBody>
                    <a:bodyPr/>
                    <a:lstStyle/>
                    <a:p>
                      <a:pPr algn="just" fontAlgn="t"/>
                      <a:r>
                        <a:rPr lang="en-IN" sz="1300" b="1" dirty="0">
                          <a:solidFill>
                            <a:srgbClr val="333333"/>
                          </a:solidFill>
                          <a:effectLst/>
                          <a:latin typeface="inter-bold"/>
                        </a:rPr>
                        <a:t>NVARCHAR2(size)</a:t>
                      </a:r>
                      <a:endParaRPr lang="en-IN" sz="1300" dirty="0">
                        <a:solidFill>
                          <a:srgbClr val="333333"/>
                        </a:solidFill>
                        <a:effectLst/>
                        <a:latin typeface="inter-regular"/>
                      </a:endParaRPr>
                    </a:p>
                  </a:txBody>
                  <a:tcPr marL="55195" marR="55195" marT="55195" marB="55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dirty="0">
                          <a:solidFill>
                            <a:srgbClr val="333333"/>
                          </a:solidFill>
                          <a:effectLst/>
                          <a:latin typeface="inter-regular"/>
                        </a:rPr>
                        <a:t>It is used to store Unicode string data within the predefined length. We have to must specify the size of NVARCHAR2 data type. It can be stored up to 4000 bytes.</a:t>
                      </a:r>
                    </a:p>
                  </a:txBody>
                  <a:tcPr marL="55195" marR="55195" marT="55195" marB="55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22945403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966</TotalTime>
  <Words>2799</Words>
  <Application>Microsoft Office PowerPoint</Application>
  <PresentationFormat>On-screen Show (4:3)</PresentationFormat>
  <Paragraphs>694</Paragraphs>
  <Slides>68</Slides>
  <Notes>0</Notes>
  <HiddenSlides>0</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Office Theme</vt:lpstr>
      <vt:lpstr>What is Data? Data is a collection of a distinct small unit of information. It can be used in a variety of forms like text, numbers, media, bytes, etc. it can be stored in pieces of paper or electronic memory, etc. Word 'Data' is originated from the word 'datum' that means 'single piece of information.' It is plural of the word datum. In computing, Data is information that can be translated into a form for efficient movement and processing. Data is interchangeable. </vt:lpstr>
      <vt:lpstr>What is RDBMS RDBMS stands for Relational Database Management Systems.. All modern database management systems like SQL, MS SQL Server, IBM DB2, ORACLE, My-SQL and Microsoft Access are based on RDBMS. It is called Relational Data Base Management System (RDBMS) because it is based on relational model introduced by E.F. Codd. </vt:lpstr>
      <vt:lpstr>What is field Field is a smaller entity of the table which contains specific information about every record in the table. In the above example, the field in the student table consist of id, name, age, course. </vt:lpstr>
      <vt:lpstr>PowerPoint Presentation</vt:lpstr>
      <vt:lpstr>RDBMS</vt:lpstr>
      <vt:lpstr>Structured Query Language</vt:lpstr>
      <vt:lpstr>PowerPoint Presentation</vt:lpstr>
      <vt:lpstr>PowerPoint Presentation</vt:lpstr>
      <vt:lpstr>SQL Data Types</vt:lpstr>
      <vt:lpstr>Oracle Numeric Data Types</vt:lpstr>
      <vt:lpstr>Oracle Date and Time Data Types</vt:lpstr>
      <vt:lpstr>Oracle Large Object Data Types (LOB Types)</vt:lpstr>
      <vt:lpstr>Example:   </vt:lpstr>
      <vt:lpstr>SQL Operators:</vt:lpstr>
      <vt:lpstr>PowerPoint Presentation</vt:lpstr>
      <vt:lpstr>SQL Comparison Operators </vt:lpstr>
      <vt:lpstr>PowerPoint Presentation</vt:lpstr>
      <vt:lpstr>SQL Logical Operators </vt:lpstr>
      <vt:lpstr>PowerPoint Presentation</vt:lpstr>
      <vt:lpstr>PowerPoint Presentation</vt:lpstr>
      <vt:lpstr>Data Definition Language</vt:lpstr>
      <vt:lpstr>PowerPoint Presentation</vt:lpstr>
      <vt:lpstr>PowerPoint Presentation</vt:lpstr>
      <vt:lpstr>PowerPoint Presentation</vt:lpstr>
      <vt:lpstr>Data Manipulation Language</vt:lpstr>
      <vt:lpstr>PowerPoint Presentation</vt:lpstr>
      <vt:lpstr> </vt:lpstr>
      <vt:lpstr>PowerPoint Presentation</vt:lpstr>
      <vt:lpstr>PowerPoint Presentation</vt:lpstr>
      <vt:lpstr>PowerPoint Presentation</vt:lpstr>
      <vt:lpstr>PowerPoint Presentation</vt:lpstr>
      <vt:lpstr>The SQL MIN() and MAX() Functions</vt:lpstr>
      <vt:lpstr>SQL COUNT(), AVG() and SUM() Functions</vt:lpstr>
      <vt:lpstr>The SQL LIKE Operator</vt:lpstr>
      <vt:lpstr>PowerPoint Presentation</vt:lpstr>
      <vt:lpstr>The SQL IN Operator</vt:lpstr>
      <vt:lpstr>The SQL BETWEEN Operator</vt:lpstr>
      <vt:lpstr>SQL Aliases</vt:lpstr>
      <vt:lpstr>SQL JOIN</vt:lpstr>
      <vt:lpstr>Inner Join:</vt:lpstr>
      <vt:lpstr>Example</vt:lpstr>
      <vt:lpstr>SQL LEFT JOIN Keyword </vt:lpstr>
      <vt:lpstr>Example:</vt:lpstr>
      <vt:lpstr>SQL RIGHT JOIN Keyword </vt:lpstr>
      <vt:lpstr>Example:</vt:lpstr>
      <vt:lpstr>SQL FULL OUTER JOIN Keyword </vt:lpstr>
      <vt:lpstr>Example</vt:lpstr>
      <vt:lpstr>The SQL UNION Operator </vt:lpstr>
      <vt:lpstr>The SQL GROUP BY Statement </vt:lpstr>
      <vt:lpstr>SQL HAVING Clause </vt:lpstr>
      <vt:lpstr>SQL EXISTS Operator </vt:lpstr>
      <vt:lpstr>SQL ANY and ALL Operators </vt:lpstr>
      <vt:lpstr>PowerPoint Presentation</vt:lpstr>
      <vt:lpstr>PowerPoint Presentation</vt:lpstr>
      <vt:lpstr>PowerPoint Presentation</vt:lpstr>
      <vt:lpstr> SQL INSERT INTO SELECT Statement</vt:lpstr>
      <vt:lpstr>PowerPoint Presentation</vt:lpstr>
      <vt:lpstr>SQL Keys</vt:lpstr>
      <vt:lpstr>PowerPoint Presentation</vt:lpstr>
      <vt:lpstr>PowerPoint Presentation</vt:lpstr>
      <vt:lpstr>PowerPoint Presentation</vt:lpstr>
      <vt:lpstr>SQL FOREIGN KEY </vt:lpstr>
      <vt:lpstr>PowerPoint Presentation</vt:lpstr>
      <vt:lpstr>PowerPoint Presentation</vt:lpstr>
      <vt:lpstr>PowerPoint Presentation</vt:lpstr>
      <vt:lpstr>PowerPoint Presentation</vt:lpstr>
      <vt:lpstr>SQL Composite Key </vt:lpstr>
      <vt:lpstr>Unique Key in SQL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Structured Query Language</dc:title>
  <dc:creator>Sravya Reddy</dc:creator>
  <cp:lastModifiedBy>Dell</cp:lastModifiedBy>
  <cp:revision>160</cp:revision>
  <dcterms:created xsi:type="dcterms:W3CDTF">2021-11-07T12:03:02Z</dcterms:created>
  <dcterms:modified xsi:type="dcterms:W3CDTF">2021-12-28T09:49:42Z</dcterms:modified>
</cp:coreProperties>
</file>