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82" r:id="rId9"/>
    <p:sldId id="283" r:id="rId10"/>
    <p:sldId id="284" r:id="rId11"/>
    <p:sldId id="285" r:id="rId12"/>
    <p:sldId id="28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6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06F0-39C7-464C-8DDB-127277987DCD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trysql.asp?filename=trysql_op_between" TargetMode="External"/><Relationship Id="rId3" Type="http://schemas.openxmlformats.org/officeDocument/2006/relationships/hyperlink" Target="https://www.w3schools.com/sql/trysql.asp?filename=trysql_op_greater_than" TargetMode="External"/><Relationship Id="rId7" Type="http://schemas.openxmlformats.org/officeDocument/2006/relationships/hyperlink" Target="https://www.w3schools.com/sql/trysql.asp?filename=trysql_op_not_equal_to" TargetMode="External"/><Relationship Id="rId2" Type="http://schemas.openxmlformats.org/officeDocument/2006/relationships/hyperlink" Target="https://www.w3schools.com/sql/trysql.asp?filename=trysql_op_equal_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trysql.asp?filename=trysql_op_less_than2" TargetMode="External"/><Relationship Id="rId5" Type="http://schemas.openxmlformats.org/officeDocument/2006/relationships/hyperlink" Target="https://www.w3schools.com/sql/trysql.asp?filename=trysql_op_greater_than2" TargetMode="External"/><Relationship Id="rId10" Type="http://schemas.openxmlformats.org/officeDocument/2006/relationships/hyperlink" Target="https://www.w3schools.com/sql/trysql.asp?filename=trysql_op_in" TargetMode="External"/><Relationship Id="rId4" Type="http://schemas.openxmlformats.org/officeDocument/2006/relationships/hyperlink" Target="https://www.w3schools.com/sql/trysql.asp?filename=trysql_op_less_than" TargetMode="External"/><Relationship Id="rId9" Type="http://schemas.openxmlformats.org/officeDocument/2006/relationships/hyperlink" Target="https://www.w3schools.com/sql/trysql.asp?filename=trysql_op_lik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sz="3200" dirty="0" smtClean="0"/>
              <a:t>tructured</a:t>
            </a:r>
            <a:r>
              <a:rPr lang="en-US" dirty="0" smtClean="0"/>
              <a:t> Q</a:t>
            </a:r>
            <a:r>
              <a:rPr lang="en-US" sz="3200" dirty="0"/>
              <a:t>uery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sz="3200" dirty="0"/>
              <a:t>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09800"/>
            <a:ext cx="7620000" cy="3429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RDBMS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DDL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DML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DCL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TCL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SQL AND, OR and NOT Operators</a:t>
            </a:r>
          </a:p>
          <a:p>
            <a:r>
              <a:rPr lang="en-US" dirty="0"/>
              <a:t>The WHERE clause can be combined with AND, OR, and NOT operators.</a:t>
            </a:r>
          </a:p>
          <a:p>
            <a:r>
              <a:rPr lang="en-US" dirty="0"/>
              <a:t>The AND </a:t>
            </a:r>
            <a:r>
              <a:rPr lang="en-US" dirty="0" err="1"/>
              <a:t>and</a:t>
            </a:r>
            <a:r>
              <a:rPr lang="en-US" dirty="0"/>
              <a:t> OR operators are used to filter records based on more than one condition:</a:t>
            </a:r>
          </a:p>
          <a:p>
            <a:r>
              <a:rPr lang="en-US" dirty="0"/>
              <a:t>The AND operator displays a record if all the conditions separated by AND are TRUE.</a:t>
            </a:r>
          </a:p>
          <a:p>
            <a:r>
              <a:rPr lang="en-US" dirty="0"/>
              <a:t>The OR operator displays a record if any of the conditions separated by OR is TRUE.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11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/>
              <a:t>AND </a:t>
            </a:r>
            <a:r>
              <a:rPr lang="en-US" sz="1800" dirty="0" smtClean="0"/>
              <a:t>Syntax</a:t>
            </a:r>
          </a:p>
          <a:p>
            <a:endParaRPr lang="en-US" sz="1800" dirty="0"/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AND </a:t>
            </a:r>
            <a:r>
              <a:rPr lang="en-US" sz="1800" i="1" dirty="0"/>
              <a:t>condition2</a:t>
            </a:r>
            <a:r>
              <a:rPr lang="en-US" sz="1800" dirty="0"/>
              <a:t> AND </a:t>
            </a:r>
            <a:r>
              <a:rPr lang="en-US" sz="1800" i="1" dirty="0"/>
              <a:t>condition3 </a:t>
            </a:r>
            <a:r>
              <a:rPr lang="en-US" sz="1800" i="1" dirty="0" smtClean="0"/>
              <a:t>...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/>
              <a:t>WHERE Country='Germany' AND City='Berlin</a:t>
            </a:r>
            <a:r>
              <a:rPr lang="en-US" sz="1800" dirty="0" smtClean="0"/>
              <a:t>';</a:t>
            </a:r>
          </a:p>
          <a:p>
            <a:endParaRPr lang="en-US" sz="1800" dirty="0"/>
          </a:p>
          <a:p>
            <a:r>
              <a:rPr lang="en-US" sz="1800" dirty="0" smtClean="0"/>
              <a:t>OR </a:t>
            </a:r>
            <a:r>
              <a:rPr lang="en-US" sz="1800" dirty="0"/>
              <a:t>Syntax</a:t>
            </a:r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OR </a:t>
            </a:r>
            <a:r>
              <a:rPr lang="en-US" sz="1800" i="1" dirty="0"/>
              <a:t>condition2</a:t>
            </a:r>
            <a:r>
              <a:rPr lang="en-US" sz="1800" dirty="0"/>
              <a:t> OR </a:t>
            </a:r>
            <a:r>
              <a:rPr lang="en-US" sz="1800" i="1" dirty="0"/>
              <a:t>condition3 </a:t>
            </a:r>
            <a:r>
              <a:rPr lang="en-US" sz="1800" i="1" dirty="0" smtClean="0"/>
              <a:t>...</a:t>
            </a:r>
            <a:r>
              <a:rPr lang="en-US" sz="1800" dirty="0" smtClean="0"/>
              <a:t>;</a:t>
            </a:r>
          </a:p>
          <a:p>
            <a:endParaRPr lang="en-US" sz="1800" dirty="0" smtClean="0"/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/>
              <a:t>WHERE City='Berlin' OR City='</a:t>
            </a:r>
            <a:r>
              <a:rPr lang="en-US" sz="1800" dirty="0" err="1"/>
              <a:t>München</a:t>
            </a:r>
            <a:r>
              <a:rPr lang="en-US" sz="1800" dirty="0"/>
              <a:t>';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NOT </a:t>
            </a:r>
            <a:r>
              <a:rPr lang="en-US" sz="1800" dirty="0"/>
              <a:t>Syntax</a:t>
            </a:r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NOT </a:t>
            </a:r>
            <a:r>
              <a:rPr lang="en-US" sz="1800" i="1" dirty="0"/>
              <a:t>condition</a:t>
            </a:r>
            <a:r>
              <a:rPr lang="en-US" sz="1800" dirty="0" smtClean="0"/>
              <a:t>;</a:t>
            </a:r>
          </a:p>
          <a:p>
            <a:r>
              <a:rPr lang="en-US" sz="1600" dirty="0"/>
              <a:t>Example</a:t>
            </a:r>
          </a:p>
          <a:p>
            <a:r>
              <a:rPr lang="en-US" sz="1600" dirty="0"/>
              <a:t>SELECT * FROM Customers</a:t>
            </a:r>
            <a:br>
              <a:rPr lang="en-US" sz="1600" dirty="0"/>
            </a:br>
            <a:r>
              <a:rPr lang="en-US" sz="1600" dirty="0"/>
              <a:t>WHERE NOT Country='Germany';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09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Control Language- GRANT, REVOKE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Transaction Control Language- COMMIT, ROLLBACK, SAVEPOINT, SET TRANSACTION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639762"/>
          </a:xfrm>
        </p:spPr>
        <p:txBody>
          <a:bodyPr>
            <a:normAutofit/>
          </a:bodyPr>
          <a:lstStyle/>
          <a:p>
            <a:pPr algn="l"/>
            <a:r>
              <a:rPr lang="en-US" sz="2800" i="1" dirty="0" smtClean="0"/>
              <a:t>SQL Logical Operators:</a:t>
            </a:r>
            <a:endParaRPr lang="en-US" sz="2800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7162799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800" i="1" dirty="0" smtClean="0"/>
              <a:t>Some more functions…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COUNT()- </a:t>
            </a:r>
            <a:r>
              <a:rPr lang="en-US" sz="2400" dirty="0"/>
              <a:t>used to return the number of rows in a </a:t>
            </a:r>
            <a:r>
              <a:rPr lang="en-US" sz="2400" dirty="0" smtClean="0"/>
              <a:t>query</a:t>
            </a:r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400" dirty="0"/>
              <a:t>SELECT COUNT(*) FROM </a:t>
            </a:r>
            <a:r>
              <a:rPr lang="en-US" sz="2400" dirty="0" err="1"/>
              <a:t>employee_table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 smtClean="0"/>
              <a:t>	  SELECT</a:t>
            </a:r>
            <a:r>
              <a:rPr lang="en-US" sz="2400" dirty="0"/>
              <a:t> COUNT(</a:t>
            </a:r>
            <a:r>
              <a:rPr lang="en-US" sz="2400" dirty="0" err="1"/>
              <a:t>ProductID</a:t>
            </a:r>
            <a:r>
              <a:rPr lang="en-US" sz="2400" dirty="0" smtClean="0"/>
              <a:t>) FROM</a:t>
            </a:r>
            <a:r>
              <a:rPr lang="en-US" sz="2400" dirty="0"/>
              <a:t> Products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AVG()- </a:t>
            </a:r>
            <a:r>
              <a:rPr lang="en-US" sz="2400" dirty="0"/>
              <a:t>returns the average value of a numeric </a:t>
            </a:r>
            <a:r>
              <a:rPr lang="en-US" sz="2400" dirty="0" smtClean="0"/>
              <a:t>column</a:t>
            </a:r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400" dirty="0"/>
              <a:t>SELECT </a:t>
            </a:r>
            <a:r>
              <a:rPr lang="en-US" sz="2400" dirty="0" smtClean="0"/>
              <a:t>AVG(Price) FROM</a:t>
            </a:r>
            <a:r>
              <a:rPr lang="en-US" sz="2400" dirty="0"/>
              <a:t> Products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MIN</a:t>
            </a:r>
            <a:r>
              <a:rPr lang="en-US" sz="2400" dirty="0" smtClean="0"/>
              <a:t>()- </a:t>
            </a:r>
            <a:r>
              <a:rPr lang="en-US" sz="2400" dirty="0"/>
              <a:t>returns the smallest value of the selected </a:t>
            </a:r>
            <a:r>
              <a:rPr lang="en-US" sz="2400" dirty="0" smtClean="0"/>
              <a:t>column</a:t>
            </a:r>
          </a:p>
          <a:p>
            <a:r>
              <a:rPr lang="en-US" sz="2400" dirty="0" smtClean="0"/>
              <a:t>MAX()- </a:t>
            </a:r>
            <a:r>
              <a:rPr lang="en-US" sz="2400" dirty="0"/>
              <a:t>returns the largest value of the selected </a:t>
            </a:r>
            <a:r>
              <a:rPr lang="en-US" sz="2400" dirty="0" smtClean="0"/>
              <a:t>column</a:t>
            </a:r>
          </a:p>
          <a:p>
            <a:r>
              <a:rPr lang="en-US" sz="2400" dirty="0" smtClean="0"/>
              <a:t>LIKE- in a WHERE clause to search for a specified pattern in a column</a:t>
            </a:r>
          </a:p>
          <a:p>
            <a:pPr>
              <a:buNone/>
            </a:pPr>
            <a:r>
              <a:rPr lang="en-US" sz="2400" dirty="0" smtClean="0"/>
              <a:t>Ex: SELECT * FROM Customers</a:t>
            </a:r>
            <a:br>
              <a:rPr lang="en-US" sz="2400" dirty="0" smtClean="0"/>
            </a:br>
            <a:r>
              <a:rPr lang="en-US" sz="2400" dirty="0" smtClean="0"/>
              <a:t>WHERE </a:t>
            </a:r>
            <a:r>
              <a:rPr lang="en-US" sz="2400" dirty="0" err="1" smtClean="0"/>
              <a:t>CustomerName</a:t>
            </a:r>
            <a:r>
              <a:rPr lang="en-US" sz="2400" dirty="0" smtClean="0"/>
              <a:t> LIKE 'a%'; </a:t>
            </a:r>
          </a:p>
          <a:p>
            <a:r>
              <a:rPr lang="en-US" sz="2400" dirty="0" smtClean="0"/>
              <a:t>ALIAS- to give a table, or a column in a table, a temporary name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Ex: SELECT </a:t>
            </a:r>
            <a:r>
              <a:rPr lang="en-US" sz="2400" dirty="0" err="1" smtClean="0"/>
              <a:t>CustomerID</a:t>
            </a:r>
            <a:r>
              <a:rPr lang="en-US" sz="2400" dirty="0" smtClean="0"/>
              <a:t> AS ID, </a:t>
            </a:r>
            <a:r>
              <a:rPr lang="en-US" sz="2400" dirty="0" err="1" smtClean="0"/>
              <a:t>CustomerName</a:t>
            </a:r>
            <a:r>
              <a:rPr lang="en-US" sz="2400" dirty="0" smtClean="0"/>
              <a:t> AS Customer</a:t>
            </a:r>
            <a:br>
              <a:rPr lang="en-US" sz="2400" dirty="0" smtClean="0"/>
            </a:br>
            <a:r>
              <a:rPr lang="en-US" sz="2400" dirty="0" smtClean="0"/>
              <a:t>FROM Customers;</a:t>
            </a:r>
          </a:p>
          <a:p>
            <a:r>
              <a:rPr lang="en-US" sz="2400" dirty="0" smtClean="0"/>
              <a:t>TOP- used to select top data from a table</a:t>
            </a:r>
          </a:p>
          <a:p>
            <a:pPr>
              <a:buNone/>
            </a:pPr>
            <a:r>
              <a:rPr lang="en-US" sz="2400" dirty="0" smtClean="0"/>
              <a:t>Ex: TOP 2 * FROM employee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			</a:t>
            </a:r>
            <a:r>
              <a:rPr lang="en-US" sz="2400" dirty="0" smtClean="0">
                <a:latin typeface="Blackadder ITC" pitchFamily="82" charset="0"/>
              </a:rPr>
              <a:t>Clauses continued…</a:t>
            </a:r>
            <a:endParaRPr lang="en-US" sz="2400" dirty="0">
              <a:latin typeface="Blackadder ITC" pitchFamily="8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Clauses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ORDER BY:</a:t>
            </a:r>
          </a:p>
          <a:p>
            <a:pPr marL="514350" indent="-514350">
              <a:buFontTx/>
              <a:buChar char="-"/>
            </a:pPr>
            <a:r>
              <a:rPr lang="en-US" sz="2400" dirty="0" smtClean="0"/>
              <a:t>used for sorting data in ascending and descending order based on one or more columns (ascending order is default)</a:t>
            </a:r>
          </a:p>
          <a:p>
            <a:pPr marL="514350" indent="-514350">
              <a:buNone/>
            </a:pPr>
            <a:r>
              <a:rPr lang="en-US" sz="2400" dirty="0" smtClean="0"/>
              <a:t>Syntax</a:t>
            </a:r>
            <a:r>
              <a:rPr lang="en-US" sz="2000" dirty="0" smtClean="0"/>
              <a:t>: SELECT </a:t>
            </a:r>
            <a:r>
              <a:rPr lang="en-US" sz="2000" i="1" dirty="0" smtClean="0"/>
              <a:t>column1</a:t>
            </a:r>
            <a:r>
              <a:rPr lang="en-US" sz="2000" dirty="0" smtClean="0"/>
              <a:t>,</a:t>
            </a:r>
            <a:r>
              <a:rPr lang="en-US" sz="2000" i="1" dirty="0" smtClean="0"/>
              <a:t> column2,...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 </a:t>
            </a:r>
            <a:r>
              <a:rPr lang="en-US" sz="2000" i="1" dirty="0" err="1" smtClean="0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ORDER BY </a:t>
            </a:r>
            <a:r>
              <a:rPr lang="en-US" sz="2000" i="1" dirty="0" smtClean="0"/>
              <a:t>column1, column2, ... </a:t>
            </a:r>
            <a:r>
              <a:rPr lang="en-US" sz="2000" dirty="0" smtClean="0"/>
              <a:t>ASC|DESC;</a:t>
            </a:r>
          </a:p>
          <a:p>
            <a:pPr marL="514350" indent="-514350">
              <a:buNone/>
            </a:pPr>
            <a:r>
              <a:rPr lang="en-US" sz="2400" dirty="0" smtClean="0"/>
              <a:t>Ex: </a:t>
            </a:r>
            <a:r>
              <a:rPr lang="en-US" sz="2000" dirty="0" smtClean="0"/>
              <a:t>SELECT * FROM Customers</a:t>
            </a:r>
            <a:br>
              <a:rPr lang="en-US" sz="2000" dirty="0" smtClean="0"/>
            </a:br>
            <a:r>
              <a:rPr lang="en-US" sz="2000" dirty="0" smtClean="0"/>
              <a:t>ORDER BY Country;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Font typeface="Wingdings" pitchFamily="2" charset="2"/>
              <a:buChar char="v"/>
            </a:pPr>
            <a:r>
              <a:rPr lang="en-US" sz="2000" dirty="0" smtClean="0"/>
              <a:t>ORDER BY several columns:</a:t>
            </a:r>
          </a:p>
          <a:p>
            <a:pPr marL="514350" indent="-514350">
              <a:buNone/>
            </a:pPr>
            <a:r>
              <a:rPr lang="en-US" sz="2000" dirty="0" smtClean="0"/>
              <a:t>Ex: SELECT * FROM Customers </a:t>
            </a:r>
          </a:p>
          <a:p>
            <a:pPr marL="514350" indent="-514350">
              <a:buNone/>
            </a:pPr>
            <a:r>
              <a:rPr lang="en-US" sz="2000" dirty="0" smtClean="0"/>
              <a:t>      ORDER BY Country ASC, </a:t>
            </a:r>
            <a:r>
              <a:rPr lang="en-US" sz="2000" dirty="0" err="1" smtClean="0"/>
              <a:t>CustomerName</a:t>
            </a:r>
            <a:r>
              <a:rPr lang="en-US" sz="2000" dirty="0" smtClean="0"/>
              <a:t> DESC;s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2.   GROUP BY:</a:t>
            </a:r>
          </a:p>
          <a:p>
            <a:pPr>
              <a:buFontTx/>
              <a:buChar char="-"/>
            </a:pPr>
            <a:r>
              <a:rPr lang="en-US" sz="2400" dirty="0" smtClean="0"/>
              <a:t>is used to arrange identical data into groups with the help of some functions. </a:t>
            </a:r>
            <a:r>
              <a:rPr lang="en-US" sz="2400" dirty="0" err="1" smtClean="0"/>
              <a:t>i.e</a:t>
            </a:r>
            <a:r>
              <a:rPr lang="en-US" sz="2400" dirty="0" smtClean="0"/>
              <a:t> if a particular column has same values in different rows then it will arrange these rows in a group</a:t>
            </a:r>
          </a:p>
          <a:p>
            <a:pPr>
              <a:buFontTx/>
              <a:buChar char="-"/>
            </a:pPr>
            <a:r>
              <a:rPr lang="en-US" sz="2400" dirty="0" smtClean="0"/>
              <a:t>is used with aggregate functions (COUNT(), MAX(), MIN(), SUM(), AVG()) to group the result-set by one or more columns</a:t>
            </a:r>
          </a:p>
          <a:p>
            <a:pPr>
              <a:buFontTx/>
              <a:buChar char="-"/>
            </a:pPr>
            <a:r>
              <a:rPr lang="en-US" sz="2400" dirty="0" smtClean="0"/>
              <a:t>is used with the SELECT statement</a:t>
            </a:r>
          </a:p>
          <a:p>
            <a:pPr lvl="0">
              <a:buFontTx/>
              <a:buChar char="-"/>
            </a:pPr>
            <a:r>
              <a:rPr lang="en-US" sz="2400" dirty="0" smtClean="0"/>
              <a:t>In the query, GROUP BY clause is placed after the WHERE clause</a:t>
            </a:r>
          </a:p>
          <a:p>
            <a:pPr>
              <a:buFontTx/>
              <a:buChar char="-"/>
            </a:pPr>
            <a:r>
              <a:rPr lang="en-US" sz="2400" dirty="0" smtClean="0"/>
              <a:t>In the query, GROUP BY clause is placed before ORDER BY clause if used any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200" dirty="0" smtClean="0"/>
              <a:t>SELECT </a:t>
            </a:r>
            <a:r>
              <a:rPr lang="en-US" sz="2200" i="1" dirty="0" err="1" smtClean="0"/>
              <a:t>column_name</a:t>
            </a:r>
            <a:r>
              <a:rPr lang="en-US" sz="2200" i="1" dirty="0" smtClean="0"/>
              <a:t>(s)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FROM </a:t>
            </a:r>
            <a:r>
              <a:rPr lang="en-US" sz="2200" i="1" dirty="0" err="1" smtClean="0"/>
              <a:t>table_name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WHERE </a:t>
            </a:r>
            <a:r>
              <a:rPr lang="en-US" sz="2200" i="1" dirty="0" smtClean="0"/>
              <a:t>condition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GROUP BY </a:t>
            </a:r>
            <a:r>
              <a:rPr lang="en-US" sz="2200" i="1" dirty="0" err="1" smtClean="0"/>
              <a:t>column_name</a:t>
            </a:r>
            <a:r>
              <a:rPr lang="en-US" sz="2200" i="1" dirty="0" smtClean="0"/>
              <a:t>(s)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ORDER BY </a:t>
            </a:r>
            <a:r>
              <a:rPr lang="en-US" sz="2200" i="1" dirty="0" err="1" smtClean="0"/>
              <a:t>column_name</a:t>
            </a:r>
            <a:r>
              <a:rPr lang="en-US" sz="2200" i="1" dirty="0" smtClean="0"/>
              <a:t>(s);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200" dirty="0" smtClean="0"/>
              <a:t>SELECT COUNT(</a:t>
            </a:r>
            <a:r>
              <a:rPr lang="en-US" sz="2200" dirty="0" err="1" smtClean="0"/>
              <a:t>CustomerID</a:t>
            </a:r>
            <a:r>
              <a:rPr lang="en-US" sz="2200" dirty="0" smtClean="0"/>
              <a:t>), Country</a:t>
            </a:r>
            <a:br>
              <a:rPr lang="en-US" sz="2200" dirty="0" smtClean="0"/>
            </a:br>
            <a:r>
              <a:rPr lang="en-US" sz="2200" dirty="0" smtClean="0"/>
              <a:t>FROM Customers</a:t>
            </a:r>
            <a:br>
              <a:rPr lang="en-US" sz="2200" dirty="0" smtClean="0"/>
            </a:br>
            <a:r>
              <a:rPr lang="en-US" sz="2200" dirty="0" smtClean="0"/>
              <a:t>GROUP BY Country;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US" sz="2400" dirty="0" smtClean="0"/>
              <a:t>HAVING: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is used to place conditions on groups</a:t>
            </a:r>
          </a:p>
          <a:p>
            <a:pPr marL="457200" indent="-457200">
              <a:buFontTx/>
              <a:buChar char="-"/>
            </a:pPr>
            <a:r>
              <a:rPr lang="en-US" sz="2400" dirty="0" smtClean="0"/>
              <a:t>was added to SQL because the WHERE keyword cannot be used with aggregate functions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200" dirty="0" smtClean="0"/>
              <a:t>SELECT </a:t>
            </a:r>
            <a:r>
              <a:rPr lang="en-US" sz="2200" i="1" dirty="0" err="1" smtClean="0"/>
              <a:t>column_name</a:t>
            </a:r>
            <a:r>
              <a:rPr lang="en-US" sz="2200" i="1" dirty="0" smtClean="0"/>
              <a:t>(s)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FROM </a:t>
            </a:r>
            <a:r>
              <a:rPr lang="en-US" sz="2200" i="1" dirty="0" err="1" smtClean="0"/>
              <a:t>table_name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WHERE </a:t>
            </a:r>
            <a:r>
              <a:rPr lang="en-US" sz="2200" i="1" dirty="0" smtClean="0"/>
              <a:t>condition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GROUP BY </a:t>
            </a:r>
            <a:r>
              <a:rPr lang="en-US" sz="2200" i="1" dirty="0" err="1" smtClean="0"/>
              <a:t>column_name</a:t>
            </a:r>
            <a:r>
              <a:rPr lang="en-US" sz="2200" i="1" dirty="0" smtClean="0"/>
              <a:t>(s)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HAVING </a:t>
            </a:r>
            <a:r>
              <a:rPr lang="en-US" sz="2200" i="1" dirty="0" smtClean="0"/>
              <a:t>condition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ORDER BY </a:t>
            </a:r>
            <a:r>
              <a:rPr lang="en-US" sz="2200" i="1" dirty="0" err="1" smtClean="0"/>
              <a:t>column_name</a:t>
            </a:r>
            <a:r>
              <a:rPr lang="en-US" sz="2200" i="1" dirty="0" smtClean="0"/>
              <a:t>(s);</a:t>
            </a:r>
            <a:endParaRPr lang="en-US" sz="2200" dirty="0" smtClean="0"/>
          </a:p>
          <a:p>
            <a:pPr>
              <a:buNone/>
            </a:pPr>
            <a:r>
              <a:rPr lang="en-US" sz="2400" i="1" dirty="0" smtClean="0"/>
              <a:t>Ex:</a:t>
            </a:r>
            <a:r>
              <a:rPr lang="en-US" sz="2400" dirty="0" smtClean="0"/>
              <a:t> </a:t>
            </a:r>
            <a:r>
              <a:rPr lang="en-US" sz="2200" dirty="0" smtClean="0"/>
              <a:t>SELECT NAME, SUM(SALARY) FROM Employee GROUP BY NAMEHAVING SUM(SALARY)&gt;3000;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705600" cy="230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4267200"/>
            <a:ext cx="73152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 program that allows us to create, delete and update a relational DB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database system that stores and retrieves data in a </a:t>
            </a:r>
            <a:r>
              <a:rPr lang="en-US" dirty="0" smtClean="0"/>
              <a:t>structured format </a:t>
            </a:r>
            <a:r>
              <a:rPr lang="en-US" dirty="0"/>
              <a:t>organized in the form of rows and </a:t>
            </a:r>
            <a:r>
              <a:rPr lang="en-US" dirty="0" smtClean="0"/>
              <a:t>columns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“Relational</a:t>
            </a:r>
            <a:r>
              <a:rPr lang="en-US" dirty="0"/>
              <a:t>" because the values within each </a:t>
            </a:r>
            <a:r>
              <a:rPr lang="en-US" dirty="0" smtClean="0"/>
              <a:t>table</a:t>
            </a:r>
            <a:r>
              <a:rPr lang="en-US" dirty="0"/>
              <a:t> are related to each </a:t>
            </a:r>
            <a:r>
              <a:rPr lang="en-US" dirty="0" smtClean="0"/>
              <a:t>other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4. WHERE:</a:t>
            </a:r>
          </a:p>
          <a:p>
            <a:pPr>
              <a:buFontTx/>
              <a:buChar char="-"/>
            </a:pPr>
            <a:r>
              <a:rPr lang="en-US" sz="2400" dirty="0" smtClean="0"/>
              <a:t>specifies which rows to retrieve</a:t>
            </a:r>
          </a:p>
          <a:p>
            <a:pPr>
              <a:buFontTx/>
              <a:buChar char="-"/>
            </a:pPr>
            <a:r>
              <a:rPr lang="en-US" sz="2400" dirty="0" smtClean="0"/>
              <a:t>returns only those queries which fulfill specific conditions used in SELECT, UPDATE, DELETE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200" dirty="0" smtClean="0"/>
              <a:t>SELECT column1, column 2, ... column n</a:t>
            </a:r>
          </a:p>
          <a:p>
            <a:pPr>
              <a:buNone/>
            </a:pPr>
            <a:r>
              <a:rPr lang="en-US" sz="2200" dirty="0" smtClean="0"/>
              <a:t>FROM    </a:t>
            </a:r>
            <a:r>
              <a:rPr lang="en-US" sz="2200" dirty="0" err="1" smtClean="0"/>
              <a:t>table_name</a:t>
            </a:r>
            <a:r>
              <a:rPr lang="en-US" sz="2200" dirty="0" smtClean="0"/>
              <a:t>  WHERE [conditions]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JOINS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used to combine rows from two or more tables, based on a related column between them.</a:t>
            </a:r>
          </a:p>
          <a:p>
            <a:r>
              <a:rPr lang="en-US" sz="2400" dirty="0" smtClean="0"/>
              <a:t>4 types of joins</a:t>
            </a:r>
          </a:p>
          <a:p>
            <a:pPr>
              <a:buNone/>
            </a:pPr>
            <a:endParaRPr lang="en-US" sz="2400" dirty="0" smtClean="0"/>
          </a:p>
          <a:p>
            <a:pPr marL="514350" lvl="0" indent="-514350">
              <a:buFont typeface="+mj-lt"/>
              <a:buAutoNum type="romanLcPeriod"/>
            </a:pPr>
            <a:r>
              <a:rPr lang="en-US" sz="2400" dirty="0" smtClean="0"/>
              <a:t>(INNER) JOIN: Returns records that have matching values in both tables</a:t>
            </a:r>
          </a:p>
          <a:p>
            <a:pPr marL="514350" indent="-514350">
              <a:buNone/>
            </a:pPr>
            <a:endParaRPr lang="en-US" sz="2400" dirty="0" smtClean="0"/>
          </a:p>
        </p:txBody>
      </p:sp>
      <p:pic>
        <p:nvPicPr>
          <p:cNvPr id="4" name="Picture 3" descr="SQL INNER JOI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114800"/>
            <a:ext cx="2667000" cy="18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Syntax:  </a:t>
            </a:r>
            <a:r>
              <a:rPr lang="en-US" sz="2200" dirty="0" smtClean="0"/>
              <a:t>SELECT </a:t>
            </a:r>
            <a:r>
              <a:rPr lang="en-US" sz="2200" i="1" dirty="0" err="1" smtClean="0"/>
              <a:t>column_name</a:t>
            </a:r>
            <a:r>
              <a:rPr lang="en-US" sz="2200" i="1" dirty="0" smtClean="0"/>
              <a:t>(s)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FROM </a:t>
            </a:r>
            <a:r>
              <a:rPr lang="en-US" sz="2200" i="1" dirty="0" smtClean="0"/>
              <a:t>table1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INNER JOIN </a:t>
            </a:r>
            <a:r>
              <a:rPr lang="en-US" sz="2200" i="1" dirty="0" smtClean="0"/>
              <a:t>table2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ON </a:t>
            </a:r>
            <a:r>
              <a:rPr lang="en-US" sz="2200" i="1" dirty="0" smtClean="0"/>
              <a:t>table1.column_name </a:t>
            </a:r>
            <a:r>
              <a:rPr lang="en-US" sz="2200" dirty="0" smtClean="0"/>
              <a:t>=</a:t>
            </a:r>
            <a:r>
              <a:rPr lang="en-US" sz="2200" i="1" dirty="0" smtClean="0"/>
              <a:t> table2.column_name</a:t>
            </a:r>
            <a:r>
              <a:rPr lang="en-US" sz="22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</a:t>
            </a:r>
          </a:p>
          <a:p>
            <a:pPr>
              <a:buNone/>
            </a:pPr>
            <a:r>
              <a:rPr lang="en-US" sz="2200" dirty="0" smtClean="0"/>
              <a:t>SELECT </a:t>
            </a:r>
            <a:r>
              <a:rPr lang="en-US" sz="2200" dirty="0" err="1" smtClean="0"/>
              <a:t>Orders.OrderID</a:t>
            </a:r>
            <a:r>
              <a:rPr lang="en-US" sz="2200" dirty="0" smtClean="0"/>
              <a:t>, </a:t>
            </a:r>
            <a:r>
              <a:rPr lang="en-US" sz="2200" dirty="0" err="1" smtClean="0"/>
              <a:t>Customers.CustomerName</a:t>
            </a:r>
            <a:r>
              <a:rPr lang="en-US" sz="2200" dirty="0" smtClean="0"/>
              <a:t>, </a:t>
            </a:r>
            <a:r>
              <a:rPr lang="en-US" sz="2200" dirty="0" err="1" smtClean="0"/>
              <a:t>Shippers.ShipperName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FROM ((Orders</a:t>
            </a:r>
            <a:br>
              <a:rPr lang="en-US" sz="2200" dirty="0" smtClean="0"/>
            </a:br>
            <a:r>
              <a:rPr lang="en-US" sz="2200" dirty="0" smtClean="0"/>
              <a:t>INNER JOIN Customers ON </a:t>
            </a:r>
            <a:r>
              <a:rPr lang="en-US" sz="2200" dirty="0" err="1" smtClean="0"/>
              <a:t>Orders.CustomerID</a:t>
            </a:r>
            <a:r>
              <a:rPr lang="en-US" sz="2200" dirty="0" smtClean="0"/>
              <a:t> = </a:t>
            </a:r>
            <a:r>
              <a:rPr lang="en-US" sz="2200" dirty="0" err="1" smtClean="0"/>
              <a:t>Customers.CustomerID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>INNER JOIN Shippers ON </a:t>
            </a:r>
            <a:r>
              <a:rPr lang="en-US" sz="2200" dirty="0" err="1" smtClean="0"/>
              <a:t>Orders.ShipperID</a:t>
            </a:r>
            <a:r>
              <a:rPr lang="en-US" sz="2200" dirty="0" smtClean="0"/>
              <a:t> = </a:t>
            </a:r>
            <a:r>
              <a:rPr lang="en-US" sz="2200" dirty="0" err="1" smtClean="0"/>
              <a:t>Shippers.ShipperID</a:t>
            </a:r>
            <a:r>
              <a:rPr lang="en-US" sz="2200" dirty="0" smtClean="0"/>
              <a:t>);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ii. LEFT (OUTER) JOIN: Returns all records from the left table, and the matched records from the right table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200" dirty="0" smtClean="0"/>
              <a:t>SELECT </a:t>
            </a:r>
            <a:r>
              <a:rPr lang="en-US" sz="2200" i="1" dirty="0" err="1" smtClean="0"/>
              <a:t>column_name</a:t>
            </a:r>
            <a:r>
              <a:rPr lang="en-US" sz="2200" i="1" dirty="0" smtClean="0"/>
              <a:t>(s)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FROM </a:t>
            </a:r>
            <a:r>
              <a:rPr lang="en-US" sz="2200" i="1" dirty="0" smtClean="0"/>
              <a:t>table1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LEFT JOIN </a:t>
            </a:r>
            <a:r>
              <a:rPr lang="en-US" sz="2200" i="1" dirty="0" smtClean="0"/>
              <a:t>table2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ON </a:t>
            </a:r>
            <a:r>
              <a:rPr lang="en-US" sz="2200" i="1" dirty="0" smtClean="0"/>
              <a:t>table1.column_name </a:t>
            </a:r>
            <a:r>
              <a:rPr lang="en-US" sz="2200" dirty="0" smtClean="0"/>
              <a:t>=</a:t>
            </a:r>
            <a:r>
              <a:rPr lang="en-US" sz="2200" i="1" dirty="0" smtClean="0"/>
              <a:t> table2.column_name</a:t>
            </a:r>
            <a:r>
              <a:rPr lang="en-US" sz="2200" dirty="0" smtClean="0"/>
              <a:t>;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SQL LEFT JOI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600200"/>
            <a:ext cx="2628900" cy="198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Ex: </a:t>
            </a:r>
            <a:r>
              <a:rPr lang="en-US" sz="2200" dirty="0" smtClean="0"/>
              <a:t>SELECT </a:t>
            </a:r>
            <a:r>
              <a:rPr lang="en-US" sz="2200" dirty="0" err="1" smtClean="0"/>
              <a:t>Customers.CustomerName</a:t>
            </a:r>
            <a:r>
              <a:rPr lang="en-US" sz="2200" dirty="0" smtClean="0"/>
              <a:t>, </a:t>
            </a:r>
            <a:r>
              <a:rPr lang="en-US" sz="2200" dirty="0" err="1" smtClean="0"/>
              <a:t>Orders.OrderID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FROM Customers</a:t>
            </a:r>
            <a:br>
              <a:rPr lang="en-US" sz="2200" dirty="0" smtClean="0"/>
            </a:br>
            <a:r>
              <a:rPr lang="en-US" sz="2200" dirty="0" smtClean="0"/>
              <a:t>LEFT JOIN Orders ON </a:t>
            </a:r>
            <a:r>
              <a:rPr lang="en-US" sz="2200" dirty="0" err="1" smtClean="0"/>
              <a:t>Customers.CustomerID</a:t>
            </a:r>
            <a:r>
              <a:rPr lang="en-US" sz="2200" dirty="0" smtClean="0"/>
              <a:t> = </a:t>
            </a:r>
            <a:r>
              <a:rPr lang="en-US" sz="2200" dirty="0" err="1" smtClean="0"/>
              <a:t>Orders.CustomerID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ORDER BY </a:t>
            </a:r>
            <a:r>
              <a:rPr lang="en-US" sz="2200" dirty="0" err="1" smtClean="0"/>
              <a:t>Customers.CustomerName</a:t>
            </a:r>
            <a:r>
              <a:rPr lang="en-US" sz="22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dirty="0" smtClean="0"/>
              <a:t>iii. RIGHT (OUTER) JOIN: Returns all records from the right table, and the matched records from the left table</a:t>
            </a:r>
          </a:p>
          <a:p>
            <a:pPr lvl="0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3" descr="SQL RIGHT JOI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429000"/>
            <a:ext cx="2362200" cy="17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200" dirty="0" smtClean="0"/>
              <a:t>SELECT </a:t>
            </a:r>
            <a:r>
              <a:rPr lang="en-US" sz="2200" i="1" dirty="0" err="1" smtClean="0"/>
              <a:t>column_name</a:t>
            </a:r>
            <a:r>
              <a:rPr lang="en-US" sz="2200" i="1" dirty="0" smtClean="0"/>
              <a:t>(s)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FROM </a:t>
            </a:r>
            <a:r>
              <a:rPr lang="en-US" sz="2200" i="1" dirty="0" smtClean="0"/>
              <a:t>table1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RIGHT JOIN </a:t>
            </a:r>
            <a:r>
              <a:rPr lang="en-US" sz="2200" i="1" dirty="0" smtClean="0"/>
              <a:t>table2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ON </a:t>
            </a:r>
            <a:r>
              <a:rPr lang="en-US" sz="2200" i="1" dirty="0" smtClean="0"/>
              <a:t>table1.column_name </a:t>
            </a:r>
            <a:r>
              <a:rPr lang="en-US" sz="2200" dirty="0" smtClean="0"/>
              <a:t>=</a:t>
            </a:r>
            <a:r>
              <a:rPr lang="en-US" sz="2200" i="1" dirty="0" smtClean="0"/>
              <a:t> table2.column_name</a:t>
            </a:r>
            <a:r>
              <a:rPr lang="en-US" sz="2200" dirty="0" smtClean="0"/>
              <a:t>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400" dirty="0" smtClean="0"/>
              <a:t>Ex:  </a:t>
            </a:r>
            <a:r>
              <a:rPr lang="en-US" sz="2200" dirty="0" smtClean="0"/>
              <a:t>SELECT </a:t>
            </a:r>
            <a:r>
              <a:rPr lang="en-US" sz="2200" dirty="0" err="1" smtClean="0"/>
              <a:t>Orders.OrderID</a:t>
            </a:r>
            <a:r>
              <a:rPr lang="en-US" sz="2200" dirty="0" smtClean="0"/>
              <a:t>, </a:t>
            </a:r>
            <a:r>
              <a:rPr lang="en-US" sz="2200" dirty="0" err="1" smtClean="0"/>
              <a:t>Employees.LastName</a:t>
            </a:r>
            <a:r>
              <a:rPr lang="en-US" sz="2200" dirty="0" smtClean="0"/>
              <a:t>, </a:t>
            </a:r>
            <a:r>
              <a:rPr lang="en-US" sz="2200" dirty="0" err="1" smtClean="0"/>
              <a:t>Employees.FirstName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FROM Orders</a:t>
            </a:r>
            <a:br>
              <a:rPr lang="en-US" sz="2200" dirty="0" smtClean="0"/>
            </a:br>
            <a:r>
              <a:rPr lang="en-US" sz="2200" dirty="0" smtClean="0"/>
              <a:t>RIGHT JOIN Employees ON </a:t>
            </a:r>
            <a:r>
              <a:rPr lang="en-US" sz="2200" dirty="0" err="1" smtClean="0"/>
              <a:t>Orders.EmployeeID</a:t>
            </a:r>
            <a:r>
              <a:rPr lang="en-US" sz="2200" dirty="0" smtClean="0"/>
              <a:t> = </a:t>
            </a:r>
            <a:r>
              <a:rPr lang="en-US" sz="2200" dirty="0" err="1" smtClean="0"/>
              <a:t>Employees.EmployeeID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ORDER BY </a:t>
            </a:r>
            <a:r>
              <a:rPr lang="en-US" sz="2200" dirty="0" err="1" smtClean="0"/>
              <a:t>Orders.OrderID</a:t>
            </a:r>
            <a:r>
              <a:rPr lang="en-US" sz="2200" dirty="0" smtClean="0"/>
              <a:t>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dirty="0" smtClean="0"/>
              <a:t>iv. FULL (OUTER) JOIN: Returns all records when there is a match in either left or right table</a:t>
            </a:r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dirty="0" smtClean="0"/>
              <a:t>Ex: </a:t>
            </a:r>
            <a:r>
              <a:rPr lang="en-US" sz="2200" dirty="0" smtClean="0"/>
              <a:t>SELECT </a:t>
            </a:r>
            <a:r>
              <a:rPr lang="en-US" sz="2200" dirty="0" err="1" smtClean="0"/>
              <a:t>Customers.CustomerName</a:t>
            </a:r>
            <a:r>
              <a:rPr lang="en-US" sz="2200" dirty="0" smtClean="0"/>
              <a:t>, </a:t>
            </a:r>
            <a:r>
              <a:rPr lang="en-US" sz="2200" dirty="0" err="1" smtClean="0"/>
              <a:t>Orders.OrderID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FROM Customers</a:t>
            </a:r>
            <a:br>
              <a:rPr lang="en-US" sz="2200" dirty="0" smtClean="0"/>
            </a:br>
            <a:r>
              <a:rPr lang="en-US" sz="2200" dirty="0" smtClean="0"/>
              <a:t>FULL OUTER JOIN Orders ON </a:t>
            </a:r>
            <a:r>
              <a:rPr lang="en-US" sz="2200" dirty="0" err="1" smtClean="0"/>
              <a:t>Customers.CustomerID</a:t>
            </a:r>
            <a:r>
              <a:rPr lang="en-US" sz="2200" dirty="0" smtClean="0"/>
              <a:t>=</a:t>
            </a:r>
            <a:r>
              <a:rPr lang="en-US" sz="2200" dirty="0" err="1" smtClean="0"/>
              <a:t>Orders.CustomerID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ORDER BY </a:t>
            </a:r>
            <a:r>
              <a:rPr lang="en-US" sz="2200" dirty="0" err="1" smtClean="0"/>
              <a:t>Customers.CustomerName</a:t>
            </a:r>
            <a:r>
              <a:rPr lang="en-US" sz="2200" dirty="0" smtClean="0"/>
              <a:t>;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SQL FULL OUTER JOI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524000"/>
            <a:ext cx="2362200" cy="18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Common Terms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Primary Key: uniquely identifies each record in a table</a:t>
            </a:r>
          </a:p>
          <a:p>
            <a:pPr>
              <a:buFontTx/>
              <a:buChar char="-"/>
            </a:pPr>
            <a:r>
              <a:rPr lang="en-US" sz="2400" dirty="0" smtClean="0"/>
              <a:t>must contain UNIQUE values and cannot contain NULL values</a:t>
            </a:r>
          </a:p>
          <a:p>
            <a:pPr>
              <a:buFontTx/>
              <a:buChar char="-"/>
            </a:pPr>
            <a:r>
              <a:rPr lang="en-US" sz="2400" dirty="0" smtClean="0"/>
              <a:t>A table can have only ONE primary key; and in the table, this primary key can consist of single or multiple columns (fields)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200" dirty="0" smtClean="0"/>
              <a:t>CREATE TABLE Persons (</a:t>
            </a:r>
            <a:br>
              <a:rPr lang="en-US" sz="2200" dirty="0" smtClean="0"/>
            </a:br>
            <a:r>
              <a:rPr lang="en-US" sz="2200" dirty="0" smtClean="0"/>
              <a:t>    ID </a:t>
            </a:r>
            <a:r>
              <a:rPr lang="en-US" sz="2200" dirty="0" err="1" smtClean="0"/>
              <a:t>int</a:t>
            </a:r>
            <a:r>
              <a:rPr lang="en-US" sz="2200" dirty="0" smtClean="0"/>
              <a:t> NOT NULL,</a:t>
            </a:r>
            <a:br>
              <a:rPr lang="en-US" sz="2200" dirty="0" smtClean="0"/>
            </a:br>
            <a:r>
              <a:rPr lang="en-US" sz="2200" dirty="0" smtClean="0"/>
              <a:t>    </a:t>
            </a:r>
            <a:r>
              <a:rPr lang="en-US" sz="2200" dirty="0" err="1" smtClean="0"/>
              <a:t>LastName</a:t>
            </a:r>
            <a:r>
              <a:rPr lang="en-US" sz="2200" dirty="0" smtClean="0"/>
              <a:t> </a:t>
            </a:r>
            <a:r>
              <a:rPr lang="en-US" sz="2200" dirty="0" err="1" smtClean="0"/>
              <a:t>varchar</a:t>
            </a:r>
            <a:r>
              <a:rPr lang="en-US" sz="2200" dirty="0" smtClean="0"/>
              <a:t>(255) NOT NULL,</a:t>
            </a:r>
            <a:br>
              <a:rPr lang="en-US" sz="2200" dirty="0" smtClean="0"/>
            </a:br>
            <a:r>
              <a:rPr lang="en-US" sz="2200" dirty="0" smtClean="0"/>
              <a:t>    </a:t>
            </a:r>
            <a:r>
              <a:rPr lang="en-US" sz="2200" dirty="0" err="1" smtClean="0"/>
              <a:t>FirstName</a:t>
            </a:r>
            <a:r>
              <a:rPr lang="en-US" sz="2200" dirty="0" smtClean="0"/>
              <a:t> </a:t>
            </a:r>
            <a:r>
              <a:rPr lang="en-US" sz="2200" dirty="0" err="1" smtClean="0"/>
              <a:t>varchar</a:t>
            </a:r>
            <a:r>
              <a:rPr lang="en-US" sz="2200" dirty="0" smtClean="0"/>
              <a:t>(255),</a:t>
            </a:r>
            <a:br>
              <a:rPr lang="en-US" sz="2200" dirty="0" smtClean="0"/>
            </a:br>
            <a:r>
              <a:rPr lang="en-US" sz="2200" dirty="0" smtClean="0"/>
              <a:t>    Age </a:t>
            </a:r>
            <a:r>
              <a:rPr lang="en-US" sz="2200" dirty="0" err="1" smtClean="0"/>
              <a:t>int</a:t>
            </a:r>
            <a:r>
              <a:rPr lang="en-US" sz="2200" dirty="0" smtClean="0"/>
              <a:t>,</a:t>
            </a:r>
            <a:br>
              <a:rPr lang="en-US" sz="2200" dirty="0" smtClean="0"/>
            </a:br>
            <a:r>
              <a:rPr lang="en-US" sz="2200" dirty="0" smtClean="0"/>
              <a:t>    PRIMARY KEY (ID)</a:t>
            </a:r>
            <a:br>
              <a:rPr lang="en-US" sz="2200" dirty="0" smtClean="0"/>
            </a:br>
            <a:r>
              <a:rPr lang="en-US" sz="2200" dirty="0" smtClean="0"/>
              <a:t>);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Foreign Key:</a:t>
            </a:r>
          </a:p>
          <a:p>
            <a:pPr>
              <a:buFontTx/>
              <a:buChar char="-"/>
            </a:pPr>
            <a:r>
              <a:rPr lang="en-US" sz="2400" dirty="0" smtClean="0"/>
              <a:t>is a field (or collection of fields) in one table that refers to the primary key in another table</a:t>
            </a:r>
          </a:p>
          <a:p>
            <a:pPr>
              <a:buFontTx/>
              <a:buChar char="-"/>
            </a:pPr>
            <a:r>
              <a:rPr lang="en-US" sz="2400" dirty="0" smtClean="0"/>
              <a:t>The table with foreign key is called the child table and the table with the primary key is called the referenced or parent table</a:t>
            </a:r>
          </a:p>
          <a:p>
            <a:pPr>
              <a:buFontTx/>
              <a:buChar char="-"/>
            </a:pPr>
            <a:r>
              <a:rPr lang="en-US" sz="2400" dirty="0" smtClean="0"/>
              <a:t>The FOREIGN KEY constraint prevents invalid data from being inserted into the foreign key column, because it has to be one of the values contained in the parent table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200" dirty="0" smtClean="0"/>
              <a:t>CREATE TABLE Orders (</a:t>
            </a:r>
            <a:br>
              <a:rPr lang="en-US" sz="2200" dirty="0" smtClean="0"/>
            </a:br>
            <a:r>
              <a:rPr lang="en-US" sz="2200" dirty="0" smtClean="0"/>
              <a:t>    </a:t>
            </a:r>
            <a:r>
              <a:rPr lang="en-US" sz="2200" dirty="0" err="1" smtClean="0"/>
              <a:t>OrderID</a:t>
            </a:r>
            <a:r>
              <a:rPr lang="en-US" sz="2200" dirty="0" smtClean="0"/>
              <a:t> </a:t>
            </a:r>
            <a:r>
              <a:rPr lang="en-US" sz="2200" dirty="0" err="1" smtClean="0"/>
              <a:t>int</a:t>
            </a:r>
            <a:r>
              <a:rPr lang="en-US" sz="2200" dirty="0" smtClean="0"/>
              <a:t> NOT NULL UNIQUE,</a:t>
            </a:r>
            <a:br>
              <a:rPr lang="en-US" sz="2200" dirty="0" smtClean="0"/>
            </a:br>
            <a:r>
              <a:rPr lang="en-US" sz="2200" dirty="0" smtClean="0"/>
              <a:t>    </a:t>
            </a:r>
            <a:r>
              <a:rPr lang="en-US" sz="2200" dirty="0" err="1" smtClean="0"/>
              <a:t>OrderNumber</a:t>
            </a:r>
            <a:r>
              <a:rPr lang="en-US" sz="2200" dirty="0" smtClean="0"/>
              <a:t> </a:t>
            </a:r>
            <a:r>
              <a:rPr lang="en-US" sz="2200" dirty="0" err="1" smtClean="0"/>
              <a:t>int</a:t>
            </a:r>
            <a:r>
              <a:rPr lang="en-US" sz="2200" dirty="0" smtClean="0"/>
              <a:t> NOT NULL UNIQUE,</a:t>
            </a:r>
            <a:br>
              <a:rPr lang="en-US" sz="2200" dirty="0" smtClean="0"/>
            </a:br>
            <a:r>
              <a:rPr lang="en-US" sz="2200" dirty="0" smtClean="0"/>
              <a:t>    </a:t>
            </a:r>
            <a:r>
              <a:rPr lang="en-US" sz="2200" dirty="0" err="1" smtClean="0"/>
              <a:t>PersonID</a:t>
            </a:r>
            <a:r>
              <a:rPr lang="en-US" sz="2200" dirty="0" smtClean="0"/>
              <a:t> </a:t>
            </a:r>
            <a:r>
              <a:rPr lang="en-US" sz="2200" dirty="0" err="1" smtClean="0"/>
              <a:t>int</a:t>
            </a:r>
            <a:r>
              <a:rPr lang="en-US" sz="2200" dirty="0" smtClean="0"/>
              <a:t> UNIQUE,</a:t>
            </a:r>
            <a:br>
              <a:rPr lang="en-US" sz="2200" dirty="0" smtClean="0"/>
            </a:br>
            <a:r>
              <a:rPr lang="en-US" sz="2200" dirty="0" smtClean="0"/>
              <a:t>    PRIMARY KEY (</a:t>
            </a:r>
            <a:r>
              <a:rPr lang="en-US" sz="2200" dirty="0" err="1" smtClean="0"/>
              <a:t>OrderID</a:t>
            </a:r>
            <a:r>
              <a:rPr lang="en-US" sz="2200" dirty="0" smtClean="0"/>
              <a:t>),</a:t>
            </a:r>
            <a:br>
              <a:rPr lang="en-US" sz="2200" dirty="0" smtClean="0"/>
            </a:br>
            <a:r>
              <a:rPr lang="en-US" sz="2200" dirty="0" smtClean="0"/>
              <a:t>    FOREIGN KEY (</a:t>
            </a:r>
            <a:r>
              <a:rPr lang="en-US" sz="2200" dirty="0" err="1" smtClean="0"/>
              <a:t>PersonID</a:t>
            </a:r>
            <a:r>
              <a:rPr lang="en-US" sz="2200" dirty="0" smtClean="0"/>
              <a:t>) REFERENCES Persons(</a:t>
            </a:r>
            <a:r>
              <a:rPr lang="en-US" sz="2200" dirty="0" err="1" smtClean="0"/>
              <a:t>PersonID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>);</a:t>
            </a:r>
            <a:endParaRPr lang="en-US" sz="2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7467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sz="3200" dirty="0" smtClean="0"/>
              <a:t>ata</a:t>
            </a:r>
            <a:r>
              <a:rPr lang="en-US" dirty="0" smtClean="0"/>
              <a:t> D</a:t>
            </a:r>
            <a:r>
              <a:rPr lang="en-US" sz="3200" dirty="0"/>
              <a:t>efinition</a:t>
            </a:r>
            <a:r>
              <a:rPr lang="en-US" dirty="0" smtClean="0"/>
              <a:t> L</a:t>
            </a:r>
            <a:r>
              <a:rPr lang="en-US" sz="3200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CREATE </a:t>
            </a:r>
            <a:r>
              <a:rPr lang="en-US" sz="2400" dirty="0" smtClean="0"/>
              <a:t>: </a:t>
            </a:r>
            <a:r>
              <a:rPr lang="en-US" sz="2400" dirty="0"/>
              <a:t>creates a new </a:t>
            </a:r>
            <a:r>
              <a:rPr lang="en-US" sz="2400" dirty="0" smtClean="0"/>
              <a:t>table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CREATE DATABASE </a:t>
            </a:r>
            <a:r>
              <a:rPr lang="en-US" sz="2400" dirty="0" err="1"/>
              <a:t>database_name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Ex</a:t>
            </a:r>
            <a:r>
              <a:rPr lang="en-US" sz="2400" dirty="0"/>
              <a:t>: CREATE TABLE Employee</a:t>
            </a:r>
          </a:p>
          <a:p>
            <a:pPr>
              <a:buNone/>
            </a:pPr>
            <a:r>
              <a:rPr lang="en-US" sz="2400" dirty="0"/>
              <a:t>(  </a:t>
            </a:r>
          </a:p>
          <a:p>
            <a:pPr>
              <a:buNone/>
            </a:pPr>
            <a:r>
              <a:rPr lang="en-US" sz="2400" dirty="0" err="1"/>
              <a:t>EmployeeID</a:t>
            </a:r>
            <a:r>
              <a:rPr lang="en-US" sz="2400" dirty="0"/>
              <a:t> </a:t>
            </a:r>
            <a:r>
              <a:rPr lang="en-US" sz="2400" dirty="0" err="1"/>
              <a:t>int</a:t>
            </a:r>
            <a:r>
              <a:rPr lang="en-US" sz="2400" dirty="0"/>
              <a:t>,  </a:t>
            </a:r>
          </a:p>
          <a:p>
            <a:pPr>
              <a:buNone/>
            </a:pPr>
            <a:r>
              <a:rPr lang="en-US" sz="2400" dirty="0" err="1"/>
              <a:t>FirstName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</a:t>
            </a:r>
          </a:p>
          <a:p>
            <a:pPr>
              <a:buNone/>
            </a:pPr>
            <a:r>
              <a:rPr lang="en-US" sz="2400" dirty="0" err="1"/>
              <a:t>LastName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/>
              <a:t>Email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 err="1"/>
              <a:t>AddressLine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/>
              <a:t>City </a:t>
            </a:r>
            <a:r>
              <a:rPr lang="en-US" sz="2400" dirty="0" err="1"/>
              <a:t>varchar</a:t>
            </a:r>
            <a:r>
              <a:rPr lang="en-US" sz="2400" dirty="0"/>
              <a:t>(255)  </a:t>
            </a:r>
          </a:p>
          <a:p>
            <a:pPr>
              <a:buNone/>
            </a:pPr>
            <a:r>
              <a:rPr lang="en-US" sz="2400" dirty="0"/>
              <a:t>);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 of a Stored Procedure:</a:t>
            </a:r>
          </a:p>
          <a:p>
            <a:pPr>
              <a:buNone/>
            </a:pPr>
            <a:r>
              <a:rPr lang="en-US" sz="2400" dirty="0" smtClean="0"/>
              <a:t>delimiter &amp;&amp;</a:t>
            </a:r>
          </a:p>
          <a:p>
            <a:pPr>
              <a:buNone/>
            </a:pPr>
            <a:r>
              <a:rPr lang="en-US" sz="2400" dirty="0" smtClean="0"/>
              <a:t>create procedure </a:t>
            </a:r>
            <a:r>
              <a:rPr lang="en-US" sz="2400" dirty="0" err="1" smtClean="0"/>
              <a:t>mypro</a:t>
            </a:r>
            <a:r>
              <a:rPr lang="en-US" sz="2400" dirty="0" smtClean="0"/>
              <a:t>()</a:t>
            </a:r>
          </a:p>
          <a:p>
            <a:pPr>
              <a:buNone/>
            </a:pPr>
            <a:r>
              <a:rPr lang="en-US" sz="2400" dirty="0" smtClean="0"/>
              <a:t>Begin</a:t>
            </a:r>
          </a:p>
          <a:p>
            <a:pPr>
              <a:buNone/>
            </a:pPr>
            <a:r>
              <a:rPr lang="en-US" sz="2400" dirty="0" smtClean="0"/>
              <a:t>select * from customer;</a:t>
            </a:r>
          </a:p>
          <a:p>
            <a:pPr>
              <a:buNone/>
            </a:pPr>
            <a:r>
              <a:rPr lang="en-US" sz="2400" dirty="0" smtClean="0"/>
              <a:t>select * from payments;</a:t>
            </a:r>
          </a:p>
          <a:p>
            <a:pPr>
              <a:buNone/>
            </a:pPr>
            <a:r>
              <a:rPr lang="en-US" sz="2400" dirty="0" smtClean="0"/>
              <a:t>end &amp;&amp;</a:t>
            </a:r>
          </a:p>
          <a:p>
            <a:pPr>
              <a:buNone/>
            </a:pPr>
            <a:r>
              <a:rPr lang="en-US" sz="2400" dirty="0" smtClean="0"/>
              <a:t>delimiter 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ALTER : adds, modifies or deletes columns in an existing table, used to rename a table, adds and drops various constraints on an existing table</a:t>
            </a:r>
          </a:p>
          <a:p>
            <a:pPr>
              <a:buNone/>
            </a:pPr>
            <a:r>
              <a:rPr lang="en-US" sz="2400" dirty="0" smtClean="0"/>
              <a:t>Ex: alter table info</a:t>
            </a:r>
          </a:p>
          <a:p>
            <a:pPr>
              <a:buNone/>
            </a:pPr>
            <a:r>
              <a:rPr lang="en-US" sz="2400" dirty="0" smtClean="0"/>
              <a:t>add Mobile </a:t>
            </a:r>
            <a:r>
              <a:rPr lang="en-US" sz="2400" dirty="0" err="1" smtClean="0"/>
              <a:t>int</a:t>
            </a:r>
            <a:r>
              <a:rPr lang="en-US" sz="2400" dirty="0" smtClean="0"/>
              <a:t> NOT NULL</a:t>
            </a:r>
          </a:p>
          <a:p>
            <a:pPr>
              <a:buNone/>
            </a:pPr>
            <a:r>
              <a:rPr lang="en-US" sz="2400" dirty="0" smtClean="0"/>
              <a:t>after City;</a:t>
            </a:r>
          </a:p>
          <a:p>
            <a:pPr>
              <a:buNone/>
            </a:pPr>
            <a:r>
              <a:rPr lang="en-US" sz="2400" dirty="0" smtClean="0"/>
              <a:t>OR</a:t>
            </a:r>
          </a:p>
          <a:p>
            <a:pPr>
              <a:buNone/>
            </a:pPr>
            <a:r>
              <a:rPr lang="en-US" sz="2400" dirty="0" smtClean="0"/>
              <a:t>alter table info</a:t>
            </a:r>
          </a:p>
          <a:p>
            <a:pPr>
              <a:buNone/>
            </a:pPr>
            <a:r>
              <a:rPr lang="en-US" sz="2400" dirty="0" smtClean="0"/>
              <a:t>add Address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(255) NOT NULL;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DROP : used to </a:t>
            </a:r>
            <a:r>
              <a:rPr lang="en-US" sz="2400" dirty="0"/>
              <a:t>delete or remove indexes from a </a:t>
            </a:r>
            <a:r>
              <a:rPr lang="en-US" sz="2400" dirty="0" smtClean="0"/>
              <a:t>table</a:t>
            </a:r>
            <a:r>
              <a:rPr lang="en-US" sz="2400" dirty="0"/>
              <a:t> </a:t>
            </a:r>
            <a:r>
              <a:rPr lang="en-US" sz="2400" dirty="0" smtClean="0"/>
              <a:t>and delete </a:t>
            </a:r>
            <a:r>
              <a:rPr lang="en-US" sz="2400" dirty="0"/>
              <a:t>or drop an existing database in a SQL </a:t>
            </a:r>
            <a:r>
              <a:rPr lang="en-US" sz="2400" dirty="0" smtClean="0"/>
              <a:t>schema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DROP DATABASE </a:t>
            </a:r>
            <a:r>
              <a:rPr lang="en-US" sz="2400" dirty="0" err="1"/>
              <a:t>database_name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/>
              <a:t>DROP TABLE 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RENAME : </a:t>
            </a:r>
            <a:r>
              <a:rPr lang="en-US" sz="2400" dirty="0"/>
              <a:t>used to change the name of a </a:t>
            </a:r>
            <a:r>
              <a:rPr lang="en-US" sz="2400" dirty="0" smtClean="0"/>
              <a:t>table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ALTER TABLE </a:t>
            </a:r>
            <a:r>
              <a:rPr lang="en-US" sz="2400" dirty="0" err="1"/>
              <a:t>table_name</a:t>
            </a:r>
            <a:r>
              <a:rPr lang="en-US" sz="2400" dirty="0"/>
              <a:t>   </a:t>
            </a:r>
          </a:p>
          <a:p>
            <a:pPr>
              <a:buNone/>
            </a:pPr>
            <a:r>
              <a:rPr lang="en-US" sz="2400" dirty="0"/>
              <a:t>RENAME TO </a:t>
            </a:r>
            <a:r>
              <a:rPr lang="en-US" sz="2400" dirty="0" err="1"/>
              <a:t>new_table_name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TRUNCATE : </a:t>
            </a:r>
            <a:r>
              <a:rPr lang="en-US" sz="2400" dirty="0"/>
              <a:t>used to delete all the rows from the table and free the containing </a:t>
            </a:r>
            <a:r>
              <a:rPr lang="en-US" sz="2400" dirty="0" smtClean="0"/>
              <a:t>space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TRUNCATE TABLE employee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sz="3200" dirty="0"/>
              <a:t>ata</a:t>
            </a:r>
            <a:r>
              <a:rPr lang="en-US" dirty="0"/>
              <a:t> M</a:t>
            </a:r>
            <a:r>
              <a:rPr lang="en-US" sz="3200" dirty="0"/>
              <a:t>anipulation</a:t>
            </a:r>
            <a:r>
              <a:rPr lang="en-US" dirty="0"/>
              <a:t> L</a:t>
            </a:r>
            <a:r>
              <a:rPr lang="en-US" sz="3200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SELECT : </a:t>
            </a:r>
            <a:r>
              <a:rPr lang="en-US" sz="2400" dirty="0"/>
              <a:t>extracts data from a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SELECT expressions  </a:t>
            </a:r>
          </a:p>
          <a:p>
            <a:pPr>
              <a:buNone/>
            </a:pPr>
            <a:r>
              <a:rPr lang="en-US" sz="2400" dirty="0"/>
              <a:t>FROM tables  </a:t>
            </a:r>
          </a:p>
          <a:p>
            <a:pPr>
              <a:buNone/>
            </a:pPr>
            <a:r>
              <a:rPr lang="en-US" sz="2400" dirty="0"/>
              <a:t>WHERE conditions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Ex: SELECT * FROM EMPLOYEES;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INSERT : inserts </a:t>
            </a:r>
            <a:r>
              <a:rPr lang="en-US" sz="2400" dirty="0"/>
              <a:t>new data into a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INSERT INTO </a:t>
            </a:r>
            <a:r>
              <a:rPr lang="en-US" sz="2400" dirty="0" err="1"/>
              <a:t>table_name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VALUES (value1, value2, value3</a:t>
            </a:r>
            <a:r>
              <a:rPr lang="en-US" sz="2400" dirty="0" smtClean="0"/>
              <a:t>....);</a:t>
            </a:r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400" dirty="0"/>
              <a:t>INSERT INTO STUDENTS (ROLL_NO, NAME, AGE, CITY)  </a:t>
            </a:r>
          </a:p>
          <a:p>
            <a:pPr>
              <a:buNone/>
            </a:pPr>
            <a:r>
              <a:rPr lang="en-US" sz="2400" dirty="0"/>
              <a:t>VALUES (1, ‘ABHIRAM’, 22, ‘ALLAHABAD’);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: </a:t>
            </a:r>
            <a:r>
              <a:rPr lang="en-US" sz="2400" dirty="0"/>
              <a:t>used to change the data of the records held by tables. The rows that need to be updated are decided by a condition. To specify the condition, we use WHERE </a:t>
            </a:r>
            <a:r>
              <a:rPr lang="en-US" sz="2400" dirty="0" smtClean="0"/>
              <a:t>clause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/>
              <a:t>Syntax:</a:t>
            </a:r>
          </a:p>
          <a:p>
            <a:pPr>
              <a:buNone/>
            </a:pPr>
            <a:r>
              <a:rPr lang="en-US" sz="2400" dirty="0"/>
              <a:t>UPDATE </a:t>
            </a:r>
            <a:r>
              <a:rPr lang="en-US" sz="2400" dirty="0" err="1"/>
              <a:t>table_name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SET </a:t>
            </a:r>
            <a:r>
              <a:rPr lang="en-US" sz="2400" dirty="0" err="1"/>
              <a:t>column_name</a:t>
            </a:r>
            <a:r>
              <a:rPr lang="en-US" sz="2400" dirty="0"/>
              <a:t> = expression  </a:t>
            </a:r>
          </a:p>
          <a:p>
            <a:pPr>
              <a:buNone/>
            </a:pPr>
            <a:r>
              <a:rPr lang="en-US" sz="2400" dirty="0"/>
              <a:t>WHERE </a:t>
            </a:r>
            <a:r>
              <a:rPr lang="en-US" sz="2400" dirty="0" smtClean="0"/>
              <a:t>conditions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400" dirty="0"/>
              <a:t>update info set </a:t>
            </a:r>
            <a:r>
              <a:rPr lang="en-US" sz="2400" dirty="0" err="1"/>
              <a:t>Lastname</a:t>
            </a:r>
            <a:r>
              <a:rPr lang="en-US" sz="2400" dirty="0"/>
              <a:t>=xyz where </a:t>
            </a:r>
            <a:r>
              <a:rPr lang="en-US" sz="2400" dirty="0" err="1"/>
              <a:t>EmployeeID</a:t>
            </a:r>
            <a:r>
              <a:rPr lang="en-US" sz="2400" dirty="0"/>
              <a:t>= '2';</a:t>
            </a:r>
          </a:p>
          <a:p>
            <a:r>
              <a:rPr lang="en-US" sz="2400" dirty="0" smtClean="0"/>
              <a:t>DELETE : used to delete </a:t>
            </a:r>
            <a:r>
              <a:rPr lang="en-US" sz="2400" dirty="0"/>
              <a:t>data from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DELETE FROM </a:t>
            </a:r>
            <a:r>
              <a:rPr lang="en-US" sz="2400" dirty="0" err="1"/>
              <a:t>table_name</a:t>
            </a:r>
            <a:r>
              <a:rPr lang="en-US" sz="2400" dirty="0"/>
              <a:t> [WHERE condition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Ex: DELETE from employees where </a:t>
            </a:r>
            <a:r>
              <a:rPr lang="en-US" sz="2400" dirty="0" err="1" smtClean="0"/>
              <a:t>emp_id</a:t>
            </a:r>
            <a:r>
              <a:rPr lang="en-US" sz="2400" dirty="0" smtClean="0"/>
              <a:t>=1;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51939" y="1592572"/>
          <a:ext cx="7840121" cy="4541220"/>
        </p:xfrm>
        <a:graphic>
          <a:graphicData uri="http://schemas.openxmlformats.org/drawingml/2006/table">
            <a:tbl>
              <a:tblPr/>
              <a:tblGrid>
                <a:gridCol w="1566935"/>
                <a:gridCol w="5482164"/>
                <a:gridCol w="791022"/>
              </a:tblGrid>
              <a:tr h="65884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Operator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Example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2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&gt;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Greater than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3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Less than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4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&gt;=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Greater than or 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5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Less than or 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6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5884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&lt;&gt;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Not equal. </a:t>
                      </a:r>
                      <a:r>
                        <a:rPr lang="en-US" sz="1700" b="1">
                          <a:effectLst/>
                        </a:rPr>
                        <a:t>Note:</a:t>
                      </a:r>
                      <a:r>
                        <a:rPr lang="en-US" sz="170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7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BETWEEN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Between a certain range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8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LIKE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Search for a pattern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9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IN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10"/>
                        </a:rPr>
                        <a:t>Try it</a:t>
                      </a:r>
                      <a:endParaRPr lang="en-IN" sz="1700" dirty="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0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= 18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&gt; 30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&lt;= 30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BETWEEN 50 AND 60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SELECT * FROM Customers</a:t>
            </a:r>
          </a:p>
          <a:p>
            <a:r>
              <a:rPr lang="en-US" sz="1800" dirty="0"/>
              <a:t>WHERE City LIKE 's</a:t>
            </a:r>
            <a:r>
              <a:rPr lang="en-US" sz="1800" dirty="0" smtClean="0"/>
              <a:t>%';</a:t>
            </a:r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56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681</Words>
  <Application>Microsoft Office PowerPoint</Application>
  <PresentationFormat>On-screen Show (4:3)</PresentationFormat>
  <Paragraphs>240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Structured Query Language</vt:lpstr>
      <vt:lpstr>RDBMS</vt:lpstr>
      <vt:lpstr>Data Definition Language</vt:lpstr>
      <vt:lpstr>PowerPoint Presentation</vt:lpstr>
      <vt:lpstr>PowerPoint Presentation</vt:lpstr>
      <vt:lpstr>Data Manipulation Language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SQL Logical Operators:</vt:lpstr>
      <vt:lpstr>Some more functions…</vt:lpstr>
      <vt:lpstr>PowerPoint Presentation</vt:lpstr>
      <vt:lpstr>Clauses</vt:lpstr>
      <vt:lpstr>PowerPoint Presentation</vt:lpstr>
      <vt:lpstr>PowerPoint Presentation</vt:lpstr>
      <vt:lpstr>PowerPoint Presentation</vt:lpstr>
      <vt:lpstr>PowerPoint Presentation</vt:lpstr>
      <vt:lpstr>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Terms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</dc:title>
  <dc:creator>Sravya Reddy</dc:creator>
  <cp:lastModifiedBy>Dell</cp:lastModifiedBy>
  <cp:revision>134</cp:revision>
  <dcterms:created xsi:type="dcterms:W3CDTF">2021-11-07T12:03:02Z</dcterms:created>
  <dcterms:modified xsi:type="dcterms:W3CDTF">2021-12-06T11:36:45Z</dcterms:modified>
</cp:coreProperties>
</file>