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MIN() function returns the smallest value of the selected column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MIN()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MIN(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/>
              <a:t>SELECT MIN(Price) AS </a:t>
            </a:r>
            <a:r>
              <a:rPr lang="en-US" sz="1600" dirty="0" err="1"/>
              <a:t>SmallestPrice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</a:p>
          <a:p>
            <a:endParaRPr lang="en-US" sz="1600" dirty="0"/>
          </a:p>
          <a:p>
            <a:r>
              <a:rPr lang="en-US" sz="1600" dirty="0"/>
              <a:t>The MAX() function returns the largest value of the selected column.</a:t>
            </a:r>
          </a:p>
          <a:p>
            <a:r>
              <a:rPr lang="en-US" sz="1600" dirty="0"/>
              <a:t>MAX()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MAX(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MAX(Price) AS </a:t>
            </a:r>
            <a:r>
              <a:rPr lang="en-US" sz="1600" dirty="0" err="1"/>
              <a:t>LargestPrice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3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COUNT(), AVG() and SUM()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The COUNT() function returns the number of rows that matches a specified criterion</a:t>
            </a:r>
            <a:r>
              <a:rPr lang="en-US" sz="1900" dirty="0" smtClean="0"/>
              <a:t>.</a:t>
            </a:r>
          </a:p>
          <a:p>
            <a:r>
              <a:rPr lang="en-US" sz="1400" dirty="0"/>
              <a:t>COUNT()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COUNT(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Example:</a:t>
            </a:r>
          </a:p>
          <a:p>
            <a:r>
              <a:rPr lang="en-IN" sz="1400" dirty="0"/>
              <a:t>SELECT COUNT(</a:t>
            </a:r>
            <a:r>
              <a:rPr lang="en-IN" sz="1400" dirty="0" err="1"/>
              <a:t>ProductID</a:t>
            </a:r>
            <a:r>
              <a:rPr lang="en-IN" sz="1400" dirty="0"/>
              <a:t>)</a:t>
            </a:r>
            <a:br>
              <a:rPr lang="en-IN" sz="1400" dirty="0"/>
            </a:br>
            <a:r>
              <a:rPr lang="en-IN" sz="1400" dirty="0"/>
              <a:t>FROM Products</a:t>
            </a:r>
            <a:r>
              <a:rPr lang="en-IN" sz="1400" dirty="0" smtClean="0"/>
              <a:t>;</a:t>
            </a:r>
          </a:p>
          <a:p>
            <a:r>
              <a:rPr lang="en-US" sz="1700" dirty="0"/>
              <a:t>The AVG() function returns the average value of a numeric column</a:t>
            </a:r>
            <a:r>
              <a:rPr lang="en-US" sz="1400" dirty="0"/>
              <a:t>. </a:t>
            </a:r>
          </a:p>
          <a:p>
            <a:r>
              <a:rPr lang="en-US" sz="1400" dirty="0"/>
              <a:t>AVG()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AVG(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Example:</a:t>
            </a:r>
            <a:r>
              <a:rPr lang="en-US" sz="1400" dirty="0" err="1"/>
              <a:t>Example</a:t>
            </a:r>
            <a:endParaRPr lang="en-US" sz="1400" dirty="0"/>
          </a:p>
          <a:p>
            <a:r>
              <a:rPr lang="en-US" sz="1400" dirty="0"/>
              <a:t>SELECT AVG(Price)</a:t>
            </a:r>
            <a:br>
              <a:rPr lang="en-US" sz="1400" dirty="0"/>
            </a:br>
            <a:r>
              <a:rPr lang="en-US" sz="1400" dirty="0"/>
              <a:t>FROM Products;</a:t>
            </a:r>
          </a:p>
          <a:p>
            <a:r>
              <a:rPr lang="en-US" sz="1700" dirty="0"/>
              <a:t>The SUM() function returns the total sum of a numeric column. </a:t>
            </a:r>
          </a:p>
          <a:p>
            <a:r>
              <a:rPr lang="en-US" sz="1400" dirty="0"/>
              <a:t>SUM() Syntax</a:t>
            </a:r>
          </a:p>
          <a:p>
            <a:r>
              <a:rPr lang="en-US" sz="1400" dirty="0"/>
              <a:t>SELECT SUM(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/>
              <a:t>;</a:t>
            </a:r>
          </a:p>
          <a:p>
            <a:r>
              <a:rPr lang="en-IN" sz="1400" dirty="0" smtClean="0"/>
              <a:t>Example: SELECT</a:t>
            </a:r>
            <a:r>
              <a:rPr lang="en-IN" sz="1400" dirty="0"/>
              <a:t> SUM(Quantity)</a:t>
            </a:r>
            <a:br>
              <a:rPr lang="en-IN" sz="1400" dirty="0"/>
            </a:br>
            <a:r>
              <a:rPr lang="en-IN" sz="1400" dirty="0"/>
              <a:t>FROM </a:t>
            </a:r>
            <a:r>
              <a:rPr lang="en-IN" sz="1400" dirty="0" err="1"/>
              <a:t>OrderDetails</a:t>
            </a:r>
            <a:r>
              <a:rPr lang="en-IN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5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LIKE operator is used in a WHERE clause to search for a specified pattern in a column.</a:t>
            </a:r>
          </a:p>
          <a:p>
            <a:r>
              <a:rPr lang="en-US" sz="1800" dirty="0"/>
              <a:t>There are two wildcards often used in conjunction with the LIKE operator:</a:t>
            </a:r>
          </a:p>
          <a:p>
            <a:r>
              <a:rPr lang="en-US" sz="1800" dirty="0"/>
              <a:t> The percent sign (%) represents zero, one, or multiple characters</a:t>
            </a:r>
          </a:p>
          <a:p>
            <a:r>
              <a:rPr lang="en-US" sz="1800" dirty="0"/>
              <a:t> The underscore sign (_) represents one, single character</a:t>
            </a:r>
          </a:p>
          <a:p>
            <a:r>
              <a:rPr lang="en-US" sz="1600" dirty="0"/>
              <a:t>LIKE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6971" y="1600200"/>
          <a:ext cx="7890058" cy="4525962"/>
        </p:xfrm>
        <a:graphic>
          <a:graphicData uri="http://schemas.openxmlformats.org/drawingml/2006/table">
            <a:tbl>
              <a:tblPr/>
              <a:tblGrid>
                <a:gridCol w="3945029"/>
                <a:gridCol w="3945029"/>
              </a:tblGrid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LIKE Operator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>
                          <a:effectLst/>
                        </a:rPr>
                        <a:t>CustomerName</a:t>
                      </a:r>
                      <a:r>
                        <a:rPr lang="en-IN" sz="1700" dirty="0">
                          <a:effectLst/>
                        </a:rPr>
                        <a:t> LIKE '%or%'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IN operator allows you to specify multiple values in a WHERE clause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 err="1"/>
              <a:t>column_name</a:t>
            </a:r>
            <a:r>
              <a:rPr lang="en-US" sz="1600" i="1" dirty="0"/>
              <a:t>(s)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column_name</a:t>
            </a:r>
            <a:r>
              <a:rPr lang="en-US" sz="1600" dirty="0"/>
              <a:t> IN (</a:t>
            </a:r>
            <a:r>
              <a:rPr lang="en-US" sz="1600" i="1" dirty="0"/>
              <a:t>value1</a:t>
            </a:r>
            <a:r>
              <a:rPr lang="en-US" sz="1600" dirty="0"/>
              <a:t>,</a:t>
            </a:r>
            <a:r>
              <a:rPr lang="en-US" sz="1600" i="1" dirty="0"/>
              <a:t> value2</a:t>
            </a:r>
            <a:r>
              <a:rPr lang="en-US" sz="1600" dirty="0"/>
              <a:t>, </a:t>
            </a:r>
            <a:r>
              <a:rPr lang="en-US" sz="1600" dirty="0" smtClean="0"/>
              <a:t>...);</a:t>
            </a:r>
          </a:p>
          <a:p>
            <a:endParaRPr lang="en-US" sz="1600" dirty="0"/>
          </a:p>
          <a:p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* FROM Customers</a:t>
            </a:r>
            <a:br>
              <a:rPr lang="en-US" sz="1600" dirty="0"/>
            </a:br>
            <a:r>
              <a:rPr lang="en-US" sz="1600" dirty="0"/>
              <a:t>WHERE Country IN ('Germany', 'France', 'UK</a:t>
            </a:r>
            <a:r>
              <a:rPr lang="en-US" sz="1600" dirty="0" smtClean="0"/>
              <a:t>');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NOT IN ('Germany', 'France', 'UK');</a:t>
            </a:r>
          </a:p>
          <a:p>
            <a:endParaRPr lang="en-US" sz="1600" dirty="0" smtClean="0"/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IN (SELECT Country FROM Suppliers);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6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BETWEEN operator selects values within a given range. The values can be numbers, text, or dates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BETWEEN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 err="1"/>
              <a:t>column_name</a:t>
            </a:r>
            <a:r>
              <a:rPr lang="en-US" sz="2000" i="1" dirty="0"/>
              <a:t> </a:t>
            </a:r>
            <a:r>
              <a:rPr lang="en-US" sz="2000" dirty="0"/>
              <a:t>BETWEEN </a:t>
            </a:r>
            <a:r>
              <a:rPr lang="en-US" sz="2000" i="1" dirty="0"/>
              <a:t>value1</a:t>
            </a:r>
            <a:r>
              <a:rPr lang="en-US" sz="2000" dirty="0"/>
              <a:t> AND </a:t>
            </a:r>
            <a:r>
              <a:rPr lang="en-US" sz="2000" i="1" dirty="0"/>
              <a:t>value2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Example:</a:t>
            </a:r>
          </a:p>
          <a:p>
            <a:r>
              <a:rPr lang="en-US" sz="2000" dirty="0" smtClean="0"/>
              <a:t>SELECT</a:t>
            </a:r>
            <a:r>
              <a:rPr lang="en-US" sz="2000" dirty="0"/>
              <a:t> * FROM Products</a:t>
            </a:r>
            <a:br>
              <a:rPr lang="en-US" sz="2000" dirty="0"/>
            </a:br>
            <a:r>
              <a:rPr lang="en-US" sz="2000" dirty="0"/>
              <a:t>WHERE Price BETWEEN 10 AND 20;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SELECT * FROM Products</a:t>
            </a:r>
            <a:br>
              <a:rPr lang="en-US" sz="2000" dirty="0"/>
            </a:br>
            <a:r>
              <a:rPr lang="en-US" sz="2000" dirty="0"/>
              <a:t>WHERE Price NOT BETWEEN 10 AND 20;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8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Alias Column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dirty="0"/>
              <a:t> AS </a:t>
            </a:r>
            <a:r>
              <a:rPr lang="en-US" sz="2000" i="1" dirty="0" err="1"/>
              <a:t>alias_name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 smtClean="0"/>
              <a:t>;</a:t>
            </a:r>
          </a:p>
          <a:p>
            <a:r>
              <a:rPr lang="en-US" sz="2000" i="1" dirty="0" err="1" smtClean="0"/>
              <a:t>Example:</a:t>
            </a:r>
            <a:r>
              <a:rPr lang="en-US" sz="2000" dirty="0" err="1"/>
              <a:t>Example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dirty="0" err="1"/>
              <a:t>CustomerID</a:t>
            </a:r>
            <a:r>
              <a:rPr lang="en-US" sz="2000" dirty="0"/>
              <a:t> AS ID, </a:t>
            </a:r>
            <a:r>
              <a:rPr lang="en-US" sz="2000" dirty="0" err="1"/>
              <a:t>CustomerName</a:t>
            </a:r>
            <a:r>
              <a:rPr lang="en-US" sz="2000" dirty="0"/>
              <a:t> AS Customer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Alias </a:t>
            </a:r>
            <a:r>
              <a:rPr lang="en-US" sz="2000" dirty="0"/>
              <a:t>Table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AS </a:t>
            </a:r>
            <a:r>
              <a:rPr lang="en-US" sz="2000" i="1" dirty="0" err="1"/>
              <a:t>alias_name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SQL JOIN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dirty="0"/>
              <a:t>JOIN</a:t>
            </a:r>
            <a:r>
              <a:rPr lang="en-US" sz="2000" dirty="0"/>
              <a:t> clause is used to combine rows from two or more tables, based on a related column between them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Different Types of SQL JOINs</a:t>
            </a:r>
          </a:p>
          <a:p>
            <a:pPr marL="0" indent="0">
              <a:buNone/>
            </a:pPr>
            <a:r>
              <a:rPr lang="en-US" sz="2000" dirty="0" smtClean="0"/>
              <a:t>     Here </a:t>
            </a:r>
            <a:r>
              <a:rPr lang="en-US" sz="2000" dirty="0"/>
              <a:t>are the different types of the JOINs in SQL:</a:t>
            </a:r>
          </a:p>
          <a:p>
            <a:r>
              <a:rPr lang="en-US" sz="1800" dirty="0"/>
              <a:t>(INNER) JOIN: Returns records that have matching values in both tables</a:t>
            </a:r>
          </a:p>
          <a:p>
            <a:r>
              <a:rPr lang="en-US" sz="1800" dirty="0"/>
              <a:t>LEFT (OUTER) JOIN: Returns all records from the left table, and the matched records from the right table</a:t>
            </a:r>
          </a:p>
          <a:p>
            <a:r>
              <a:rPr lang="en-US" sz="1800" dirty="0"/>
              <a:t>RIGHT (OUTER) JOIN: Returns all records from the right table, and the matched records from the left table</a:t>
            </a:r>
          </a:p>
          <a:p>
            <a:r>
              <a:rPr lang="en-US" sz="1800" dirty="0"/>
              <a:t>FULL (OUTER) JOIN: Returns all records when there is a match in either left or right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52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(INNER) JOIN: Returns records that have matching values in both </a:t>
            </a:r>
            <a:r>
              <a:rPr lang="en-US" sz="1800" dirty="0" smtClean="0"/>
              <a:t>tables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 INNER </a:t>
            </a:r>
            <a:r>
              <a:rPr lang="en-US" sz="2800" dirty="0"/>
              <a:t>JOIN </a:t>
            </a:r>
            <a:r>
              <a:rPr lang="en-US" sz="2800" dirty="0" smtClean="0"/>
              <a:t>Syntax:</a:t>
            </a:r>
            <a:endParaRPr lang="en-US" sz="2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INNER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0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Orders.OrderID</a:t>
            </a:r>
            <a:r>
              <a:rPr lang="en-US" sz="1800" dirty="0"/>
              <a:t>, </a:t>
            </a:r>
            <a:r>
              <a:rPr lang="en-US" sz="1800" dirty="0" err="1"/>
              <a:t>Customers.CustomerName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Orders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INNER JOIN Customers ON </a:t>
            </a:r>
            <a:r>
              <a:rPr lang="en-US" sz="1800" dirty="0" err="1"/>
              <a:t>Orders.CustomerID</a:t>
            </a:r>
            <a:r>
              <a:rPr lang="en-US" sz="1800" dirty="0"/>
              <a:t> = </a:t>
            </a:r>
            <a:r>
              <a:rPr lang="en-US" sz="1800" dirty="0" err="1"/>
              <a:t>Customers.CustomerID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877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 LEFT JOIN 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LEFT JOIN</a:t>
            </a:r>
            <a:r>
              <a:rPr lang="en-US" sz="1800" dirty="0"/>
              <a:t> keyword returns all records from the left table (table1), and the matching records from the right table (table2). The result is 0 records from the right side, if there is no match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LEFT JOIN Syntax:</a:t>
            </a:r>
          </a:p>
          <a:p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LEFT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29139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LEFT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 = 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 smtClean="0"/>
              <a:t>Customers.CustomerName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821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 RIGHT JOIN 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RIGHT JOIN</a:t>
            </a:r>
            <a:r>
              <a:rPr lang="en-US" sz="1800" dirty="0"/>
              <a:t> keyword returns all records from the right table (table2), and the matching records from the left table (table1). The result is 0 records from the left side, if there is no match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RIGHT </a:t>
            </a:r>
            <a:r>
              <a:rPr lang="en-US" dirty="0"/>
              <a:t>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RIGHT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22538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dirty="0" err="1"/>
              <a:t>Orders.OrderID</a:t>
            </a:r>
            <a:r>
              <a:rPr lang="en-US" sz="1600" dirty="0"/>
              <a:t>, </a:t>
            </a:r>
            <a:r>
              <a:rPr lang="en-US" sz="1600" dirty="0" err="1"/>
              <a:t>Employees.LastName</a:t>
            </a:r>
            <a:r>
              <a:rPr lang="en-US" sz="1600" dirty="0"/>
              <a:t>, </a:t>
            </a:r>
            <a:r>
              <a:rPr lang="en-US" sz="1600" dirty="0" err="1"/>
              <a:t>Employees.FirstName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Orders</a:t>
            </a:r>
            <a:br>
              <a:rPr lang="en-US" sz="1600" dirty="0"/>
            </a:br>
            <a:r>
              <a:rPr lang="en-US" sz="1600" dirty="0"/>
              <a:t>RIGHT JOIN Employees ON </a:t>
            </a:r>
            <a:r>
              <a:rPr lang="en-US" sz="1600" dirty="0" err="1"/>
              <a:t>Orders.EmployeeID</a:t>
            </a:r>
            <a:r>
              <a:rPr lang="en-US" sz="1600" dirty="0"/>
              <a:t> = </a:t>
            </a:r>
            <a:r>
              <a:rPr lang="en-US" sz="1600" dirty="0" err="1"/>
              <a:t>Employees.EmployeeID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ORDER BY </a:t>
            </a:r>
            <a:r>
              <a:rPr lang="en-US" sz="1600" dirty="0" err="1"/>
              <a:t>Orders.OrderID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7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SQL FULL OUTER JOIN Keyword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FULL OUTER JOIN</a:t>
            </a:r>
            <a:r>
              <a:rPr lang="en-US" sz="1800" dirty="0"/>
              <a:t> keyword returns all records when there is a match in left (table1) or right (table2) table records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dirty="0" smtClean="0"/>
              <a:t>FULL </a:t>
            </a:r>
            <a:r>
              <a:rPr lang="en-US" dirty="0"/>
              <a:t>OUTER 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FULL OUTER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1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FULL OUTER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=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/>
              <a:t>Customers.CustomerName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17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</a:t>
            </a:r>
            <a:r>
              <a:rPr lang="en-US" sz="2400" dirty="0"/>
              <a:t>*</a:t>
            </a:r>
            <a:r>
              <a:rPr lang="en-US" sz="2400" dirty="0" smtClean="0"/>
              <a:t> 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609</Words>
  <Application>Microsoft Office PowerPoint</Application>
  <PresentationFormat>On-screen Show (4:3)</PresentationFormat>
  <Paragraphs>264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SQL MIN() and MAX() Functions</vt:lpstr>
      <vt:lpstr>SQL COUNT(), AVG() and SUM() Functions</vt:lpstr>
      <vt:lpstr>The SQL LIKE Operator</vt:lpstr>
      <vt:lpstr>PowerPoint Presentation</vt:lpstr>
      <vt:lpstr>The SQL IN Operator</vt:lpstr>
      <vt:lpstr>The SQL BETWEEN Operator</vt:lpstr>
      <vt:lpstr>SQL Aliases</vt:lpstr>
      <vt:lpstr>SQL JOIN</vt:lpstr>
      <vt:lpstr>Inner Join:</vt:lpstr>
      <vt:lpstr>Example</vt:lpstr>
      <vt:lpstr>SQL LEFT JOIN Keyword </vt:lpstr>
      <vt:lpstr>Example:</vt:lpstr>
      <vt:lpstr>SQL RIGHT JOIN Keyword </vt:lpstr>
      <vt:lpstr>Example:</vt:lpstr>
      <vt:lpstr>SQL FULL OUTER JOIN Keyword 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144</cp:revision>
  <dcterms:created xsi:type="dcterms:W3CDTF">2021-11-07T12:03:02Z</dcterms:created>
  <dcterms:modified xsi:type="dcterms:W3CDTF">2021-12-08T04:39:21Z</dcterms:modified>
</cp:coreProperties>
</file>