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 id="263" r:id="rId8"/>
    <p:sldId id="282" r:id="rId9"/>
    <p:sldId id="283" r:id="rId10"/>
    <p:sldId id="284" r:id="rId11"/>
    <p:sldId id="285" r:id="rId12"/>
    <p:sldId id="281" r:id="rId13"/>
    <p:sldId id="264" r:id="rId14"/>
    <p:sldId id="286" r:id="rId15"/>
    <p:sldId id="287" r:id="rId16"/>
    <p:sldId id="288" r:id="rId17"/>
    <p:sldId id="289" r:id="rId18"/>
    <p:sldId id="290"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6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3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306F0-39C7-464C-8DDB-127277987DCD}"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306F0-39C7-464C-8DDB-127277987DCD}"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306F0-39C7-464C-8DDB-127277987DCD}" type="datetimeFigureOut">
              <a:rPr lang="en-US" smtClean="0"/>
              <a:pPr/>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306F0-39C7-464C-8DDB-127277987DCD}" type="datetimeFigureOut">
              <a:rPr lang="en-US" smtClean="0"/>
              <a:pPr/>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306F0-39C7-464C-8DDB-127277987DCD}" type="datetimeFigureOut">
              <a:rPr lang="en-US" smtClean="0"/>
              <a:pPr/>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306F0-39C7-464C-8DDB-127277987DCD}"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306F0-39C7-464C-8DDB-127277987DCD}"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306F0-39C7-464C-8DDB-127277987DCD}" type="datetimeFigureOut">
              <a:rPr lang="en-US" smtClean="0"/>
              <a:pPr/>
              <a:t>12/7/2021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B45D5-5FDA-4D0D-9E2A-09191F1663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sql/sql_like.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w3schools.com/sql/trysql.asp?filename=trysql_op_between" TargetMode="External"/><Relationship Id="rId3" Type="http://schemas.openxmlformats.org/officeDocument/2006/relationships/hyperlink" Target="https://www.w3schools.com/sql/trysql.asp?filename=trysql_op_greater_than" TargetMode="External"/><Relationship Id="rId7" Type="http://schemas.openxmlformats.org/officeDocument/2006/relationships/hyperlink" Target="https://www.w3schools.com/sql/trysql.asp?filename=trysql_op_not_equal_to" TargetMode="External"/><Relationship Id="rId2" Type="http://schemas.openxmlformats.org/officeDocument/2006/relationships/hyperlink" Target="https://www.w3schools.com/sql/trysql.asp?filename=trysql_op_equal_to" TargetMode="External"/><Relationship Id="rId1" Type="http://schemas.openxmlformats.org/officeDocument/2006/relationships/slideLayout" Target="../slideLayouts/slideLayout2.xml"/><Relationship Id="rId6" Type="http://schemas.openxmlformats.org/officeDocument/2006/relationships/hyperlink" Target="https://www.w3schools.com/sql/trysql.asp?filename=trysql_op_less_than2" TargetMode="External"/><Relationship Id="rId5" Type="http://schemas.openxmlformats.org/officeDocument/2006/relationships/hyperlink" Target="https://www.w3schools.com/sql/trysql.asp?filename=trysql_op_greater_than2" TargetMode="External"/><Relationship Id="rId10" Type="http://schemas.openxmlformats.org/officeDocument/2006/relationships/hyperlink" Target="https://www.w3schools.com/sql/trysql.asp?filename=trysql_op_in" TargetMode="External"/><Relationship Id="rId4" Type="http://schemas.openxmlformats.org/officeDocument/2006/relationships/hyperlink" Target="https://www.w3schools.com/sql/trysql.asp?filename=trysql_op_less_than" TargetMode="External"/><Relationship Id="rId9" Type="http://schemas.openxmlformats.org/officeDocument/2006/relationships/hyperlink" Target="https://www.w3schools.com/sql/trysql.asp?filename=trysql_op_lik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470025"/>
          </a:xfrm>
        </p:spPr>
        <p:txBody>
          <a:bodyPr/>
          <a:lstStyle/>
          <a:p>
            <a:r>
              <a:rPr lang="en-US" dirty="0" smtClean="0"/>
              <a:t>S</a:t>
            </a:r>
            <a:r>
              <a:rPr lang="en-US" sz="3200" dirty="0" smtClean="0"/>
              <a:t>tructured</a:t>
            </a:r>
            <a:r>
              <a:rPr lang="en-US" dirty="0" smtClean="0"/>
              <a:t> Q</a:t>
            </a:r>
            <a:r>
              <a:rPr lang="en-US" sz="3200" dirty="0"/>
              <a:t>uery</a:t>
            </a:r>
            <a:r>
              <a:rPr lang="en-US" dirty="0" smtClean="0"/>
              <a:t> </a:t>
            </a:r>
            <a:r>
              <a:rPr lang="en-US" dirty="0"/>
              <a:t>L</a:t>
            </a:r>
            <a:r>
              <a:rPr lang="en-US" sz="3200" dirty="0"/>
              <a:t>anguage</a:t>
            </a:r>
          </a:p>
        </p:txBody>
      </p:sp>
      <p:sp>
        <p:nvSpPr>
          <p:cNvPr id="3" name="Subtitle 2"/>
          <p:cNvSpPr>
            <a:spLocks noGrp="1"/>
          </p:cNvSpPr>
          <p:nvPr>
            <p:ph type="subTitle" idx="1"/>
          </p:nvPr>
        </p:nvSpPr>
        <p:spPr>
          <a:xfrm>
            <a:off x="838200" y="2209800"/>
            <a:ext cx="7620000" cy="3429000"/>
          </a:xfrm>
        </p:spPr>
        <p:txBody>
          <a:bodyPr/>
          <a:lstStyle/>
          <a:p>
            <a:pPr algn="l">
              <a:buFont typeface="Arial" pitchFamily="34" charset="0"/>
              <a:buChar char="•"/>
            </a:pPr>
            <a:r>
              <a:rPr lang="en-US" dirty="0" smtClean="0">
                <a:solidFill>
                  <a:schemeClr val="tx1"/>
                </a:solidFill>
              </a:rPr>
              <a:t> RDBMS</a:t>
            </a:r>
          </a:p>
          <a:p>
            <a:pPr algn="l">
              <a:buFont typeface="Arial" pitchFamily="34" charset="0"/>
              <a:buChar char="•"/>
            </a:pPr>
            <a:r>
              <a:rPr lang="en-US" dirty="0">
                <a:solidFill>
                  <a:schemeClr val="tx1"/>
                </a:solidFill>
              </a:rPr>
              <a:t> </a:t>
            </a:r>
            <a:r>
              <a:rPr lang="en-US" dirty="0" smtClean="0">
                <a:solidFill>
                  <a:schemeClr val="tx1"/>
                </a:solidFill>
              </a:rPr>
              <a:t>DDL</a:t>
            </a:r>
          </a:p>
          <a:p>
            <a:pPr algn="l">
              <a:buFont typeface="Arial" pitchFamily="34" charset="0"/>
              <a:buChar char="•"/>
            </a:pPr>
            <a:r>
              <a:rPr lang="en-US" dirty="0">
                <a:solidFill>
                  <a:schemeClr val="tx1"/>
                </a:solidFill>
              </a:rPr>
              <a:t> </a:t>
            </a:r>
            <a:r>
              <a:rPr lang="en-US" dirty="0" smtClean="0">
                <a:solidFill>
                  <a:schemeClr val="tx1"/>
                </a:solidFill>
              </a:rPr>
              <a:t>DML</a:t>
            </a:r>
          </a:p>
          <a:p>
            <a:pPr algn="l">
              <a:buFont typeface="Arial" pitchFamily="34" charset="0"/>
              <a:buChar char="•"/>
            </a:pPr>
            <a:r>
              <a:rPr lang="en-US" dirty="0">
                <a:solidFill>
                  <a:schemeClr val="tx1"/>
                </a:solidFill>
              </a:rPr>
              <a:t> </a:t>
            </a:r>
            <a:r>
              <a:rPr lang="en-US" dirty="0" smtClean="0">
                <a:solidFill>
                  <a:schemeClr val="tx1"/>
                </a:solidFill>
              </a:rPr>
              <a:t>DCL</a:t>
            </a:r>
          </a:p>
          <a:p>
            <a:pPr algn="l">
              <a:buFont typeface="Arial" pitchFamily="34" charset="0"/>
              <a:buChar char="•"/>
            </a:pPr>
            <a:r>
              <a:rPr lang="en-US" dirty="0">
                <a:solidFill>
                  <a:schemeClr val="tx1"/>
                </a:solidFill>
              </a:rPr>
              <a:t> </a:t>
            </a:r>
            <a:r>
              <a:rPr lang="en-US" dirty="0" smtClean="0">
                <a:solidFill>
                  <a:schemeClr val="tx1"/>
                </a:solidFill>
              </a:rPr>
              <a:t>TCL</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US" dirty="0"/>
              <a:t>The SQL AND, OR and NOT Operators</a:t>
            </a:r>
          </a:p>
          <a:p>
            <a:r>
              <a:rPr lang="en-US" dirty="0"/>
              <a:t>The WHERE clause can be combined with AND, OR, and NOT operators.</a:t>
            </a:r>
          </a:p>
          <a:p>
            <a:r>
              <a:rPr lang="en-US" dirty="0"/>
              <a:t>The AND </a:t>
            </a:r>
            <a:r>
              <a:rPr lang="en-US" dirty="0" err="1"/>
              <a:t>and</a:t>
            </a:r>
            <a:r>
              <a:rPr lang="en-US" dirty="0"/>
              <a:t> OR operators are used to filter records based on more than one condition:</a:t>
            </a:r>
          </a:p>
          <a:p>
            <a:r>
              <a:rPr lang="en-US" dirty="0"/>
              <a:t>The AND operator displays a record if all the conditions separated by AND are TRUE.</a:t>
            </a:r>
          </a:p>
          <a:p>
            <a:r>
              <a:rPr lang="en-US" dirty="0"/>
              <a:t>The OR operator displays a record if any of the conditions separated by OR is TRUE.</a:t>
            </a:r>
          </a:p>
          <a:p>
            <a:endParaRPr lang="en-IN" dirty="0"/>
          </a:p>
        </p:txBody>
      </p:sp>
    </p:spTree>
    <p:extLst>
      <p:ext uri="{BB962C8B-B14F-4D97-AF65-F5344CB8AC3E}">
        <p14:creationId xmlns:p14="http://schemas.microsoft.com/office/powerpoint/2010/main" val="2279115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sz="1800" dirty="0"/>
              <a:t>AND </a:t>
            </a:r>
            <a:r>
              <a:rPr lang="en-US" sz="1800" dirty="0" smtClean="0"/>
              <a:t>Syntax</a:t>
            </a:r>
          </a:p>
          <a:p>
            <a:endParaRPr lang="en-US" sz="1800" dirty="0"/>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condition1</a:t>
            </a:r>
            <a:r>
              <a:rPr lang="en-US" sz="1800" dirty="0"/>
              <a:t> AND </a:t>
            </a:r>
            <a:r>
              <a:rPr lang="en-US" sz="1800" i="1" dirty="0"/>
              <a:t>condition2</a:t>
            </a:r>
            <a:r>
              <a:rPr lang="en-US" sz="1800" dirty="0"/>
              <a:t> AND </a:t>
            </a:r>
            <a:r>
              <a:rPr lang="en-US" sz="1800" i="1" dirty="0"/>
              <a:t>condition3 </a:t>
            </a:r>
            <a:r>
              <a:rPr lang="en-US" sz="1800" i="1" dirty="0" smtClean="0"/>
              <a:t>...</a:t>
            </a:r>
            <a:r>
              <a:rPr lang="en-US" sz="1800" dirty="0" smtClean="0"/>
              <a:t>;</a:t>
            </a:r>
          </a:p>
          <a:p>
            <a:r>
              <a:rPr lang="en-US" sz="1800" dirty="0"/>
              <a:t>Example</a:t>
            </a:r>
          </a:p>
          <a:p>
            <a:r>
              <a:rPr lang="en-US" sz="1800" dirty="0"/>
              <a:t>SELECT * FROM Customers</a:t>
            </a:r>
            <a:br>
              <a:rPr lang="en-US" sz="1800" dirty="0"/>
            </a:br>
            <a:r>
              <a:rPr lang="en-US" sz="1800" dirty="0"/>
              <a:t>WHERE Country='Germany' AND City='Berlin</a:t>
            </a:r>
            <a:r>
              <a:rPr lang="en-US" sz="1800" dirty="0" smtClean="0"/>
              <a:t>';</a:t>
            </a:r>
          </a:p>
          <a:p>
            <a:endParaRPr lang="en-US" sz="1800" dirty="0"/>
          </a:p>
          <a:p>
            <a:r>
              <a:rPr lang="en-US" sz="1800" dirty="0" smtClean="0"/>
              <a:t>OR </a:t>
            </a:r>
            <a:r>
              <a:rPr lang="en-US" sz="1800" dirty="0"/>
              <a:t>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condition1</a:t>
            </a:r>
            <a:r>
              <a:rPr lang="en-US" sz="1800" dirty="0"/>
              <a:t> OR </a:t>
            </a:r>
            <a:r>
              <a:rPr lang="en-US" sz="1800" i="1" dirty="0"/>
              <a:t>condition2</a:t>
            </a:r>
            <a:r>
              <a:rPr lang="en-US" sz="1800" dirty="0"/>
              <a:t> OR </a:t>
            </a:r>
            <a:r>
              <a:rPr lang="en-US" sz="1800" i="1" dirty="0"/>
              <a:t>condition3 </a:t>
            </a:r>
            <a:r>
              <a:rPr lang="en-US" sz="1800" i="1" dirty="0" smtClean="0"/>
              <a:t>...</a:t>
            </a:r>
            <a:r>
              <a:rPr lang="en-US" sz="1800" dirty="0" smtClean="0"/>
              <a:t>;</a:t>
            </a:r>
          </a:p>
          <a:p>
            <a:endParaRPr lang="en-US" sz="1800" dirty="0" smtClean="0"/>
          </a:p>
          <a:p>
            <a:r>
              <a:rPr lang="en-US" sz="1800" dirty="0"/>
              <a:t>Example</a:t>
            </a:r>
          </a:p>
          <a:p>
            <a:r>
              <a:rPr lang="en-US" sz="1800" dirty="0"/>
              <a:t>SELECT * FROM Customers</a:t>
            </a:r>
            <a:br>
              <a:rPr lang="en-US" sz="1800" dirty="0"/>
            </a:br>
            <a:r>
              <a:rPr lang="en-US" sz="1800" dirty="0"/>
              <a:t>WHERE City='Berlin' OR City='</a:t>
            </a:r>
            <a:r>
              <a:rPr lang="en-US" sz="1800" dirty="0" err="1"/>
              <a:t>München</a:t>
            </a:r>
            <a:r>
              <a:rPr lang="en-US" sz="1800" dirty="0"/>
              <a:t>';</a:t>
            </a:r>
          </a:p>
          <a:p>
            <a:endParaRPr lang="en-US" sz="1800" dirty="0"/>
          </a:p>
          <a:p>
            <a:endParaRPr lang="en-US" sz="1800" dirty="0"/>
          </a:p>
          <a:p>
            <a:pPr marL="0" indent="0">
              <a:buNone/>
            </a:pPr>
            <a:r>
              <a:rPr lang="en-US" sz="1800" dirty="0" smtClean="0"/>
              <a:t>         NOT </a:t>
            </a:r>
            <a:r>
              <a:rPr lang="en-US" sz="1800" dirty="0"/>
              <a:t>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NOT </a:t>
            </a:r>
            <a:r>
              <a:rPr lang="en-US" sz="1800" i="1" dirty="0"/>
              <a:t>condition</a:t>
            </a:r>
            <a:r>
              <a:rPr lang="en-US" sz="1800" dirty="0" smtClean="0"/>
              <a:t>;</a:t>
            </a:r>
          </a:p>
          <a:p>
            <a:r>
              <a:rPr lang="en-US" sz="1600" dirty="0"/>
              <a:t>Example</a:t>
            </a:r>
          </a:p>
          <a:p>
            <a:r>
              <a:rPr lang="en-US" sz="1600" dirty="0"/>
              <a:t>SELECT * FROM Customers</a:t>
            </a:r>
            <a:br>
              <a:rPr lang="en-US" sz="1600" dirty="0"/>
            </a:br>
            <a:r>
              <a:rPr lang="en-US" sz="1600" dirty="0"/>
              <a:t>WHERE NOT Country='Germany';</a:t>
            </a:r>
          </a:p>
          <a:p>
            <a:endParaRPr lang="en-US" sz="1800" dirty="0"/>
          </a:p>
          <a:p>
            <a:endParaRPr lang="en-US" sz="1800" dirty="0"/>
          </a:p>
          <a:p>
            <a:endParaRPr lang="en-IN" dirty="0"/>
          </a:p>
        </p:txBody>
      </p:sp>
    </p:spTree>
    <p:extLst>
      <p:ext uri="{BB962C8B-B14F-4D97-AF65-F5344CB8AC3E}">
        <p14:creationId xmlns:p14="http://schemas.microsoft.com/office/powerpoint/2010/main" val="247309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normAutofit/>
          </a:bodyPr>
          <a:lstStyle/>
          <a:p>
            <a:r>
              <a:rPr lang="en-US" sz="2400" dirty="0" smtClean="0"/>
              <a:t>Data Control Language- GRANT, REVOKE</a:t>
            </a:r>
          </a:p>
          <a:p>
            <a:pPr>
              <a:buNone/>
            </a:pPr>
            <a:endParaRPr lang="en-US" sz="2400" dirty="0" smtClean="0"/>
          </a:p>
          <a:p>
            <a:r>
              <a:rPr lang="en-US" sz="2400" dirty="0" smtClean="0"/>
              <a:t>Transaction Control Language- COMMIT, ROLLBACK, SAVEPOINT, SET TRANSACTION</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324600" cy="639762"/>
          </a:xfrm>
        </p:spPr>
        <p:txBody>
          <a:bodyPr>
            <a:normAutofit/>
          </a:bodyPr>
          <a:lstStyle/>
          <a:p>
            <a:pPr algn="l"/>
            <a:r>
              <a:rPr lang="en-US" sz="2800" i="1" dirty="0" smtClean="0"/>
              <a:t>SQL Logical Operators:</a:t>
            </a:r>
            <a:endParaRPr lang="en-US" sz="2800" i="1" dirty="0"/>
          </a:p>
        </p:txBody>
      </p:sp>
      <p:pic>
        <p:nvPicPr>
          <p:cNvPr id="4" name="Content Placeholder 3"/>
          <p:cNvPicPr>
            <a:picLocks noGrp="1"/>
          </p:cNvPicPr>
          <p:nvPr>
            <p:ph idx="1"/>
          </p:nvPr>
        </p:nvPicPr>
        <p:blipFill>
          <a:blip r:embed="rId2"/>
          <a:srcRect/>
          <a:stretch>
            <a:fillRect/>
          </a:stretch>
        </p:blipFill>
        <p:spPr bwMode="auto">
          <a:xfrm>
            <a:off x="990600" y="990600"/>
            <a:ext cx="7162799" cy="510539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a:t>The SQL ORDER BY Keyword</a:t>
            </a:r>
            <a:br>
              <a:rPr lang="en-US" sz="1800" dirty="0"/>
            </a:br>
            <a:r>
              <a:rPr lang="en-US" sz="1800" dirty="0"/>
              <a:t>The ORDER BY keyword is used to sort the result-set in ascending or descending order.</a:t>
            </a:r>
            <a:br>
              <a:rPr lang="en-US" sz="1800" dirty="0"/>
            </a:br>
            <a:r>
              <a:rPr lang="en-US" sz="1800" dirty="0"/>
              <a:t>The ORDER BY keyword sorts the records in ascending order by default. To sort the records in descending order, use the DESC keyword.</a:t>
            </a:r>
            <a:br>
              <a:rPr lang="en-US" sz="1800" dirty="0"/>
            </a:br>
            <a:endParaRPr lang="en-IN" sz="1800" dirty="0"/>
          </a:p>
        </p:txBody>
      </p:sp>
      <p:sp>
        <p:nvSpPr>
          <p:cNvPr id="3" name="Content Placeholder 2"/>
          <p:cNvSpPr>
            <a:spLocks noGrp="1"/>
          </p:cNvSpPr>
          <p:nvPr>
            <p:ph idx="1"/>
          </p:nvPr>
        </p:nvSpPr>
        <p:spPr/>
        <p:txBody>
          <a:bodyPr/>
          <a:lstStyle/>
          <a:p>
            <a:r>
              <a:rPr lang="en-US" sz="1800" dirty="0"/>
              <a:t>ORDER BY 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ORDER BY </a:t>
            </a:r>
            <a:r>
              <a:rPr lang="en-US" sz="1800" i="1" dirty="0"/>
              <a:t>column1, column2, ... </a:t>
            </a:r>
            <a:r>
              <a:rPr lang="en-US" sz="1800" dirty="0"/>
              <a:t>ASC|DESC</a:t>
            </a:r>
            <a:r>
              <a:rPr lang="en-US" sz="1800" dirty="0" smtClean="0"/>
              <a:t>;</a:t>
            </a:r>
          </a:p>
          <a:p>
            <a:endParaRPr lang="en-US" sz="1800" dirty="0"/>
          </a:p>
          <a:p>
            <a:r>
              <a:rPr lang="en-US" sz="1800" dirty="0"/>
              <a:t>SELECT * FROM Customers</a:t>
            </a:r>
            <a:r>
              <a:rPr lang="en-US" sz="1800" dirty="0"/>
              <a:t/>
            </a:r>
            <a:br>
              <a:rPr lang="en-US" sz="1800" dirty="0"/>
            </a:br>
            <a:r>
              <a:rPr lang="en-US" sz="1800" dirty="0"/>
              <a:t>ORDER BY Country</a:t>
            </a:r>
            <a:r>
              <a:rPr lang="en-US" sz="1800" dirty="0" smtClean="0"/>
              <a:t>;</a:t>
            </a:r>
          </a:p>
          <a:p>
            <a:endParaRPr lang="en-US" sz="1800" dirty="0"/>
          </a:p>
          <a:p>
            <a:r>
              <a:rPr lang="en-US" sz="1800" dirty="0"/>
              <a:t>SELECT * FROM Customers</a:t>
            </a:r>
            <a:r>
              <a:rPr lang="en-US" sz="1800" dirty="0"/>
              <a:t/>
            </a:r>
            <a:br>
              <a:rPr lang="en-US" sz="1800" dirty="0"/>
            </a:br>
            <a:r>
              <a:rPr lang="en-US" sz="1800" dirty="0"/>
              <a:t>ORDER BY Country DESC;</a:t>
            </a:r>
          </a:p>
          <a:p>
            <a:endParaRPr lang="en-IN" dirty="0"/>
          </a:p>
        </p:txBody>
      </p:sp>
    </p:spTree>
    <p:extLst>
      <p:ext uri="{BB962C8B-B14F-4D97-AF65-F5344CB8AC3E}">
        <p14:creationId xmlns:p14="http://schemas.microsoft.com/office/powerpoint/2010/main" val="3361364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a:t>What is a NULL Value?</a:t>
            </a:r>
            <a:br>
              <a:rPr lang="en-US" sz="1800" dirty="0"/>
            </a:br>
            <a:r>
              <a:rPr lang="en-US" sz="1800" dirty="0"/>
              <a:t>A field with a NULL value is a field with no value.</a:t>
            </a:r>
            <a:br>
              <a:rPr lang="en-US" sz="1800" dirty="0"/>
            </a:br>
            <a:r>
              <a:rPr lang="en-US" sz="1800" dirty="0"/>
              <a:t>If a field in a table is optional, it is possible to insert a new record or update a record without adding a value to this field. Then, the field will be saved with a NULL value.</a:t>
            </a:r>
            <a:br>
              <a:rPr lang="en-US" sz="1800" dirty="0"/>
            </a:br>
            <a:endParaRPr lang="en-IN" sz="1800" dirty="0"/>
          </a:p>
        </p:txBody>
      </p:sp>
      <p:sp>
        <p:nvSpPr>
          <p:cNvPr id="3" name="Content Placeholder 2"/>
          <p:cNvSpPr>
            <a:spLocks noGrp="1"/>
          </p:cNvSpPr>
          <p:nvPr>
            <p:ph idx="1"/>
          </p:nvPr>
        </p:nvSpPr>
        <p:spPr/>
        <p:txBody>
          <a:bodyPr>
            <a:normAutofit fontScale="92500" lnSpcReduction="20000"/>
          </a:bodyPr>
          <a:lstStyle/>
          <a:p>
            <a:r>
              <a:rPr lang="en-US" sz="1800" dirty="0"/>
              <a:t>IS NULL Syntax</a:t>
            </a:r>
          </a:p>
          <a:p>
            <a:r>
              <a:rPr lang="en-US" sz="1800" dirty="0"/>
              <a:t>SELECT </a:t>
            </a:r>
            <a:r>
              <a:rPr lang="en-US" sz="1800" i="1" dirty="0" err="1"/>
              <a:t>column_names</a:t>
            </a:r>
            <a:r>
              <a:rPr lang="en-US" sz="1800" i="1" dirty="0"/>
              <a:t/>
            </a:r>
            <a:br>
              <a:rPr lang="en-US" sz="1800" i="1" dirty="0"/>
            </a:br>
            <a:r>
              <a:rPr lang="en-US" sz="1800" dirty="0"/>
              <a:t>FROM </a:t>
            </a:r>
            <a:r>
              <a:rPr lang="en-US" sz="1800" i="1" dirty="0" err="1"/>
              <a:t>table_name</a:t>
            </a:r>
            <a:r>
              <a:rPr lang="en-US" sz="1800" dirty="0"/>
              <a:t/>
            </a:r>
            <a:br>
              <a:rPr lang="en-US" sz="1800" dirty="0"/>
            </a:br>
            <a:r>
              <a:rPr lang="en-US" sz="1800" dirty="0"/>
              <a:t>WHERE </a:t>
            </a:r>
            <a:r>
              <a:rPr lang="en-US" sz="1800" i="1" dirty="0" err="1"/>
              <a:t>column_name</a:t>
            </a:r>
            <a:r>
              <a:rPr lang="en-US" sz="1800" dirty="0"/>
              <a:t> IS NULL</a:t>
            </a:r>
            <a:r>
              <a:rPr lang="en-US" sz="1800" dirty="0" smtClean="0"/>
              <a:t>;</a:t>
            </a:r>
          </a:p>
          <a:p>
            <a:r>
              <a:rPr lang="en-US" sz="1800" dirty="0"/>
              <a:t>Example</a:t>
            </a:r>
          </a:p>
          <a:p>
            <a:r>
              <a:rPr lang="en-US" sz="1800" dirty="0"/>
              <a:t>SELECT </a:t>
            </a:r>
            <a:r>
              <a:rPr lang="en-US" sz="1800" dirty="0" err="1"/>
              <a:t>CustomerName</a:t>
            </a:r>
            <a:r>
              <a:rPr lang="en-US" sz="1800" dirty="0"/>
              <a:t>, </a:t>
            </a:r>
            <a:r>
              <a:rPr lang="en-US" sz="1800" dirty="0" err="1"/>
              <a:t>ContactName</a:t>
            </a:r>
            <a:r>
              <a:rPr lang="en-US" sz="1800" dirty="0"/>
              <a:t>, Address</a:t>
            </a:r>
            <a:br>
              <a:rPr lang="en-US" sz="1800" dirty="0"/>
            </a:br>
            <a:r>
              <a:rPr lang="en-US" sz="1800" dirty="0"/>
              <a:t>FROM Customers</a:t>
            </a:r>
            <a:br>
              <a:rPr lang="en-US" sz="1800" dirty="0"/>
            </a:br>
            <a:r>
              <a:rPr lang="en-US" sz="1800" dirty="0"/>
              <a:t>WHERE Address IS NULL;</a:t>
            </a:r>
          </a:p>
          <a:p>
            <a:endParaRPr lang="en-US" sz="1800" dirty="0" smtClean="0"/>
          </a:p>
          <a:p>
            <a:endParaRPr lang="en-US" sz="1800" dirty="0"/>
          </a:p>
          <a:p>
            <a:r>
              <a:rPr lang="en-US" sz="1800" dirty="0"/>
              <a:t>IS NOT NULL Syntax</a:t>
            </a:r>
          </a:p>
          <a:p>
            <a:r>
              <a:rPr lang="en-US" sz="1800" dirty="0"/>
              <a:t>SELECT </a:t>
            </a:r>
            <a:r>
              <a:rPr lang="en-US" sz="1800" i="1" dirty="0" err="1"/>
              <a:t>column_names</a:t>
            </a:r>
            <a:r>
              <a:rPr lang="en-US" sz="1800" i="1" dirty="0"/>
              <a:t/>
            </a:r>
            <a:br>
              <a:rPr lang="en-US" sz="1800" i="1" dirty="0"/>
            </a:br>
            <a:r>
              <a:rPr lang="en-US" sz="1800" dirty="0"/>
              <a:t>FROM </a:t>
            </a:r>
            <a:r>
              <a:rPr lang="en-US" sz="1800" i="1" dirty="0" err="1"/>
              <a:t>table_name</a:t>
            </a:r>
            <a:r>
              <a:rPr lang="en-US" sz="1800" dirty="0"/>
              <a:t/>
            </a:r>
            <a:br>
              <a:rPr lang="en-US" sz="1800" dirty="0"/>
            </a:br>
            <a:r>
              <a:rPr lang="en-US" sz="1800" dirty="0"/>
              <a:t>WHERE </a:t>
            </a:r>
            <a:r>
              <a:rPr lang="en-US" sz="1800" i="1" dirty="0" err="1"/>
              <a:t>column_name</a:t>
            </a:r>
            <a:r>
              <a:rPr lang="en-US" sz="1800" dirty="0"/>
              <a:t> IS NOT NULL</a:t>
            </a:r>
            <a:r>
              <a:rPr lang="en-US" sz="1800" dirty="0" smtClean="0"/>
              <a:t>;</a:t>
            </a:r>
          </a:p>
          <a:p>
            <a:r>
              <a:rPr lang="en-US" sz="1800" dirty="0"/>
              <a:t>Example</a:t>
            </a:r>
          </a:p>
          <a:p>
            <a:r>
              <a:rPr lang="en-US" sz="1800" dirty="0"/>
              <a:t>SELECT </a:t>
            </a:r>
            <a:r>
              <a:rPr lang="en-US" sz="1800" dirty="0" err="1"/>
              <a:t>CustomerName</a:t>
            </a:r>
            <a:r>
              <a:rPr lang="en-US" sz="1800" dirty="0"/>
              <a:t>, </a:t>
            </a:r>
            <a:r>
              <a:rPr lang="en-US" sz="1800" dirty="0" err="1"/>
              <a:t>ContactName</a:t>
            </a:r>
            <a:r>
              <a:rPr lang="en-US" sz="1800" dirty="0"/>
              <a:t>, Address</a:t>
            </a:r>
            <a:br>
              <a:rPr lang="en-US" sz="1800" dirty="0"/>
            </a:br>
            <a:r>
              <a:rPr lang="en-US" sz="1800" dirty="0"/>
              <a:t>FROM Customers</a:t>
            </a:r>
            <a:br>
              <a:rPr lang="en-US" sz="1800" dirty="0"/>
            </a:br>
            <a:r>
              <a:rPr lang="en-US" sz="1800" dirty="0"/>
              <a:t>WHERE Address IS NOT NULL;</a:t>
            </a:r>
          </a:p>
          <a:p>
            <a:endParaRPr lang="en-US" sz="1800" dirty="0"/>
          </a:p>
          <a:p>
            <a:endParaRPr lang="en-US" sz="1800" dirty="0"/>
          </a:p>
          <a:p>
            <a:endParaRPr lang="en-IN" dirty="0"/>
          </a:p>
        </p:txBody>
      </p:sp>
    </p:spTree>
    <p:extLst>
      <p:ext uri="{BB962C8B-B14F-4D97-AF65-F5344CB8AC3E}">
        <p14:creationId xmlns:p14="http://schemas.microsoft.com/office/powerpoint/2010/main" val="2518026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a:t>The SQL SELECT TOP Clause</a:t>
            </a:r>
            <a:br>
              <a:rPr lang="en-US" sz="1800" dirty="0"/>
            </a:br>
            <a:r>
              <a:rPr lang="en-US" sz="1800" dirty="0"/>
              <a:t>The SELECT TOP clause is used to specify the number of records to return.</a:t>
            </a:r>
            <a:br>
              <a:rPr lang="en-US" sz="1800" dirty="0"/>
            </a:br>
            <a:r>
              <a:rPr lang="en-US" sz="1800" dirty="0"/>
              <a:t>The SELECT TOP clause is useful on large tables with thousands of records. Returning a large number of records can impact performance.</a:t>
            </a:r>
            <a:br>
              <a:rPr lang="en-US" sz="1800" dirty="0"/>
            </a:br>
            <a:endParaRPr lang="en-IN" sz="1800" dirty="0"/>
          </a:p>
        </p:txBody>
      </p:sp>
      <p:sp>
        <p:nvSpPr>
          <p:cNvPr id="3" name="Content Placeholder 2"/>
          <p:cNvSpPr>
            <a:spLocks noGrp="1"/>
          </p:cNvSpPr>
          <p:nvPr>
            <p:ph idx="1"/>
          </p:nvPr>
        </p:nvSpPr>
        <p:spPr/>
        <p:txBody>
          <a:bodyPr>
            <a:normAutofit/>
          </a:bodyPr>
          <a:lstStyle/>
          <a:p>
            <a:r>
              <a:rPr lang="en-US" sz="1800" dirty="0"/>
              <a:t>SELECT TOP </a:t>
            </a:r>
            <a:r>
              <a:rPr lang="en-US" sz="1800" i="1" dirty="0" err="1"/>
              <a:t>number</a:t>
            </a:r>
            <a:r>
              <a:rPr lang="en-US" sz="1800" dirty="0" err="1"/>
              <a:t>|</a:t>
            </a:r>
            <a:r>
              <a:rPr lang="en-US" sz="1800" i="1" dirty="0" err="1"/>
              <a:t>percent</a:t>
            </a:r>
            <a:r>
              <a:rPr lang="en-US" sz="1800" dirty="0"/>
              <a: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i="1" dirty="0"/>
              <a:t/>
            </a:r>
            <a:br>
              <a:rPr lang="en-US" sz="1800" i="1" dirty="0"/>
            </a:br>
            <a:r>
              <a:rPr lang="en-US" sz="1800" dirty="0"/>
              <a:t>WHERE </a:t>
            </a:r>
            <a:r>
              <a:rPr lang="en-US" sz="1800" i="1" dirty="0"/>
              <a:t>condition</a:t>
            </a:r>
            <a:r>
              <a:rPr lang="en-US" sz="1800" dirty="0" smtClean="0"/>
              <a:t>;</a:t>
            </a:r>
          </a:p>
          <a:p>
            <a:endParaRPr lang="en-US" sz="1800" dirty="0"/>
          </a:p>
          <a:p>
            <a:r>
              <a:rPr lang="en-US" sz="1800" dirty="0"/>
              <a:t>SELECT TOP 3 * FROM Customers</a:t>
            </a:r>
            <a:r>
              <a:rPr lang="en-US" sz="1800" dirty="0" smtClean="0"/>
              <a:t>;</a:t>
            </a:r>
          </a:p>
          <a:p>
            <a:r>
              <a:rPr lang="en-US" sz="1800" dirty="0"/>
              <a:t>The SQL LIKE Operator</a:t>
            </a:r>
          </a:p>
          <a:p>
            <a:r>
              <a:rPr lang="en-US" sz="1800" dirty="0"/>
              <a:t>The LIKE operator is used in a WHERE clause to search for a specified pattern in a column.</a:t>
            </a:r>
          </a:p>
          <a:p>
            <a:r>
              <a:rPr lang="en-US" sz="1800" dirty="0"/>
              <a:t>There are two wildcards often used in conjunction with the LIKE operator:</a:t>
            </a:r>
          </a:p>
          <a:p>
            <a:r>
              <a:rPr lang="en-US" sz="1800" dirty="0"/>
              <a:t> The percent sign (%) represents zero, one, or multiple characters</a:t>
            </a:r>
          </a:p>
          <a:p>
            <a:r>
              <a:rPr lang="en-US" sz="1800" dirty="0"/>
              <a:t> The underscore sign (_) represents one, single character</a:t>
            </a:r>
          </a:p>
          <a:p>
            <a:endParaRPr lang="en-IN" sz="1800" dirty="0"/>
          </a:p>
        </p:txBody>
      </p:sp>
    </p:spTree>
    <p:extLst>
      <p:ext uri="{BB962C8B-B14F-4D97-AF65-F5344CB8AC3E}">
        <p14:creationId xmlns:p14="http://schemas.microsoft.com/office/powerpoint/2010/main" val="503037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111834" y="1591898"/>
          <a:ext cx="6920331" cy="4542568"/>
        </p:xfrm>
        <a:graphic>
          <a:graphicData uri="http://schemas.openxmlformats.org/drawingml/2006/table">
            <a:tbl>
              <a:tblPr/>
              <a:tblGrid>
                <a:gridCol w="2306777"/>
                <a:gridCol w="2306777"/>
                <a:gridCol w="2306777"/>
              </a:tblGrid>
              <a:tr h="353986">
                <a:tc>
                  <a:txBody>
                    <a:bodyPr/>
                    <a:lstStyle/>
                    <a:p>
                      <a:pPr algn="l" fontAlgn="t"/>
                      <a:r>
                        <a:rPr lang="en-IN" sz="1500">
                          <a:effectLst/>
                        </a:rPr>
                        <a:t>Symbol</a:t>
                      </a:r>
                    </a:p>
                  </a:txBody>
                  <a:tcPr marL="126424"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a:effectLst/>
                        </a:rPr>
                        <a:t>Description</a:t>
                      </a:r>
                    </a:p>
                  </a:txBody>
                  <a:tcPr marL="63212"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a:effectLst/>
                        </a:rPr>
                        <a:t>Example</a:t>
                      </a:r>
                    </a:p>
                  </a:txBody>
                  <a:tcPr marL="63212"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81548">
                <a:tc>
                  <a:txBody>
                    <a:bodyPr/>
                    <a:lstStyle/>
                    <a:p>
                      <a:pPr algn="l" fontAlgn="t"/>
                      <a:r>
                        <a:rPr lang="en-IN" sz="1500">
                          <a:effectLst/>
                        </a:rPr>
                        <a:t>*</a:t>
                      </a:r>
                    </a:p>
                  </a:txBody>
                  <a:tcPr marL="126424"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Represents zero or more characters</a:t>
                      </a:r>
                    </a:p>
                  </a:txBody>
                  <a:tcPr marL="63212"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bl* finds bl, black, blue, and blob</a:t>
                      </a:r>
                    </a:p>
                  </a:txBody>
                  <a:tcPr marL="63212"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81548">
                <a:tc>
                  <a:txBody>
                    <a:bodyPr/>
                    <a:lstStyle/>
                    <a:p>
                      <a:pPr algn="l" fontAlgn="t"/>
                      <a:r>
                        <a:rPr lang="en-IN" sz="1500">
                          <a:effectLst/>
                        </a:rPr>
                        <a:t>?</a:t>
                      </a:r>
                    </a:p>
                  </a:txBody>
                  <a:tcPr marL="126424"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a:effectLst/>
                        </a:rPr>
                        <a:t>Represents a single character</a:t>
                      </a:r>
                    </a:p>
                  </a:txBody>
                  <a:tcPr marL="63212"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h?t finds hot, hat, and hit</a:t>
                      </a:r>
                    </a:p>
                  </a:txBody>
                  <a:tcPr marL="63212"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809111">
                <a:tc>
                  <a:txBody>
                    <a:bodyPr/>
                    <a:lstStyle/>
                    <a:p>
                      <a:pPr algn="l" fontAlgn="t"/>
                      <a:r>
                        <a:rPr lang="en-IN" sz="1500">
                          <a:effectLst/>
                        </a:rPr>
                        <a:t>[]</a:t>
                      </a:r>
                    </a:p>
                  </a:txBody>
                  <a:tcPr marL="126424"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Represents any single character within the brackets</a:t>
                      </a:r>
                    </a:p>
                  </a:txBody>
                  <a:tcPr marL="63212"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h[oa]t finds hot and hat, but not hit</a:t>
                      </a:r>
                    </a:p>
                  </a:txBody>
                  <a:tcPr marL="63212"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81548">
                <a:tc>
                  <a:txBody>
                    <a:bodyPr/>
                    <a:lstStyle/>
                    <a:p>
                      <a:pPr algn="l" fontAlgn="t"/>
                      <a:r>
                        <a:rPr lang="en-IN" sz="1500">
                          <a:effectLst/>
                        </a:rPr>
                        <a:t>!</a:t>
                      </a:r>
                    </a:p>
                  </a:txBody>
                  <a:tcPr marL="126424"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Represents any character not in the brackets</a:t>
                      </a:r>
                    </a:p>
                  </a:txBody>
                  <a:tcPr marL="63212"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h[!oa]t finds hit, but not hot and hat</a:t>
                      </a:r>
                    </a:p>
                  </a:txBody>
                  <a:tcPr marL="63212"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809111">
                <a:tc>
                  <a:txBody>
                    <a:bodyPr/>
                    <a:lstStyle/>
                    <a:p>
                      <a:pPr algn="l" fontAlgn="t"/>
                      <a:r>
                        <a:rPr lang="en-IN" sz="1500">
                          <a:effectLst/>
                        </a:rPr>
                        <a:t>-</a:t>
                      </a:r>
                    </a:p>
                  </a:txBody>
                  <a:tcPr marL="126424"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Represents any single character within the specified range</a:t>
                      </a:r>
                    </a:p>
                  </a:txBody>
                  <a:tcPr marL="63212"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effectLst/>
                        </a:rPr>
                        <a:t>c[a-b]t finds cat and cbt</a:t>
                      </a:r>
                    </a:p>
                  </a:txBody>
                  <a:tcPr marL="63212"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809111">
                <a:tc>
                  <a:txBody>
                    <a:bodyPr/>
                    <a:lstStyle/>
                    <a:p>
                      <a:pPr algn="l" fontAlgn="t"/>
                      <a:r>
                        <a:rPr lang="en-IN" sz="1500">
                          <a:effectLst/>
                        </a:rPr>
                        <a:t>#</a:t>
                      </a:r>
                    </a:p>
                  </a:txBody>
                  <a:tcPr marL="126424"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Represents any single numeric character</a:t>
                      </a:r>
                    </a:p>
                  </a:txBody>
                  <a:tcPr marL="63212"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2#5 finds 205, 215, 225, 235, 245, 255, 265, 275, 285, and 295</a:t>
                      </a:r>
                    </a:p>
                  </a:txBody>
                  <a:tcPr marL="63212" marR="63212" marT="63212" marB="6321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nvGraphicFramePr>
        <p:xfrm>
          <a:off x="457200" y="1629075"/>
          <a:ext cx="8229600" cy="4468212"/>
        </p:xfrm>
        <a:graphic>
          <a:graphicData uri="http://schemas.openxmlformats.org/drawingml/2006/table">
            <a:tbl>
              <a:tblPr/>
              <a:tblGrid>
                <a:gridCol w="2743200"/>
                <a:gridCol w="2743200"/>
                <a:gridCol w="2743200"/>
              </a:tblGrid>
              <a:tr h="420957">
                <a:tc>
                  <a:txBody>
                    <a:bodyPr/>
                    <a:lstStyle/>
                    <a:p>
                      <a:pPr algn="l" fontAlgn="t"/>
                      <a:r>
                        <a:rPr lang="en-IN" sz="1800">
                          <a:effectLst/>
                        </a:rPr>
                        <a:t>Symbol</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Description</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Example</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91572">
                <a:tc>
                  <a:txBody>
                    <a:bodyPr/>
                    <a:lstStyle/>
                    <a:p>
                      <a:pPr algn="l" fontAlgn="t"/>
                      <a:r>
                        <a:rPr lang="en-IN" sz="180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Represents zero or more characters</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bl% finds bl, black, blue, and blob</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91572">
                <a:tc>
                  <a:txBody>
                    <a:bodyPr/>
                    <a:lstStyle/>
                    <a:p>
                      <a:pPr algn="l" fontAlgn="t"/>
                      <a:r>
                        <a:rPr lang="en-IN" sz="1800">
                          <a:effectLst/>
                        </a:rPr>
                        <a:t>_</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Represents a single character</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h_t finds hot, hat, and hit</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962188">
                <a:tc>
                  <a:txBody>
                    <a:bodyPr/>
                    <a:lstStyle/>
                    <a:p>
                      <a:pPr algn="l" fontAlgn="t"/>
                      <a:r>
                        <a:rPr lang="en-IN" sz="180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Represents any single character within the brackets</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h[oa]t finds hot and hat, but not hit</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91572">
                <a:tc>
                  <a:txBody>
                    <a:bodyPr/>
                    <a:lstStyle/>
                    <a:p>
                      <a:pPr algn="l" fontAlgn="t"/>
                      <a:r>
                        <a:rPr lang="en-IN" sz="180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Represents any character not in the brackets</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h[^oa]t finds hit, but not hot and hat</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962188">
                <a:tc>
                  <a:txBody>
                    <a:bodyPr/>
                    <a:lstStyle/>
                    <a:p>
                      <a:pPr algn="l" fontAlgn="t"/>
                      <a:r>
                        <a:rPr lang="en-IN" sz="180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a:effectLst/>
                        </a:rPr>
                        <a:t>Represents any single character within the specified range</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a:effectLst/>
                        </a:rPr>
                        <a:t>c[a-b]t finds cat and cbt</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10824221"/>
              </p:ext>
            </p:extLst>
          </p:nvPr>
        </p:nvGraphicFramePr>
        <p:xfrm>
          <a:off x="457200" y="1828224"/>
          <a:ext cx="8229600" cy="4069914"/>
        </p:xfrm>
        <a:graphic>
          <a:graphicData uri="http://schemas.openxmlformats.org/drawingml/2006/table">
            <a:tbl>
              <a:tblPr/>
              <a:tblGrid>
                <a:gridCol w="4114800"/>
                <a:gridCol w="4114800"/>
              </a:tblGrid>
              <a:tr h="420957">
                <a:tc>
                  <a:txBody>
                    <a:bodyPr/>
                    <a:lstStyle/>
                    <a:p>
                      <a:pPr algn="l" fontAlgn="t"/>
                      <a:r>
                        <a:rPr lang="en-IN" sz="1800">
                          <a:effectLst/>
                        </a:rPr>
                        <a:t>LIKE Operator</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Description</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20957">
                <a:tc>
                  <a:txBody>
                    <a:bodyPr/>
                    <a:lstStyle/>
                    <a:p>
                      <a:pPr algn="l" fontAlgn="t"/>
                      <a:r>
                        <a:rPr lang="en-IN" sz="1800">
                          <a:effectLst/>
                        </a:rPr>
                        <a:t>WHERE CustomerName LIKE 'a%'</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Finds any values that starts with "a"</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20957">
                <a:tc>
                  <a:txBody>
                    <a:bodyPr/>
                    <a:lstStyle/>
                    <a:p>
                      <a:pPr algn="l" fontAlgn="t"/>
                      <a:r>
                        <a:rPr lang="en-IN" sz="1800">
                          <a:effectLst/>
                        </a:rPr>
                        <a:t>WHERE CustomerName LIKE '%a'</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Finds any values that ends with "a"</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91572">
                <a:tc>
                  <a:txBody>
                    <a:bodyPr/>
                    <a:lstStyle/>
                    <a:p>
                      <a:pPr algn="l" fontAlgn="t"/>
                      <a:r>
                        <a:rPr lang="en-IN" sz="1800">
                          <a:effectLst/>
                        </a:rPr>
                        <a:t>WHERE CustomerName LIKE '%or%'</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Finds any values that have "or" in any position</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91572">
                <a:tc>
                  <a:txBody>
                    <a:bodyPr/>
                    <a:lstStyle/>
                    <a:p>
                      <a:pPr algn="l" fontAlgn="t"/>
                      <a:r>
                        <a:rPr lang="en-IN" sz="1800">
                          <a:effectLst/>
                        </a:rPr>
                        <a:t>WHERE CustomerName LIKE '_r%'</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Finds any values that have "r" in the second position</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91572">
                <a:tc>
                  <a:txBody>
                    <a:bodyPr/>
                    <a:lstStyle/>
                    <a:p>
                      <a:pPr algn="l" fontAlgn="t"/>
                      <a:r>
                        <a:rPr lang="en-IN" sz="1800">
                          <a:effectLst/>
                        </a:rPr>
                        <a:t>WHERE CustomerName LIKE 'a__%'</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Finds any values that starts with "a" and are at least 3 characters in length</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91572">
                <a:tc>
                  <a:txBody>
                    <a:bodyPr/>
                    <a:lstStyle/>
                    <a:p>
                      <a:pPr algn="l" fontAlgn="t"/>
                      <a:r>
                        <a:rPr lang="en-IN" sz="1800">
                          <a:effectLst/>
                        </a:rPr>
                        <a:t>WHERE ContactName LIKE 'a%o'</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Finds any values that starts with "a" and ends with "o"</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7" name="Rectangle 1"/>
          <p:cNvSpPr>
            <a:spLocks noGrp="1" noChangeArrowheads="1"/>
          </p:cNvSpPr>
          <p:nvPr>
            <p:ph type="title"/>
          </p:nvPr>
        </p:nvSpPr>
        <p:spPr bwMode="auto">
          <a:xfrm>
            <a:off x="457200" y="10041"/>
            <a:ext cx="6423233" cy="16721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Segoe UI" pitchFamily="34" charset="0"/>
                <a:cs typeface="Segoe UI" pitchFamily="34" charset="0"/>
              </a:rPr>
              <a:t>SQL Wildcard Characters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A wildcard character is used to substitute one or more characters in a string.</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Wildcard characters are used with the </a:t>
            </a:r>
            <a:r>
              <a:rPr kumimoji="0" lang="en-US" sz="1100" b="0" i="0" u="none" strike="noStrike" cap="none" normalizeH="0" baseline="0" dirty="0" smtClean="0">
                <a:ln>
                  <a:noFill/>
                </a:ln>
                <a:solidFill>
                  <a:srgbClr val="DC143C"/>
                </a:solidFill>
                <a:effectLst/>
                <a:latin typeface="Consolas" pitchFamily="49" charset="0"/>
                <a:cs typeface="Arial" pitchFamily="34" charset="0"/>
                <a:hlinkClick r:id="rId2"/>
              </a:rPr>
              <a:t>LIKE</a:t>
            </a:r>
            <a:r>
              <a:rPr kumimoji="0" lang="en-US" sz="1100" b="0" i="0" u="none" strike="noStrike" cap="none" normalizeH="0" baseline="0" dirty="0" smtClean="0">
                <a:ln>
                  <a:noFill/>
                </a:ln>
                <a:solidFill>
                  <a:srgbClr val="000000"/>
                </a:solidFill>
                <a:effectLst/>
                <a:latin typeface="Verdana" pitchFamily="34" charset="0"/>
                <a:cs typeface="Arial" pitchFamily="34" charset="0"/>
              </a:rPr>
              <a:t> operator. The </a:t>
            </a:r>
            <a:r>
              <a:rPr kumimoji="0" lang="en-US" sz="1100" b="0" i="0" u="none" strike="noStrike" cap="none" normalizeH="0" baseline="0" dirty="0" smtClean="0">
                <a:ln>
                  <a:noFill/>
                </a:ln>
                <a:solidFill>
                  <a:srgbClr val="DC143C"/>
                </a:solidFill>
                <a:effectLst/>
                <a:latin typeface="Consolas" pitchFamily="49" charset="0"/>
                <a:cs typeface="Arial" pitchFamily="34" charset="0"/>
              </a:rPr>
              <a:t>LIKE</a:t>
            </a:r>
            <a:r>
              <a:rPr kumimoji="0" lang="en-US" sz="1100" b="0" i="0" u="none" strike="noStrike" cap="none" normalizeH="0" baseline="0" dirty="0" smtClean="0">
                <a:ln>
                  <a:noFill/>
                </a:ln>
                <a:solidFill>
                  <a:srgbClr val="000000"/>
                </a:solidFill>
                <a:effectLst/>
                <a:latin typeface="Verdana" pitchFamily="34" charset="0"/>
                <a:cs typeface="Arial" pitchFamily="34" charset="0"/>
              </a:rPr>
              <a:t> operator is used in a </a:t>
            </a:r>
            <a:r>
              <a:rPr kumimoji="0" lang="en-US" sz="1100" b="0" i="0" u="none" strike="noStrike" cap="none" normalizeH="0" baseline="0" dirty="0" smtClean="0">
                <a:ln>
                  <a:noFill/>
                </a:ln>
                <a:solidFill>
                  <a:srgbClr val="DC143C"/>
                </a:solidFill>
                <a:effectLst/>
                <a:latin typeface="Consolas" pitchFamily="49" charset="0"/>
                <a:cs typeface="Arial" pitchFamily="34" charset="0"/>
              </a:rPr>
              <a:t>WHERE</a:t>
            </a:r>
            <a:r>
              <a:rPr kumimoji="0" lang="en-US" sz="1100" b="0" i="0" u="none" strike="noStrike" cap="none" normalizeH="0" baseline="0" dirty="0" smtClean="0">
                <a:ln>
                  <a:noFill/>
                </a:ln>
                <a:solidFill>
                  <a:srgbClr val="000000"/>
                </a:solidFill>
                <a:effectLst/>
                <a:latin typeface="Verdana" pitchFamily="34" charset="0"/>
                <a:cs typeface="Arial" pitchFamily="34" charset="0"/>
              </a:rPr>
              <a:t> </a:t>
            </a:r>
            <a:br>
              <a:rPr kumimoji="0" lang="en-US" sz="1100" b="0" i="0" u="none" strike="noStrike" cap="none" normalizeH="0" baseline="0" dirty="0" smtClean="0">
                <a:ln>
                  <a:noFill/>
                </a:ln>
                <a:solidFill>
                  <a:srgbClr val="000000"/>
                </a:solidFill>
                <a:effectLst/>
                <a:latin typeface="Verdana" pitchFamily="34" charset="0"/>
                <a:cs typeface="Arial" pitchFamily="34" charset="0"/>
              </a:rPr>
            </a:br>
            <a:r>
              <a:rPr kumimoji="0" lang="en-US" sz="1100" b="0" i="0" u="none" strike="noStrike" cap="none" normalizeH="0" baseline="0" dirty="0" smtClean="0">
                <a:ln>
                  <a:noFill/>
                </a:ln>
                <a:solidFill>
                  <a:srgbClr val="000000"/>
                </a:solidFill>
                <a:effectLst/>
                <a:latin typeface="Verdana" pitchFamily="34" charset="0"/>
                <a:cs typeface="Arial" pitchFamily="34" charset="0"/>
              </a:rPr>
              <a:t>clause to search for a specified pattern in a column.</a:t>
            </a:r>
            <a:endParaRPr kumimoji="0" lang="en-US" sz="1800" b="0" i="0" u="none" strike="noStrike" cap="none" normalizeH="0" baseline="0" dirty="0" smtClean="0">
              <a:ln>
                <a:noFill/>
              </a:ln>
              <a:solidFill>
                <a:srgbClr val="000000"/>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egoe UI" pitchFamily="34" charset="0"/>
                <a:cs typeface="Segoe UI" pitchFamily="34" charset="0"/>
              </a:rPr>
              <a:t>Wildcard Characters in SQL Server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All the wildcards can also be used in combinations!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Here are some examples showing different </a:t>
            </a:r>
            <a:r>
              <a:rPr kumimoji="0" lang="en-US" sz="1100" b="0" i="0" u="none" strike="noStrike" cap="none" normalizeH="0" baseline="0" dirty="0" smtClean="0">
                <a:ln>
                  <a:noFill/>
                </a:ln>
                <a:solidFill>
                  <a:srgbClr val="DC143C"/>
                </a:solidFill>
                <a:effectLst/>
                <a:latin typeface="Consolas" pitchFamily="49" charset="0"/>
                <a:cs typeface="Arial" pitchFamily="34" charset="0"/>
              </a:rPr>
              <a:t>LIKE</a:t>
            </a:r>
            <a:r>
              <a:rPr kumimoji="0" lang="en-US" sz="1100" b="0" i="0" u="none" strike="noStrike" cap="none" normalizeH="0" baseline="0" dirty="0" smtClean="0">
                <a:ln>
                  <a:noFill/>
                </a:ln>
                <a:solidFill>
                  <a:srgbClr val="000000"/>
                </a:solidFill>
                <a:effectLst/>
                <a:latin typeface="Verdana" pitchFamily="34" charset="0"/>
                <a:cs typeface="Arial" pitchFamily="34" charset="0"/>
              </a:rPr>
              <a:t> operators with '%' and '_' wildcards: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08927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smtClean="0"/>
              <a:t>SQL </a:t>
            </a:r>
            <a:r>
              <a:rPr lang="en-US" sz="1600" dirty="0"/>
              <a:t>Aliases</a:t>
            </a:r>
            <a:br>
              <a:rPr lang="en-US" sz="1600" dirty="0"/>
            </a:br>
            <a:r>
              <a:rPr lang="en-US" sz="1600" dirty="0"/>
              <a:t>SQL aliases are used to give a table, or a column in a table, a temporary name.</a:t>
            </a:r>
            <a:br>
              <a:rPr lang="en-US" sz="1600" dirty="0"/>
            </a:br>
            <a:r>
              <a:rPr lang="en-US" sz="1600" dirty="0"/>
              <a:t>Aliases are often used to make column names more readable.</a:t>
            </a:r>
            <a:br>
              <a:rPr lang="en-US" sz="1600" dirty="0"/>
            </a:br>
            <a:r>
              <a:rPr lang="en-US" sz="1600" dirty="0"/>
              <a:t>An alias only exists for the duration of that query.</a:t>
            </a:r>
            <a:br>
              <a:rPr lang="en-US" sz="1600" dirty="0"/>
            </a:br>
            <a:r>
              <a:rPr lang="en-US" sz="1600" dirty="0"/>
              <a:t>An alias is created with the AS keyword.</a:t>
            </a:r>
            <a:br>
              <a:rPr lang="en-US" sz="1600" dirty="0"/>
            </a:br>
            <a:r>
              <a:rPr lang="en-US" sz="1600" dirty="0"/>
              <a:t>Alias Column Syntax</a:t>
            </a:r>
            <a:br>
              <a:rPr lang="en-US" sz="1600" dirty="0"/>
            </a:br>
            <a:r>
              <a:rPr lang="en-US" sz="1600" dirty="0"/>
              <a:t>SELECT </a:t>
            </a:r>
            <a:r>
              <a:rPr lang="en-US" sz="1600" i="1" dirty="0" err="1"/>
              <a:t>column_name</a:t>
            </a:r>
            <a:r>
              <a:rPr lang="en-US" sz="1600" dirty="0"/>
              <a:t> AS </a:t>
            </a:r>
            <a:r>
              <a:rPr lang="en-US" sz="1600" i="1" dirty="0" err="1"/>
              <a:t>alias_name</a:t>
            </a:r>
            <a:r>
              <a:rPr lang="en-US" sz="1600" dirty="0"/>
              <a:t/>
            </a:r>
            <a:br>
              <a:rPr lang="en-US" sz="1600" dirty="0"/>
            </a:br>
            <a:r>
              <a:rPr lang="en-US" sz="1600" dirty="0"/>
              <a:t>FROM </a:t>
            </a:r>
            <a:r>
              <a:rPr lang="en-US" sz="1600" i="1" dirty="0" err="1"/>
              <a:t>table_name</a:t>
            </a:r>
            <a:r>
              <a:rPr lang="en-US" sz="1600" i="1" dirty="0"/>
              <a:t>;</a:t>
            </a:r>
            <a:r>
              <a:rPr lang="en-US" sz="1600" dirty="0"/>
              <a:t/>
            </a:r>
            <a:br>
              <a:rPr lang="en-US" sz="1600" dirty="0"/>
            </a:br>
            <a:r>
              <a:rPr lang="en-US" sz="1600" dirty="0"/>
              <a:t>Alias Table Syntax</a:t>
            </a:r>
            <a:br>
              <a:rPr lang="en-US" sz="1600" dirty="0"/>
            </a:br>
            <a:r>
              <a:rPr lang="en-US" sz="1600" dirty="0"/>
              <a:t>SELECT </a:t>
            </a:r>
            <a:r>
              <a:rPr lang="en-US" sz="1600" i="1" dirty="0" err="1"/>
              <a:t>column_name</a:t>
            </a:r>
            <a:r>
              <a:rPr lang="en-US" sz="1600" i="1" dirty="0"/>
              <a:t>(s)</a:t>
            </a:r>
            <a:r>
              <a:rPr lang="en-US" sz="1600" dirty="0"/>
              <a:t/>
            </a:r>
            <a:br>
              <a:rPr lang="en-US" sz="1600" dirty="0"/>
            </a:br>
            <a:r>
              <a:rPr lang="en-US" sz="1600" dirty="0"/>
              <a:t>FROM </a:t>
            </a:r>
            <a:r>
              <a:rPr lang="en-US" sz="1600" i="1" dirty="0" err="1"/>
              <a:t>table_name</a:t>
            </a:r>
            <a:r>
              <a:rPr lang="en-US" sz="1600" i="1" dirty="0"/>
              <a:t> </a:t>
            </a:r>
            <a:r>
              <a:rPr lang="en-US" sz="1600" dirty="0"/>
              <a:t>AS </a:t>
            </a:r>
            <a:r>
              <a:rPr lang="en-US" sz="1600" i="1" dirty="0" err="1"/>
              <a:t>alias_name</a:t>
            </a:r>
            <a:r>
              <a:rPr lang="en-US" sz="1600" i="1" dirty="0"/>
              <a:t>;</a:t>
            </a:r>
            <a:r>
              <a:rPr lang="en-US" sz="1600" dirty="0"/>
              <a:t/>
            </a:r>
            <a:br>
              <a:rPr lang="en-US" sz="1600" dirty="0"/>
            </a:br>
            <a:endParaRPr lang="en-IN" sz="1600"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048388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2800" i="1" dirty="0" smtClean="0"/>
              <a:t>Some more functions…</a:t>
            </a:r>
            <a:endParaRPr lang="en-US" sz="2800" i="1" dirty="0"/>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sz="2400" dirty="0" smtClean="0"/>
              <a:t>COUNT()- </a:t>
            </a:r>
            <a:r>
              <a:rPr lang="en-US" sz="2400" dirty="0"/>
              <a:t>used to return the number of rows in a </a:t>
            </a:r>
            <a:r>
              <a:rPr lang="en-US" sz="2400" dirty="0" smtClean="0"/>
              <a:t>query</a:t>
            </a:r>
          </a:p>
          <a:p>
            <a:pPr>
              <a:buNone/>
            </a:pPr>
            <a:r>
              <a:rPr lang="en-US" sz="2400" dirty="0" smtClean="0"/>
              <a:t>Ex: </a:t>
            </a:r>
            <a:r>
              <a:rPr lang="en-US" sz="2400" dirty="0"/>
              <a:t>SELECT COUNT(*) FROM </a:t>
            </a:r>
            <a:r>
              <a:rPr lang="en-US" sz="2400" dirty="0" err="1"/>
              <a:t>employee_table</a:t>
            </a:r>
            <a:r>
              <a:rPr lang="en-US" sz="2400" dirty="0"/>
              <a:t>;</a:t>
            </a:r>
          </a:p>
          <a:p>
            <a:pPr>
              <a:buNone/>
            </a:pPr>
            <a:r>
              <a:rPr lang="en-US" sz="2400" dirty="0" smtClean="0"/>
              <a:t>	  SELECT</a:t>
            </a:r>
            <a:r>
              <a:rPr lang="en-US" sz="2400" dirty="0"/>
              <a:t> COUNT(</a:t>
            </a:r>
            <a:r>
              <a:rPr lang="en-US" sz="2400" dirty="0" err="1"/>
              <a:t>ProductID</a:t>
            </a:r>
            <a:r>
              <a:rPr lang="en-US" sz="2400" dirty="0" smtClean="0"/>
              <a:t>) FROM</a:t>
            </a:r>
            <a:r>
              <a:rPr lang="en-US" sz="2400" dirty="0"/>
              <a:t> Products</a:t>
            </a:r>
            <a:r>
              <a:rPr lang="en-US" sz="2400" dirty="0" smtClean="0"/>
              <a:t>;</a:t>
            </a:r>
          </a:p>
          <a:p>
            <a:r>
              <a:rPr lang="en-US" sz="2400" dirty="0" smtClean="0"/>
              <a:t>AVG()- </a:t>
            </a:r>
            <a:r>
              <a:rPr lang="en-US" sz="2400" dirty="0"/>
              <a:t>returns the average value of a numeric </a:t>
            </a:r>
            <a:r>
              <a:rPr lang="en-US" sz="2400" dirty="0" smtClean="0"/>
              <a:t>column</a:t>
            </a:r>
          </a:p>
          <a:p>
            <a:pPr>
              <a:buNone/>
            </a:pPr>
            <a:r>
              <a:rPr lang="en-US" sz="2400" dirty="0" smtClean="0"/>
              <a:t>Ex: </a:t>
            </a:r>
            <a:r>
              <a:rPr lang="en-US" sz="2400" dirty="0"/>
              <a:t>SELECT </a:t>
            </a:r>
            <a:r>
              <a:rPr lang="en-US" sz="2400" dirty="0" smtClean="0"/>
              <a:t>AVG(Price) FROM</a:t>
            </a:r>
            <a:r>
              <a:rPr lang="en-US" sz="2400" dirty="0"/>
              <a:t> Products</a:t>
            </a:r>
            <a:r>
              <a:rPr lang="en-US" sz="2400" dirty="0" smtClean="0"/>
              <a:t>;</a:t>
            </a:r>
          </a:p>
          <a:p>
            <a:r>
              <a:rPr lang="en-US" sz="2400" dirty="0"/>
              <a:t>MIN</a:t>
            </a:r>
            <a:r>
              <a:rPr lang="en-US" sz="2400" dirty="0" smtClean="0"/>
              <a:t>()- </a:t>
            </a:r>
            <a:r>
              <a:rPr lang="en-US" sz="2400" dirty="0"/>
              <a:t>returns the smallest value of the selected </a:t>
            </a:r>
            <a:r>
              <a:rPr lang="en-US" sz="2400" dirty="0" smtClean="0"/>
              <a:t>column</a:t>
            </a:r>
          </a:p>
          <a:p>
            <a:r>
              <a:rPr lang="en-US" sz="2400" dirty="0" smtClean="0"/>
              <a:t>MAX()- </a:t>
            </a:r>
            <a:r>
              <a:rPr lang="en-US" sz="2400" dirty="0"/>
              <a:t>returns the largest value of the selected </a:t>
            </a:r>
            <a:r>
              <a:rPr lang="en-US" sz="2400" dirty="0" smtClean="0"/>
              <a:t>column</a:t>
            </a:r>
          </a:p>
          <a:p>
            <a:r>
              <a:rPr lang="en-US" sz="2400" dirty="0" smtClean="0"/>
              <a:t>LIKE- in a WHERE clause to search for a specified pattern in a column</a:t>
            </a:r>
          </a:p>
          <a:p>
            <a:pPr>
              <a:buNone/>
            </a:pPr>
            <a:r>
              <a:rPr lang="en-US" sz="2400" dirty="0" smtClean="0"/>
              <a:t>Ex: SELECT * FROM Customers</a:t>
            </a:r>
            <a:br>
              <a:rPr lang="en-US" sz="2400" dirty="0" smtClean="0"/>
            </a:br>
            <a:r>
              <a:rPr lang="en-US" sz="2400" dirty="0" smtClean="0"/>
              <a:t>WHERE </a:t>
            </a:r>
            <a:r>
              <a:rPr lang="en-US" sz="2400" dirty="0" err="1" smtClean="0"/>
              <a:t>CustomerName</a:t>
            </a:r>
            <a:r>
              <a:rPr lang="en-US" sz="2400" dirty="0" smtClean="0"/>
              <a:t> LIKE 'a%'; </a:t>
            </a:r>
          </a:p>
          <a:p>
            <a:r>
              <a:rPr lang="en-US" sz="2400" dirty="0" smtClean="0"/>
              <a:t>ALIAS- to give a table, or a column in a table, a temporary name</a:t>
            </a:r>
          </a:p>
          <a:p>
            <a:pPr>
              <a:buNone/>
            </a:pPr>
            <a:endParaRPr lang="en-US" sz="2400" dirty="0"/>
          </a:p>
          <a:p>
            <a:pPr>
              <a:buNone/>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a:t>
            </a:r>
            <a:endParaRPr lang="en-US" dirty="0"/>
          </a:p>
        </p:txBody>
      </p:sp>
      <p:pic>
        <p:nvPicPr>
          <p:cNvPr id="4" name="Content Placeholder 3"/>
          <p:cNvPicPr>
            <a:picLocks noGrp="1"/>
          </p:cNvPicPr>
          <p:nvPr>
            <p:ph idx="1"/>
          </p:nvPr>
        </p:nvPicPr>
        <p:blipFill>
          <a:blip r:embed="rId2"/>
          <a:srcRect/>
          <a:stretch>
            <a:fillRect/>
          </a:stretch>
        </p:blipFill>
        <p:spPr bwMode="auto">
          <a:xfrm>
            <a:off x="1143000" y="1447800"/>
            <a:ext cx="6705600" cy="2305168"/>
          </a:xfrm>
          <a:prstGeom prst="rect">
            <a:avLst/>
          </a:prstGeom>
          <a:noFill/>
          <a:ln w="9525">
            <a:noFill/>
            <a:miter lim="800000"/>
            <a:headEnd/>
            <a:tailEnd/>
          </a:ln>
        </p:spPr>
      </p:pic>
      <p:sp>
        <p:nvSpPr>
          <p:cNvPr id="6" name="TextBox 5"/>
          <p:cNvSpPr txBox="1"/>
          <p:nvPr/>
        </p:nvSpPr>
        <p:spPr>
          <a:xfrm>
            <a:off x="914400" y="4267200"/>
            <a:ext cx="7315200" cy="1200329"/>
          </a:xfrm>
          <a:prstGeom prst="rect">
            <a:avLst/>
          </a:prstGeom>
          <a:noFill/>
        </p:spPr>
        <p:txBody>
          <a:bodyPr wrap="square" rtlCol="0" anchor="ctr">
            <a:spAutoFit/>
          </a:bodyPr>
          <a:lstStyle/>
          <a:p>
            <a:pPr>
              <a:buFont typeface="Arial" pitchFamily="34" charset="0"/>
              <a:buChar char="•"/>
            </a:pPr>
            <a:r>
              <a:rPr lang="en-US" dirty="0" smtClean="0"/>
              <a:t> A program that allows us to create, delete and update a relational DB</a:t>
            </a:r>
          </a:p>
          <a:p>
            <a:pPr>
              <a:buFont typeface="Arial" pitchFamily="34" charset="0"/>
              <a:buChar char="•"/>
            </a:pPr>
            <a:r>
              <a:rPr lang="en-US" dirty="0" smtClean="0"/>
              <a:t> A </a:t>
            </a:r>
            <a:r>
              <a:rPr lang="en-US" dirty="0"/>
              <a:t>database system that stores and retrieves data in a </a:t>
            </a:r>
            <a:r>
              <a:rPr lang="en-US" dirty="0" smtClean="0"/>
              <a:t>structured format </a:t>
            </a:r>
            <a:r>
              <a:rPr lang="en-US" dirty="0"/>
              <a:t>organized in the form of rows and </a:t>
            </a:r>
            <a:r>
              <a:rPr lang="en-US" dirty="0" smtClean="0"/>
              <a:t>columns</a:t>
            </a:r>
          </a:p>
          <a:p>
            <a:pPr>
              <a:buFont typeface="Arial" pitchFamily="34" charset="0"/>
              <a:buChar char="•"/>
            </a:pPr>
            <a:r>
              <a:rPr lang="en-US" dirty="0"/>
              <a:t> </a:t>
            </a:r>
            <a:r>
              <a:rPr lang="en-US" dirty="0" smtClean="0"/>
              <a:t>“Relational</a:t>
            </a:r>
            <a:r>
              <a:rPr lang="en-US" dirty="0"/>
              <a:t>" because the values within each </a:t>
            </a:r>
            <a:r>
              <a:rPr lang="en-US" dirty="0" smtClean="0"/>
              <a:t>table</a:t>
            </a:r>
            <a:r>
              <a:rPr lang="en-US" dirty="0"/>
              <a:t> are related to each </a:t>
            </a:r>
            <a:r>
              <a:rPr lang="en-US" dirty="0" smtClean="0"/>
              <a:t>other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buNone/>
            </a:pPr>
            <a:r>
              <a:rPr lang="en-US" sz="2400" dirty="0" smtClean="0"/>
              <a:t>Ex: SELECT </a:t>
            </a:r>
            <a:r>
              <a:rPr lang="en-US" sz="2400" dirty="0" err="1" smtClean="0"/>
              <a:t>CustomerID</a:t>
            </a:r>
            <a:r>
              <a:rPr lang="en-US" sz="2400" dirty="0" smtClean="0"/>
              <a:t> AS ID, </a:t>
            </a:r>
            <a:r>
              <a:rPr lang="en-US" sz="2400" dirty="0" err="1" smtClean="0"/>
              <a:t>CustomerName</a:t>
            </a:r>
            <a:r>
              <a:rPr lang="en-US" sz="2400" dirty="0" smtClean="0"/>
              <a:t> AS Customer</a:t>
            </a:r>
            <a:br>
              <a:rPr lang="en-US" sz="2400" dirty="0" smtClean="0"/>
            </a:br>
            <a:r>
              <a:rPr lang="en-US" sz="2400" dirty="0" smtClean="0"/>
              <a:t>FROM Customers;</a:t>
            </a:r>
          </a:p>
          <a:p>
            <a:r>
              <a:rPr lang="en-US" sz="2400" dirty="0" smtClean="0"/>
              <a:t>TOP- used to select top data from a table</a:t>
            </a:r>
          </a:p>
          <a:p>
            <a:pPr>
              <a:buNone/>
            </a:pPr>
            <a:r>
              <a:rPr lang="en-US" sz="2400" dirty="0" smtClean="0"/>
              <a:t>Ex: TOP 2 * FROM employee</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						</a:t>
            </a:r>
            <a:r>
              <a:rPr lang="en-US" sz="2400" dirty="0" smtClean="0">
                <a:latin typeface="Blackadder ITC" pitchFamily="82" charset="0"/>
              </a:rPr>
              <a:t>Clauses continued…</a:t>
            </a:r>
            <a:endParaRPr lang="en-US" sz="2400" dirty="0">
              <a:latin typeface="Blackadder ITC" pitchFamily="8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i="1" dirty="0" smtClean="0"/>
              <a:t>Clauses</a:t>
            </a:r>
            <a:endParaRPr lang="en-US" sz="2800" i="1" dirty="0"/>
          </a:p>
        </p:txBody>
      </p:sp>
      <p:sp>
        <p:nvSpPr>
          <p:cNvPr id="3" name="Content Placeholder 2"/>
          <p:cNvSpPr>
            <a:spLocks noGrp="1"/>
          </p:cNvSpPr>
          <p:nvPr>
            <p:ph idx="1"/>
          </p:nvPr>
        </p:nvSpPr>
        <p:spPr>
          <a:xfrm>
            <a:off x="457200" y="990600"/>
            <a:ext cx="8229600" cy="5135563"/>
          </a:xfrm>
        </p:spPr>
        <p:txBody>
          <a:bodyPr>
            <a:normAutofit/>
          </a:bodyPr>
          <a:lstStyle/>
          <a:p>
            <a:pPr marL="514350" indent="-514350">
              <a:buFont typeface="+mj-lt"/>
              <a:buAutoNum type="arabicPeriod"/>
            </a:pPr>
            <a:r>
              <a:rPr lang="en-US" sz="2400" dirty="0" smtClean="0"/>
              <a:t>ORDER BY:</a:t>
            </a:r>
          </a:p>
          <a:p>
            <a:pPr marL="514350" indent="-514350">
              <a:buFontTx/>
              <a:buChar char="-"/>
            </a:pPr>
            <a:r>
              <a:rPr lang="en-US" sz="2400" dirty="0" smtClean="0"/>
              <a:t>used for sorting data in ascending and descending order based on one or more columns (ascending order is default)</a:t>
            </a:r>
          </a:p>
          <a:p>
            <a:pPr marL="514350" indent="-514350">
              <a:buNone/>
            </a:pPr>
            <a:r>
              <a:rPr lang="en-US" sz="2400" dirty="0" smtClean="0"/>
              <a:t>Syntax</a:t>
            </a:r>
            <a:r>
              <a:rPr lang="en-US" sz="2000" dirty="0" smtClean="0"/>
              <a:t>: SELECT </a:t>
            </a:r>
            <a:r>
              <a:rPr lang="en-US" sz="2000" i="1" dirty="0" smtClean="0"/>
              <a:t>column1</a:t>
            </a:r>
            <a:r>
              <a:rPr lang="en-US" sz="2000" dirty="0" smtClean="0"/>
              <a:t>,</a:t>
            </a:r>
            <a:r>
              <a:rPr lang="en-US" sz="2000" i="1" dirty="0" smtClean="0"/>
              <a:t> column2,...</a:t>
            </a:r>
            <a:r>
              <a:rPr lang="en-US" sz="2000" dirty="0" smtClean="0"/>
              <a:t/>
            </a:r>
            <a:br>
              <a:rPr lang="en-US" sz="2000" dirty="0" smtClean="0"/>
            </a:br>
            <a:r>
              <a:rPr lang="en-US" sz="2000" dirty="0" smtClean="0"/>
              <a:t>FROM </a:t>
            </a:r>
            <a:r>
              <a:rPr lang="en-US" sz="2000" i="1" dirty="0" err="1" smtClean="0"/>
              <a:t>table_name</a:t>
            </a:r>
            <a:r>
              <a:rPr lang="en-US" sz="2000" dirty="0" smtClean="0"/>
              <a:t/>
            </a:r>
            <a:br>
              <a:rPr lang="en-US" sz="2000" dirty="0" smtClean="0"/>
            </a:br>
            <a:r>
              <a:rPr lang="en-US" sz="2000" dirty="0" smtClean="0"/>
              <a:t>ORDER BY </a:t>
            </a:r>
            <a:r>
              <a:rPr lang="en-US" sz="2000" i="1" dirty="0" smtClean="0"/>
              <a:t>column1, column2, ... </a:t>
            </a:r>
            <a:r>
              <a:rPr lang="en-US" sz="2000" dirty="0" smtClean="0"/>
              <a:t>ASC|DESC;</a:t>
            </a:r>
          </a:p>
          <a:p>
            <a:pPr marL="514350" indent="-514350">
              <a:buNone/>
            </a:pPr>
            <a:r>
              <a:rPr lang="en-US" sz="2400" dirty="0" smtClean="0"/>
              <a:t>Ex: </a:t>
            </a:r>
            <a:r>
              <a:rPr lang="en-US" sz="2000" dirty="0" smtClean="0"/>
              <a:t>SELECT * FROM Customers</a:t>
            </a:r>
            <a:br>
              <a:rPr lang="en-US" sz="2000" dirty="0" smtClean="0"/>
            </a:br>
            <a:r>
              <a:rPr lang="en-US" sz="2000" dirty="0" smtClean="0"/>
              <a:t>ORDER BY Country;</a:t>
            </a:r>
          </a:p>
          <a:p>
            <a:pPr marL="514350" indent="-514350">
              <a:buNone/>
            </a:pPr>
            <a:endParaRPr lang="en-US" sz="2000" dirty="0" smtClean="0"/>
          </a:p>
          <a:p>
            <a:pPr marL="514350" indent="-514350">
              <a:buFont typeface="Wingdings" pitchFamily="2" charset="2"/>
              <a:buChar char="v"/>
            </a:pPr>
            <a:r>
              <a:rPr lang="en-US" sz="2000" dirty="0" smtClean="0"/>
              <a:t>ORDER BY several columns:</a:t>
            </a:r>
          </a:p>
          <a:p>
            <a:pPr marL="514350" indent="-514350">
              <a:buNone/>
            </a:pPr>
            <a:r>
              <a:rPr lang="en-US" sz="2000" dirty="0" smtClean="0"/>
              <a:t>Ex: SELECT * FROM Customers </a:t>
            </a:r>
          </a:p>
          <a:p>
            <a:pPr marL="514350" indent="-514350">
              <a:buNone/>
            </a:pPr>
            <a:r>
              <a:rPr lang="en-US" sz="2000" dirty="0" smtClean="0"/>
              <a:t>      ORDER BY Country ASC, </a:t>
            </a:r>
            <a:r>
              <a:rPr lang="en-US" sz="2000" dirty="0" err="1" smtClean="0"/>
              <a:t>CustomerName</a:t>
            </a:r>
            <a:r>
              <a:rPr lang="en-US" sz="2000" dirty="0" smtClean="0"/>
              <a:t> DESC;s</a:t>
            </a:r>
          </a:p>
          <a:p>
            <a:pPr marL="514350" indent="-514350">
              <a:buNone/>
            </a:pPr>
            <a:endParaRPr lang="en-US" sz="2000" dirty="0" smtClean="0"/>
          </a:p>
          <a:p>
            <a:pPr marL="514350" indent="-514350">
              <a:buNone/>
            </a:pPr>
            <a:endParaRPr lang="en-US" sz="2000" dirty="0" smtClean="0"/>
          </a:p>
          <a:p>
            <a:pPr marL="514350" indent="-514350">
              <a:buNone/>
            </a:pPr>
            <a:endParaRPr lang="en-US" sz="2400" dirty="0" smtClean="0"/>
          </a:p>
          <a:p>
            <a:pPr marL="514350" indent="-514350">
              <a:buNone/>
            </a:pP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sz="2400" dirty="0" smtClean="0"/>
              <a:t>2.   GROUP BY:</a:t>
            </a:r>
          </a:p>
          <a:p>
            <a:pPr>
              <a:buFontTx/>
              <a:buChar char="-"/>
            </a:pPr>
            <a:r>
              <a:rPr lang="en-US" sz="2400" dirty="0" smtClean="0"/>
              <a:t>is used to arrange identical data into groups with the help of some functions. </a:t>
            </a:r>
            <a:r>
              <a:rPr lang="en-US" sz="2400" dirty="0" err="1" smtClean="0"/>
              <a:t>i.e</a:t>
            </a:r>
            <a:r>
              <a:rPr lang="en-US" sz="2400" dirty="0" smtClean="0"/>
              <a:t> if a particular column has same values in different rows then it will arrange these rows in a group</a:t>
            </a:r>
          </a:p>
          <a:p>
            <a:pPr>
              <a:buFontTx/>
              <a:buChar char="-"/>
            </a:pPr>
            <a:r>
              <a:rPr lang="en-US" sz="2400" dirty="0" smtClean="0"/>
              <a:t>is used with aggregate functions (COUNT(), MAX(), MIN(), SUM(), AVG()) to group the result-set by one or more columns</a:t>
            </a:r>
          </a:p>
          <a:p>
            <a:pPr>
              <a:buFontTx/>
              <a:buChar char="-"/>
            </a:pPr>
            <a:r>
              <a:rPr lang="en-US" sz="2400" dirty="0" smtClean="0"/>
              <a:t>is used with the SELECT statement</a:t>
            </a:r>
          </a:p>
          <a:p>
            <a:pPr lvl="0">
              <a:buFontTx/>
              <a:buChar char="-"/>
            </a:pPr>
            <a:r>
              <a:rPr lang="en-US" sz="2400" dirty="0" smtClean="0"/>
              <a:t>In the query, GROUP BY clause is placed after the WHERE clause</a:t>
            </a:r>
          </a:p>
          <a:p>
            <a:pPr>
              <a:buFontTx/>
              <a:buChar char="-"/>
            </a:pPr>
            <a:r>
              <a:rPr lang="en-US" sz="2400" dirty="0" smtClean="0"/>
              <a:t>In the query, GROUP BY clause is placed before ORDER BY clause if used any</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400" dirty="0" smtClean="0"/>
              <a:t>Syntax: </a:t>
            </a:r>
            <a:r>
              <a:rPr lang="en-US" sz="2200" dirty="0" smtClean="0"/>
              <a:t>SELECT </a:t>
            </a:r>
            <a:r>
              <a:rPr lang="en-US" sz="2200" i="1" dirty="0" err="1" smtClean="0"/>
              <a:t>column_name</a:t>
            </a:r>
            <a:r>
              <a:rPr lang="en-US" sz="2200" i="1" dirty="0" smtClean="0"/>
              <a:t>(s)</a:t>
            </a:r>
            <a:r>
              <a:rPr lang="en-US" sz="2200" dirty="0" smtClean="0"/>
              <a:t/>
            </a:r>
            <a:br>
              <a:rPr lang="en-US" sz="2200" dirty="0" smtClean="0"/>
            </a:br>
            <a:r>
              <a:rPr lang="en-US" sz="2200" dirty="0" smtClean="0"/>
              <a:t>FROM </a:t>
            </a:r>
            <a:r>
              <a:rPr lang="en-US" sz="2200" i="1" dirty="0" err="1" smtClean="0"/>
              <a:t>table_name</a:t>
            </a:r>
            <a:r>
              <a:rPr lang="en-US" sz="2200" dirty="0" smtClean="0"/>
              <a:t/>
            </a:r>
            <a:br>
              <a:rPr lang="en-US" sz="2200" dirty="0" smtClean="0"/>
            </a:br>
            <a:r>
              <a:rPr lang="en-US" sz="2200" dirty="0" smtClean="0"/>
              <a:t>WHERE </a:t>
            </a:r>
            <a:r>
              <a:rPr lang="en-US" sz="2200" i="1" dirty="0" smtClean="0"/>
              <a:t>condition</a:t>
            </a:r>
            <a:r>
              <a:rPr lang="en-US" sz="2200" dirty="0" smtClean="0"/>
              <a:t/>
            </a:r>
            <a:br>
              <a:rPr lang="en-US" sz="2200" dirty="0" smtClean="0"/>
            </a:br>
            <a:r>
              <a:rPr lang="en-US" sz="2200" dirty="0" smtClean="0"/>
              <a:t>GROUP BY </a:t>
            </a:r>
            <a:r>
              <a:rPr lang="en-US" sz="2200" i="1" dirty="0" err="1" smtClean="0"/>
              <a:t>column_name</a:t>
            </a:r>
            <a:r>
              <a:rPr lang="en-US" sz="2200" i="1" dirty="0" smtClean="0"/>
              <a:t>(s)</a:t>
            </a:r>
            <a:r>
              <a:rPr lang="en-US" sz="2200" dirty="0" smtClean="0"/>
              <a:t/>
            </a:r>
            <a:br>
              <a:rPr lang="en-US" sz="2200" dirty="0" smtClean="0"/>
            </a:br>
            <a:r>
              <a:rPr lang="en-US" sz="2200" dirty="0" smtClean="0"/>
              <a:t>ORDER BY </a:t>
            </a:r>
            <a:r>
              <a:rPr lang="en-US" sz="2200" i="1" dirty="0" err="1" smtClean="0"/>
              <a:t>column_name</a:t>
            </a:r>
            <a:r>
              <a:rPr lang="en-US" sz="2200" i="1" dirty="0" smtClean="0"/>
              <a:t>(s);</a:t>
            </a:r>
          </a:p>
          <a:p>
            <a:pPr>
              <a:buNone/>
            </a:pPr>
            <a:endParaRPr lang="en-US" sz="2200" dirty="0" smtClean="0"/>
          </a:p>
          <a:p>
            <a:pPr>
              <a:buNone/>
            </a:pPr>
            <a:r>
              <a:rPr lang="en-US" sz="2400" dirty="0" smtClean="0"/>
              <a:t>Ex: </a:t>
            </a:r>
            <a:r>
              <a:rPr lang="en-US" sz="2200" dirty="0" smtClean="0"/>
              <a:t>SELECT COUNT(</a:t>
            </a:r>
            <a:r>
              <a:rPr lang="en-US" sz="2200" dirty="0" err="1" smtClean="0"/>
              <a:t>CustomerID</a:t>
            </a:r>
            <a:r>
              <a:rPr lang="en-US" sz="2200" dirty="0" smtClean="0"/>
              <a:t>), Country</a:t>
            </a:r>
            <a:br>
              <a:rPr lang="en-US" sz="2200" dirty="0" smtClean="0"/>
            </a:br>
            <a:r>
              <a:rPr lang="en-US" sz="2200" dirty="0" smtClean="0"/>
              <a:t>FROM Customers</a:t>
            </a:r>
            <a:br>
              <a:rPr lang="en-US" sz="2200" dirty="0" smtClean="0"/>
            </a:br>
            <a:r>
              <a:rPr lang="en-US" sz="2200" dirty="0" smtClean="0"/>
              <a:t>GROUP BY Country;</a:t>
            </a:r>
          </a:p>
          <a:p>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457200" indent="-457200">
              <a:buAutoNum type="arabicPeriod" startAt="3"/>
            </a:pPr>
            <a:r>
              <a:rPr lang="en-US" sz="2400" dirty="0" smtClean="0"/>
              <a:t>HAVING:</a:t>
            </a:r>
          </a:p>
          <a:p>
            <a:pPr marL="457200" indent="-457200">
              <a:buFontTx/>
              <a:buChar char="-"/>
            </a:pPr>
            <a:r>
              <a:rPr lang="en-US" sz="2400" dirty="0" smtClean="0"/>
              <a:t>is used to place conditions on groups</a:t>
            </a:r>
          </a:p>
          <a:p>
            <a:pPr marL="457200" indent="-457200">
              <a:buFontTx/>
              <a:buChar char="-"/>
            </a:pPr>
            <a:r>
              <a:rPr lang="en-US" sz="2400" dirty="0" smtClean="0"/>
              <a:t>was added to SQL because the WHERE keyword cannot be used with aggregate functions</a:t>
            </a:r>
          </a:p>
          <a:p>
            <a:pPr marL="457200" indent="-457200">
              <a:buNone/>
            </a:pPr>
            <a:endParaRPr lang="en-US" sz="2400" dirty="0" smtClean="0"/>
          </a:p>
          <a:p>
            <a:pPr>
              <a:buNone/>
            </a:pPr>
            <a:r>
              <a:rPr lang="en-US" sz="2400" dirty="0" smtClean="0"/>
              <a:t>Syntax: </a:t>
            </a:r>
            <a:r>
              <a:rPr lang="en-US" sz="2200" dirty="0" smtClean="0"/>
              <a:t>SELECT </a:t>
            </a:r>
            <a:r>
              <a:rPr lang="en-US" sz="2200" i="1" dirty="0" err="1" smtClean="0"/>
              <a:t>column_name</a:t>
            </a:r>
            <a:r>
              <a:rPr lang="en-US" sz="2200" i="1" dirty="0" smtClean="0"/>
              <a:t>(s)</a:t>
            </a:r>
            <a:r>
              <a:rPr lang="en-US" sz="2200" dirty="0" smtClean="0"/>
              <a:t/>
            </a:r>
            <a:br>
              <a:rPr lang="en-US" sz="2200" dirty="0" smtClean="0"/>
            </a:br>
            <a:r>
              <a:rPr lang="en-US" sz="2200" dirty="0" smtClean="0"/>
              <a:t>FROM </a:t>
            </a:r>
            <a:r>
              <a:rPr lang="en-US" sz="2200" i="1" dirty="0" err="1" smtClean="0"/>
              <a:t>table_name</a:t>
            </a:r>
            <a:r>
              <a:rPr lang="en-US" sz="2200" dirty="0" smtClean="0"/>
              <a:t/>
            </a:r>
            <a:br>
              <a:rPr lang="en-US" sz="2200" dirty="0" smtClean="0"/>
            </a:br>
            <a:r>
              <a:rPr lang="en-US" sz="2200" dirty="0" smtClean="0"/>
              <a:t>WHERE </a:t>
            </a:r>
            <a:r>
              <a:rPr lang="en-US" sz="2200" i="1" dirty="0" smtClean="0"/>
              <a:t>condition</a:t>
            </a:r>
            <a:r>
              <a:rPr lang="en-US" sz="2200" dirty="0" smtClean="0"/>
              <a:t/>
            </a:r>
            <a:br>
              <a:rPr lang="en-US" sz="2200" dirty="0" smtClean="0"/>
            </a:br>
            <a:r>
              <a:rPr lang="en-US" sz="2200" dirty="0" smtClean="0"/>
              <a:t>GROUP BY </a:t>
            </a:r>
            <a:r>
              <a:rPr lang="en-US" sz="2200" i="1" dirty="0" err="1" smtClean="0"/>
              <a:t>column_name</a:t>
            </a:r>
            <a:r>
              <a:rPr lang="en-US" sz="2200" i="1" dirty="0" smtClean="0"/>
              <a:t>(s)</a:t>
            </a:r>
            <a:r>
              <a:rPr lang="en-US" sz="2200" dirty="0" smtClean="0"/>
              <a:t/>
            </a:r>
            <a:br>
              <a:rPr lang="en-US" sz="2200" dirty="0" smtClean="0"/>
            </a:br>
            <a:r>
              <a:rPr lang="en-US" sz="2200" dirty="0" smtClean="0"/>
              <a:t>HAVING </a:t>
            </a:r>
            <a:r>
              <a:rPr lang="en-US" sz="2200" i="1" dirty="0" smtClean="0"/>
              <a:t>condition</a:t>
            </a:r>
            <a:r>
              <a:rPr lang="en-US" sz="2200" dirty="0" smtClean="0"/>
              <a:t/>
            </a:r>
            <a:br>
              <a:rPr lang="en-US" sz="2200" dirty="0" smtClean="0"/>
            </a:br>
            <a:r>
              <a:rPr lang="en-US" sz="2200" dirty="0" smtClean="0"/>
              <a:t>ORDER BY </a:t>
            </a:r>
            <a:r>
              <a:rPr lang="en-US" sz="2200" i="1" dirty="0" err="1" smtClean="0"/>
              <a:t>column_name</a:t>
            </a:r>
            <a:r>
              <a:rPr lang="en-US" sz="2200" i="1" dirty="0" smtClean="0"/>
              <a:t>(s);</a:t>
            </a:r>
            <a:endParaRPr lang="en-US" sz="2200" dirty="0" smtClean="0"/>
          </a:p>
          <a:p>
            <a:pPr>
              <a:buNone/>
            </a:pPr>
            <a:r>
              <a:rPr lang="en-US" sz="2400" i="1" dirty="0" smtClean="0"/>
              <a:t>Ex:</a:t>
            </a:r>
            <a:r>
              <a:rPr lang="en-US" sz="2400" dirty="0" smtClean="0"/>
              <a:t> </a:t>
            </a:r>
            <a:r>
              <a:rPr lang="en-US" sz="2200" dirty="0" smtClean="0"/>
              <a:t>SELECT NAME, SUM(SALARY) FROM Employee GROUP BY NAMEHAVING SUM(SALARY)&gt;3000;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400" dirty="0" smtClean="0"/>
              <a:t>4. WHERE:</a:t>
            </a:r>
          </a:p>
          <a:p>
            <a:pPr>
              <a:buFontTx/>
              <a:buChar char="-"/>
            </a:pPr>
            <a:r>
              <a:rPr lang="en-US" sz="2400" dirty="0" smtClean="0"/>
              <a:t>specifies which rows to retrieve</a:t>
            </a:r>
          </a:p>
          <a:p>
            <a:pPr>
              <a:buFontTx/>
              <a:buChar char="-"/>
            </a:pPr>
            <a:r>
              <a:rPr lang="en-US" sz="2400" dirty="0" smtClean="0"/>
              <a:t>returns only those queries which fulfill specific conditions used in SELECT, UPDATE, DELETE</a:t>
            </a:r>
          </a:p>
          <a:p>
            <a:pPr>
              <a:buNone/>
            </a:pPr>
            <a:endParaRPr lang="en-US" sz="2400" dirty="0" smtClean="0"/>
          </a:p>
          <a:p>
            <a:pPr>
              <a:buNone/>
            </a:pPr>
            <a:r>
              <a:rPr lang="en-US" sz="2400" dirty="0" smtClean="0"/>
              <a:t>Syntax: </a:t>
            </a:r>
            <a:r>
              <a:rPr lang="en-US" sz="2200" dirty="0" smtClean="0"/>
              <a:t>SELECT column1, column 2, ... column n</a:t>
            </a:r>
          </a:p>
          <a:p>
            <a:pPr>
              <a:buNone/>
            </a:pPr>
            <a:r>
              <a:rPr lang="en-US" sz="2200" dirty="0" smtClean="0"/>
              <a:t>FROM    </a:t>
            </a:r>
            <a:r>
              <a:rPr lang="en-US" sz="2200" dirty="0" err="1" smtClean="0"/>
              <a:t>table_name</a:t>
            </a:r>
            <a:r>
              <a:rPr lang="en-US" sz="2200" dirty="0" smtClean="0"/>
              <a:t>  WHERE [conditions]</a:t>
            </a:r>
          </a:p>
          <a:p>
            <a:pPr>
              <a:buNone/>
            </a:pPr>
            <a:endParaRPr lang="en-US" sz="2400" dirty="0" smtClean="0"/>
          </a:p>
          <a:p>
            <a:pPr>
              <a:buNone/>
            </a:pP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US" sz="2800" i="1" dirty="0" smtClean="0"/>
              <a:t>JOINS</a:t>
            </a:r>
            <a:endParaRPr lang="en-US" sz="2800" i="1" dirty="0"/>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smtClean="0"/>
              <a:t>is used to combine rows from two or more tables, based on a related column between them.</a:t>
            </a:r>
          </a:p>
          <a:p>
            <a:r>
              <a:rPr lang="en-US" sz="2400" dirty="0" smtClean="0"/>
              <a:t>4 types of joins</a:t>
            </a:r>
          </a:p>
          <a:p>
            <a:pPr>
              <a:buNone/>
            </a:pPr>
            <a:endParaRPr lang="en-US" sz="2400" dirty="0" smtClean="0"/>
          </a:p>
          <a:p>
            <a:pPr marL="514350" lvl="0" indent="-514350">
              <a:buFont typeface="+mj-lt"/>
              <a:buAutoNum type="romanLcPeriod"/>
            </a:pPr>
            <a:r>
              <a:rPr lang="en-US" sz="2400" dirty="0" smtClean="0"/>
              <a:t>(INNER) JOIN: Returns records that have matching values in both tables</a:t>
            </a:r>
          </a:p>
          <a:p>
            <a:pPr marL="514350" indent="-514350">
              <a:buNone/>
            </a:pPr>
            <a:endParaRPr lang="en-US" sz="2400" dirty="0" smtClean="0"/>
          </a:p>
        </p:txBody>
      </p:sp>
      <p:pic>
        <p:nvPicPr>
          <p:cNvPr id="4" name="Picture 3" descr="SQL INNER JOIN"/>
          <p:cNvPicPr/>
          <p:nvPr/>
        </p:nvPicPr>
        <p:blipFill>
          <a:blip r:embed="rId2"/>
          <a:srcRect/>
          <a:stretch>
            <a:fillRect/>
          </a:stretch>
        </p:blipFill>
        <p:spPr bwMode="auto">
          <a:xfrm>
            <a:off x="3048000" y="4114800"/>
            <a:ext cx="2667000" cy="183959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400" dirty="0" smtClean="0"/>
              <a:t>Syntax:  </a:t>
            </a:r>
            <a:r>
              <a:rPr lang="en-US" sz="2200" dirty="0" smtClean="0"/>
              <a:t>SELECT </a:t>
            </a:r>
            <a:r>
              <a:rPr lang="en-US" sz="2200" i="1" dirty="0" err="1" smtClean="0"/>
              <a:t>column_name</a:t>
            </a:r>
            <a:r>
              <a:rPr lang="en-US" sz="2200" i="1" dirty="0" smtClean="0"/>
              <a:t>(s)</a:t>
            </a:r>
            <a:r>
              <a:rPr lang="en-US" sz="2200" dirty="0" smtClean="0"/>
              <a:t/>
            </a:r>
            <a:br>
              <a:rPr lang="en-US" sz="2200" dirty="0" smtClean="0"/>
            </a:br>
            <a:r>
              <a:rPr lang="en-US" sz="2200" dirty="0" smtClean="0"/>
              <a:t>FROM </a:t>
            </a:r>
            <a:r>
              <a:rPr lang="en-US" sz="2200" i="1" dirty="0" smtClean="0"/>
              <a:t>table1</a:t>
            </a:r>
            <a:r>
              <a:rPr lang="en-US" sz="2200" dirty="0" smtClean="0"/>
              <a:t/>
            </a:r>
            <a:br>
              <a:rPr lang="en-US" sz="2200" dirty="0" smtClean="0"/>
            </a:br>
            <a:r>
              <a:rPr lang="en-US" sz="2200" dirty="0" smtClean="0"/>
              <a:t>INNER JOIN </a:t>
            </a:r>
            <a:r>
              <a:rPr lang="en-US" sz="2200" i="1" dirty="0" smtClean="0"/>
              <a:t>table2</a:t>
            </a:r>
            <a:r>
              <a:rPr lang="en-US" sz="2200" dirty="0" smtClean="0"/>
              <a:t/>
            </a:r>
            <a:br>
              <a:rPr lang="en-US" sz="2200" dirty="0" smtClean="0"/>
            </a:br>
            <a:r>
              <a:rPr lang="en-US" sz="2200" dirty="0" smtClean="0"/>
              <a:t>ON </a:t>
            </a:r>
            <a:r>
              <a:rPr lang="en-US" sz="2200" i="1" dirty="0" smtClean="0"/>
              <a:t>table1.column_name </a:t>
            </a:r>
            <a:r>
              <a:rPr lang="en-US" sz="2200" dirty="0" smtClean="0"/>
              <a:t>=</a:t>
            </a:r>
            <a:r>
              <a:rPr lang="en-US" sz="2200" i="1" dirty="0" smtClean="0"/>
              <a:t> table2.column_name</a:t>
            </a:r>
            <a:r>
              <a:rPr lang="en-US" sz="2200" dirty="0" smtClean="0"/>
              <a:t>;</a:t>
            </a:r>
          </a:p>
          <a:p>
            <a:pPr>
              <a:buNone/>
            </a:pPr>
            <a:endParaRPr lang="en-US" sz="2400" dirty="0" smtClean="0"/>
          </a:p>
          <a:p>
            <a:pPr>
              <a:buNone/>
            </a:pPr>
            <a:r>
              <a:rPr lang="en-US" sz="2400" dirty="0" smtClean="0"/>
              <a:t>Ex:</a:t>
            </a:r>
          </a:p>
          <a:p>
            <a:pPr>
              <a:buNone/>
            </a:pPr>
            <a:r>
              <a:rPr lang="en-US" sz="2200" dirty="0" smtClean="0"/>
              <a:t>SELECT </a:t>
            </a:r>
            <a:r>
              <a:rPr lang="en-US" sz="2200" dirty="0" err="1" smtClean="0"/>
              <a:t>Orders.OrderID</a:t>
            </a:r>
            <a:r>
              <a:rPr lang="en-US" sz="2200" dirty="0" smtClean="0"/>
              <a:t>, </a:t>
            </a:r>
            <a:r>
              <a:rPr lang="en-US" sz="2200" dirty="0" err="1" smtClean="0"/>
              <a:t>Customers.CustomerName</a:t>
            </a:r>
            <a:r>
              <a:rPr lang="en-US" sz="2200" dirty="0" smtClean="0"/>
              <a:t>, </a:t>
            </a:r>
            <a:r>
              <a:rPr lang="en-US" sz="2200" dirty="0" err="1" smtClean="0"/>
              <a:t>Shippers.ShipperName</a:t>
            </a:r>
            <a:r>
              <a:rPr lang="en-US" sz="2200" dirty="0" smtClean="0"/>
              <a:t/>
            </a:r>
            <a:br>
              <a:rPr lang="en-US" sz="2200" dirty="0" smtClean="0"/>
            </a:br>
            <a:r>
              <a:rPr lang="en-US" sz="2200" dirty="0" smtClean="0"/>
              <a:t>FROM ((Orders</a:t>
            </a:r>
            <a:br>
              <a:rPr lang="en-US" sz="2200" dirty="0" smtClean="0"/>
            </a:br>
            <a:r>
              <a:rPr lang="en-US" sz="2200" dirty="0" smtClean="0"/>
              <a:t>INNER JOIN Customers ON </a:t>
            </a:r>
            <a:r>
              <a:rPr lang="en-US" sz="2200" dirty="0" err="1" smtClean="0"/>
              <a:t>Orders.CustomerID</a:t>
            </a:r>
            <a:r>
              <a:rPr lang="en-US" sz="2200" dirty="0" smtClean="0"/>
              <a:t> = </a:t>
            </a:r>
            <a:r>
              <a:rPr lang="en-US" sz="2200" dirty="0" err="1" smtClean="0"/>
              <a:t>Customers.CustomerID</a:t>
            </a:r>
            <a:r>
              <a:rPr lang="en-US" sz="2200" dirty="0" smtClean="0"/>
              <a:t>)</a:t>
            </a:r>
            <a:br>
              <a:rPr lang="en-US" sz="2200" dirty="0" smtClean="0"/>
            </a:br>
            <a:r>
              <a:rPr lang="en-US" sz="2200" dirty="0" smtClean="0"/>
              <a:t>INNER JOIN Shippers ON </a:t>
            </a:r>
            <a:r>
              <a:rPr lang="en-US" sz="2200" dirty="0" err="1" smtClean="0"/>
              <a:t>Orders.ShipperID</a:t>
            </a:r>
            <a:r>
              <a:rPr lang="en-US" sz="2200" dirty="0" smtClean="0"/>
              <a:t> = </a:t>
            </a:r>
            <a:r>
              <a:rPr lang="en-US" sz="2200" dirty="0" err="1" smtClean="0"/>
              <a:t>Shippers.ShipperID</a:t>
            </a:r>
            <a:r>
              <a:rPr lang="en-US" sz="2200" dirty="0" smtClean="0"/>
              <a:t>);</a:t>
            </a:r>
          </a:p>
          <a:p>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400" dirty="0" smtClean="0"/>
              <a:t>ii. LEFT (OUTER) JOIN: Returns all records from the left table, and the matched records from the right table</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Syntax: </a:t>
            </a:r>
            <a:r>
              <a:rPr lang="en-US" sz="2200" dirty="0" smtClean="0"/>
              <a:t>SELECT </a:t>
            </a:r>
            <a:r>
              <a:rPr lang="en-US" sz="2200" i="1" dirty="0" err="1" smtClean="0"/>
              <a:t>column_name</a:t>
            </a:r>
            <a:r>
              <a:rPr lang="en-US" sz="2200" i="1" dirty="0" smtClean="0"/>
              <a:t>(s)</a:t>
            </a:r>
            <a:r>
              <a:rPr lang="en-US" sz="2200" dirty="0" smtClean="0"/>
              <a:t/>
            </a:r>
            <a:br>
              <a:rPr lang="en-US" sz="2200" dirty="0" smtClean="0"/>
            </a:br>
            <a:r>
              <a:rPr lang="en-US" sz="2200" dirty="0" smtClean="0"/>
              <a:t>FROM </a:t>
            </a:r>
            <a:r>
              <a:rPr lang="en-US" sz="2200" i="1" dirty="0" smtClean="0"/>
              <a:t>table1</a:t>
            </a:r>
            <a:r>
              <a:rPr lang="en-US" sz="2200" dirty="0" smtClean="0"/>
              <a:t/>
            </a:r>
            <a:br>
              <a:rPr lang="en-US" sz="2200" dirty="0" smtClean="0"/>
            </a:br>
            <a:r>
              <a:rPr lang="en-US" sz="2200" dirty="0" smtClean="0"/>
              <a:t>LEFT JOIN </a:t>
            </a:r>
            <a:r>
              <a:rPr lang="en-US" sz="2200" i="1" dirty="0" smtClean="0"/>
              <a:t>table2</a:t>
            </a:r>
            <a:r>
              <a:rPr lang="en-US" sz="2200" dirty="0" smtClean="0"/>
              <a:t/>
            </a:r>
            <a:br>
              <a:rPr lang="en-US" sz="2200" dirty="0" smtClean="0"/>
            </a:br>
            <a:r>
              <a:rPr lang="en-US" sz="2200" dirty="0" smtClean="0"/>
              <a:t>ON </a:t>
            </a:r>
            <a:r>
              <a:rPr lang="en-US" sz="2200" i="1" dirty="0" smtClean="0"/>
              <a:t>table1.column_name </a:t>
            </a:r>
            <a:r>
              <a:rPr lang="en-US" sz="2200" dirty="0" smtClean="0"/>
              <a:t>=</a:t>
            </a:r>
            <a:r>
              <a:rPr lang="en-US" sz="2200" i="1" dirty="0" smtClean="0"/>
              <a:t> table2.column_name</a:t>
            </a:r>
            <a:r>
              <a:rPr lang="en-US" sz="2200" dirty="0" smtClean="0"/>
              <a:t>;</a:t>
            </a:r>
          </a:p>
          <a:p>
            <a:pPr>
              <a:buNone/>
            </a:pPr>
            <a:endParaRPr lang="en-US" sz="2400" dirty="0"/>
          </a:p>
        </p:txBody>
      </p:sp>
      <p:pic>
        <p:nvPicPr>
          <p:cNvPr id="4" name="Picture 3" descr="SQL LEFT JOIN"/>
          <p:cNvPicPr/>
          <p:nvPr/>
        </p:nvPicPr>
        <p:blipFill>
          <a:blip r:embed="rId2"/>
          <a:srcRect/>
          <a:stretch>
            <a:fillRect/>
          </a:stretch>
        </p:blipFill>
        <p:spPr bwMode="auto">
          <a:xfrm>
            <a:off x="2895600" y="1600200"/>
            <a:ext cx="2628900" cy="198659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400" dirty="0" smtClean="0"/>
              <a:t>Ex: </a:t>
            </a:r>
            <a:r>
              <a:rPr lang="en-US" sz="2200" dirty="0" smtClean="0"/>
              <a:t>SELECT </a:t>
            </a:r>
            <a:r>
              <a:rPr lang="en-US" sz="2200" dirty="0" err="1" smtClean="0"/>
              <a:t>Customers.CustomerName</a:t>
            </a:r>
            <a:r>
              <a:rPr lang="en-US" sz="2200" dirty="0" smtClean="0"/>
              <a:t>, </a:t>
            </a:r>
            <a:r>
              <a:rPr lang="en-US" sz="2200" dirty="0" err="1" smtClean="0"/>
              <a:t>Orders.OrderID</a:t>
            </a:r>
            <a:r>
              <a:rPr lang="en-US" sz="2200" dirty="0" smtClean="0"/>
              <a:t/>
            </a:r>
            <a:br>
              <a:rPr lang="en-US" sz="2200" dirty="0" smtClean="0"/>
            </a:br>
            <a:r>
              <a:rPr lang="en-US" sz="2200" dirty="0" smtClean="0"/>
              <a:t>FROM Customers</a:t>
            </a:r>
            <a:br>
              <a:rPr lang="en-US" sz="2200" dirty="0" smtClean="0"/>
            </a:br>
            <a:r>
              <a:rPr lang="en-US" sz="2200" dirty="0" smtClean="0"/>
              <a:t>LEFT JOIN Orders ON </a:t>
            </a:r>
            <a:r>
              <a:rPr lang="en-US" sz="2200" dirty="0" err="1" smtClean="0"/>
              <a:t>Customers.CustomerID</a:t>
            </a:r>
            <a:r>
              <a:rPr lang="en-US" sz="2200" dirty="0" smtClean="0"/>
              <a:t> = </a:t>
            </a:r>
            <a:r>
              <a:rPr lang="en-US" sz="2200" dirty="0" err="1" smtClean="0"/>
              <a:t>Orders.CustomerID</a:t>
            </a:r>
            <a:r>
              <a:rPr lang="en-US" sz="2200" dirty="0" smtClean="0"/>
              <a:t/>
            </a:r>
            <a:br>
              <a:rPr lang="en-US" sz="2200" dirty="0" smtClean="0"/>
            </a:br>
            <a:r>
              <a:rPr lang="en-US" sz="2200" dirty="0" smtClean="0"/>
              <a:t>ORDER BY </a:t>
            </a:r>
            <a:r>
              <a:rPr lang="en-US" sz="2200" dirty="0" err="1" smtClean="0"/>
              <a:t>Customers.CustomerName</a:t>
            </a:r>
            <a:r>
              <a:rPr lang="en-US" sz="2200" dirty="0" smtClean="0"/>
              <a:t>;</a:t>
            </a:r>
          </a:p>
          <a:p>
            <a:pPr>
              <a:buNone/>
            </a:pPr>
            <a:endParaRPr lang="en-US" sz="2400" dirty="0" smtClean="0"/>
          </a:p>
          <a:p>
            <a:pPr lvl="0">
              <a:buNone/>
            </a:pPr>
            <a:r>
              <a:rPr lang="en-US" sz="2400" dirty="0" smtClean="0"/>
              <a:t>iii. RIGHT (OUTER) JOIN: Returns all records from the right table, and the matched records from the left table</a:t>
            </a:r>
          </a:p>
          <a:p>
            <a:pPr lvl="0">
              <a:buNone/>
            </a:pPr>
            <a:endParaRPr lang="en-US" sz="2400" dirty="0" smtClean="0"/>
          </a:p>
          <a:p>
            <a:pPr>
              <a:buNone/>
            </a:pPr>
            <a:endParaRPr lang="en-US" sz="2400" dirty="0" smtClean="0"/>
          </a:p>
        </p:txBody>
      </p:sp>
      <p:pic>
        <p:nvPicPr>
          <p:cNvPr id="4" name="Picture 3" descr="SQL RIGHT JOIN"/>
          <p:cNvPicPr/>
          <p:nvPr/>
        </p:nvPicPr>
        <p:blipFill>
          <a:blip r:embed="rId2"/>
          <a:srcRect/>
          <a:stretch>
            <a:fillRect/>
          </a:stretch>
        </p:blipFill>
        <p:spPr bwMode="auto">
          <a:xfrm>
            <a:off x="3048000" y="3429000"/>
            <a:ext cx="2362200" cy="176339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3200" dirty="0" smtClean="0"/>
              <a:t>ata</a:t>
            </a:r>
            <a:r>
              <a:rPr lang="en-US" dirty="0" smtClean="0"/>
              <a:t> D</a:t>
            </a:r>
            <a:r>
              <a:rPr lang="en-US" sz="3200" dirty="0"/>
              <a:t>efinition</a:t>
            </a:r>
            <a:r>
              <a:rPr lang="en-US" dirty="0" smtClean="0"/>
              <a:t> L</a:t>
            </a:r>
            <a:r>
              <a:rPr lang="en-US" sz="3200" dirty="0"/>
              <a:t>anguage</a:t>
            </a:r>
          </a:p>
        </p:txBody>
      </p:sp>
      <p:sp>
        <p:nvSpPr>
          <p:cNvPr id="3" name="Content Placeholder 2"/>
          <p:cNvSpPr>
            <a:spLocks noGrp="1"/>
          </p:cNvSpPr>
          <p:nvPr>
            <p:ph idx="1"/>
          </p:nvPr>
        </p:nvSpPr>
        <p:spPr/>
        <p:txBody>
          <a:bodyPr>
            <a:normAutofit lnSpcReduction="10000"/>
          </a:bodyPr>
          <a:lstStyle/>
          <a:p>
            <a:r>
              <a:rPr lang="en-US" sz="2400" dirty="0"/>
              <a:t>CREATE </a:t>
            </a:r>
            <a:r>
              <a:rPr lang="en-US" sz="2400" dirty="0" smtClean="0"/>
              <a:t>: </a:t>
            </a:r>
            <a:r>
              <a:rPr lang="en-US" sz="2400" dirty="0"/>
              <a:t>creates a new </a:t>
            </a:r>
            <a:r>
              <a:rPr lang="en-US" sz="2400" dirty="0" smtClean="0"/>
              <a:t>table</a:t>
            </a:r>
          </a:p>
          <a:p>
            <a:pPr>
              <a:buNone/>
            </a:pPr>
            <a:r>
              <a:rPr lang="en-US" sz="2400" dirty="0" smtClean="0"/>
              <a:t>Syntax: </a:t>
            </a:r>
            <a:r>
              <a:rPr lang="en-US" sz="2400" dirty="0"/>
              <a:t>CREATE DATABASE </a:t>
            </a:r>
            <a:r>
              <a:rPr lang="en-US" sz="2400" dirty="0" err="1"/>
              <a:t>database_name</a:t>
            </a:r>
            <a:r>
              <a:rPr lang="en-US" sz="2400" dirty="0" smtClean="0"/>
              <a:t>;</a:t>
            </a:r>
          </a:p>
          <a:p>
            <a:pPr>
              <a:buNone/>
            </a:pPr>
            <a:r>
              <a:rPr lang="en-US" sz="2400" dirty="0" smtClean="0"/>
              <a:t>Ex</a:t>
            </a:r>
            <a:r>
              <a:rPr lang="en-US" sz="2400" dirty="0"/>
              <a:t>: CREATE TABLE Employee</a:t>
            </a:r>
          </a:p>
          <a:p>
            <a:pPr>
              <a:buNone/>
            </a:pPr>
            <a:r>
              <a:rPr lang="en-US" sz="2400" dirty="0"/>
              <a:t>(  </a:t>
            </a:r>
          </a:p>
          <a:p>
            <a:pPr>
              <a:buNone/>
            </a:pPr>
            <a:r>
              <a:rPr lang="en-US" sz="2400" dirty="0" err="1"/>
              <a:t>EmployeeID</a:t>
            </a:r>
            <a:r>
              <a:rPr lang="en-US" sz="2400" dirty="0"/>
              <a:t> </a:t>
            </a:r>
            <a:r>
              <a:rPr lang="en-US" sz="2400" dirty="0" err="1"/>
              <a:t>int</a:t>
            </a:r>
            <a:r>
              <a:rPr lang="en-US" sz="2400" dirty="0"/>
              <a:t>,  </a:t>
            </a:r>
          </a:p>
          <a:p>
            <a:pPr>
              <a:buNone/>
            </a:pPr>
            <a:r>
              <a:rPr lang="en-US" sz="2400" dirty="0" err="1"/>
              <a:t>FirstName</a:t>
            </a:r>
            <a:r>
              <a:rPr lang="en-US" sz="2400" dirty="0"/>
              <a:t> </a:t>
            </a:r>
            <a:r>
              <a:rPr lang="en-US" sz="2400" dirty="0" err="1"/>
              <a:t>varchar</a:t>
            </a:r>
            <a:r>
              <a:rPr lang="en-US" sz="2400" dirty="0"/>
              <a:t>(255),</a:t>
            </a:r>
          </a:p>
          <a:p>
            <a:pPr>
              <a:buNone/>
            </a:pPr>
            <a:r>
              <a:rPr lang="en-US" sz="2400" dirty="0" err="1"/>
              <a:t>LastName</a:t>
            </a:r>
            <a:r>
              <a:rPr lang="en-US" sz="2400" dirty="0"/>
              <a:t> </a:t>
            </a:r>
            <a:r>
              <a:rPr lang="en-US" sz="2400" dirty="0" err="1"/>
              <a:t>varchar</a:t>
            </a:r>
            <a:r>
              <a:rPr lang="en-US" sz="2400" dirty="0"/>
              <a:t>(255),  </a:t>
            </a:r>
          </a:p>
          <a:p>
            <a:pPr>
              <a:buNone/>
            </a:pPr>
            <a:r>
              <a:rPr lang="en-US" sz="2400" dirty="0"/>
              <a:t>Email </a:t>
            </a:r>
            <a:r>
              <a:rPr lang="en-US" sz="2400" dirty="0" err="1"/>
              <a:t>varchar</a:t>
            </a:r>
            <a:r>
              <a:rPr lang="en-US" sz="2400" dirty="0"/>
              <a:t>(255),  </a:t>
            </a:r>
          </a:p>
          <a:p>
            <a:pPr>
              <a:buNone/>
            </a:pPr>
            <a:r>
              <a:rPr lang="en-US" sz="2400" dirty="0" err="1"/>
              <a:t>AddressLine</a:t>
            </a:r>
            <a:r>
              <a:rPr lang="en-US" sz="2400" dirty="0"/>
              <a:t> </a:t>
            </a:r>
            <a:r>
              <a:rPr lang="en-US" sz="2400" dirty="0" err="1"/>
              <a:t>varchar</a:t>
            </a:r>
            <a:r>
              <a:rPr lang="en-US" sz="2400" dirty="0"/>
              <a:t>(255),  </a:t>
            </a:r>
          </a:p>
          <a:p>
            <a:pPr>
              <a:buNone/>
            </a:pPr>
            <a:r>
              <a:rPr lang="en-US" sz="2400" dirty="0"/>
              <a:t>City </a:t>
            </a:r>
            <a:r>
              <a:rPr lang="en-US" sz="2400" dirty="0" err="1"/>
              <a:t>varchar</a:t>
            </a:r>
            <a:r>
              <a:rPr lang="en-US" sz="2400" dirty="0"/>
              <a:t>(255)  </a:t>
            </a:r>
          </a:p>
          <a:p>
            <a:pPr>
              <a:buNone/>
            </a:pPr>
            <a:r>
              <a:rPr lang="en-US" sz="2400" dirty="0"/>
              <a:t>);</a:t>
            </a:r>
            <a:endParaRPr lang="en-US" sz="2400" dirty="0" smtClean="0"/>
          </a:p>
          <a:p>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400" dirty="0" smtClean="0"/>
              <a:t>Syntax: </a:t>
            </a:r>
            <a:r>
              <a:rPr lang="en-US" sz="2200" dirty="0" smtClean="0"/>
              <a:t>SELECT </a:t>
            </a:r>
            <a:r>
              <a:rPr lang="en-US" sz="2200" i="1" dirty="0" err="1" smtClean="0"/>
              <a:t>column_name</a:t>
            </a:r>
            <a:r>
              <a:rPr lang="en-US" sz="2200" i="1" dirty="0" smtClean="0"/>
              <a:t>(s)</a:t>
            </a:r>
            <a:r>
              <a:rPr lang="en-US" sz="2200" dirty="0" smtClean="0"/>
              <a:t/>
            </a:r>
            <a:br>
              <a:rPr lang="en-US" sz="2200" dirty="0" smtClean="0"/>
            </a:br>
            <a:r>
              <a:rPr lang="en-US" sz="2200" dirty="0" smtClean="0"/>
              <a:t>FROM </a:t>
            </a:r>
            <a:r>
              <a:rPr lang="en-US" sz="2200" i="1" dirty="0" smtClean="0"/>
              <a:t>table1</a:t>
            </a:r>
            <a:r>
              <a:rPr lang="en-US" sz="2200" dirty="0" smtClean="0"/>
              <a:t/>
            </a:r>
            <a:br>
              <a:rPr lang="en-US" sz="2200" dirty="0" smtClean="0"/>
            </a:br>
            <a:r>
              <a:rPr lang="en-US" sz="2200" dirty="0" smtClean="0"/>
              <a:t>RIGHT JOIN </a:t>
            </a:r>
            <a:r>
              <a:rPr lang="en-US" sz="2200" i="1" dirty="0" smtClean="0"/>
              <a:t>table2</a:t>
            </a:r>
            <a:r>
              <a:rPr lang="en-US" sz="2200" dirty="0" smtClean="0"/>
              <a:t/>
            </a:r>
            <a:br>
              <a:rPr lang="en-US" sz="2200" dirty="0" smtClean="0"/>
            </a:br>
            <a:r>
              <a:rPr lang="en-US" sz="2200" dirty="0" smtClean="0"/>
              <a:t>ON </a:t>
            </a:r>
            <a:r>
              <a:rPr lang="en-US" sz="2200" i="1" dirty="0" smtClean="0"/>
              <a:t>table1.column_name </a:t>
            </a:r>
            <a:r>
              <a:rPr lang="en-US" sz="2200" dirty="0" smtClean="0"/>
              <a:t>=</a:t>
            </a:r>
            <a:r>
              <a:rPr lang="en-US" sz="2200" i="1" dirty="0" smtClean="0"/>
              <a:t> table2.column_name</a:t>
            </a:r>
            <a:r>
              <a:rPr lang="en-US" sz="2200" dirty="0" smtClean="0"/>
              <a:t>;</a:t>
            </a:r>
          </a:p>
          <a:p>
            <a:pPr>
              <a:buNone/>
            </a:pPr>
            <a:endParaRPr lang="en-US" sz="2200" dirty="0" smtClean="0"/>
          </a:p>
          <a:p>
            <a:pPr>
              <a:buNone/>
            </a:pPr>
            <a:r>
              <a:rPr lang="en-US" sz="2400" dirty="0" smtClean="0"/>
              <a:t>Ex:  </a:t>
            </a:r>
            <a:r>
              <a:rPr lang="en-US" sz="2200" dirty="0" smtClean="0"/>
              <a:t>SELECT </a:t>
            </a:r>
            <a:r>
              <a:rPr lang="en-US" sz="2200" dirty="0" err="1" smtClean="0"/>
              <a:t>Orders.OrderID</a:t>
            </a:r>
            <a:r>
              <a:rPr lang="en-US" sz="2200" dirty="0" smtClean="0"/>
              <a:t>, </a:t>
            </a:r>
            <a:r>
              <a:rPr lang="en-US" sz="2200" dirty="0" err="1" smtClean="0"/>
              <a:t>Employees.LastName</a:t>
            </a:r>
            <a:r>
              <a:rPr lang="en-US" sz="2200" dirty="0" smtClean="0"/>
              <a:t>, </a:t>
            </a:r>
            <a:r>
              <a:rPr lang="en-US" sz="2200" dirty="0" err="1" smtClean="0"/>
              <a:t>Employees.FirstName</a:t>
            </a:r>
            <a:r>
              <a:rPr lang="en-US" sz="2200" dirty="0" smtClean="0"/>
              <a:t/>
            </a:r>
            <a:br>
              <a:rPr lang="en-US" sz="2200" dirty="0" smtClean="0"/>
            </a:br>
            <a:r>
              <a:rPr lang="en-US" sz="2200" dirty="0" smtClean="0"/>
              <a:t>FROM Orders</a:t>
            </a:r>
            <a:br>
              <a:rPr lang="en-US" sz="2200" dirty="0" smtClean="0"/>
            </a:br>
            <a:r>
              <a:rPr lang="en-US" sz="2200" dirty="0" smtClean="0"/>
              <a:t>RIGHT JOIN Employees ON </a:t>
            </a:r>
            <a:r>
              <a:rPr lang="en-US" sz="2200" dirty="0" err="1" smtClean="0"/>
              <a:t>Orders.EmployeeID</a:t>
            </a:r>
            <a:r>
              <a:rPr lang="en-US" sz="2200" dirty="0" smtClean="0"/>
              <a:t> = </a:t>
            </a:r>
            <a:r>
              <a:rPr lang="en-US" sz="2200" dirty="0" err="1" smtClean="0"/>
              <a:t>Employees.EmployeeID</a:t>
            </a:r>
            <a:r>
              <a:rPr lang="en-US" sz="2200" dirty="0" smtClean="0"/>
              <a:t/>
            </a:r>
            <a:br>
              <a:rPr lang="en-US" sz="2200" dirty="0" smtClean="0"/>
            </a:br>
            <a:r>
              <a:rPr lang="en-US" sz="2200" dirty="0" smtClean="0"/>
              <a:t>ORDER BY </a:t>
            </a:r>
            <a:r>
              <a:rPr lang="en-US" sz="2200" dirty="0" err="1" smtClean="0"/>
              <a:t>Orders.OrderID</a:t>
            </a:r>
            <a:r>
              <a:rPr lang="en-US" sz="2200" dirty="0" smtClean="0"/>
              <a:t>;</a:t>
            </a:r>
          </a:p>
          <a:p>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lvl="0">
              <a:buNone/>
            </a:pPr>
            <a:r>
              <a:rPr lang="en-US" sz="2400" dirty="0" smtClean="0"/>
              <a:t>iv. FULL (OUTER) JOIN: Returns all records when there is a match in either left or right table</a:t>
            </a:r>
          </a:p>
          <a:p>
            <a:pPr lvl="0">
              <a:buNone/>
            </a:pPr>
            <a:endParaRPr lang="en-US" sz="2400" dirty="0" smtClean="0"/>
          </a:p>
          <a:p>
            <a:pPr lvl="0">
              <a:buNone/>
            </a:pPr>
            <a:endParaRPr lang="en-US" sz="2400" dirty="0" smtClean="0"/>
          </a:p>
          <a:p>
            <a:pPr lvl="0">
              <a:buNone/>
            </a:pPr>
            <a:endParaRPr lang="en-US" sz="2400" dirty="0" smtClean="0"/>
          </a:p>
          <a:p>
            <a:pPr lvl="0">
              <a:buNone/>
            </a:pPr>
            <a:endParaRPr lang="en-US" sz="2400" dirty="0" smtClean="0"/>
          </a:p>
          <a:p>
            <a:pPr lvl="0">
              <a:buNone/>
            </a:pPr>
            <a:endParaRPr lang="en-US" sz="2400" dirty="0" smtClean="0"/>
          </a:p>
          <a:p>
            <a:pPr lvl="0">
              <a:buNone/>
            </a:pPr>
            <a:endParaRPr lang="en-US" sz="2400" dirty="0" smtClean="0"/>
          </a:p>
          <a:p>
            <a:pPr lvl="0">
              <a:buNone/>
            </a:pPr>
            <a:r>
              <a:rPr lang="en-US" sz="2400" dirty="0" smtClean="0"/>
              <a:t>Ex: </a:t>
            </a:r>
            <a:r>
              <a:rPr lang="en-US" sz="2200" dirty="0" smtClean="0"/>
              <a:t>SELECT </a:t>
            </a:r>
            <a:r>
              <a:rPr lang="en-US" sz="2200" dirty="0" err="1" smtClean="0"/>
              <a:t>Customers.CustomerName</a:t>
            </a:r>
            <a:r>
              <a:rPr lang="en-US" sz="2200" dirty="0" smtClean="0"/>
              <a:t>, </a:t>
            </a:r>
            <a:r>
              <a:rPr lang="en-US" sz="2200" dirty="0" err="1" smtClean="0"/>
              <a:t>Orders.OrderID</a:t>
            </a:r>
            <a:r>
              <a:rPr lang="en-US" sz="2200" dirty="0" smtClean="0"/>
              <a:t/>
            </a:r>
            <a:br>
              <a:rPr lang="en-US" sz="2200" dirty="0" smtClean="0"/>
            </a:br>
            <a:r>
              <a:rPr lang="en-US" sz="2200" dirty="0" smtClean="0"/>
              <a:t>FROM Customers</a:t>
            </a:r>
            <a:br>
              <a:rPr lang="en-US" sz="2200" dirty="0" smtClean="0"/>
            </a:br>
            <a:r>
              <a:rPr lang="en-US" sz="2200" dirty="0" smtClean="0"/>
              <a:t>FULL OUTER JOIN Orders ON </a:t>
            </a:r>
            <a:r>
              <a:rPr lang="en-US" sz="2200" dirty="0" err="1" smtClean="0"/>
              <a:t>Customers.CustomerID</a:t>
            </a:r>
            <a:r>
              <a:rPr lang="en-US" sz="2200" dirty="0" smtClean="0"/>
              <a:t>=</a:t>
            </a:r>
            <a:r>
              <a:rPr lang="en-US" sz="2200" dirty="0" err="1" smtClean="0"/>
              <a:t>Orders.CustomerID</a:t>
            </a:r>
            <a:r>
              <a:rPr lang="en-US" sz="2200" dirty="0" smtClean="0"/>
              <a:t/>
            </a:r>
            <a:br>
              <a:rPr lang="en-US" sz="2200" dirty="0" smtClean="0"/>
            </a:br>
            <a:r>
              <a:rPr lang="en-US" sz="2200" dirty="0" smtClean="0"/>
              <a:t>ORDER BY </a:t>
            </a:r>
            <a:r>
              <a:rPr lang="en-US" sz="2200" dirty="0" err="1" smtClean="0"/>
              <a:t>Customers.CustomerName</a:t>
            </a:r>
            <a:r>
              <a:rPr lang="en-US" sz="2200" dirty="0" smtClean="0"/>
              <a:t>;</a:t>
            </a:r>
          </a:p>
          <a:p>
            <a:pPr>
              <a:buNone/>
            </a:pPr>
            <a:endParaRPr lang="en-US" sz="2400" dirty="0"/>
          </a:p>
        </p:txBody>
      </p:sp>
      <p:pic>
        <p:nvPicPr>
          <p:cNvPr id="4" name="Picture 3" descr="SQL FULL OUTER JOIN"/>
          <p:cNvPicPr/>
          <p:nvPr/>
        </p:nvPicPr>
        <p:blipFill>
          <a:blip r:embed="rId2"/>
          <a:srcRect/>
          <a:stretch>
            <a:fillRect/>
          </a:stretch>
        </p:blipFill>
        <p:spPr bwMode="auto">
          <a:xfrm>
            <a:off x="3200400" y="1524000"/>
            <a:ext cx="2362200" cy="183959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400" dirty="0" smtClean="0"/>
              <a:t>Common Terms</a:t>
            </a:r>
            <a:endParaRPr lang="en-US" sz="2400" dirty="0"/>
          </a:p>
        </p:txBody>
      </p:sp>
      <p:sp>
        <p:nvSpPr>
          <p:cNvPr id="3" name="Content Placeholder 2"/>
          <p:cNvSpPr>
            <a:spLocks noGrp="1"/>
          </p:cNvSpPr>
          <p:nvPr>
            <p:ph idx="1"/>
          </p:nvPr>
        </p:nvSpPr>
        <p:spPr>
          <a:xfrm>
            <a:off x="457200" y="1219200"/>
            <a:ext cx="8229600" cy="4906963"/>
          </a:xfrm>
        </p:spPr>
        <p:txBody>
          <a:bodyPr>
            <a:normAutofit/>
          </a:bodyPr>
          <a:lstStyle/>
          <a:p>
            <a:pPr>
              <a:buFont typeface="Wingdings" pitchFamily="2" charset="2"/>
              <a:buChar char="v"/>
            </a:pPr>
            <a:r>
              <a:rPr lang="en-US" sz="2400" dirty="0" smtClean="0"/>
              <a:t>Primary Key: uniquely identifies each record in a table</a:t>
            </a:r>
          </a:p>
          <a:p>
            <a:pPr>
              <a:buFontTx/>
              <a:buChar char="-"/>
            </a:pPr>
            <a:r>
              <a:rPr lang="en-US" sz="2400" dirty="0" smtClean="0"/>
              <a:t>must contain UNIQUE values and cannot contain NULL values</a:t>
            </a:r>
          </a:p>
          <a:p>
            <a:pPr>
              <a:buFontTx/>
              <a:buChar char="-"/>
            </a:pPr>
            <a:r>
              <a:rPr lang="en-US" sz="2400" dirty="0" smtClean="0"/>
              <a:t>A table can have only ONE primary key; and in the table, this primary key can consist of single or multiple columns (fields)</a:t>
            </a:r>
          </a:p>
          <a:p>
            <a:pPr>
              <a:buFontTx/>
              <a:buChar char="-"/>
            </a:pPr>
            <a:endParaRPr lang="en-US" sz="2400" dirty="0" smtClean="0"/>
          </a:p>
          <a:p>
            <a:pPr>
              <a:buNone/>
            </a:pPr>
            <a:r>
              <a:rPr lang="en-US" sz="2400" dirty="0" smtClean="0"/>
              <a:t>Ex: </a:t>
            </a:r>
            <a:r>
              <a:rPr lang="en-US" sz="2200" dirty="0" smtClean="0"/>
              <a:t>CREATE TABLE Persons (</a:t>
            </a:r>
            <a:br>
              <a:rPr lang="en-US" sz="2200" dirty="0" smtClean="0"/>
            </a:br>
            <a:r>
              <a:rPr lang="en-US" sz="2200" dirty="0" smtClean="0"/>
              <a:t>    ID </a:t>
            </a:r>
            <a:r>
              <a:rPr lang="en-US" sz="2200" dirty="0" err="1" smtClean="0"/>
              <a:t>int</a:t>
            </a:r>
            <a:r>
              <a:rPr lang="en-US" sz="2200" dirty="0" smtClean="0"/>
              <a:t> NOT NULL,</a:t>
            </a:r>
            <a:br>
              <a:rPr lang="en-US" sz="2200" dirty="0" smtClean="0"/>
            </a:br>
            <a:r>
              <a:rPr lang="en-US" sz="2200" dirty="0" smtClean="0"/>
              <a:t>    </a:t>
            </a:r>
            <a:r>
              <a:rPr lang="en-US" sz="2200" dirty="0" err="1" smtClean="0"/>
              <a:t>LastName</a:t>
            </a:r>
            <a:r>
              <a:rPr lang="en-US" sz="2200" dirty="0" smtClean="0"/>
              <a:t> </a:t>
            </a:r>
            <a:r>
              <a:rPr lang="en-US" sz="2200" dirty="0" err="1" smtClean="0"/>
              <a:t>varchar</a:t>
            </a:r>
            <a:r>
              <a:rPr lang="en-US" sz="2200" dirty="0" smtClean="0"/>
              <a:t>(255) NOT NULL,</a:t>
            </a:r>
            <a:br>
              <a:rPr lang="en-US" sz="2200" dirty="0" smtClean="0"/>
            </a:br>
            <a:r>
              <a:rPr lang="en-US" sz="2200" dirty="0" smtClean="0"/>
              <a:t>    </a:t>
            </a:r>
            <a:r>
              <a:rPr lang="en-US" sz="2200" dirty="0" err="1" smtClean="0"/>
              <a:t>FirstName</a:t>
            </a:r>
            <a:r>
              <a:rPr lang="en-US" sz="2200" dirty="0" smtClean="0"/>
              <a:t> </a:t>
            </a:r>
            <a:r>
              <a:rPr lang="en-US" sz="2200" dirty="0" err="1" smtClean="0"/>
              <a:t>varchar</a:t>
            </a:r>
            <a:r>
              <a:rPr lang="en-US" sz="2200" dirty="0" smtClean="0"/>
              <a:t>(255),</a:t>
            </a:r>
            <a:br>
              <a:rPr lang="en-US" sz="2200" dirty="0" smtClean="0"/>
            </a:br>
            <a:r>
              <a:rPr lang="en-US" sz="2200" dirty="0" smtClean="0"/>
              <a:t>    Age </a:t>
            </a:r>
            <a:r>
              <a:rPr lang="en-US" sz="2200" dirty="0" err="1" smtClean="0"/>
              <a:t>int</a:t>
            </a:r>
            <a:r>
              <a:rPr lang="en-US" sz="2200" dirty="0" smtClean="0"/>
              <a:t>,</a:t>
            </a:r>
            <a:br>
              <a:rPr lang="en-US" sz="2200" dirty="0" smtClean="0"/>
            </a:br>
            <a:r>
              <a:rPr lang="en-US" sz="2200" dirty="0" smtClean="0"/>
              <a:t>    PRIMARY KEY (ID)</a:t>
            </a:r>
            <a:br>
              <a:rPr lang="en-US" sz="2200" dirty="0" smtClean="0"/>
            </a:br>
            <a:r>
              <a:rPr lang="en-US" sz="2200" dirty="0" smtClean="0"/>
              <a:t>);</a:t>
            </a:r>
          </a:p>
          <a:p>
            <a:pPr>
              <a:buNone/>
            </a:pP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fontScale="92500"/>
          </a:bodyPr>
          <a:lstStyle/>
          <a:p>
            <a:pPr>
              <a:buFont typeface="Wingdings" pitchFamily="2" charset="2"/>
              <a:buChar char="v"/>
            </a:pPr>
            <a:r>
              <a:rPr lang="en-US" sz="2400" dirty="0" smtClean="0"/>
              <a:t>Foreign Key:</a:t>
            </a:r>
          </a:p>
          <a:p>
            <a:pPr>
              <a:buFontTx/>
              <a:buChar char="-"/>
            </a:pPr>
            <a:r>
              <a:rPr lang="en-US" sz="2400" dirty="0" smtClean="0"/>
              <a:t>is a field (or collection of fields) in one table that refers to the primary key in another table</a:t>
            </a:r>
          </a:p>
          <a:p>
            <a:pPr>
              <a:buFontTx/>
              <a:buChar char="-"/>
            </a:pPr>
            <a:r>
              <a:rPr lang="en-US" sz="2400" dirty="0" smtClean="0"/>
              <a:t>The table with foreign key is called the child table and the table with the primary key is called the referenced or parent table</a:t>
            </a:r>
          </a:p>
          <a:p>
            <a:pPr>
              <a:buFontTx/>
              <a:buChar char="-"/>
            </a:pPr>
            <a:r>
              <a:rPr lang="en-US" sz="2400" dirty="0" smtClean="0"/>
              <a:t>The FOREIGN KEY constraint prevents invalid data from being inserted into the foreign key column, because it has to be one of the values contained in the parent table</a:t>
            </a:r>
          </a:p>
          <a:p>
            <a:pPr>
              <a:buNone/>
            </a:pPr>
            <a:endParaRPr lang="en-US" sz="2400" dirty="0" smtClean="0"/>
          </a:p>
          <a:p>
            <a:pPr>
              <a:buNone/>
            </a:pPr>
            <a:r>
              <a:rPr lang="en-US" sz="2400" dirty="0" smtClean="0"/>
              <a:t>Ex: </a:t>
            </a:r>
            <a:r>
              <a:rPr lang="en-US" sz="2200" dirty="0" smtClean="0"/>
              <a:t>CREATE TABLE Orders (</a:t>
            </a:r>
            <a:br>
              <a:rPr lang="en-US" sz="2200" dirty="0" smtClean="0"/>
            </a:br>
            <a:r>
              <a:rPr lang="en-US" sz="2200" dirty="0" smtClean="0"/>
              <a:t>    </a:t>
            </a:r>
            <a:r>
              <a:rPr lang="en-US" sz="2200" dirty="0" err="1" smtClean="0"/>
              <a:t>OrderID</a:t>
            </a:r>
            <a:r>
              <a:rPr lang="en-US" sz="2200" dirty="0" smtClean="0"/>
              <a:t> </a:t>
            </a:r>
            <a:r>
              <a:rPr lang="en-US" sz="2200" dirty="0" err="1" smtClean="0"/>
              <a:t>int</a:t>
            </a:r>
            <a:r>
              <a:rPr lang="en-US" sz="2200" dirty="0" smtClean="0"/>
              <a:t> NOT NULL UNIQUE,</a:t>
            </a:r>
            <a:br>
              <a:rPr lang="en-US" sz="2200" dirty="0" smtClean="0"/>
            </a:br>
            <a:r>
              <a:rPr lang="en-US" sz="2200" dirty="0" smtClean="0"/>
              <a:t>    </a:t>
            </a:r>
            <a:r>
              <a:rPr lang="en-US" sz="2200" dirty="0" err="1" smtClean="0"/>
              <a:t>OrderNumber</a:t>
            </a:r>
            <a:r>
              <a:rPr lang="en-US" sz="2200" dirty="0" smtClean="0"/>
              <a:t> </a:t>
            </a:r>
            <a:r>
              <a:rPr lang="en-US" sz="2200" dirty="0" err="1" smtClean="0"/>
              <a:t>int</a:t>
            </a:r>
            <a:r>
              <a:rPr lang="en-US" sz="2200" dirty="0" smtClean="0"/>
              <a:t> NOT NULL UNIQUE,</a:t>
            </a:r>
            <a:br>
              <a:rPr lang="en-US" sz="2200" dirty="0" smtClean="0"/>
            </a:br>
            <a:r>
              <a:rPr lang="en-US" sz="2200" dirty="0" smtClean="0"/>
              <a:t>    </a:t>
            </a:r>
            <a:r>
              <a:rPr lang="en-US" sz="2200" dirty="0" err="1" smtClean="0"/>
              <a:t>PersonID</a:t>
            </a:r>
            <a:r>
              <a:rPr lang="en-US" sz="2200" dirty="0" smtClean="0"/>
              <a:t> </a:t>
            </a:r>
            <a:r>
              <a:rPr lang="en-US" sz="2200" dirty="0" err="1" smtClean="0"/>
              <a:t>int</a:t>
            </a:r>
            <a:r>
              <a:rPr lang="en-US" sz="2200" dirty="0" smtClean="0"/>
              <a:t> UNIQUE,</a:t>
            </a:r>
            <a:br>
              <a:rPr lang="en-US" sz="2200" dirty="0" smtClean="0"/>
            </a:br>
            <a:r>
              <a:rPr lang="en-US" sz="2200" dirty="0" smtClean="0"/>
              <a:t>    PRIMARY KEY (</a:t>
            </a:r>
            <a:r>
              <a:rPr lang="en-US" sz="2200" dirty="0" err="1" smtClean="0"/>
              <a:t>OrderID</a:t>
            </a:r>
            <a:r>
              <a:rPr lang="en-US" sz="2200" dirty="0" smtClean="0"/>
              <a:t>),</a:t>
            </a:r>
            <a:br>
              <a:rPr lang="en-US" sz="2200" dirty="0" smtClean="0"/>
            </a:br>
            <a:r>
              <a:rPr lang="en-US" sz="2200" dirty="0" smtClean="0"/>
              <a:t>    FOREIGN KEY (</a:t>
            </a:r>
            <a:r>
              <a:rPr lang="en-US" sz="2200" dirty="0" err="1" smtClean="0"/>
              <a:t>PersonID</a:t>
            </a:r>
            <a:r>
              <a:rPr lang="en-US" sz="2200" dirty="0" smtClean="0"/>
              <a:t>) REFERENCES Persons(</a:t>
            </a:r>
            <a:r>
              <a:rPr lang="en-US" sz="2200" dirty="0" err="1" smtClean="0"/>
              <a:t>PersonID</a:t>
            </a:r>
            <a:r>
              <a:rPr lang="en-US" sz="2200" dirty="0" smtClean="0"/>
              <a:t>)</a:t>
            </a:r>
            <a:br>
              <a:rPr lang="en-US" sz="2200" dirty="0" smtClean="0"/>
            </a:br>
            <a:r>
              <a:rPr lang="en-US" sz="2200" dirty="0" smtClean="0"/>
              <a:t>);</a:t>
            </a:r>
            <a:endParaRPr lang="en-US" sz="2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14400" y="609600"/>
            <a:ext cx="7467600" cy="52578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400" dirty="0" smtClean="0"/>
              <a:t>Ex of a Stored Procedure:</a:t>
            </a:r>
          </a:p>
          <a:p>
            <a:pPr>
              <a:buNone/>
            </a:pPr>
            <a:r>
              <a:rPr lang="en-US" sz="2400" dirty="0" smtClean="0"/>
              <a:t>delimiter &amp;&amp;</a:t>
            </a:r>
          </a:p>
          <a:p>
            <a:pPr>
              <a:buNone/>
            </a:pPr>
            <a:r>
              <a:rPr lang="en-US" sz="2400" dirty="0" smtClean="0"/>
              <a:t>create procedure </a:t>
            </a:r>
            <a:r>
              <a:rPr lang="en-US" sz="2400" dirty="0" err="1" smtClean="0"/>
              <a:t>mypro</a:t>
            </a:r>
            <a:r>
              <a:rPr lang="en-US" sz="2400" dirty="0" smtClean="0"/>
              <a:t>()</a:t>
            </a:r>
          </a:p>
          <a:p>
            <a:pPr>
              <a:buNone/>
            </a:pPr>
            <a:r>
              <a:rPr lang="en-US" sz="2400" dirty="0" smtClean="0"/>
              <a:t>Begin</a:t>
            </a:r>
          </a:p>
          <a:p>
            <a:pPr>
              <a:buNone/>
            </a:pPr>
            <a:r>
              <a:rPr lang="en-US" sz="2400" dirty="0" smtClean="0"/>
              <a:t>select * from customer;</a:t>
            </a:r>
          </a:p>
          <a:p>
            <a:pPr>
              <a:buNone/>
            </a:pPr>
            <a:r>
              <a:rPr lang="en-US" sz="2400" dirty="0" smtClean="0"/>
              <a:t>select * from payments;</a:t>
            </a:r>
          </a:p>
          <a:p>
            <a:pPr>
              <a:buNone/>
            </a:pPr>
            <a:r>
              <a:rPr lang="en-US" sz="2400" dirty="0" smtClean="0"/>
              <a:t>end &amp;&amp;</a:t>
            </a:r>
          </a:p>
          <a:p>
            <a:pPr>
              <a:buNone/>
            </a:pPr>
            <a:r>
              <a:rPr lang="en-US" sz="2400" dirty="0" smtClean="0"/>
              <a:t>delimiter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r>
              <a:rPr lang="en-US" sz="2400" dirty="0" smtClean="0"/>
              <a:t>ALTER : adds, modifies or deletes columns in an existing table, used to rename a table, adds and drops various constraints on an existing table</a:t>
            </a:r>
          </a:p>
          <a:p>
            <a:pPr>
              <a:buNone/>
            </a:pPr>
            <a:r>
              <a:rPr lang="en-US" sz="2400" dirty="0" smtClean="0"/>
              <a:t>Ex: alter table info</a:t>
            </a:r>
          </a:p>
          <a:p>
            <a:pPr>
              <a:buNone/>
            </a:pPr>
            <a:r>
              <a:rPr lang="en-US" sz="2400" dirty="0" smtClean="0"/>
              <a:t>add Mobile </a:t>
            </a:r>
            <a:r>
              <a:rPr lang="en-US" sz="2400" dirty="0" err="1" smtClean="0"/>
              <a:t>int</a:t>
            </a:r>
            <a:r>
              <a:rPr lang="en-US" sz="2400" dirty="0" smtClean="0"/>
              <a:t> NOT NULL</a:t>
            </a:r>
          </a:p>
          <a:p>
            <a:pPr>
              <a:buNone/>
            </a:pPr>
            <a:r>
              <a:rPr lang="en-US" sz="2400" dirty="0" smtClean="0"/>
              <a:t>after City;</a:t>
            </a:r>
          </a:p>
          <a:p>
            <a:pPr>
              <a:buNone/>
            </a:pPr>
            <a:r>
              <a:rPr lang="en-US" sz="2400" dirty="0" smtClean="0"/>
              <a:t>OR</a:t>
            </a:r>
          </a:p>
          <a:p>
            <a:pPr>
              <a:buNone/>
            </a:pPr>
            <a:r>
              <a:rPr lang="en-US" sz="2400" dirty="0" smtClean="0"/>
              <a:t>alter table info</a:t>
            </a:r>
          </a:p>
          <a:p>
            <a:pPr>
              <a:buNone/>
            </a:pPr>
            <a:r>
              <a:rPr lang="en-US" sz="2400" dirty="0" smtClean="0"/>
              <a:t>add Address </a:t>
            </a:r>
            <a:r>
              <a:rPr lang="en-US" sz="2400" dirty="0" err="1" smtClean="0"/>
              <a:t>varchar</a:t>
            </a:r>
            <a:r>
              <a:rPr lang="en-US" sz="2400" dirty="0" smtClean="0"/>
              <a:t>(255) NOT NULL;</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sz="2400" dirty="0" smtClean="0"/>
              <a:t>DROP : used to </a:t>
            </a:r>
            <a:r>
              <a:rPr lang="en-US" sz="2400" dirty="0"/>
              <a:t>delete or remove indexes from a </a:t>
            </a:r>
            <a:r>
              <a:rPr lang="en-US" sz="2400" dirty="0" smtClean="0"/>
              <a:t>table</a:t>
            </a:r>
            <a:r>
              <a:rPr lang="en-US" sz="2400" dirty="0"/>
              <a:t> </a:t>
            </a:r>
            <a:r>
              <a:rPr lang="en-US" sz="2400" dirty="0" smtClean="0"/>
              <a:t>and delete </a:t>
            </a:r>
            <a:r>
              <a:rPr lang="en-US" sz="2400" dirty="0"/>
              <a:t>or drop an existing database in a SQL </a:t>
            </a:r>
            <a:r>
              <a:rPr lang="en-US" sz="2400" dirty="0" smtClean="0"/>
              <a:t>schema</a:t>
            </a:r>
          </a:p>
          <a:p>
            <a:pPr>
              <a:buNone/>
            </a:pPr>
            <a:r>
              <a:rPr lang="en-US" sz="2400" dirty="0" smtClean="0"/>
              <a:t>Syntax: </a:t>
            </a:r>
            <a:r>
              <a:rPr lang="en-US" sz="2400" dirty="0"/>
              <a:t>DROP DATABASE </a:t>
            </a:r>
            <a:r>
              <a:rPr lang="en-US" sz="2400" dirty="0" err="1"/>
              <a:t>database_name</a:t>
            </a:r>
            <a:r>
              <a:rPr lang="en-US" sz="2400" dirty="0" smtClean="0"/>
              <a:t>;</a:t>
            </a:r>
          </a:p>
          <a:p>
            <a:pPr>
              <a:buNone/>
            </a:pPr>
            <a:r>
              <a:rPr lang="en-US" sz="2400" dirty="0"/>
              <a:t>DROP TABLE </a:t>
            </a:r>
            <a:r>
              <a:rPr lang="en-US" sz="2400" dirty="0" err="1" smtClean="0"/>
              <a:t>table_name</a:t>
            </a:r>
            <a:r>
              <a:rPr lang="en-US" sz="2400" dirty="0" smtClean="0"/>
              <a:t>;</a:t>
            </a:r>
          </a:p>
          <a:p>
            <a:pPr>
              <a:buNone/>
            </a:pPr>
            <a:endParaRPr lang="en-US" sz="2400" dirty="0" smtClean="0"/>
          </a:p>
          <a:p>
            <a:r>
              <a:rPr lang="en-US" sz="2400" dirty="0" smtClean="0"/>
              <a:t>RENAME : </a:t>
            </a:r>
            <a:r>
              <a:rPr lang="en-US" sz="2400" dirty="0"/>
              <a:t>used to change the name of a </a:t>
            </a:r>
            <a:r>
              <a:rPr lang="en-US" sz="2400" dirty="0" smtClean="0"/>
              <a:t>table</a:t>
            </a:r>
          </a:p>
          <a:p>
            <a:pPr>
              <a:buNone/>
            </a:pPr>
            <a:r>
              <a:rPr lang="en-US" sz="2400" dirty="0" smtClean="0"/>
              <a:t>Syntax: </a:t>
            </a:r>
            <a:r>
              <a:rPr lang="en-US" sz="2400" dirty="0"/>
              <a:t>ALTER TABLE </a:t>
            </a:r>
            <a:r>
              <a:rPr lang="en-US" sz="2400" dirty="0" err="1"/>
              <a:t>table_name</a:t>
            </a:r>
            <a:r>
              <a:rPr lang="en-US" sz="2400" dirty="0"/>
              <a:t>   </a:t>
            </a:r>
          </a:p>
          <a:p>
            <a:pPr>
              <a:buNone/>
            </a:pPr>
            <a:r>
              <a:rPr lang="en-US" sz="2400" dirty="0"/>
              <a:t>RENAME TO </a:t>
            </a:r>
            <a:r>
              <a:rPr lang="en-US" sz="2400" dirty="0" err="1"/>
              <a:t>new_table_name</a:t>
            </a:r>
            <a:r>
              <a:rPr lang="en-US" sz="2400" dirty="0" smtClean="0"/>
              <a:t>;</a:t>
            </a:r>
          </a:p>
          <a:p>
            <a:pPr>
              <a:buNone/>
            </a:pPr>
            <a:endParaRPr lang="en-US" sz="2400" dirty="0" smtClean="0"/>
          </a:p>
          <a:p>
            <a:r>
              <a:rPr lang="en-US" sz="2400" dirty="0" smtClean="0"/>
              <a:t>TRUNCATE : </a:t>
            </a:r>
            <a:r>
              <a:rPr lang="en-US" sz="2400" dirty="0"/>
              <a:t>used to delete all the rows from the table and free the containing </a:t>
            </a:r>
            <a:r>
              <a:rPr lang="en-US" sz="2400" dirty="0" smtClean="0"/>
              <a:t>space</a:t>
            </a:r>
          </a:p>
          <a:p>
            <a:pPr>
              <a:buNone/>
            </a:pPr>
            <a:r>
              <a:rPr lang="en-US" sz="2400" dirty="0" smtClean="0"/>
              <a:t>Syntax: </a:t>
            </a:r>
            <a:r>
              <a:rPr lang="en-US" sz="2400" dirty="0"/>
              <a:t>TRUNCATE TABLE employee</a:t>
            </a:r>
            <a:r>
              <a:rPr lang="en-US" sz="2400" dirty="0" smtClean="0"/>
              <a:t>;</a:t>
            </a:r>
          </a:p>
          <a:p>
            <a:pPr>
              <a:buNone/>
            </a:pPr>
            <a:endParaRPr lang="en-US" sz="2400" dirty="0"/>
          </a:p>
          <a:p>
            <a:pPr>
              <a:buNone/>
            </a:pPr>
            <a:r>
              <a:rPr lang="en-US" sz="2400" dirty="0"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
            </a:r>
            <a:r>
              <a:rPr lang="en-US" sz="3200" dirty="0"/>
              <a:t>ata</a:t>
            </a:r>
            <a:r>
              <a:rPr lang="en-US" dirty="0"/>
              <a:t> M</a:t>
            </a:r>
            <a:r>
              <a:rPr lang="en-US" sz="3200" dirty="0"/>
              <a:t>anipulation</a:t>
            </a:r>
            <a:r>
              <a:rPr lang="en-US" dirty="0"/>
              <a:t> L</a:t>
            </a:r>
            <a:r>
              <a:rPr lang="en-US" sz="3200" dirty="0"/>
              <a:t>anguage</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400" dirty="0" smtClean="0"/>
              <a:t>SELECT : </a:t>
            </a:r>
            <a:r>
              <a:rPr lang="en-US" sz="2400" dirty="0"/>
              <a:t>extracts data from a </a:t>
            </a:r>
            <a:r>
              <a:rPr lang="en-US" sz="2400" dirty="0" smtClean="0"/>
              <a:t>table/database</a:t>
            </a:r>
          </a:p>
          <a:p>
            <a:pPr>
              <a:buNone/>
            </a:pPr>
            <a:r>
              <a:rPr lang="en-US" sz="2400" dirty="0" smtClean="0"/>
              <a:t>Syntax: </a:t>
            </a:r>
            <a:r>
              <a:rPr lang="en-US" sz="2400" dirty="0"/>
              <a:t>SELECT expressions  </a:t>
            </a:r>
          </a:p>
          <a:p>
            <a:pPr>
              <a:buNone/>
            </a:pPr>
            <a:r>
              <a:rPr lang="en-US" sz="2400" dirty="0"/>
              <a:t>FROM tables  </a:t>
            </a:r>
          </a:p>
          <a:p>
            <a:pPr>
              <a:buNone/>
            </a:pPr>
            <a:r>
              <a:rPr lang="en-US" sz="2400" dirty="0"/>
              <a:t>WHERE conditions</a:t>
            </a:r>
            <a:r>
              <a:rPr lang="en-US" sz="2400" dirty="0" smtClean="0"/>
              <a:t>;</a:t>
            </a:r>
          </a:p>
          <a:p>
            <a:pPr>
              <a:buNone/>
            </a:pPr>
            <a:r>
              <a:rPr lang="en-US" sz="2400" dirty="0" smtClean="0"/>
              <a:t>Ex: SELECT * FROM EMPLOYEES;</a:t>
            </a:r>
          </a:p>
          <a:p>
            <a:pPr>
              <a:buNone/>
            </a:pPr>
            <a:endParaRPr lang="en-US" sz="2400" dirty="0" smtClean="0"/>
          </a:p>
          <a:p>
            <a:r>
              <a:rPr lang="en-US" sz="2400" dirty="0" smtClean="0"/>
              <a:t>INSERT : inserts </a:t>
            </a:r>
            <a:r>
              <a:rPr lang="en-US" sz="2400" dirty="0"/>
              <a:t>new data into a </a:t>
            </a:r>
            <a:r>
              <a:rPr lang="en-US" sz="2400" dirty="0" smtClean="0"/>
              <a:t>table/database</a:t>
            </a:r>
          </a:p>
          <a:p>
            <a:pPr>
              <a:buNone/>
            </a:pPr>
            <a:r>
              <a:rPr lang="en-US" sz="2400" dirty="0" smtClean="0"/>
              <a:t>Syntax: </a:t>
            </a:r>
            <a:r>
              <a:rPr lang="en-US" sz="2400" dirty="0"/>
              <a:t>INSERT INTO </a:t>
            </a:r>
            <a:r>
              <a:rPr lang="en-US" sz="2400" dirty="0" err="1"/>
              <a:t>table_name</a:t>
            </a:r>
            <a:r>
              <a:rPr lang="en-US" sz="2400" dirty="0"/>
              <a:t>  </a:t>
            </a:r>
          </a:p>
          <a:p>
            <a:pPr>
              <a:buNone/>
            </a:pPr>
            <a:r>
              <a:rPr lang="en-US" sz="2400" dirty="0"/>
              <a:t>VALUES (value1, value2, value3</a:t>
            </a:r>
            <a:r>
              <a:rPr lang="en-US" sz="2400" dirty="0" smtClean="0"/>
              <a:t>....);</a:t>
            </a:r>
          </a:p>
          <a:p>
            <a:pPr>
              <a:buNone/>
            </a:pPr>
            <a:r>
              <a:rPr lang="en-US" sz="2400" dirty="0" smtClean="0"/>
              <a:t>Ex: </a:t>
            </a:r>
            <a:r>
              <a:rPr lang="en-US" sz="2400" dirty="0"/>
              <a:t>INSERT INTO STUDENTS (ROLL_NO, NAME, AGE, CITY)  </a:t>
            </a:r>
          </a:p>
          <a:p>
            <a:pPr>
              <a:buNone/>
            </a:pPr>
            <a:r>
              <a:rPr lang="en-US" sz="2400" dirty="0"/>
              <a:t>VALUES (1, ‘ABHIRAM’, 22, ‘ALLAHABAD’);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400" dirty="0" smtClean="0"/>
              <a:t>UPDATE : </a:t>
            </a:r>
            <a:r>
              <a:rPr lang="en-US" sz="2400" dirty="0"/>
              <a:t>used to change the data of the records held by tables. The rows that need to be updated are decided by a condition. To specify the condition, we use WHERE </a:t>
            </a:r>
            <a:r>
              <a:rPr lang="en-US" sz="2400" dirty="0" smtClean="0"/>
              <a:t>clause</a:t>
            </a:r>
          </a:p>
          <a:p>
            <a:endParaRPr lang="en-US" sz="2400" dirty="0" smtClean="0"/>
          </a:p>
          <a:p>
            <a:pPr>
              <a:buNone/>
            </a:pPr>
            <a:r>
              <a:rPr lang="en-US" sz="2400" dirty="0"/>
              <a:t>Syntax:</a:t>
            </a:r>
          </a:p>
          <a:p>
            <a:pPr>
              <a:buNone/>
            </a:pPr>
            <a:r>
              <a:rPr lang="en-US" sz="2400" dirty="0"/>
              <a:t>UPDATE </a:t>
            </a:r>
            <a:r>
              <a:rPr lang="en-US" sz="2400" dirty="0" err="1"/>
              <a:t>table_name</a:t>
            </a:r>
            <a:r>
              <a:rPr lang="en-US" sz="2400" dirty="0"/>
              <a:t>  </a:t>
            </a:r>
          </a:p>
          <a:p>
            <a:pPr>
              <a:buNone/>
            </a:pPr>
            <a:r>
              <a:rPr lang="en-US" sz="2400" dirty="0"/>
              <a:t>SET </a:t>
            </a:r>
            <a:r>
              <a:rPr lang="en-US" sz="2400" dirty="0" err="1"/>
              <a:t>column_name</a:t>
            </a:r>
            <a:r>
              <a:rPr lang="en-US" sz="2400" dirty="0"/>
              <a:t> = expression  </a:t>
            </a:r>
          </a:p>
          <a:p>
            <a:pPr>
              <a:buNone/>
            </a:pPr>
            <a:r>
              <a:rPr lang="en-US" sz="2400" dirty="0"/>
              <a:t>WHERE </a:t>
            </a:r>
            <a:r>
              <a:rPr lang="en-US" sz="2400" dirty="0" smtClean="0"/>
              <a:t>conditions</a:t>
            </a:r>
          </a:p>
          <a:p>
            <a:pPr>
              <a:buNone/>
            </a:pPr>
            <a:endParaRPr lang="en-US" sz="2400" dirty="0" smtClean="0"/>
          </a:p>
          <a:p>
            <a:pPr>
              <a:buNone/>
            </a:pPr>
            <a:r>
              <a:rPr lang="en-US" sz="2400" dirty="0" smtClean="0"/>
              <a:t>Ex: </a:t>
            </a:r>
            <a:r>
              <a:rPr lang="en-US" sz="2400" dirty="0"/>
              <a:t>update info set </a:t>
            </a:r>
            <a:r>
              <a:rPr lang="en-US" sz="2400" dirty="0" err="1"/>
              <a:t>Lastname</a:t>
            </a:r>
            <a:r>
              <a:rPr lang="en-US" sz="2400" dirty="0"/>
              <a:t>=xyz where </a:t>
            </a:r>
            <a:r>
              <a:rPr lang="en-US" sz="2400" dirty="0" err="1"/>
              <a:t>EmployeeID</a:t>
            </a:r>
            <a:r>
              <a:rPr lang="en-US" sz="2400" dirty="0"/>
              <a:t>= '2';</a:t>
            </a:r>
          </a:p>
          <a:p>
            <a:r>
              <a:rPr lang="en-US" sz="2400" dirty="0" smtClean="0"/>
              <a:t>DELETE : used to delete </a:t>
            </a:r>
            <a:r>
              <a:rPr lang="en-US" sz="2400" dirty="0"/>
              <a:t>data from </a:t>
            </a:r>
            <a:r>
              <a:rPr lang="en-US" sz="2400" dirty="0" smtClean="0"/>
              <a:t>table/database</a:t>
            </a:r>
          </a:p>
          <a:p>
            <a:pPr>
              <a:buNone/>
            </a:pPr>
            <a:r>
              <a:rPr lang="en-US" sz="2400" dirty="0" smtClean="0"/>
              <a:t>Syntax: </a:t>
            </a:r>
            <a:r>
              <a:rPr lang="en-US" sz="2400" dirty="0"/>
              <a:t>DELETE FROM </a:t>
            </a:r>
            <a:r>
              <a:rPr lang="en-US" sz="2400" dirty="0" err="1"/>
              <a:t>table_name</a:t>
            </a:r>
            <a:r>
              <a:rPr lang="en-US" sz="2400" dirty="0"/>
              <a:t> [WHERE condition</a:t>
            </a:r>
            <a:r>
              <a:rPr lang="en-US" sz="2400" dirty="0" smtClean="0"/>
              <a:t>];</a:t>
            </a:r>
          </a:p>
          <a:p>
            <a:pPr>
              <a:buNone/>
            </a:pPr>
            <a:r>
              <a:rPr lang="en-US" sz="2400" dirty="0" smtClean="0"/>
              <a:t>Ex: DELETE from employees where </a:t>
            </a:r>
            <a:r>
              <a:rPr lang="en-US" sz="2400" dirty="0" err="1" smtClean="0"/>
              <a:t>emp_id</a:t>
            </a:r>
            <a:r>
              <a:rPr lang="en-US" sz="2400" dirty="0" smtClean="0"/>
              <a:t>=1;</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51939" y="1592572"/>
          <a:ext cx="7840121" cy="4541220"/>
        </p:xfrm>
        <a:graphic>
          <a:graphicData uri="http://schemas.openxmlformats.org/drawingml/2006/table">
            <a:tbl>
              <a:tblPr/>
              <a:tblGrid>
                <a:gridCol w="1566935"/>
                <a:gridCol w="5482164"/>
                <a:gridCol w="791022"/>
              </a:tblGrid>
              <a:tr h="658843">
                <a:tc>
                  <a:txBody>
                    <a:bodyPr/>
                    <a:lstStyle/>
                    <a:p>
                      <a:pPr algn="l" fontAlgn="t"/>
                      <a:r>
                        <a:rPr lang="en-IN" sz="1700">
                          <a:effectLst/>
                        </a:rPr>
                        <a:t>Operator</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Example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2"/>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Greater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3"/>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Less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4"/>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Greater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5"/>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Less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6"/>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58843">
                <a:tc>
                  <a:txBody>
                    <a:bodyPr/>
                    <a:lstStyle/>
                    <a:p>
                      <a:pPr algn="l" fontAlgn="t"/>
                      <a:r>
                        <a:rPr lang="en-IN" sz="1700">
                          <a:effectLst/>
                        </a:rPr>
                        <a:t>&lt;&gt;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Not equal. </a:t>
                      </a:r>
                      <a:r>
                        <a:rPr lang="en-US" sz="1700" b="1">
                          <a:effectLst/>
                        </a:rPr>
                        <a:t>Note:</a:t>
                      </a:r>
                      <a:r>
                        <a:rPr lang="en-US" sz="1700">
                          <a:effectLst/>
                        </a:rPr>
                        <a:t> In some versions of SQL this operator may be written as !=</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7"/>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BETWEEN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Between a certain range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8"/>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a:effectLst/>
                        </a:rPr>
                        <a:t>LIKE</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Search for a pattern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9"/>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IN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a:effectLst/>
                        </a:rPr>
                        <a:t>To specify multiple possible values for a column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700" u="none" strike="noStrike" dirty="0">
                          <a:solidFill>
                            <a:srgbClr val="FFFFFF"/>
                          </a:solidFill>
                          <a:effectLst/>
                          <a:latin typeface="Source Sans Pro"/>
                          <a:hlinkClick r:id="rId10"/>
                        </a:rPr>
                        <a:t>Try it</a:t>
                      </a:r>
                      <a:endParaRPr lang="en-IN"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
        <p:nvSpPr>
          <p:cNvPr id="5"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8080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sz="1800" dirty="0"/>
              <a:t>SELECT * FROM Products</a:t>
            </a:r>
          </a:p>
          <a:p>
            <a:r>
              <a:rPr lang="en-US" sz="1800" dirty="0"/>
              <a:t>WHERE Price = 18</a:t>
            </a:r>
            <a:r>
              <a:rPr lang="en-US" sz="1800" dirty="0" smtClean="0"/>
              <a:t>;</a:t>
            </a:r>
          </a:p>
          <a:p>
            <a:endParaRPr lang="en-US" sz="1800" dirty="0"/>
          </a:p>
          <a:p>
            <a:r>
              <a:rPr lang="en-US" sz="1800" dirty="0"/>
              <a:t>SELECT * FROM Products</a:t>
            </a:r>
          </a:p>
          <a:p>
            <a:r>
              <a:rPr lang="en-US" sz="1800" dirty="0"/>
              <a:t>WHERE Price &gt; 30</a:t>
            </a:r>
            <a:r>
              <a:rPr lang="en-US" sz="1800" dirty="0" smtClean="0"/>
              <a:t>;</a:t>
            </a:r>
          </a:p>
          <a:p>
            <a:endParaRPr lang="en-US" sz="1800" dirty="0"/>
          </a:p>
          <a:p>
            <a:r>
              <a:rPr lang="en-US" sz="1800" dirty="0"/>
              <a:t>SELECT * FROM Products</a:t>
            </a:r>
          </a:p>
          <a:p>
            <a:r>
              <a:rPr lang="en-US" sz="1800" dirty="0"/>
              <a:t>WHERE Price &lt;= 30</a:t>
            </a:r>
            <a:r>
              <a:rPr lang="en-US" sz="1800" dirty="0" smtClean="0"/>
              <a:t>;</a:t>
            </a:r>
          </a:p>
          <a:p>
            <a:r>
              <a:rPr lang="en-US" sz="1800" dirty="0"/>
              <a:t>SELECT * FROM Products</a:t>
            </a:r>
          </a:p>
          <a:p>
            <a:r>
              <a:rPr lang="en-US" sz="1800" dirty="0"/>
              <a:t>WHERE Price BETWEEN 50 AND 60</a:t>
            </a:r>
            <a:r>
              <a:rPr lang="en-US" sz="1800" dirty="0" smtClean="0"/>
              <a:t>;</a:t>
            </a:r>
          </a:p>
          <a:p>
            <a:r>
              <a:rPr lang="en-US" sz="1800" dirty="0"/>
              <a:t>SELECT * FROM Customers</a:t>
            </a:r>
          </a:p>
          <a:p>
            <a:r>
              <a:rPr lang="en-US" sz="1800" dirty="0"/>
              <a:t>WHERE City LIKE 's</a:t>
            </a:r>
            <a:r>
              <a:rPr lang="en-US" sz="1800" dirty="0" smtClean="0"/>
              <a:t>%';</a:t>
            </a:r>
          </a:p>
          <a:p>
            <a:endParaRPr lang="en-US" sz="1800" dirty="0"/>
          </a:p>
          <a:p>
            <a:endParaRPr lang="en-IN" dirty="0"/>
          </a:p>
        </p:txBody>
      </p:sp>
    </p:spTree>
    <p:extLst>
      <p:ext uri="{BB962C8B-B14F-4D97-AF65-F5344CB8AC3E}">
        <p14:creationId xmlns:p14="http://schemas.microsoft.com/office/powerpoint/2010/main" val="2210566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1033</Words>
  <Application>Microsoft Office PowerPoint</Application>
  <PresentationFormat>On-screen Show (4:3)</PresentationFormat>
  <Paragraphs>328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Structured Query Language</vt:lpstr>
      <vt:lpstr>RDBMS</vt:lpstr>
      <vt:lpstr>Data Definition Language</vt:lpstr>
      <vt:lpstr>PowerPoint Presentation</vt:lpstr>
      <vt:lpstr>PowerPoint Presentation</vt:lpstr>
      <vt:lpstr>Data Manipulation Language</vt:lpstr>
      <vt:lpstr>PowerPoint Presentation</vt:lpstr>
      <vt:lpstr> </vt:lpstr>
      <vt:lpstr>PowerPoint Presentation</vt:lpstr>
      <vt:lpstr>PowerPoint Presentation</vt:lpstr>
      <vt:lpstr>PowerPoint Presentation</vt:lpstr>
      <vt:lpstr>PowerPoint Presentation</vt:lpstr>
      <vt:lpstr>SQL Logical Operators:</vt:lpstr>
      <vt:lpstr>The SQL ORDER BY Keyword The ORDER BY keyword is used to sort the result-set in ascending or descending order. The ORDER BY keyword sorts the records in ascending order by default. To sort the records in descending order, use the DESC keyword. </vt:lpstr>
      <vt:lpstr>What is a NULL Value? A field with a NULL value is a field with no value. If a field in a table is optional, it is possible to insert a new record or update a record without adding a value to this field. Then, the field will be saved with a NULL value. </vt:lpstr>
      <vt:lpstr>The SQL SELECT TOP Clause The SELECT TOP clause is used to specify the number of records to return. The SELECT TOP clause is useful on large tables with thousands of records. Returning a large number of records can impact performance. </vt:lpstr>
      <vt:lpstr>SQL Wildcard Characters A wildcard character is used to substitute one or more characters in a string. Wildcard characters are used with the LIKE operator. The LIKE operator is used in a WHERE  clause to search for a specified pattern in a column. Wildcard Characters in SQL Server All the wildcards can also be used in combinations! Here are some examples showing different LIKE operators with '%' and '_' wildcards:</vt:lpstr>
      <vt:lpstr>                       SQL Aliases SQL aliases are used to give a table, or a column in a table, a temporary name. Aliases are often used to make column names more readable. An alias only exists for the duration of that query. An alias is created with the AS keyword. Alias Column Syntax SELECT column_name AS alias_name FROM table_name; Alias Table Syntax SELECT column_name(s) FROM table_name AS alias_name; </vt:lpstr>
      <vt:lpstr>Some more functions…</vt:lpstr>
      <vt:lpstr>PowerPoint Presentation</vt:lpstr>
      <vt:lpstr>Clauses</vt:lpstr>
      <vt:lpstr>PowerPoint Presentation</vt:lpstr>
      <vt:lpstr>PowerPoint Presentation</vt:lpstr>
      <vt:lpstr>PowerPoint Presentation</vt:lpstr>
      <vt:lpstr>PowerPoint Presentation</vt:lpstr>
      <vt:lpstr>JOINS</vt:lpstr>
      <vt:lpstr>PowerPoint Presentation</vt:lpstr>
      <vt:lpstr>PowerPoint Presentation</vt:lpstr>
      <vt:lpstr>PowerPoint Presentation</vt:lpstr>
      <vt:lpstr>PowerPoint Presentation</vt:lpstr>
      <vt:lpstr>PowerPoint Presentation</vt:lpstr>
      <vt:lpstr>Common Terms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dc:title>
  <dc:creator>Sravya Reddy</dc:creator>
  <cp:lastModifiedBy>Dell</cp:lastModifiedBy>
  <cp:revision>136</cp:revision>
  <dcterms:created xsi:type="dcterms:W3CDTF">2021-11-07T12:03:02Z</dcterms:created>
  <dcterms:modified xsi:type="dcterms:W3CDTF">2021-12-07T03:53:58Z</dcterms:modified>
</cp:coreProperties>
</file>