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82" r:id="rId9"/>
    <p:sldId id="283" r:id="rId10"/>
    <p:sldId id="284" r:id="rId11"/>
    <p:sldId id="28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06F0-39C7-464C-8DDB-127277987DCD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trysql.asp?filename=trysql_op_between" TargetMode="External"/><Relationship Id="rId3" Type="http://schemas.openxmlformats.org/officeDocument/2006/relationships/hyperlink" Target="https://www.w3schools.com/sql/trysql.asp?filename=trysql_op_greater_than" TargetMode="External"/><Relationship Id="rId7" Type="http://schemas.openxmlformats.org/officeDocument/2006/relationships/hyperlink" Target="https://www.w3schools.com/sql/trysql.asp?filename=trysql_op_not_equal_to" TargetMode="External"/><Relationship Id="rId2" Type="http://schemas.openxmlformats.org/officeDocument/2006/relationships/hyperlink" Target="https://www.w3schools.com/sql/trysql.asp?filename=trysql_op_equal_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trysql.asp?filename=trysql_op_less_than2" TargetMode="External"/><Relationship Id="rId5" Type="http://schemas.openxmlformats.org/officeDocument/2006/relationships/hyperlink" Target="https://www.w3schools.com/sql/trysql.asp?filename=trysql_op_greater_than2" TargetMode="External"/><Relationship Id="rId10" Type="http://schemas.openxmlformats.org/officeDocument/2006/relationships/hyperlink" Target="https://www.w3schools.com/sql/trysql.asp?filename=trysql_op_in" TargetMode="External"/><Relationship Id="rId4" Type="http://schemas.openxmlformats.org/officeDocument/2006/relationships/hyperlink" Target="https://www.w3schools.com/sql/trysql.asp?filename=trysql_op_less_than" TargetMode="External"/><Relationship Id="rId9" Type="http://schemas.openxmlformats.org/officeDocument/2006/relationships/hyperlink" Target="https://www.w3schools.com/sql/trysql.asp?filename=trysql_op_lik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tructured</a:t>
            </a:r>
            <a:r>
              <a:rPr lang="en-US" dirty="0" smtClean="0"/>
              <a:t> Q</a:t>
            </a:r>
            <a:r>
              <a:rPr lang="en-US" sz="3200" dirty="0"/>
              <a:t>uery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sz="3200" dirty="0"/>
              <a:t>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620000" cy="3429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RDBMS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DDL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DML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DCL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TCL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SQL AND, OR and NOT Operators</a:t>
            </a:r>
          </a:p>
          <a:p>
            <a:r>
              <a:rPr lang="en-US" dirty="0"/>
              <a:t>The WHERE clause can be combined with AND, OR, and NOT operators.</a:t>
            </a:r>
          </a:p>
          <a:p>
            <a:r>
              <a:rPr lang="en-US" dirty="0"/>
              <a:t>The AND </a:t>
            </a:r>
            <a:r>
              <a:rPr lang="en-US" dirty="0" err="1"/>
              <a:t>and</a:t>
            </a:r>
            <a:r>
              <a:rPr lang="en-US" dirty="0"/>
              <a:t> OR operators are used to filter records based on more than one condition:</a:t>
            </a:r>
          </a:p>
          <a:p>
            <a:r>
              <a:rPr lang="en-US" dirty="0"/>
              <a:t>The AND operator displays a record if all the conditions separated by AND are TRUE.</a:t>
            </a:r>
          </a:p>
          <a:p>
            <a:r>
              <a:rPr lang="en-US" dirty="0"/>
              <a:t>The OR operator displays a record if any of the conditions separated by OR 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1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AND </a:t>
            </a:r>
            <a:r>
              <a:rPr lang="en-US" sz="1800" dirty="0" smtClean="0"/>
              <a:t>Syntax</a:t>
            </a:r>
          </a:p>
          <a:p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AND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Country='Germany' AND City='Berlin</a:t>
            </a:r>
            <a:r>
              <a:rPr lang="en-US" sz="1800" dirty="0" smtClean="0"/>
              <a:t>';</a:t>
            </a:r>
          </a:p>
          <a:p>
            <a:endParaRPr lang="en-US" sz="1800" dirty="0"/>
          </a:p>
          <a:p>
            <a:r>
              <a:rPr lang="en-US" sz="1800" dirty="0" smtClean="0"/>
              <a:t>OR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/>
              <a:t>condition2</a:t>
            </a:r>
            <a:r>
              <a:rPr lang="en-US" sz="1800" dirty="0"/>
              <a:t> OR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City='Berlin' OR City='</a:t>
            </a:r>
            <a:r>
              <a:rPr lang="en-US" sz="1800" dirty="0" err="1"/>
              <a:t>München</a:t>
            </a:r>
            <a:r>
              <a:rPr lang="en-US" sz="1800" dirty="0"/>
              <a:t>';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NOT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NOT Country='Germany';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Control Language- GRANT, REVOKE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Transaction Control Language- COMMIT, ROLLBACK, SAVEPOINT, SET TRANSACTION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MIN() and MAX()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MIN() function returns the smallest value of the selected column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MIN()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MIN(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Example:</a:t>
            </a:r>
          </a:p>
          <a:p>
            <a:r>
              <a:rPr lang="en-US" sz="1600" dirty="0"/>
              <a:t>SELECT MIN(Price) AS </a:t>
            </a:r>
            <a:r>
              <a:rPr lang="en-US" sz="1600" dirty="0" err="1"/>
              <a:t>SmallestPrice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 MAX() function returns the largest value of the selected column.</a:t>
            </a:r>
          </a:p>
          <a:p>
            <a:r>
              <a:rPr lang="en-US" sz="1600" dirty="0"/>
              <a:t>MAX()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MAX(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MAX(Price) AS </a:t>
            </a:r>
            <a:r>
              <a:rPr lang="en-US" sz="1600" dirty="0" err="1"/>
              <a:t>LargestPrice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30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COUNT(), AVG() and SUM()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The COUNT() function returns the number of rows that matches a specified criterion</a:t>
            </a:r>
            <a:r>
              <a:rPr lang="en-US" sz="1900" dirty="0" smtClean="0"/>
              <a:t>.</a:t>
            </a:r>
          </a:p>
          <a:p>
            <a:r>
              <a:rPr lang="en-US" sz="1400" dirty="0"/>
              <a:t>COUNT()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COUNT(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Example:</a:t>
            </a:r>
          </a:p>
          <a:p>
            <a:r>
              <a:rPr lang="en-IN" sz="1400" dirty="0"/>
              <a:t>SELECT COUNT(</a:t>
            </a:r>
            <a:r>
              <a:rPr lang="en-IN" sz="1400" dirty="0" err="1"/>
              <a:t>ProductID</a:t>
            </a:r>
            <a:r>
              <a:rPr lang="en-IN" sz="1400" dirty="0"/>
              <a:t>)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FROM Products</a:t>
            </a:r>
            <a:r>
              <a:rPr lang="en-IN" sz="1400" dirty="0" smtClean="0"/>
              <a:t>;</a:t>
            </a:r>
          </a:p>
          <a:p>
            <a:r>
              <a:rPr lang="en-US" sz="1700" dirty="0"/>
              <a:t>The AVG() function returns the average value of a numeric column</a:t>
            </a:r>
            <a:r>
              <a:rPr lang="en-US" sz="1400" dirty="0"/>
              <a:t>. </a:t>
            </a:r>
          </a:p>
          <a:p>
            <a:r>
              <a:rPr lang="en-US" sz="1400" dirty="0"/>
              <a:t>AVG()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AVG(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Example:</a:t>
            </a:r>
            <a:r>
              <a:rPr lang="en-US" sz="1400" dirty="0" err="1"/>
              <a:t>Example</a:t>
            </a:r>
            <a:endParaRPr lang="en-US" sz="1400" dirty="0"/>
          </a:p>
          <a:p>
            <a:r>
              <a:rPr lang="en-US" sz="1400" dirty="0"/>
              <a:t>SELECT AVG(Price)</a:t>
            </a:r>
            <a:br>
              <a:rPr lang="en-US" sz="1400" dirty="0"/>
            </a:br>
            <a:r>
              <a:rPr lang="en-US" sz="1400" dirty="0"/>
              <a:t>FROM Products;</a:t>
            </a:r>
          </a:p>
          <a:p>
            <a:r>
              <a:rPr lang="en-US" sz="1700" dirty="0"/>
              <a:t>The SUM() function returns the total sum of a numeric column. </a:t>
            </a:r>
          </a:p>
          <a:p>
            <a:r>
              <a:rPr lang="en-US" sz="1400" dirty="0"/>
              <a:t>SUM() Syntax</a:t>
            </a:r>
          </a:p>
          <a:p>
            <a:r>
              <a:rPr lang="en-US" sz="1400" dirty="0"/>
              <a:t>SELECT SUM(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/>
              <a:t>;</a:t>
            </a:r>
          </a:p>
          <a:p>
            <a:r>
              <a:rPr lang="en-IN" sz="1400" dirty="0" smtClean="0"/>
              <a:t>Example: SELECT</a:t>
            </a:r>
            <a:r>
              <a:rPr lang="en-IN" sz="1400" dirty="0"/>
              <a:t> SUM(Quantity)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FROM </a:t>
            </a:r>
            <a:r>
              <a:rPr lang="en-IN" sz="1400" dirty="0" err="1"/>
              <a:t>OrderDetails</a:t>
            </a:r>
            <a:r>
              <a:rPr lang="en-IN" sz="1400" dirty="0"/>
              <a:t>;</a:t>
            </a:r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65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 LIKE operator is used in a WHERE clause to search for a specified pattern in a column.</a:t>
            </a:r>
          </a:p>
          <a:p>
            <a:r>
              <a:rPr lang="en-US" sz="1800" dirty="0"/>
              <a:t>There are two wildcards often used in conjunction with the LIKE operator:</a:t>
            </a:r>
          </a:p>
          <a:p>
            <a:r>
              <a:rPr lang="en-US" sz="1800" dirty="0"/>
              <a:t> The percent sign (%) represents zero, one, or multiple characters</a:t>
            </a:r>
          </a:p>
          <a:p>
            <a:r>
              <a:rPr lang="en-US" sz="1800" dirty="0"/>
              <a:t> The underscore sign (_) represents one, single character</a:t>
            </a:r>
          </a:p>
          <a:p>
            <a:r>
              <a:rPr lang="en-US" sz="1600" dirty="0"/>
              <a:t>LIKE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/>
              <a:t>column1, column2, 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columnN</a:t>
            </a:r>
            <a:r>
              <a:rPr lang="en-US" sz="1600" dirty="0"/>
              <a:t> LIKE </a:t>
            </a:r>
            <a:r>
              <a:rPr lang="en-US" sz="1600" i="1" dirty="0"/>
              <a:t>pattern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6971" y="1600200"/>
          <a:ext cx="7890058" cy="4525962"/>
        </p:xfrm>
        <a:graphic>
          <a:graphicData uri="http://schemas.openxmlformats.org/drawingml/2006/table">
            <a:tbl>
              <a:tblPr/>
              <a:tblGrid>
                <a:gridCol w="3945029"/>
                <a:gridCol w="3945029"/>
              </a:tblGrid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LIKE Operator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'%a'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end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WHERE </a:t>
                      </a:r>
                      <a:r>
                        <a:rPr lang="en-IN" sz="1700" dirty="0" err="1">
                          <a:effectLst/>
                        </a:rPr>
                        <a:t>CustomerName</a:t>
                      </a:r>
                      <a:r>
                        <a:rPr lang="en-IN" sz="1700" dirty="0">
                          <a:effectLst/>
                        </a:rPr>
                        <a:t> LIKE '%or%'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'_r%'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ContactName LIKE 'a%o'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</a:t>
            </a:r>
            <a:r>
              <a:rPr lang="en-US" sz="1600" dirty="0"/>
              <a:t>IN</a:t>
            </a:r>
            <a:r>
              <a:rPr lang="en-US" sz="1600" dirty="0"/>
              <a:t> operator allows you to specify multiple values in a </a:t>
            </a:r>
            <a:r>
              <a:rPr lang="en-US" sz="1600" dirty="0"/>
              <a:t>WHERE</a:t>
            </a:r>
            <a:r>
              <a:rPr lang="en-US" sz="1600" dirty="0"/>
              <a:t> clause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 err="1"/>
              <a:t>column_name</a:t>
            </a:r>
            <a:r>
              <a:rPr lang="en-US" sz="1600" i="1" dirty="0"/>
              <a:t>(s)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column_name</a:t>
            </a:r>
            <a:r>
              <a:rPr lang="en-US" sz="1600" dirty="0"/>
              <a:t> IN (</a:t>
            </a:r>
            <a:r>
              <a:rPr lang="en-US" sz="1600" i="1" dirty="0"/>
              <a:t>value1</a:t>
            </a:r>
            <a:r>
              <a:rPr lang="en-US" sz="1600" dirty="0"/>
              <a:t>,</a:t>
            </a:r>
            <a:r>
              <a:rPr lang="en-US" sz="1600" i="1" dirty="0"/>
              <a:t> value2</a:t>
            </a:r>
            <a:r>
              <a:rPr lang="en-US" sz="1600" dirty="0"/>
              <a:t>, </a:t>
            </a:r>
            <a:r>
              <a:rPr lang="en-US" sz="1600" dirty="0" smtClean="0"/>
              <a:t>...);</a:t>
            </a:r>
          </a:p>
          <a:p>
            <a:endParaRPr lang="en-US" sz="1600" dirty="0"/>
          </a:p>
          <a:p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* FROM Customers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Country IN ('Germany', 'France', 'UK</a:t>
            </a:r>
            <a:r>
              <a:rPr lang="en-US" sz="1600" dirty="0" smtClean="0"/>
              <a:t>');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NOT IN ('Germany', 'France', 'UK');</a:t>
            </a:r>
          </a:p>
          <a:p>
            <a:endParaRPr lang="en-US" sz="1600" dirty="0" smtClean="0"/>
          </a:p>
          <a:p>
            <a:r>
              <a:rPr lang="en-US" sz="1600" dirty="0"/>
              <a:t>SELECT * FROM Customers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Country IN (SELECT Country FROM Suppliers);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766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BETWEEN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/>
              <a:t>BETWEEN</a:t>
            </a:r>
            <a:r>
              <a:rPr lang="en-US" sz="2000" dirty="0"/>
              <a:t> operator selects values within a given range. The values can be numbers, text, or dates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BETWEEN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 err="1"/>
              <a:t>column_name</a:t>
            </a:r>
            <a:r>
              <a:rPr lang="en-US" sz="2000" i="1" dirty="0"/>
              <a:t> </a:t>
            </a:r>
            <a:r>
              <a:rPr lang="en-US" sz="2000" dirty="0"/>
              <a:t>BETWEEN </a:t>
            </a:r>
            <a:r>
              <a:rPr lang="en-US" sz="2000" i="1" dirty="0"/>
              <a:t>value1</a:t>
            </a:r>
            <a:r>
              <a:rPr lang="en-US" sz="2000" dirty="0"/>
              <a:t> AND </a:t>
            </a:r>
            <a:r>
              <a:rPr lang="en-US" sz="2000" i="1" dirty="0"/>
              <a:t>value2</a:t>
            </a:r>
            <a:r>
              <a:rPr lang="en-US" sz="2000" i="1" dirty="0" smtClean="0"/>
              <a:t>;</a:t>
            </a:r>
          </a:p>
          <a:p>
            <a:r>
              <a:rPr lang="en-US" sz="2000" i="1" dirty="0" smtClean="0"/>
              <a:t>Example:</a:t>
            </a:r>
          </a:p>
          <a:p>
            <a:r>
              <a:rPr lang="en-US" sz="2000" dirty="0" smtClean="0"/>
              <a:t>SELECT</a:t>
            </a:r>
            <a:r>
              <a:rPr lang="en-US" sz="2000" dirty="0"/>
              <a:t> * FROM Products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Price BETWEEN 10 AND 20;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SELECT * FROM Products</a:t>
            </a:r>
            <a:br>
              <a:rPr lang="en-US" sz="2000" dirty="0"/>
            </a:br>
            <a:r>
              <a:rPr lang="en-US" sz="2000" dirty="0"/>
              <a:t>WHERE Price NOT BETWEEN 10 AND 20;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58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SQL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/>
              <a:t>SQL aliases are used to give a table, or a column in a table, a temporary name.</a:t>
            </a:r>
          </a:p>
          <a:p>
            <a:r>
              <a:rPr lang="en-US" sz="2000" dirty="0"/>
              <a:t>Aliases are often used to make column names more readable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Alias Column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dirty="0"/>
              <a:t> AS </a:t>
            </a:r>
            <a:r>
              <a:rPr lang="en-US" sz="2000" i="1" dirty="0" err="1"/>
              <a:t>alias_name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 smtClean="0"/>
              <a:t>;</a:t>
            </a:r>
          </a:p>
          <a:p>
            <a:r>
              <a:rPr lang="en-US" sz="2000" i="1" dirty="0" err="1" smtClean="0"/>
              <a:t>Example:</a:t>
            </a:r>
            <a:r>
              <a:rPr lang="en-US" sz="2000" dirty="0" err="1"/>
              <a:t>Example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dirty="0" err="1"/>
              <a:t>CustomerID</a:t>
            </a:r>
            <a:r>
              <a:rPr lang="en-US" sz="2000" dirty="0"/>
              <a:t> AS ID, </a:t>
            </a:r>
            <a:r>
              <a:rPr lang="en-US" sz="2000" dirty="0" err="1"/>
              <a:t>CustomerName</a:t>
            </a:r>
            <a:r>
              <a:rPr lang="en-US" sz="2000" dirty="0"/>
              <a:t> AS Customer</a:t>
            </a:r>
            <a:br>
              <a:rPr lang="en-US" sz="2000" dirty="0"/>
            </a:br>
            <a:r>
              <a:rPr lang="en-US" sz="2000" dirty="0"/>
              <a:t>FROM Customers;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Alias </a:t>
            </a:r>
            <a:r>
              <a:rPr lang="en-US" sz="2000" dirty="0"/>
              <a:t>Table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/>
              <a:t> </a:t>
            </a:r>
            <a:r>
              <a:rPr lang="en-US" sz="2000" dirty="0"/>
              <a:t>AS </a:t>
            </a:r>
            <a:r>
              <a:rPr lang="en-US" sz="2000" i="1" dirty="0" err="1"/>
              <a:t>alias_name</a:t>
            </a:r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05600" cy="230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267200"/>
            <a:ext cx="7315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program that allows us to create, delete and update a relational DB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database system that stores and retrieves data in a </a:t>
            </a:r>
            <a:r>
              <a:rPr lang="en-US" dirty="0" smtClean="0"/>
              <a:t>structured format </a:t>
            </a:r>
            <a:r>
              <a:rPr lang="en-US" dirty="0"/>
              <a:t>organized in the form of rows and </a:t>
            </a:r>
            <a:r>
              <a:rPr lang="en-US" dirty="0" smtClean="0"/>
              <a:t>columns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“Relational</a:t>
            </a:r>
            <a:r>
              <a:rPr lang="en-US" dirty="0"/>
              <a:t>" because the values within each </a:t>
            </a:r>
            <a:r>
              <a:rPr lang="en-US" dirty="0" smtClean="0"/>
              <a:t>table</a:t>
            </a:r>
            <a:r>
              <a:rPr lang="en-US" dirty="0"/>
              <a:t> are related to each </a:t>
            </a:r>
            <a:r>
              <a:rPr lang="en-US" dirty="0" smtClean="0"/>
              <a:t>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 D</a:t>
            </a:r>
            <a:r>
              <a:rPr lang="en-US" sz="3200" dirty="0"/>
              <a:t>efinition</a:t>
            </a:r>
            <a:r>
              <a:rPr lang="en-US" dirty="0" smtClean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: </a:t>
            </a:r>
            <a:r>
              <a:rPr lang="en-US" sz="2400" dirty="0"/>
              <a:t>creates a new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CREATE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</a:t>
            </a:r>
            <a:r>
              <a:rPr lang="en-US" sz="2400" dirty="0"/>
              <a:t>: CREATE TABLE Employee</a:t>
            </a:r>
          </a:p>
          <a:p>
            <a:pPr>
              <a:buNone/>
            </a:pPr>
            <a:r>
              <a:rPr lang="en-US" sz="2400" dirty="0"/>
              <a:t>(  </a:t>
            </a:r>
          </a:p>
          <a:p>
            <a:pPr>
              <a:buNone/>
            </a:pPr>
            <a:r>
              <a:rPr lang="en-US" sz="2400" dirty="0" err="1"/>
              <a:t>EmployeeID</a:t>
            </a: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,  </a:t>
            </a:r>
          </a:p>
          <a:p>
            <a:pPr>
              <a:buNone/>
            </a:pPr>
            <a:r>
              <a:rPr lang="en-US" sz="2400" dirty="0" err="1"/>
              <a:t>FirstName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</a:t>
            </a:r>
          </a:p>
          <a:p>
            <a:pPr>
              <a:buNone/>
            </a:pPr>
            <a:r>
              <a:rPr lang="en-US" sz="2400" dirty="0" err="1"/>
              <a:t>LastName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Email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 err="1"/>
              <a:t>AddressLine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City </a:t>
            </a:r>
            <a:r>
              <a:rPr lang="en-US" sz="2400" dirty="0" err="1"/>
              <a:t>varchar</a:t>
            </a:r>
            <a:r>
              <a:rPr lang="en-US" sz="2400" dirty="0"/>
              <a:t>(255)  </a:t>
            </a:r>
          </a:p>
          <a:p>
            <a:pPr>
              <a:buNone/>
            </a:pPr>
            <a:r>
              <a:rPr lang="en-US" sz="2400" dirty="0"/>
              <a:t>);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 : adds, modifies or deletes columns in an existing table, used to rename a table, adds and drops various constraints on an existing table</a:t>
            </a:r>
          </a:p>
          <a:p>
            <a:pPr>
              <a:buNone/>
            </a:pPr>
            <a:r>
              <a:rPr lang="en-US" sz="2400" dirty="0" smtClean="0"/>
              <a:t>Ex: alter table info</a:t>
            </a:r>
          </a:p>
          <a:p>
            <a:pPr>
              <a:buNone/>
            </a:pPr>
            <a:r>
              <a:rPr lang="en-US" sz="2400" dirty="0" smtClean="0"/>
              <a:t>add Mobile </a:t>
            </a:r>
            <a:r>
              <a:rPr lang="en-US" sz="2400" dirty="0" err="1" smtClean="0"/>
              <a:t>int</a:t>
            </a:r>
            <a:r>
              <a:rPr lang="en-US" sz="2400" dirty="0" smtClean="0"/>
              <a:t> NOT NULL</a:t>
            </a:r>
          </a:p>
          <a:p>
            <a:pPr>
              <a:buNone/>
            </a:pPr>
            <a:r>
              <a:rPr lang="en-US" sz="2400" dirty="0" smtClean="0"/>
              <a:t>after City;</a:t>
            </a:r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pPr>
              <a:buNone/>
            </a:pPr>
            <a:r>
              <a:rPr lang="en-US" sz="2400" dirty="0" smtClean="0"/>
              <a:t>alter table info</a:t>
            </a:r>
          </a:p>
          <a:p>
            <a:pPr>
              <a:buNone/>
            </a:pPr>
            <a:r>
              <a:rPr lang="en-US" sz="2400" dirty="0" smtClean="0"/>
              <a:t>add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(255) NOT NULL;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DROP : used to </a:t>
            </a:r>
            <a:r>
              <a:rPr lang="en-US" sz="2400" dirty="0"/>
              <a:t>delete or remove indexes from a </a:t>
            </a:r>
            <a:r>
              <a:rPr lang="en-US" sz="2400" dirty="0" smtClean="0"/>
              <a:t>table</a:t>
            </a:r>
            <a:r>
              <a:rPr lang="en-US" sz="2400" dirty="0"/>
              <a:t> </a:t>
            </a:r>
            <a:r>
              <a:rPr lang="en-US" sz="2400" dirty="0" smtClean="0"/>
              <a:t>and delete </a:t>
            </a:r>
            <a:r>
              <a:rPr lang="en-US" sz="2400" dirty="0"/>
              <a:t>or drop an existing database in a SQL </a:t>
            </a:r>
            <a:r>
              <a:rPr lang="en-US" sz="2400" dirty="0" smtClean="0"/>
              <a:t>schema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DROP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/>
              <a:t>DROP TABLE 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RENAME : </a:t>
            </a:r>
            <a:r>
              <a:rPr lang="en-US" sz="2400" dirty="0"/>
              <a:t>used to change the name of a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ALTER TABLE </a:t>
            </a:r>
            <a:r>
              <a:rPr lang="en-US" sz="2400" dirty="0" err="1"/>
              <a:t>table_name</a:t>
            </a:r>
            <a:r>
              <a:rPr lang="en-US" sz="2400" dirty="0"/>
              <a:t>   </a:t>
            </a:r>
          </a:p>
          <a:p>
            <a:pPr>
              <a:buNone/>
            </a:pPr>
            <a:r>
              <a:rPr lang="en-US" sz="2400" dirty="0"/>
              <a:t>RENAME TO </a:t>
            </a:r>
            <a:r>
              <a:rPr lang="en-US" sz="2400" dirty="0" err="1"/>
              <a:t>new_table_name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TRUNCATE : </a:t>
            </a:r>
            <a:r>
              <a:rPr lang="en-US" sz="2400" dirty="0"/>
              <a:t>used to delete all the rows from the table and free the containing </a:t>
            </a:r>
            <a:r>
              <a:rPr lang="en-US" sz="2400" dirty="0" smtClean="0"/>
              <a:t>space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TRUNCATE TABLE employee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sz="3200" dirty="0"/>
              <a:t>ata</a:t>
            </a:r>
            <a:r>
              <a:rPr lang="en-US" dirty="0"/>
              <a:t> M</a:t>
            </a:r>
            <a:r>
              <a:rPr lang="en-US" sz="3200" dirty="0"/>
              <a:t>anipulation</a:t>
            </a:r>
            <a:r>
              <a:rPr lang="en-US" dirty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SELECT : </a:t>
            </a:r>
            <a:r>
              <a:rPr lang="en-US" sz="2400" dirty="0"/>
              <a:t>extracts data from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SELECT expressions  </a:t>
            </a:r>
          </a:p>
          <a:p>
            <a:pPr>
              <a:buNone/>
            </a:pPr>
            <a:r>
              <a:rPr lang="en-US" sz="2400" dirty="0"/>
              <a:t>FROM tables  </a:t>
            </a:r>
          </a:p>
          <a:p>
            <a:pPr>
              <a:buNone/>
            </a:pPr>
            <a:r>
              <a:rPr lang="en-US" sz="2400" dirty="0"/>
              <a:t>WHERE conditions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Ex: SELECT </a:t>
            </a:r>
            <a:r>
              <a:rPr lang="en-US" sz="2400" dirty="0"/>
              <a:t>*</a:t>
            </a:r>
            <a:r>
              <a:rPr lang="en-US" sz="2400" dirty="0" smtClean="0"/>
              <a:t> </a:t>
            </a:r>
            <a:r>
              <a:rPr lang="en-US" sz="2400" dirty="0" smtClean="0"/>
              <a:t>FROM EMPLOYEES;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INSERT : inserts </a:t>
            </a:r>
            <a:r>
              <a:rPr lang="en-US" sz="2400" dirty="0"/>
              <a:t>new data into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INSERT INTO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VALUES (value1, value2, value3</a:t>
            </a:r>
            <a:r>
              <a:rPr lang="en-US" sz="2400" dirty="0" smtClean="0"/>
              <a:t>....);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INSERT INTO STUDENTS (ROLL_NO, NAME, AGE, CITY)  </a:t>
            </a:r>
          </a:p>
          <a:p>
            <a:pPr>
              <a:buNone/>
            </a:pPr>
            <a:r>
              <a:rPr lang="en-US" sz="2400" dirty="0"/>
              <a:t>VALUES (1, ‘ABHIRAM’, 22, ‘ALLAHABAD’);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: </a:t>
            </a:r>
            <a:r>
              <a:rPr lang="en-US" sz="2400" dirty="0"/>
              <a:t>used to change the data of the records held by tables. The rows that need to be updated are decided by a condition. To specify the condition, we use WHERE </a:t>
            </a:r>
            <a:r>
              <a:rPr lang="en-US" sz="2400" dirty="0" smtClean="0"/>
              <a:t>clause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Syntax:</a:t>
            </a:r>
          </a:p>
          <a:p>
            <a:pPr>
              <a:buNone/>
            </a:pPr>
            <a:r>
              <a:rPr lang="en-US" sz="2400" dirty="0"/>
              <a:t>UPDATE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SET </a:t>
            </a:r>
            <a:r>
              <a:rPr lang="en-US" sz="2400" dirty="0" err="1"/>
              <a:t>column_name</a:t>
            </a:r>
            <a:r>
              <a:rPr lang="en-US" sz="2400" dirty="0"/>
              <a:t> = expression  </a:t>
            </a:r>
          </a:p>
          <a:p>
            <a:pPr>
              <a:buNone/>
            </a:pPr>
            <a:r>
              <a:rPr lang="en-US" sz="2400" dirty="0"/>
              <a:t>WHERE </a:t>
            </a:r>
            <a:r>
              <a:rPr lang="en-US" sz="2400" dirty="0" smtClean="0"/>
              <a:t>conditions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update info set </a:t>
            </a:r>
            <a:r>
              <a:rPr lang="en-US" sz="2400" dirty="0" err="1"/>
              <a:t>Lastname</a:t>
            </a:r>
            <a:r>
              <a:rPr lang="en-US" sz="2400" dirty="0"/>
              <a:t>=xyz where </a:t>
            </a:r>
            <a:r>
              <a:rPr lang="en-US" sz="2400" dirty="0" err="1"/>
              <a:t>EmployeeID</a:t>
            </a:r>
            <a:r>
              <a:rPr lang="en-US" sz="2400" dirty="0"/>
              <a:t>= '2';</a:t>
            </a:r>
          </a:p>
          <a:p>
            <a:r>
              <a:rPr lang="en-US" sz="2400" dirty="0" smtClean="0"/>
              <a:t>DELETE : used to delete </a:t>
            </a:r>
            <a:r>
              <a:rPr lang="en-US" sz="2400" dirty="0"/>
              <a:t>data from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DELETE FROM </a:t>
            </a:r>
            <a:r>
              <a:rPr lang="en-US" sz="2400" dirty="0" err="1"/>
              <a:t>table_name</a:t>
            </a:r>
            <a:r>
              <a:rPr lang="en-US" sz="2400" dirty="0"/>
              <a:t> [WHERE condition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Ex: DELETE from employees where </a:t>
            </a:r>
            <a:r>
              <a:rPr lang="en-US" sz="2400" dirty="0" err="1" smtClean="0"/>
              <a:t>emp_id</a:t>
            </a:r>
            <a:r>
              <a:rPr lang="en-US" sz="2400" dirty="0" smtClean="0"/>
              <a:t>=1;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1939" y="1592572"/>
          <a:ext cx="7840121" cy="4541220"/>
        </p:xfrm>
        <a:graphic>
          <a:graphicData uri="http://schemas.openxmlformats.org/drawingml/2006/table">
            <a:tbl>
              <a:tblPr/>
              <a:tblGrid>
                <a:gridCol w="1566935"/>
                <a:gridCol w="5482164"/>
                <a:gridCol w="791022"/>
              </a:tblGrid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Operator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5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6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equal. </a:t>
                      </a:r>
                      <a:r>
                        <a:rPr lang="en-US" sz="1700" b="1">
                          <a:effectLst/>
                        </a:rPr>
                        <a:t>Note:</a:t>
                      </a:r>
                      <a:r>
                        <a:rPr lang="en-US" sz="17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7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 a certain range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8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LIKE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Search for a pattern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9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IN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10"/>
                        </a:rPr>
                        <a:t>Try it</a:t>
                      </a:r>
                      <a:endParaRPr lang="en-IN" sz="1700" dirty="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= 18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&gt; 30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&lt;= 30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BETWEEN 50 AND 60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Customers</a:t>
            </a:r>
          </a:p>
          <a:p>
            <a:r>
              <a:rPr lang="en-US" sz="1800" dirty="0"/>
              <a:t>WHERE City LIKE 's</a:t>
            </a:r>
            <a:r>
              <a:rPr lang="en-US" sz="1800" dirty="0" smtClean="0"/>
              <a:t>%';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560</Words>
  <Application>Microsoft Office PowerPoint</Application>
  <PresentationFormat>On-screen Show (4:3)</PresentationFormat>
  <Paragraphs>213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Structured Query Language</vt:lpstr>
      <vt:lpstr>RDBMS</vt:lpstr>
      <vt:lpstr>Data Definition Language</vt:lpstr>
      <vt:lpstr>PowerPoint Presentation</vt:lpstr>
      <vt:lpstr>PowerPoint Presentation</vt:lpstr>
      <vt:lpstr>Data Manipulation Language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SQL MIN() and MAX() Functions</vt:lpstr>
      <vt:lpstr>SQL COUNT(), AVG() and SUM() Functions</vt:lpstr>
      <vt:lpstr>The SQL LIKE Operator</vt:lpstr>
      <vt:lpstr>PowerPoint Presentation</vt:lpstr>
      <vt:lpstr>The SQL IN Operator</vt:lpstr>
      <vt:lpstr>The SQL BETWEEN Operator</vt:lpstr>
      <vt:lpstr>SQL Aliases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Sravya Reddy</dc:creator>
  <cp:lastModifiedBy>Dell</cp:lastModifiedBy>
  <cp:revision>140</cp:revision>
  <dcterms:created xsi:type="dcterms:W3CDTF">2021-11-07T12:03:02Z</dcterms:created>
  <dcterms:modified xsi:type="dcterms:W3CDTF">2021-12-07T12:08:51Z</dcterms:modified>
</cp:coreProperties>
</file>