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25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258" r:id="rId22"/>
    <p:sldId id="261" r:id="rId23"/>
    <p:sldId id="343" r:id="rId24"/>
    <p:sldId id="259"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262" r:id="rId44"/>
    <p:sldId id="263" r:id="rId45"/>
    <p:sldId id="282" r:id="rId46"/>
    <p:sldId id="283" r:id="rId47"/>
    <p:sldId id="362" r:id="rId48"/>
    <p:sldId id="284" r:id="rId49"/>
    <p:sldId id="285" r:id="rId50"/>
    <p:sldId id="363" r:id="rId51"/>
    <p:sldId id="364" r:id="rId52"/>
    <p:sldId id="365" r:id="rId53"/>
    <p:sldId id="366" r:id="rId54"/>
    <p:sldId id="367" r:id="rId55"/>
    <p:sldId id="368" r:id="rId56"/>
    <p:sldId id="369" r:id="rId57"/>
    <p:sldId id="370" r:id="rId58"/>
    <p:sldId id="371" r:id="rId59"/>
    <p:sldId id="373" r:id="rId60"/>
    <p:sldId id="374" r:id="rId61"/>
    <p:sldId id="375" r:id="rId62"/>
    <p:sldId id="376" r:id="rId63"/>
    <p:sldId id="377" r:id="rId64"/>
    <p:sldId id="378" r:id="rId65"/>
    <p:sldId id="379" r:id="rId66"/>
    <p:sldId id="286" r:id="rId67"/>
    <p:sldId id="287" r:id="rId68"/>
    <p:sldId id="292" r:id="rId69"/>
    <p:sldId id="293" r:id="rId70"/>
    <p:sldId id="294" r:id="rId71"/>
    <p:sldId id="295" r:id="rId72"/>
    <p:sldId id="296" r:id="rId73"/>
    <p:sldId id="297" r:id="rId74"/>
    <p:sldId id="298" r:id="rId75"/>
    <p:sldId id="299" r:id="rId76"/>
    <p:sldId id="300" r:id="rId77"/>
    <p:sldId id="301" r:id="rId78"/>
    <p:sldId id="306" r:id="rId79"/>
    <p:sldId id="307" r:id="rId80"/>
    <p:sldId id="308" r:id="rId81"/>
    <p:sldId id="309" r:id="rId82"/>
    <p:sldId id="310" r:id="rId83"/>
    <p:sldId id="311" r:id="rId84"/>
    <p:sldId id="312" r:id="rId85"/>
    <p:sldId id="313" r:id="rId86"/>
    <p:sldId id="314" r:id="rId87"/>
    <p:sldId id="315" r:id="rId88"/>
    <p:sldId id="316" r:id="rId89"/>
    <p:sldId id="317" r:id="rId90"/>
    <p:sldId id="318" r:id="rId91"/>
    <p:sldId id="319" r:id="rId92"/>
    <p:sldId id="320" r:id="rId93"/>
    <p:sldId id="321" r:id="rId94"/>
    <p:sldId id="322"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12/30/2021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sql/sql-arithmetic-operator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database-objects-in-dbms/" TargetMode="External"/><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sql-select-claus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a:t>What is Data?</a:t>
            </a:r>
            <a:br>
              <a:rPr lang="en-IN" sz="1600" dirty="0"/>
            </a:br>
            <a:r>
              <a:rPr lang="en-IN" sz="1600" dirty="0"/>
              <a:t>Data is a collection of a distinct small unit of information. It can be used in a variety of forms like text, numbers, media, bytes, etc. it can be stored in pieces of paper or electronic memory, etc.</a:t>
            </a:r>
            <a:br>
              <a:rPr lang="en-IN" sz="1600" dirty="0"/>
            </a:br>
            <a:r>
              <a:rPr lang="en-IN" sz="1600" dirty="0"/>
              <a:t>Word 'Data' is originated from the word 'datum' that means 'single piece of information.' It is plural of the word datum.</a:t>
            </a:r>
            <a:br>
              <a:rPr lang="en-IN" sz="1600" dirty="0"/>
            </a:br>
            <a:r>
              <a:rPr lang="en-IN" sz="1600" dirty="0"/>
              <a:t>In computing, Data is information that can be translated into a form for efficient movement and processing. Data is interchangeable.</a:t>
            </a:r>
            <a:r>
              <a:rPr lang="en-IN" sz="1200" dirty="0"/>
              <a:t/>
            </a:r>
            <a:br>
              <a:rPr lang="en-IN" sz="1200" dirty="0"/>
            </a:br>
            <a:endParaRPr lang="en-IN" sz="1200" dirty="0"/>
          </a:p>
        </p:txBody>
      </p:sp>
      <p:sp>
        <p:nvSpPr>
          <p:cNvPr id="3" name="Content Placeholder 2"/>
          <p:cNvSpPr>
            <a:spLocks noGrp="1"/>
          </p:cNvSpPr>
          <p:nvPr>
            <p:ph idx="1"/>
          </p:nvPr>
        </p:nvSpPr>
        <p:spPr/>
        <p:txBody>
          <a:bodyPr>
            <a:normAutofit/>
          </a:bodyPr>
          <a:lstStyle/>
          <a:p>
            <a:r>
              <a:rPr lang="en-IN" sz="1400" dirty="0"/>
              <a:t>What is Database?</a:t>
            </a:r>
          </a:p>
          <a:p>
            <a:r>
              <a:rPr lang="en-IN" sz="1400" dirty="0"/>
              <a:t>A </a:t>
            </a:r>
            <a:r>
              <a:rPr lang="en-IN" sz="1400" b="1" dirty="0"/>
              <a:t>database</a:t>
            </a:r>
            <a:r>
              <a:rPr lang="en-IN" sz="1400" dirty="0"/>
              <a:t> is an organized collection of data, so that it can be easily accessed and managed.</a:t>
            </a:r>
          </a:p>
          <a:p>
            <a:pPr fontAlgn="base"/>
            <a:endParaRPr lang="en-IN" sz="1400" dirty="0"/>
          </a:p>
          <a:p>
            <a:r>
              <a:rPr lang="en-IN" sz="1400" dirty="0"/>
              <a:t>You can organize data into tables, rows, columns, and index it to make it easier to find relevant information.</a:t>
            </a:r>
          </a:p>
          <a:p>
            <a:r>
              <a:rPr lang="en-IN" sz="1400" b="1" dirty="0"/>
              <a:t>Database handlers</a:t>
            </a:r>
            <a:r>
              <a:rPr lang="en-IN" sz="1400" dirty="0"/>
              <a:t> create a database in such a way that only one set of software program provides access of data to all the users.</a:t>
            </a:r>
          </a:p>
          <a:p>
            <a:r>
              <a:rPr lang="en-IN" sz="1400" dirty="0"/>
              <a:t>The </a:t>
            </a:r>
            <a:r>
              <a:rPr lang="en-IN" sz="1400" b="1" dirty="0"/>
              <a:t>main purpose</a:t>
            </a:r>
            <a:r>
              <a:rPr lang="en-IN" sz="1400" dirty="0"/>
              <a:t> of the database is to operate a large amount of information by storing, retrieving, and managing data.</a:t>
            </a:r>
          </a:p>
          <a:p>
            <a:r>
              <a:rPr lang="en-IN" sz="1400" dirty="0"/>
              <a:t>There are many </a:t>
            </a:r>
            <a:r>
              <a:rPr lang="en-IN" sz="1400" b="1" dirty="0"/>
              <a:t>dynamic websites</a:t>
            </a:r>
            <a:r>
              <a:rPr lang="en-IN" sz="1400" dirty="0"/>
              <a:t> on the World Wide Web nowadays which are handled through databases. For example, a model that checks the availability of rooms in a hotel. It is an example of a dynamic website that uses a database.</a:t>
            </a:r>
          </a:p>
          <a:p>
            <a:r>
              <a:rPr lang="en-IN" sz="1400" dirty="0"/>
              <a:t>There are many </a:t>
            </a:r>
            <a:r>
              <a:rPr lang="en-IN" sz="1400" b="1" dirty="0"/>
              <a:t>databases available</a:t>
            </a:r>
            <a:r>
              <a:rPr lang="en-IN" sz="1400" dirty="0"/>
              <a:t> like MySQL, Sybase, Oracle, </a:t>
            </a:r>
            <a:r>
              <a:rPr lang="en-IN" sz="1400" dirty="0" err="1"/>
              <a:t>MongoDB</a:t>
            </a:r>
            <a:r>
              <a:rPr lang="en-IN" sz="1400" dirty="0"/>
              <a:t>, Informix, </a:t>
            </a:r>
            <a:r>
              <a:rPr lang="en-IN" sz="1400" dirty="0" err="1"/>
              <a:t>PostgreSQL</a:t>
            </a:r>
            <a:r>
              <a:rPr lang="en-IN" sz="1400" dirty="0"/>
              <a:t>, SQL Server, etc.</a:t>
            </a:r>
          </a:p>
          <a:p>
            <a:r>
              <a:rPr lang="en-IN" sz="1400" dirty="0"/>
              <a:t>Modern databases are managed by the database management system (DBMS).</a:t>
            </a:r>
          </a:p>
          <a:p>
            <a:r>
              <a:rPr lang="en-IN" sz="1400" b="1" dirty="0"/>
              <a:t>SQL</a:t>
            </a:r>
            <a:r>
              <a:rPr lang="en-IN" sz="1400" dirty="0"/>
              <a:t> or Structured Query Language is used to operate on the data stored in a database. SQL depends on relational algebra and tuple relational calculus.</a:t>
            </a:r>
          </a:p>
          <a:p>
            <a:endParaRPr lang="en-IN" sz="1400" dirty="0"/>
          </a:p>
        </p:txBody>
      </p:sp>
    </p:spTree>
    <p:extLst>
      <p:ext uri="{BB962C8B-B14F-4D97-AF65-F5344CB8AC3E}">
        <p14:creationId xmlns:p14="http://schemas.microsoft.com/office/powerpoint/2010/main" val="143978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Numeric Data Types</a:t>
            </a:r>
            <a:endParaRPr lang="en-IN" sz="1400" dirty="0"/>
          </a:p>
        </p:txBody>
      </p:sp>
      <p:graphicFrame>
        <p:nvGraphicFramePr>
          <p:cNvPr id="6" name="Content Placeholder 5"/>
          <p:cNvGraphicFramePr>
            <a:graphicFrameLocks noGrp="1"/>
          </p:cNvGraphicFramePr>
          <p:nvPr>
            <p:ph idx="1"/>
          </p:nvPr>
        </p:nvGraphicFramePr>
        <p:xfrm>
          <a:off x="1048045" y="1775301"/>
          <a:ext cx="7047910" cy="41757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NUMBER(p, s)</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contains precision p and scale s. The precision p can range from 1 to 38, and the scale s can range from -84 to 127.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FLOAT(p)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a subtype of the NUMBER data type. The precision p can range from 1 to 126.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1" dirty="0">
                          <a:solidFill>
                            <a:srgbClr val="333333"/>
                          </a:solidFill>
                          <a:effectLst/>
                          <a:latin typeface="inter-bold"/>
                        </a:rPr>
                        <a:t>BINARY_FLOAT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for binary precision( 32-bit). It requires 5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BINARY_DOUBLE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for double binary precision (64-bit). It requires 9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4972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a:t>Oracle Date and Time Data Types</a:t>
            </a:r>
            <a:endParaRPr lang="en-IN" sz="1400" dirty="0"/>
          </a:p>
        </p:txBody>
      </p:sp>
      <p:graphicFrame>
        <p:nvGraphicFramePr>
          <p:cNvPr id="4" name="Content Placeholder 3"/>
          <p:cNvGraphicFramePr>
            <a:graphicFrameLocks noGrp="1"/>
          </p:cNvGraphicFramePr>
          <p:nvPr>
            <p:ph idx="1"/>
          </p:nvPr>
        </p:nvGraphicFramePr>
        <p:xfrm>
          <a:off x="1048045" y="2613501"/>
          <a:ext cx="7047910" cy="24993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DATE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store a valid date-time format with a fixed length. Its range varies from January 1, 4712 BC to December 31, 9999 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TIMESTAMP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store the valid date in YYYY-MM-DD with time </a:t>
                      </a:r>
                      <a:r>
                        <a:rPr lang="en-US" dirty="0" err="1">
                          <a:solidFill>
                            <a:srgbClr val="333333"/>
                          </a:solidFill>
                          <a:effectLst/>
                          <a:latin typeface="inter-regular"/>
                        </a:rPr>
                        <a:t>hh:mm:ss</a:t>
                      </a:r>
                      <a:r>
                        <a:rPr lang="en-US" dirty="0">
                          <a:solidFill>
                            <a:srgbClr val="333333"/>
                          </a:solidFill>
                          <a:effectLst/>
                          <a:latin typeface="inter-regular"/>
                        </a:rPr>
                        <a:t> format.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0391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Large Object Data Types (LOB Types)</a:t>
            </a:r>
            <a:endParaRPr lang="en-IN" sz="1400" dirty="0"/>
          </a:p>
        </p:txBody>
      </p:sp>
      <p:graphicFrame>
        <p:nvGraphicFramePr>
          <p:cNvPr id="4" name="Content Placeholder 3"/>
          <p:cNvGraphicFramePr>
            <a:graphicFrameLocks noGrp="1"/>
          </p:cNvGraphicFramePr>
          <p:nvPr>
            <p:ph idx="1"/>
          </p:nvPr>
        </p:nvGraphicFramePr>
        <p:xfrm>
          <a:off x="2276953" y="1462300"/>
          <a:ext cx="4590094" cy="4801764"/>
        </p:xfrm>
        <a:graphic>
          <a:graphicData uri="http://schemas.openxmlformats.org/drawingml/2006/table">
            <a:tbl>
              <a:tblPr/>
              <a:tblGrid>
                <a:gridCol w="2295047"/>
                <a:gridCol w="2295047"/>
              </a:tblGrid>
              <a:tr h="635223">
                <a:tc>
                  <a:txBody>
                    <a:bodyPr/>
                    <a:lstStyle/>
                    <a:p>
                      <a:pPr algn="just" fontAlgn="t"/>
                      <a:r>
                        <a:rPr lang="en-IN" sz="1200" b="1" dirty="0">
                          <a:solidFill>
                            <a:srgbClr val="333333"/>
                          </a:solidFill>
                          <a:effectLst/>
                          <a:latin typeface="inter-bold"/>
                        </a:rPr>
                        <a:t>BLOB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unstructured binary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5223">
                <a:tc>
                  <a:txBody>
                    <a:bodyPr/>
                    <a:lstStyle/>
                    <a:p>
                      <a:pPr algn="just" fontAlgn="t"/>
                      <a:r>
                        <a:rPr lang="en-IN" sz="1200" b="1" dirty="0">
                          <a:solidFill>
                            <a:srgbClr val="333333"/>
                          </a:solidFill>
                          <a:effectLst/>
                          <a:latin typeface="inter-bold"/>
                        </a:rPr>
                        <a:t>BFILE</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store binary data in an external file.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223">
                <a:tc>
                  <a:txBody>
                    <a:bodyPr/>
                    <a:lstStyle/>
                    <a:p>
                      <a:pPr algn="just" fontAlgn="t"/>
                      <a:r>
                        <a:rPr lang="en-IN" sz="1200" b="1" dirty="0">
                          <a:solidFill>
                            <a:srgbClr val="333333"/>
                          </a:solidFill>
                          <a:effectLst/>
                          <a:latin typeface="inter-bold"/>
                        </a:rPr>
                        <a:t>CLOB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for single-byte character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536">
                <a:tc>
                  <a:txBody>
                    <a:bodyPr/>
                    <a:lstStyle/>
                    <a:p>
                      <a:pPr algn="just" fontAlgn="t"/>
                      <a:r>
                        <a:rPr lang="en-IN" sz="1200" b="1">
                          <a:solidFill>
                            <a:srgbClr val="333333"/>
                          </a:solidFill>
                          <a:effectLst/>
                          <a:latin typeface="inter-bold"/>
                        </a:rPr>
                        <a:t>NCLOB</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specify single byte or fixed length multibyte national character set (NCHAR) data. Its range is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879">
                <a:tc>
                  <a:txBody>
                    <a:bodyPr/>
                    <a:lstStyle/>
                    <a:p>
                      <a:pPr algn="just" fontAlgn="t"/>
                      <a:r>
                        <a:rPr lang="en-IN" sz="1200" b="1">
                          <a:solidFill>
                            <a:srgbClr val="333333"/>
                          </a:solidFill>
                          <a:effectLst/>
                          <a:latin typeface="inter-bold"/>
                        </a:rPr>
                        <a:t>RAW(size)</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variable length raw binary data. Its range is up to 2000 bytes per row. Its maximum size must be specified.</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879">
                <a:tc>
                  <a:txBody>
                    <a:bodyPr/>
                    <a:lstStyle/>
                    <a:p>
                      <a:pPr algn="just" fontAlgn="t"/>
                      <a:r>
                        <a:rPr lang="en-IN" sz="1200" b="1">
                          <a:solidFill>
                            <a:srgbClr val="333333"/>
                          </a:solidFill>
                          <a:effectLst/>
                          <a:latin typeface="inter-bold"/>
                        </a:rPr>
                        <a:t>LONG RAW</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specify variable length raw binary data. Its range up to 2</a:t>
                      </a:r>
                      <a:r>
                        <a:rPr lang="en-US" sz="1200" baseline="30000" dirty="0">
                          <a:solidFill>
                            <a:srgbClr val="333333"/>
                          </a:solidFill>
                          <a:effectLst/>
                          <a:latin typeface="inter-regular"/>
                        </a:rPr>
                        <a:t>31</a:t>
                      </a:r>
                      <a:r>
                        <a:rPr lang="en-US" sz="1200" dirty="0">
                          <a:solidFill>
                            <a:srgbClr val="333333"/>
                          </a:solidFill>
                          <a:effectLst/>
                          <a:latin typeface="inter-regular"/>
                        </a:rPr>
                        <a:t>-1 bytes or 2 GB, per row.</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4202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Example:</a:t>
            </a:r>
            <a:br>
              <a:rPr lang="en-US" sz="1600" dirty="0" smtClean="0"/>
            </a:br>
            <a:r>
              <a:rPr lang="en-US" sz="1600" dirty="0"/>
              <a:t/>
            </a:r>
            <a:br>
              <a:rPr lang="en-US" sz="1600" dirty="0"/>
            </a:br>
            <a:r>
              <a:rPr lang="en-US" sz="1600" dirty="0" smtClean="0"/>
              <a:t/>
            </a:r>
            <a:br>
              <a:rPr lang="en-US" sz="1600" dirty="0" smtClean="0"/>
            </a:br>
            <a:endParaRPr lang="en-IN" sz="1600" dirty="0"/>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Employee  </a:t>
            </a:r>
          </a:p>
          <a:p>
            <a:r>
              <a:rPr lang="en-US" sz="1800" dirty="0"/>
              <a:t>(  </a:t>
            </a:r>
          </a:p>
          <a:p>
            <a:r>
              <a:rPr lang="en-US" sz="1800" dirty="0" err="1"/>
              <a:t>EmployeeID</a:t>
            </a:r>
            <a:r>
              <a:rPr lang="en-US" sz="1800" dirty="0"/>
              <a:t> number(10),  </a:t>
            </a:r>
          </a:p>
          <a:p>
            <a:r>
              <a:rPr lang="en-US" sz="1800" dirty="0" err="1"/>
              <a:t>FirstName</a:t>
            </a:r>
            <a:r>
              <a:rPr lang="en-US" sz="1800" dirty="0"/>
              <a:t> varchar2(255),  </a:t>
            </a:r>
          </a:p>
          <a:p>
            <a:r>
              <a:rPr lang="en-US" sz="1800" dirty="0" err="1"/>
              <a:t>LastName</a:t>
            </a:r>
            <a:r>
              <a:rPr lang="en-US" sz="1800" dirty="0"/>
              <a:t> varchar2(255),  </a:t>
            </a:r>
          </a:p>
          <a:p>
            <a:r>
              <a:rPr lang="en-US" sz="1800" dirty="0"/>
              <a:t>Email varchar2(255),  </a:t>
            </a:r>
          </a:p>
          <a:p>
            <a:r>
              <a:rPr lang="en-US" sz="1800" dirty="0" err="1"/>
              <a:t>AddressLine</a:t>
            </a:r>
            <a:r>
              <a:rPr lang="en-US" sz="1800" dirty="0"/>
              <a:t> varchar2(255),  </a:t>
            </a:r>
          </a:p>
          <a:p>
            <a:r>
              <a:rPr lang="en-US" sz="1800" dirty="0"/>
              <a:t>City varchar2(255)  </a:t>
            </a:r>
            <a:endParaRPr lang="en-US" sz="1800" dirty="0" smtClean="0"/>
          </a:p>
          <a:p>
            <a:r>
              <a:rPr lang="en-US" sz="1800" dirty="0" smtClean="0"/>
              <a:t>);</a:t>
            </a:r>
            <a:r>
              <a:rPr lang="en-US" sz="1800" dirty="0"/>
              <a:t>  </a:t>
            </a:r>
          </a:p>
          <a:p>
            <a:endParaRPr lang="en-IN" sz="1800" dirty="0"/>
          </a:p>
        </p:txBody>
      </p:sp>
    </p:spTree>
    <p:extLst>
      <p:ext uri="{BB962C8B-B14F-4D97-AF65-F5344CB8AC3E}">
        <p14:creationId xmlns:p14="http://schemas.microsoft.com/office/powerpoint/2010/main" val="185114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SQL Operators:</a:t>
            </a:r>
            <a:endParaRPr lang="en-IN" sz="1400" dirty="0"/>
          </a:p>
        </p:txBody>
      </p:sp>
      <p:sp>
        <p:nvSpPr>
          <p:cNvPr id="3" name="Content Placeholder 2"/>
          <p:cNvSpPr>
            <a:spLocks noGrp="1"/>
          </p:cNvSpPr>
          <p:nvPr>
            <p:ph idx="1"/>
          </p:nvPr>
        </p:nvSpPr>
        <p:spPr/>
        <p:txBody>
          <a:bodyPr>
            <a:normAutofit/>
          </a:bodyPr>
          <a:lstStyle/>
          <a:p>
            <a:r>
              <a:rPr lang="en-US" sz="1200" dirty="0"/>
              <a:t>Arithmetic operators</a:t>
            </a:r>
          </a:p>
          <a:p>
            <a:r>
              <a:rPr lang="en-US" sz="1200" dirty="0"/>
              <a:t>Comparison operators</a:t>
            </a:r>
          </a:p>
          <a:p>
            <a:r>
              <a:rPr lang="en-US" sz="1200" dirty="0"/>
              <a:t>Logical operators</a:t>
            </a:r>
          </a:p>
          <a:p>
            <a:r>
              <a:rPr lang="en-US" sz="1200" dirty="0"/>
              <a:t>Operators used to negate conditions</a:t>
            </a:r>
          </a:p>
          <a:p>
            <a:endParaRPr lang="en-IN" sz="1200" dirty="0"/>
          </a:p>
        </p:txBody>
      </p:sp>
    </p:spTree>
    <p:extLst>
      <p:ext uri="{BB962C8B-B14F-4D97-AF65-F5344CB8AC3E}">
        <p14:creationId xmlns:p14="http://schemas.microsoft.com/office/powerpoint/2010/main" val="249334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830099"/>
              </p:ext>
            </p:extLst>
          </p:nvPr>
        </p:nvGraphicFramePr>
        <p:xfrm>
          <a:off x="1371600" y="2209800"/>
          <a:ext cx="6006665" cy="4497492"/>
        </p:xfrm>
        <a:graphic>
          <a:graphicData uri="http://schemas.openxmlformats.org/drawingml/2006/table">
            <a:tbl>
              <a:tblPr/>
              <a:tblGrid>
                <a:gridCol w="1225191"/>
                <a:gridCol w="2844654"/>
                <a:gridCol w="1936820"/>
              </a:tblGrid>
              <a:tr h="365145">
                <a:tc>
                  <a:txBody>
                    <a:bodyPr/>
                    <a:lstStyle/>
                    <a:p>
                      <a:pPr algn="ctr" fontAlgn="t"/>
                      <a:r>
                        <a:rPr lang="en-IN" sz="1700" dirty="0">
                          <a:effectLst/>
                        </a:rPr>
                        <a:t>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Description</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Example</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9881">
                <a:tc>
                  <a:txBody>
                    <a:bodyPr/>
                    <a:lstStyle/>
                    <a:p>
                      <a:pPr fontAlgn="ctr"/>
                      <a:r>
                        <a:rPr lang="en-IN" sz="1700" dirty="0">
                          <a:effectLst/>
                        </a:rPr>
                        <a:t>+ (Addition)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Adds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30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a:effectLst/>
                        </a:rPr>
                        <a:t>- (Subtraction)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Subtracts right hand operand from left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-10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(Multiplication)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Multiplies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a:effectLst/>
                        </a:rPr>
                        <a:t>a * b will give 200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9881">
                <a:tc>
                  <a:txBody>
                    <a:bodyPr/>
                    <a:lstStyle/>
                    <a:p>
                      <a:pPr fontAlgn="ctr"/>
                      <a:r>
                        <a:rPr lang="en-IN" sz="1700" dirty="0">
                          <a:effectLst/>
                        </a:rPr>
                        <a:t>/ (Division)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Divides left hand operand by right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2</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(Modulus)</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Divides left hand operand by right hand operand and returns remainder.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5684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SQL Arithmetic Operators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Assume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a'</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10 and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b'</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20, then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13131"/>
                </a:solidFill>
                <a:effectLst/>
                <a:latin typeface="Arial" pitchFamily="34" charset="0"/>
                <a:cs typeface="Arial" pitchFamily="34" charset="0"/>
                <a:hlinkClick r:id="rId2"/>
              </a:rPr>
              <a:t>Show Examples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408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200" dirty="0"/>
              <a:t>SQL Comparison Operators</a:t>
            </a:r>
            <a:br>
              <a:rPr lang="en-IN" sz="1200" dirty="0"/>
            </a:br>
            <a:endParaRPr lang="en-IN" sz="1200" dirty="0"/>
          </a:p>
        </p:txBody>
      </p:sp>
      <p:graphicFrame>
        <p:nvGraphicFramePr>
          <p:cNvPr id="6" name="Content Placeholder 5"/>
          <p:cNvGraphicFramePr>
            <a:graphicFrameLocks noGrp="1"/>
          </p:cNvGraphicFramePr>
          <p:nvPr>
            <p:ph idx="1"/>
          </p:nvPr>
        </p:nvGraphicFramePr>
        <p:xfrm>
          <a:off x="2131969" y="1589350"/>
          <a:ext cx="4880062" cy="4547664"/>
        </p:xfrm>
        <a:graphic>
          <a:graphicData uri="http://schemas.openxmlformats.org/drawingml/2006/table">
            <a:tbl>
              <a:tblPr/>
              <a:tblGrid>
                <a:gridCol w="605657"/>
                <a:gridCol w="2798340"/>
                <a:gridCol w="1476065"/>
              </a:tblGrid>
              <a:tr h="542173">
                <a:tc>
                  <a:txBody>
                    <a:bodyPr/>
                    <a:lstStyle/>
                    <a:p>
                      <a:pPr fontAlgn="t"/>
                      <a:r>
                        <a:rPr lang="en-IN" sz="1400" dirty="0">
                          <a:effectLst/>
                        </a:rPr>
                        <a:t>Operator</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Description</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Example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54327">
                <a:tc>
                  <a:txBody>
                    <a:bodyPr/>
                    <a:lstStyle/>
                    <a:p>
                      <a:pPr algn="ctr" fontAlgn="ctr"/>
                      <a:r>
                        <a:rPr lang="en-IN" sz="1400" dirty="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(a &lt;&gt;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6482">
                <a:tc>
                  <a:txBody>
                    <a:bodyPr/>
                    <a:lstStyle/>
                    <a:p>
                      <a:pPr algn="ctr" fontAlgn="ctr"/>
                      <a:r>
                        <a:rPr lang="en-IN" sz="1400">
                          <a:effectLst/>
                        </a:rPr>
                        <a: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&gt;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&lt;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307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2849625" y="1563186"/>
          <a:ext cx="3444750" cy="4599992"/>
        </p:xfrm>
        <a:graphic>
          <a:graphicData uri="http://schemas.openxmlformats.org/drawingml/2006/table">
            <a:tbl>
              <a:tblPr/>
              <a:tblGrid>
                <a:gridCol w="1148250"/>
                <a:gridCol w="1148250"/>
                <a:gridCol w="1148250"/>
              </a:tblGrid>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greater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000">
                          <a:effectLst/>
                        </a:rPr>
                        <a:t>(a &gt;= b) is not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less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less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false.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greater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dirty="0">
                          <a:effectLst/>
                        </a:rPr>
                        <a:t>(a !&gt;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25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a:t>SQL Logical Operators</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193440"/>
              </p:ext>
            </p:extLst>
          </p:nvPr>
        </p:nvGraphicFramePr>
        <p:xfrm>
          <a:off x="3080006" y="1219201"/>
          <a:ext cx="4082794" cy="5227946"/>
        </p:xfrm>
        <a:graphic>
          <a:graphicData uri="http://schemas.openxmlformats.org/drawingml/2006/table">
            <a:tbl>
              <a:tblPr/>
              <a:tblGrid>
                <a:gridCol w="2041397"/>
                <a:gridCol w="2041397"/>
              </a:tblGrid>
              <a:tr h="211660">
                <a:tc>
                  <a:txBody>
                    <a:bodyPr/>
                    <a:lstStyle/>
                    <a:p>
                      <a:pPr fontAlgn="t"/>
                      <a:r>
                        <a:rPr lang="en-IN" sz="900" dirty="0" err="1">
                          <a:effectLst/>
                        </a:rPr>
                        <a:t>Sr.No</a:t>
                      </a:r>
                      <a:r>
                        <a:rPr lang="en-IN" sz="9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900">
                          <a:effectLst/>
                        </a:rPr>
                        <a:t>Operator &amp; Description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7919">
                <a:tc>
                  <a:txBody>
                    <a:bodyPr/>
                    <a:lstStyle/>
                    <a:p>
                      <a:pPr algn="ctr" fontAlgn="ctr"/>
                      <a:r>
                        <a:rPr lang="en-IN" sz="90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ALL</a:t>
                      </a:r>
                      <a:endParaRPr lang="en-US" sz="900" dirty="0">
                        <a:solidFill>
                          <a:srgbClr val="000000"/>
                        </a:solidFill>
                        <a:effectLst/>
                        <a:latin typeface="Arial"/>
                      </a:endParaRPr>
                    </a:p>
                    <a:p>
                      <a:pPr algn="just" fontAlgn="t"/>
                      <a:r>
                        <a:rPr lang="en-US" sz="900" dirty="0">
                          <a:solidFill>
                            <a:srgbClr val="000000"/>
                          </a:solidFill>
                          <a:effectLst/>
                          <a:latin typeface="Arial"/>
                        </a:rPr>
                        <a:t>The ALL operator is used to compare a value to all values in another value 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AND</a:t>
                      </a:r>
                      <a:endParaRPr lang="en-US" sz="900" dirty="0">
                        <a:solidFill>
                          <a:srgbClr val="000000"/>
                        </a:solidFill>
                        <a:effectLst/>
                        <a:latin typeface="Arial"/>
                      </a:endParaRPr>
                    </a:p>
                    <a:p>
                      <a:pPr algn="just" fontAlgn="t"/>
                      <a:r>
                        <a:rPr lang="en-US" sz="900" dirty="0">
                          <a:solidFill>
                            <a:srgbClr val="000000"/>
                          </a:solidFill>
                          <a:effectLst/>
                          <a:latin typeface="Arial"/>
                        </a:rPr>
                        <a:t>The AND operator allows the existence of multiple conditions in an SQL statement's WHERE clause.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ANY</a:t>
                      </a:r>
                      <a:endParaRPr lang="en-US" sz="900" dirty="0">
                        <a:solidFill>
                          <a:srgbClr val="000000"/>
                        </a:solidFill>
                        <a:effectLst/>
                        <a:latin typeface="Arial"/>
                      </a:endParaRPr>
                    </a:p>
                    <a:p>
                      <a:pPr algn="just" fontAlgn="t"/>
                      <a:r>
                        <a:rPr lang="en-US" sz="900" dirty="0">
                          <a:solidFill>
                            <a:srgbClr val="000000"/>
                          </a:solidFill>
                          <a:effectLst/>
                          <a:latin typeface="Arial"/>
                        </a:rPr>
                        <a:t>The ANY operator is used to compare a value to any applicable value in the list as per the condition.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4177">
                <a:tc>
                  <a:txBody>
                    <a:bodyPr/>
                    <a:lstStyle/>
                    <a:p>
                      <a:pPr algn="ctr" fontAlgn="ctr"/>
                      <a:r>
                        <a:rPr lang="en-IN" sz="9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BETWEEN</a:t>
                      </a:r>
                      <a:endParaRPr lang="en-US" sz="900" dirty="0">
                        <a:solidFill>
                          <a:srgbClr val="000000"/>
                        </a:solidFill>
                        <a:effectLst/>
                        <a:latin typeface="Arial"/>
                      </a:endParaRPr>
                    </a:p>
                    <a:p>
                      <a:pPr algn="just" fontAlgn="t"/>
                      <a:r>
                        <a:rPr lang="en-US" sz="900" dirty="0">
                          <a:solidFill>
                            <a:srgbClr val="000000"/>
                          </a:solidFill>
                          <a:effectLst/>
                          <a:latin typeface="Arial"/>
                        </a:rPr>
                        <a:t>The BETWEEN operator is used to search for values that are within a set of values, given the minimum value and the maximum value.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EXISTS</a:t>
                      </a:r>
                      <a:endParaRPr lang="en-US" sz="900" dirty="0">
                        <a:solidFill>
                          <a:srgbClr val="000000"/>
                        </a:solidFill>
                        <a:effectLst/>
                        <a:latin typeface="Arial"/>
                      </a:endParaRPr>
                    </a:p>
                    <a:p>
                      <a:pPr algn="just" fontAlgn="t"/>
                      <a:r>
                        <a:rPr lang="en-US" sz="900" dirty="0">
                          <a:solidFill>
                            <a:srgbClr val="000000"/>
                          </a:solidFill>
                          <a:effectLst/>
                          <a:latin typeface="Arial"/>
                        </a:rPr>
                        <a:t>The EXISTS operator is used to search for the presence of a row in a specified table that meets a certain criterion.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IN</a:t>
                      </a:r>
                      <a:endParaRPr lang="en-US" sz="900" dirty="0">
                        <a:solidFill>
                          <a:srgbClr val="000000"/>
                        </a:solidFill>
                        <a:effectLst/>
                        <a:latin typeface="Arial"/>
                      </a:endParaRPr>
                    </a:p>
                    <a:p>
                      <a:pPr algn="just" fontAlgn="t"/>
                      <a:r>
                        <a:rPr lang="en-US" sz="900" dirty="0">
                          <a:solidFill>
                            <a:srgbClr val="000000"/>
                          </a:solidFill>
                          <a:effectLst/>
                          <a:latin typeface="Arial"/>
                        </a:rPr>
                        <a:t>The IN operator is used to compare a value to a list of literal values that have been specified.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2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345721"/>
              </p:ext>
            </p:extLst>
          </p:nvPr>
        </p:nvGraphicFramePr>
        <p:xfrm>
          <a:off x="2880713" y="1447800"/>
          <a:ext cx="4663086" cy="4753222"/>
        </p:xfrm>
        <a:graphic>
          <a:graphicData uri="http://schemas.openxmlformats.org/drawingml/2006/table">
            <a:tbl>
              <a:tblPr/>
              <a:tblGrid>
                <a:gridCol w="2331543"/>
                <a:gridCol w="2331543"/>
              </a:tblGrid>
              <a:tr h="1012615">
                <a:tc>
                  <a:txBody>
                    <a:bodyPr/>
                    <a:lstStyle/>
                    <a:p>
                      <a:pPr algn="just" fontAlgn="t"/>
                      <a:r>
                        <a:rPr lang="en-US" sz="1000" b="1" dirty="0">
                          <a:solidFill>
                            <a:srgbClr val="000000"/>
                          </a:solidFill>
                          <a:effectLst/>
                          <a:latin typeface="Arial"/>
                        </a:rPr>
                        <a:t/>
                      </a:r>
                      <a:br>
                        <a:rPr lang="en-US" sz="1000" b="1" dirty="0">
                          <a:solidFill>
                            <a:srgbClr val="000000"/>
                          </a:solidFill>
                          <a:effectLst/>
                          <a:latin typeface="Arial"/>
                        </a:rPr>
                      </a:br>
                      <a:r>
                        <a:rPr lang="en-US" sz="1000" b="1" dirty="0">
                          <a:solidFill>
                            <a:srgbClr val="000000"/>
                          </a:solidFill>
                          <a:effectLst/>
                          <a:latin typeface="Arial"/>
                        </a:rPr>
                        <a:t>LIKE</a:t>
                      </a:r>
                      <a:endParaRPr lang="en-US" sz="1000" dirty="0">
                        <a:solidFill>
                          <a:srgbClr val="000000"/>
                        </a:solidFill>
                        <a:effectLst/>
                        <a:latin typeface="Arial"/>
                      </a:endParaRPr>
                    </a:p>
                    <a:p>
                      <a:pPr algn="just" fontAlgn="t"/>
                      <a:r>
                        <a:rPr lang="en-US" sz="1000" dirty="0">
                          <a:solidFill>
                            <a:srgbClr val="000000"/>
                          </a:solidFill>
                          <a:effectLst/>
                          <a:latin typeface="Arial"/>
                        </a:rPr>
                        <a:t>The LIKE operator is used to compare a value to similar values using wildcard operators.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IN" sz="1000"/>
                    </a:p>
                  </a:txBody>
                  <a:tcPr marL="49018" marR="49018" marT="24509" marB="24509">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322470">
                <a:tc>
                  <a:txBody>
                    <a:bodyPr/>
                    <a:lstStyle/>
                    <a:p>
                      <a:pPr algn="ctr" fontAlgn="ctr"/>
                      <a:r>
                        <a:rPr lang="en-IN" sz="1000">
                          <a:effectLst/>
                        </a:rPr>
                        <a:t>8</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NOT</a:t>
                      </a:r>
                      <a:endParaRPr lang="en-US" sz="1000">
                        <a:solidFill>
                          <a:srgbClr val="000000"/>
                        </a:solidFill>
                        <a:effectLst/>
                        <a:latin typeface="Arial"/>
                      </a:endParaRPr>
                    </a:p>
                    <a:p>
                      <a:pPr algn="just" fontAlgn="t"/>
                      <a:r>
                        <a:rPr lang="en-US" sz="1000">
                          <a:solidFill>
                            <a:srgbClr val="000000"/>
                          </a:solidFill>
                          <a:effectLst/>
                          <a:latin typeface="Arial"/>
                        </a:rPr>
                        <a:t>The NOT operator reverses the meaning of the logical operator with which it is used. Eg: NOT EXISTS, NOT BETWEEN, NOT IN, etc. </a:t>
                      </a:r>
                      <a:r>
                        <a:rPr lang="en-US" sz="1000" b="1">
                          <a:solidFill>
                            <a:srgbClr val="000000"/>
                          </a:solidFill>
                          <a:effectLst/>
                          <a:latin typeface="Arial"/>
                        </a:rPr>
                        <a:t>This is a negate operator.</a:t>
                      </a:r>
                      <a:endParaRPr lang="en-US" sz="1000">
                        <a:solidFill>
                          <a:srgbClr val="000000"/>
                        </a:solidFill>
                        <a:effectLst/>
                        <a:latin typeface="Arial"/>
                      </a:endParaRP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9</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OR</a:t>
                      </a:r>
                      <a:endParaRPr lang="en-US" sz="1000">
                        <a:solidFill>
                          <a:srgbClr val="000000"/>
                        </a:solidFill>
                        <a:effectLst/>
                        <a:latin typeface="Arial"/>
                      </a:endParaRPr>
                    </a:p>
                    <a:p>
                      <a:pPr algn="just" fontAlgn="t"/>
                      <a:r>
                        <a:rPr lang="en-US" sz="1000">
                          <a:solidFill>
                            <a:srgbClr val="000000"/>
                          </a:solidFill>
                          <a:effectLst/>
                          <a:latin typeface="Arial"/>
                        </a:rPr>
                        <a:t>The OR operator is used to combine multiple conditions in an SQL statement's WHERE clause.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761">
                <a:tc>
                  <a:txBody>
                    <a:bodyPr/>
                    <a:lstStyle/>
                    <a:p>
                      <a:pPr algn="ctr" fontAlgn="ctr"/>
                      <a:r>
                        <a:rPr lang="en-IN" sz="1000">
                          <a:effectLst/>
                        </a:rPr>
                        <a:t>10</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IS NULL</a:t>
                      </a:r>
                      <a:endParaRPr lang="en-US" sz="1000">
                        <a:solidFill>
                          <a:srgbClr val="000000"/>
                        </a:solidFill>
                        <a:effectLst/>
                        <a:latin typeface="Arial"/>
                      </a:endParaRPr>
                    </a:p>
                    <a:p>
                      <a:pPr algn="just" fontAlgn="t"/>
                      <a:r>
                        <a:rPr lang="en-US" sz="1000">
                          <a:solidFill>
                            <a:srgbClr val="000000"/>
                          </a:solidFill>
                          <a:effectLst/>
                          <a:latin typeface="Arial"/>
                        </a:rPr>
                        <a:t>The NULL operator is used to compare a value with a NULL value.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11</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dirty="0">
                          <a:solidFill>
                            <a:srgbClr val="000000"/>
                          </a:solidFill>
                          <a:effectLst/>
                          <a:latin typeface="Arial"/>
                        </a:rPr>
                        <a:t>UNIQUE</a:t>
                      </a:r>
                      <a:endParaRPr lang="en-US" sz="1000" dirty="0">
                        <a:solidFill>
                          <a:srgbClr val="000000"/>
                        </a:solidFill>
                        <a:effectLst/>
                        <a:latin typeface="Arial"/>
                      </a:endParaRPr>
                    </a:p>
                    <a:p>
                      <a:pPr algn="just" fontAlgn="t"/>
                      <a:r>
                        <a:rPr lang="en-US" sz="1000" dirty="0">
                          <a:solidFill>
                            <a:srgbClr val="000000"/>
                          </a:solidFill>
                          <a:effectLst/>
                          <a:latin typeface="Arial"/>
                        </a:rPr>
                        <a:t>The UNIQUE operator searches every row of a specified table for uniqueness (no duplicates).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9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400" dirty="0"/>
              <a:t>What is RDBMS</a:t>
            </a:r>
            <a:r>
              <a:rPr lang="en-IN" sz="1400" b="1" dirty="0"/>
              <a:t/>
            </a:r>
            <a:br>
              <a:rPr lang="en-IN" sz="1400" b="1" dirty="0"/>
            </a:br>
            <a:r>
              <a:rPr lang="en-IN" sz="1400" b="1" dirty="0" err="1"/>
              <a:t>RDBMS</a:t>
            </a:r>
            <a:r>
              <a:rPr lang="en-IN" sz="1400" dirty="0"/>
              <a:t> stands for </a:t>
            </a:r>
            <a:r>
              <a:rPr lang="en-IN" sz="1400" i="1" dirty="0"/>
              <a:t>Relational Database Management Systems.</a:t>
            </a:r>
            <a:r>
              <a:rPr lang="en-IN" sz="1400" dirty="0"/>
              <a:t>.</a:t>
            </a:r>
            <a:br>
              <a:rPr lang="en-IN" sz="1400" dirty="0"/>
            </a:br>
            <a:r>
              <a:rPr lang="en-IN" sz="1400" dirty="0"/>
              <a:t>All modern database management systems like SQL, MS SQL Server, IBM DB2, ORACLE, My-SQL and Microsoft Access are based on RDBMS.</a:t>
            </a:r>
            <a:br>
              <a:rPr lang="en-IN" sz="1400" dirty="0"/>
            </a:br>
            <a:r>
              <a:rPr lang="en-IN" sz="1400" dirty="0"/>
              <a:t>It is called Relational Data Base Management System (RDBMS) because it is based on relational model introduced by E.F. </a:t>
            </a:r>
            <a:r>
              <a:rPr lang="en-IN" sz="1400" dirty="0" err="1"/>
              <a:t>Codd</a:t>
            </a:r>
            <a:r>
              <a:rPr lang="en-IN" sz="1400" dirty="0"/>
              <a:t>.</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785169"/>
              </p:ext>
            </p:extLst>
          </p:nvPr>
        </p:nvGraphicFramePr>
        <p:xfrm>
          <a:off x="1047750" y="4737194"/>
          <a:ext cx="7047864" cy="2182368"/>
        </p:xfrm>
        <a:graphic>
          <a:graphicData uri="http://schemas.openxmlformats.org/drawingml/2006/table">
            <a:tbl>
              <a:tblPr firstRow="1" firstCol="1" bandRow="1">
                <a:tableStyleId>{5C22544A-7EE6-4342-B048-85BDC9FD1C3A}</a:tableStyleId>
              </a:tblPr>
              <a:tblGrid>
                <a:gridCol w="1761966"/>
                <a:gridCol w="1761966"/>
                <a:gridCol w="1761966"/>
                <a:gridCol w="1761966"/>
              </a:tblGrid>
              <a:tr h="349370">
                <a:tc>
                  <a:txBody>
                    <a:bodyPr/>
                    <a:lstStyle/>
                    <a:p>
                      <a:pPr>
                        <a:lnSpc>
                          <a:spcPct val="115000"/>
                        </a:lnSpc>
                        <a:spcAft>
                          <a:spcPts val="1000"/>
                        </a:spcAft>
                      </a:pPr>
                      <a:r>
                        <a:rPr lang="en-IN" sz="1300" dirty="0">
                          <a:effectLst/>
                        </a:rPr>
                        <a:t>ID</a:t>
                      </a:r>
                      <a:endParaRPr lang="en-IN" sz="11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Name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AGE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COURSE</a:t>
                      </a:r>
                      <a:endParaRPr lang="en-IN" sz="1100">
                        <a:effectLst/>
                        <a:latin typeface="Calibri"/>
                        <a:ea typeface="Calibri"/>
                        <a:cs typeface="Times New Roman"/>
                      </a:endParaRPr>
                    </a:p>
                  </a:txBody>
                  <a:tcPr marL="114300" marR="114300" marT="114300" marB="114300"/>
                </a:tc>
              </a:tr>
              <a:tr h="263291">
                <a:tc>
                  <a:txBody>
                    <a:bodyPr/>
                    <a:lstStyle/>
                    <a:p>
                      <a:pPr algn="just">
                        <a:lnSpc>
                          <a:spcPct val="115000"/>
                        </a:lnSpc>
                        <a:spcAft>
                          <a:spcPts val="1000"/>
                        </a:spcAft>
                      </a:pPr>
                      <a:r>
                        <a:rPr lang="en-IN" sz="1100" dirty="0">
                          <a:effectLst/>
                        </a:rPr>
                        <a:t>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Ajeet</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B.Tech</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aryan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20</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3</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Mahesh</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Ratan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5</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Vimal</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26</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BSC</a:t>
                      </a:r>
                      <a:endParaRPr lang="en-IN" sz="1100" dirty="0">
                        <a:effectLst/>
                        <a:latin typeface="Calibri"/>
                        <a:ea typeface="Calibri"/>
                        <a:cs typeface="Times New Roman"/>
                      </a:endParaRPr>
                    </a:p>
                  </a:txBody>
                  <a:tcPr marL="76200" marR="76200" marT="76200" marB="76200"/>
                </a:tc>
              </a:tr>
            </a:tbl>
          </a:graphicData>
        </a:graphic>
      </p:graphicFrame>
      <p:sp>
        <p:nvSpPr>
          <p:cNvPr id="5" name="Rectangle 1"/>
          <p:cNvSpPr>
            <a:spLocks noChangeArrowheads="1"/>
          </p:cNvSpPr>
          <p:nvPr/>
        </p:nvSpPr>
        <p:spPr bwMode="auto">
          <a:xfrm>
            <a:off x="1047750" y="277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How it works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Data is represented in terms of tuples (rows)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Roboto"/>
                <a:ea typeface="Times New Roman" pitchFamily="18" charset="0"/>
                <a:cs typeface="Times New Roman" pitchFamily="18" charset="0"/>
              </a:rPr>
              <a:t>10 Sec</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inherit"/>
                <a:ea typeface="Times New Roman" pitchFamily="18" charset="0"/>
                <a:cs typeface="Times New Roman" pitchFamily="18" charset="0"/>
              </a:rPr>
              <a:t>Features of Java - </a:t>
            </a:r>
            <a:r>
              <a:rPr kumimoji="0" lang="en-US" sz="1000" b="0" i="0" u="none" strike="noStrike" cap="none" normalizeH="0" baseline="0" dirty="0" err="1" smtClean="0">
                <a:ln>
                  <a:noFill/>
                </a:ln>
                <a:solidFill>
                  <a:srgbClr val="FFFFFF"/>
                </a:solidFill>
                <a:effectLst/>
                <a:latin typeface="inherit"/>
                <a:ea typeface="Times New Roman" pitchFamily="18" charset="0"/>
                <a:cs typeface="Times New Roman" pitchFamily="18" charset="0"/>
              </a:rPr>
              <a:t>Javatpoint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Relational database is most commonly used database. It contains number of tables and each table has its own primary key.</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Due to a collection of organized set of tables, data can be accessed easily in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Brief History of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During 1970 to 1972,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published a paper to propose the use of relational database model.</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RDBMS is originally based on that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Codd's</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relational model invention.</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What is table</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RDBMS database uses tables to store data. A table is a collection of related data entries and contains rows and columns to store data.</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A table is the simplest example of data storage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Let's see the example of student table.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835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 </a:t>
            </a:r>
            <a:r>
              <a:rPr lang="en-US" sz="1800" dirty="0" err="1" smtClean="0"/>
              <a:t>DDL:create,alter,drop,rename,truncate</a:t>
            </a:r>
            <a:endParaRPr lang="en-US" sz="1800" dirty="0"/>
          </a:p>
          <a:p>
            <a:r>
              <a:rPr lang="en-US" sz="1800" dirty="0"/>
              <a:t> DML</a:t>
            </a:r>
          </a:p>
          <a:p>
            <a:r>
              <a:rPr lang="en-US" sz="1800" dirty="0"/>
              <a:t> DCL</a:t>
            </a:r>
          </a:p>
          <a:p>
            <a:r>
              <a:rPr lang="en-US" sz="1800" dirty="0"/>
              <a:t> TCL</a:t>
            </a:r>
          </a:p>
          <a:p>
            <a:endParaRPr lang="en-IN" sz="1800" dirty="0"/>
          </a:p>
        </p:txBody>
      </p:sp>
    </p:spTree>
    <p:extLst>
      <p:ext uri="{BB962C8B-B14F-4D97-AF65-F5344CB8AC3E}">
        <p14:creationId xmlns:p14="http://schemas.microsoft.com/office/powerpoint/2010/main" val="845307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p>
          <a:p>
            <a:r>
              <a:rPr lang="en-US" sz="1400" b="1" dirty="0"/>
              <a:t>CREATE</a:t>
            </a:r>
            <a:r>
              <a:rPr lang="en-US" sz="1400" dirty="0"/>
              <a:t> </a:t>
            </a:r>
            <a:r>
              <a:rPr lang="en-US" sz="1400" b="1" dirty="0"/>
              <a:t>TABLE</a:t>
            </a:r>
            <a:r>
              <a:rPr lang="en-US" sz="1400" dirty="0"/>
              <a:t> Employee  </a:t>
            </a:r>
          </a:p>
          <a:p>
            <a:r>
              <a:rPr lang="en-US" sz="1400" dirty="0"/>
              <a:t>(  </a:t>
            </a:r>
          </a:p>
          <a:p>
            <a:r>
              <a:rPr lang="en-US" sz="1400" dirty="0" err="1"/>
              <a:t>EmployeeID</a:t>
            </a:r>
            <a:r>
              <a:rPr lang="en-US" sz="1400" dirty="0"/>
              <a:t> number(10),  </a:t>
            </a:r>
          </a:p>
          <a:p>
            <a:r>
              <a:rPr lang="en-US" sz="1400" dirty="0" err="1"/>
              <a:t>FirstName</a:t>
            </a:r>
            <a:r>
              <a:rPr lang="en-US" sz="1400" dirty="0"/>
              <a:t> varchar2(255),  </a:t>
            </a:r>
          </a:p>
          <a:p>
            <a:r>
              <a:rPr lang="en-US" sz="1400" dirty="0" err="1"/>
              <a:t>LastName</a:t>
            </a:r>
            <a:r>
              <a:rPr lang="en-US" sz="1400" dirty="0"/>
              <a:t> varchar2(255),  </a:t>
            </a:r>
          </a:p>
          <a:p>
            <a:r>
              <a:rPr lang="en-US" sz="1400" dirty="0"/>
              <a:t>Email varchar2(255),  </a:t>
            </a:r>
          </a:p>
          <a:p>
            <a:r>
              <a:rPr lang="en-US" sz="1400" dirty="0" err="1"/>
              <a:t>AddressLine</a:t>
            </a:r>
            <a:r>
              <a:rPr lang="en-US" sz="1400" dirty="0"/>
              <a:t> varchar2(255),  </a:t>
            </a:r>
          </a:p>
          <a:p>
            <a:r>
              <a:rPr lang="en-US" sz="1400" dirty="0"/>
              <a:t>City varchar2(255)  </a:t>
            </a:r>
          </a:p>
          <a:p>
            <a:r>
              <a:rPr lang="en-US" sz="1400" dirty="0"/>
              <a:t>);  </a:t>
            </a:r>
          </a:p>
          <a:p>
            <a:pPr>
              <a:buNone/>
            </a:pP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ALTER : adds, modifies or deletes columns in an existing table, used to rename a table, adds and drops various constraints on an existing table</a:t>
            </a:r>
          </a:p>
          <a:p>
            <a:r>
              <a:rPr lang="en-US" sz="1800" dirty="0"/>
              <a:t>Syntax of ALTER TABLE ADD Column statement in SQL</a:t>
            </a:r>
          </a:p>
          <a:p>
            <a:r>
              <a:rPr lang="en-US" sz="1800" dirty="0"/>
              <a:t>ALTER TABLE </a:t>
            </a:r>
            <a:r>
              <a:rPr lang="en-US" sz="1800" dirty="0" err="1"/>
              <a:t>table_name</a:t>
            </a:r>
            <a:r>
              <a:rPr lang="en-US" sz="1800" dirty="0"/>
              <a:t> ADD </a:t>
            </a:r>
            <a:r>
              <a:rPr lang="en-US" sz="1800" dirty="0" err="1"/>
              <a:t>column_name</a:t>
            </a:r>
            <a:r>
              <a:rPr lang="en-US" sz="1800" dirty="0"/>
              <a:t> column-definition;  </a:t>
            </a:r>
          </a:p>
          <a:p>
            <a:r>
              <a:rPr lang="en-US" sz="1400" dirty="0"/>
              <a:t>ALTER TABLE </a:t>
            </a:r>
            <a:r>
              <a:rPr lang="en-US" sz="1400" dirty="0" err="1"/>
              <a:t>table_name</a:t>
            </a:r>
            <a:r>
              <a:rPr lang="en-US" sz="1400" dirty="0"/>
              <a:t>     </a:t>
            </a:r>
          </a:p>
          <a:p>
            <a:r>
              <a:rPr lang="en-US" sz="1400" dirty="0"/>
              <a:t>ADD (column_Name1 column-definition,    </a:t>
            </a:r>
          </a:p>
          <a:p>
            <a:r>
              <a:rPr lang="en-US" sz="1400" dirty="0"/>
              <a:t>column_Name2 column-definition,    </a:t>
            </a:r>
          </a:p>
          <a:p>
            <a:r>
              <a:rPr lang="en-US" sz="1400" dirty="0"/>
              <a:t>.....    </a:t>
            </a:r>
          </a:p>
          <a:p>
            <a:r>
              <a:rPr lang="en-US" sz="1400" dirty="0" err="1"/>
              <a:t>column_NameN</a:t>
            </a:r>
            <a:r>
              <a:rPr lang="en-US" sz="1400" dirty="0"/>
              <a:t> column-definition);    </a:t>
            </a:r>
            <a:endParaRPr lang="en-US" sz="1400" dirty="0" smtClean="0"/>
          </a:p>
          <a:p>
            <a:pPr marL="0" indent="0">
              <a:buNone/>
            </a:pPr>
            <a:r>
              <a:rPr lang="en-US" sz="1600" dirty="0" smtClean="0"/>
              <a:t>Syntax </a:t>
            </a:r>
            <a:r>
              <a:rPr lang="en-US" sz="1600" dirty="0"/>
              <a:t>of ALTER TABLE MODIFY Column statement in SQL</a:t>
            </a:r>
          </a:p>
          <a:p>
            <a:r>
              <a:rPr lang="en-US" sz="1400" dirty="0"/>
              <a:t>ALTER TABLE </a:t>
            </a:r>
            <a:r>
              <a:rPr lang="en-US" sz="1400" dirty="0" err="1"/>
              <a:t>table_name</a:t>
            </a:r>
            <a:r>
              <a:rPr lang="en-US" sz="1400" dirty="0"/>
              <a:t> MODIFY </a:t>
            </a:r>
            <a:r>
              <a:rPr lang="en-US" sz="1400" dirty="0" err="1"/>
              <a:t>column_name</a:t>
            </a:r>
            <a:r>
              <a:rPr lang="en-US" sz="1400" dirty="0"/>
              <a:t> column-definition;  </a:t>
            </a:r>
          </a:p>
          <a:p>
            <a:r>
              <a:rPr lang="en-US" sz="1400" dirty="0"/>
              <a:t>This syntax only allows you to modify a single column of the existing table. If you want to modify more than one column of the table in a single SQL statement, then use the following syntax:</a:t>
            </a:r>
          </a:p>
          <a:p>
            <a:r>
              <a:rPr lang="en-US" sz="1400" dirty="0"/>
              <a:t>ALTER TABLE </a:t>
            </a:r>
            <a:r>
              <a:rPr lang="en-US" sz="1400" dirty="0" err="1"/>
              <a:t>table_name</a:t>
            </a:r>
            <a:r>
              <a:rPr lang="en-US" sz="1400" dirty="0"/>
              <a:t>     </a:t>
            </a:r>
          </a:p>
          <a:p>
            <a:r>
              <a:rPr lang="en-US" sz="1400" dirty="0"/>
              <a:t>MODIFY (column_Name1 column-definition,    </a:t>
            </a:r>
          </a:p>
          <a:p>
            <a:r>
              <a:rPr lang="en-US" sz="1400" dirty="0"/>
              <a:t>column_Name2 column-definition,    </a:t>
            </a:r>
          </a:p>
          <a:p>
            <a:r>
              <a:rPr lang="en-US" sz="1400" dirty="0"/>
              <a:t>.....    </a:t>
            </a:r>
          </a:p>
          <a:p>
            <a:r>
              <a:rPr lang="en-US" sz="1400" dirty="0" err="1"/>
              <a:t>column_NameN</a:t>
            </a:r>
            <a:r>
              <a:rPr lang="en-US" sz="1400" dirty="0"/>
              <a:t> column-definition);  </a:t>
            </a:r>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Syntax of ALTER TABLE DROP Column statement in SQL</a:t>
            </a:r>
          </a:p>
          <a:p>
            <a:r>
              <a:rPr lang="en-US" sz="1600" dirty="0"/>
              <a:t>ALTER TABLE </a:t>
            </a:r>
            <a:r>
              <a:rPr lang="en-US" sz="1600" dirty="0" err="1"/>
              <a:t>table_name</a:t>
            </a:r>
            <a:r>
              <a:rPr lang="en-US" sz="1600" dirty="0"/>
              <a:t> DROP Column </a:t>
            </a:r>
            <a:r>
              <a:rPr lang="en-US" sz="1600" dirty="0" err="1"/>
              <a:t>column_name</a:t>
            </a:r>
            <a:r>
              <a:rPr lang="en-US" sz="1600" dirty="0"/>
              <a:t> ;  </a:t>
            </a:r>
          </a:p>
          <a:p>
            <a:r>
              <a:rPr lang="en-US" sz="1600" dirty="0"/>
              <a:t>ALTER TABLE RENAME Column statement in SQL</a:t>
            </a:r>
          </a:p>
          <a:p>
            <a:r>
              <a:rPr lang="en-US" sz="1600" dirty="0"/>
              <a:t>The RENAME keyword is used for changing the name of columns or fields of the existing table.</a:t>
            </a:r>
          </a:p>
          <a:p>
            <a:r>
              <a:rPr lang="en-US" sz="1600" dirty="0"/>
              <a:t>Syntax of ALTER TABLE RENAME Column statement in SQL</a:t>
            </a:r>
          </a:p>
          <a:p>
            <a:r>
              <a:rPr lang="en-US" sz="1600" dirty="0"/>
              <a:t>ALTER TABLE </a:t>
            </a:r>
            <a:r>
              <a:rPr lang="en-US" sz="1600" dirty="0" err="1"/>
              <a:t>table_name</a:t>
            </a:r>
            <a:r>
              <a:rPr lang="en-US" sz="1600" dirty="0"/>
              <a:t> RENAME COLUMN </a:t>
            </a:r>
            <a:r>
              <a:rPr lang="en-US" sz="1600" dirty="0" err="1"/>
              <a:t>old_name</a:t>
            </a:r>
            <a:r>
              <a:rPr lang="en-US" sz="1600" dirty="0"/>
              <a:t> to </a:t>
            </a:r>
            <a:r>
              <a:rPr lang="en-US" sz="1600" dirty="0" err="1"/>
              <a:t>new_name</a:t>
            </a:r>
            <a:r>
              <a:rPr lang="en-US" sz="1600" dirty="0"/>
              <a:t>;    </a:t>
            </a:r>
          </a:p>
          <a:p>
            <a:r>
              <a:rPr lang="en-US" sz="1600" dirty="0" smtClean="0"/>
              <a:t>Example:</a:t>
            </a:r>
          </a:p>
          <a:p>
            <a:r>
              <a:rPr lang="en-US" sz="1600" dirty="0"/>
              <a:t>ALTER TABLE Cars RENAME COLUMN </a:t>
            </a:r>
            <a:r>
              <a:rPr lang="en-US" sz="1600" dirty="0" err="1"/>
              <a:t>Car_Color</a:t>
            </a:r>
            <a:r>
              <a:rPr lang="en-US" sz="1600"/>
              <a:t> to Colors;    </a:t>
            </a:r>
          </a:p>
          <a:p>
            <a:endParaRPr lang="en-IN" sz="1600"/>
          </a:p>
        </p:txBody>
      </p:sp>
    </p:spTree>
    <p:extLst>
      <p:ext uri="{BB962C8B-B14F-4D97-AF65-F5344CB8AC3E}">
        <p14:creationId xmlns:p14="http://schemas.microsoft.com/office/powerpoint/2010/main" val="18637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592763"/>
          </a:xfrm>
        </p:spPr>
        <p:txBody>
          <a:bodyPr>
            <a:normAutofit fontScale="92500" lnSpcReduction="2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a:t>
            </a:r>
          </a:p>
          <a:p>
            <a:pPr>
              <a:buNone/>
            </a:pPr>
            <a:r>
              <a:rPr lang="en-IN" sz="2400" dirty="0"/>
              <a:t>RENAME Cars To Car_2021_Details ;</a:t>
            </a: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r>
              <a:rPr lang="en-US" sz="1600" dirty="0"/>
              <a:t>TRUNCATE TABLE </a:t>
            </a:r>
            <a:r>
              <a:rPr lang="en-US" sz="1600" dirty="0" err="1"/>
              <a:t>Vs</a:t>
            </a:r>
            <a:r>
              <a:rPr lang="en-US" sz="1600" dirty="0"/>
              <a:t> DROP TABLE</a:t>
            </a:r>
          </a:p>
          <a:p>
            <a:r>
              <a:rPr lang="en-US" sz="1600" dirty="0"/>
              <a:t>Drop table command can also be used to delete complete table but it deletes table structure too. TRUNCATE TABLE doesn't delete the structure of the table.</a:t>
            </a:r>
          </a:p>
          <a:p>
            <a:pPr>
              <a:buNone/>
            </a:pPr>
            <a:endParaRPr lang="en-US" sz="1600" dirty="0" smtClean="0"/>
          </a:p>
          <a:p>
            <a:pPr>
              <a:buNone/>
            </a:pPr>
            <a:endParaRPr lang="en-US" sz="2400" dirty="0"/>
          </a:p>
          <a:p>
            <a:pPr>
              <a:buNone/>
            </a:pPr>
            <a:r>
              <a:rPr lang="en-US" sz="24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Constriants</a:t>
            </a:r>
            <a:endParaRPr lang="en-IN" sz="2400" dirty="0"/>
          </a:p>
        </p:txBody>
      </p:sp>
      <p:sp>
        <p:nvSpPr>
          <p:cNvPr id="3" name="Content Placeholder 2"/>
          <p:cNvSpPr>
            <a:spLocks noGrp="1"/>
          </p:cNvSpPr>
          <p:nvPr>
            <p:ph idx="1"/>
          </p:nvPr>
        </p:nvSpPr>
        <p:spPr/>
        <p:txBody>
          <a:bodyPr>
            <a:normAutofit/>
          </a:bodyPr>
          <a:lstStyle/>
          <a:p>
            <a:pPr fontAlgn="base"/>
            <a:r>
              <a:rPr lang="en-US" sz="1600" b="1" dirty="0"/>
              <a:t>NOT NULL</a:t>
            </a:r>
            <a:r>
              <a:rPr lang="en-US" sz="1600" dirty="0"/>
              <a:t>: This constraint tells that we cannot store a null value in a column. That is, if a column is specified as NOT NULL then we will not be able to store null in this particular column any more.</a:t>
            </a:r>
          </a:p>
          <a:p>
            <a:pPr fontAlgn="base"/>
            <a:r>
              <a:rPr lang="en-US" sz="1600" b="1" dirty="0"/>
              <a:t>UNIQUE</a:t>
            </a:r>
            <a:r>
              <a:rPr lang="en-US" sz="1600" dirty="0"/>
              <a:t>: This constraint when specified with a column, tells that all the values in the column must be unique. That is, the values in any row of a column must not be repeated.</a:t>
            </a:r>
          </a:p>
          <a:p>
            <a:pPr fontAlgn="base"/>
            <a:r>
              <a:rPr lang="en-US" sz="1600" b="1" dirty="0"/>
              <a:t>PRIMARY KEY</a:t>
            </a:r>
            <a:r>
              <a:rPr lang="en-US" sz="1600" dirty="0"/>
              <a:t>: A primary key is a field which can uniquely identify each row in a table. And this constraint is used to specify a field in a table as primary key.</a:t>
            </a:r>
          </a:p>
          <a:p>
            <a:pPr fontAlgn="base"/>
            <a:r>
              <a:rPr lang="en-US" sz="1600" b="1" dirty="0"/>
              <a:t>FOREIGN KEY</a:t>
            </a:r>
            <a:r>
              <a:rPr lang="en-US" sz="1600" dirty="0"/>
              <a:t>: A Foreign key is a field which can uniquely identify each row in a another table. And this constraint is used to specify a field as Foreign key.</a:t>
            </a:r>
          </a:p>
          <a:p>
            <a:pPr fontAlgn="base"/>
            <a:r>
              <a:rPr lang="en-US" sz="1600" b="1" dirty="0"/>
              <a:t>CHECK</a:t>
            </a:r>
            <a:r>
              <a:rPr lang="en-US" sz="1600" dirty="0"/>
              <a:t>: This constraint helps to validate the values of a column to meet a particular condition. That is, it helps to ensure that the value stored in a column meets a specific condition.</a:t>
            </a:r>
          </a:p>
          <a:p>
            <a:pPr fontAlgn="base"/>
            <a:r>
              <a:rPr lang="en-US" sz="1600" b="1" dirty="0"/>
              <a:t>DEFAULT</a:t>
            </a:r>
            <a:r>
              <a:rPr lang="en-US" sz="1600" dirty="0"/>
              <a:t>: This constraint specifies a default value for the column when no value is specified by the user.</a:t>
            </a:r>
          </a:p>
          <a:p>
            <a:endParaRPr lang="en-IN" sz="1600" dirty="0"/>
          </a:p>
        </p:txBody>
      </p:sp>
    </p:spTree>
    <p:extLst>
      <p:ext uri="{BB962C8B-B14F-4D97-AF65-F5344CB8AC3E}">
        <p14:creationId xmlns:p14="http://schemas.microsoft.com/office/powerpoint/2010/main" val="196344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Syntax:</a:t>
            </a:r>
          </a:p>
          <a:p>
            <a:r>
              <a:rPr lang="en-US" sz="1600" dirty="0"/>
              <a:t>CREATE TABLE </a:t>
            </a:r>
            <a:r>
              <a:rPr lang="en-US" sz="1600" dirty="0" err="1"/>
              <a:t>sample_table</a:t>
            </a:r>
            <a:r>
              <a:rPr lang="en-US" sz="1600" dirty="0"/>
              <a:t> </a:t>
            </a:r>
            <a:r>
              <a:rPr lang="en-US" sz="1600" dirty="0" smtClean="0"/>
              <a:t>(</a:t>
            </a:r>
          </a:p>
          <a:p>
            <a:r>
              <a:rPr lang="en-US" sz="1600" dirty="0" smtClean="0"/>
              <a:t> </a:t>
            </a:r>
            <a:r>
              <a:rPr lang="en-US" sz="1600" dirty="0"/>
              <a:t>column1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column2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column3 </a:t>
            </a:r>
            <a:r>
              <a:rPr lang="en-US" sz="1600" dirty="0" err="1"/>
              <a:t>data_type</a:t>
            </a:r>
            <a:r>
              <a:rPr lang="en-US" sz="1600" dirty="0"/>
              <a:t>(size) </a:t>
            </a:r>
            <a:r>
              <a:rPr lang="en-US" sz="1600" dirty="0" err="1"/>
              <a:t>constraint_name</a:t>
            </a:r>
            <a:r>
              <a:rPr lang="en-US" sz="1600" dirty="0"/>
              <a:t>, .... ); </a:t>
            </a:r>
            <a:endParaRPr lang="en-US" sz="1600" dirty="0" smtClean="0"/>
          </a:p>
          <a:p>
            <a:endParaRPr lang="en-US" sz="1600" b="1" dirty="0"/>
          </a:p>
          <a:p>
            <a:r>
              <a:rPr lang="en-US" sz="1600" b="1" dirty="0" err="1" smtClean="0"/>
              <a:t>sample_table</a:t>
            </a:r>
            <a:r>
              <a:rPr lang="en-US" sz="1600" dirty="0"/>
              <a:t>: Name of the table to be created</a:t>
            </a:r>
            <a:r>
              <a:rPr lang="en-US" sz="1600" dirty="0" smtClean="0"/>
              <a:t>.</a:t>
            </a:r>
          </a:p>
          <a:p>
            <a:r>
              <a:rPr lang="en-US" sz="1600" dirty="0" smtClean="0"/>
              <a:t> </a:t>
            </a:r>
            <a:r>
              <a:rPr lang="en-US" sz="1600" b="1" dirty="0" err="1"/>
              <a:t>data_type</a:t>
            </a:r>
            <a:r>
              <a:rPr lang="en-US" sz="1600" dirty="0"/>
              <a:t>: Type of data that can be stored in the field. </a:t>
            </a:r>
            <a:endParaRPr lang="en-US" sz="1600" dirty="0" smtClean="0"/>
          </a:p>
          <a:p>
            <a:r>
              <a:rPr lang="en-US" sz="1600" b="1" dirty="0" err="1" smtClean="0"/>
              <a:t>constraint_name</a:t>
            </a:r>
            <a:r>
              <a:rPr lang="en-US" sz="1600" dirty="0"/>
              <a:t>: Name of the constraint. for example- NOT NULL, UNIQUE, PRIMARY KEY etc. </a:t>
            </a:r>
            <a:endParaRPr lang="en-IN" sz="1600" dirty="0"/>
          </a:p>
        </p:txBody>
      </p:sp>
    </p:spTree>
    <p:extLst>
      <p:ext uri="{BB962C8B-B14F-4D97-AF65-F5344CB8AC3E}">
        <p14:creationId xmlns:p14="http://schemas.microsoft.com/office/powerpoint/2010/main" val="2742241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Not Null:</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a:t>
            </a:r>
            <a:r>
              <a:rPr lang="en-US" sz="1600" dirty="0" smtClean="0"/>
              <a:t>,</a:t>
            </a:r>
          </a:p>
          <a:p>
            <a:r>
              <a:rPr lang="en-US" sz="1600" dirty="0" smtClean="0"/>
              <a:t> ADDRESS </a:t>
            </a:r>
            <a:r>
              <a:rPr lang="en-US" sz="1600" dirty="0" err="1"/>
              <a:t>varchar</a:t>
            </a:r>
            <a:r>
              <a:rPr lang="en-US" sz="1600" dirty="0"/>
              <a:t>(20) </a:t>
            </a:r>
            <a:r>
              <a:rPr lang="en-US" sz="1600" dirty="0" smtClean="0"/>
              <a:t>);</a:t>
            </a:r>
          </a:p>
          <a:p>
            <a:endParaRPr lang="en-US" sz="1600" dirty="0"/>
          </a:p>
          <a:p>
            <a:r>
              <a:rPr lang="en-US" sz="2800" dirty="0" smtClean="0"/>
              <a:t>Unique:</a:t>
            </a:r>
          </a:p>
          <a:p>
            <a:r>
              <a:rPr lang="en-US" sz="1600" dirty="0"/>
              <a:t>CREATE TABLE Student ( </a:t>
            </a:r>
            <a:endParaRPr lang="en-US" sz="1600" dirty="0" smtClean="0"/>
          </a:p>
          <a:p>
            <a:r>
              <a:rPr lang="en-US" sz="1600" dirty="0" smtClean="0"/>
              <a:t>ID </a:t>
            </a:r>
            <a:r>
              <a:rPr lang="en-US" sz="1600" dirty="0" err="1"/>
              <a:t>int</a:t>
            </a:r>
            <a:r>
              <a:rPr lang="en-US" sz="1600" dirty="0"/>
              <a:t>(6) NOT NULL UNIQUE</a:t>
            </a:r>
            <a:r>
              <a:rPr lang="en-US" sz="1600" dirty="0" smtClean="0"/>
              <a:t>,</a:t>
            </a:r>
          </a:p>
          <a:p>
            <a:r>
              <a:rPr lang="en-US" sz="1600" dirty="0" smtClean="0"/>
              <a:t> </a:t>
            </a:r>
            <a:r>
              <a:rPr lang="en-US" sz="1600" dirty="0"/>
              <a:t>NAME </a:t>
            </a:r>
            <a:r>
              <a:rPr lang="en-US" sz="1600" dirty="0" err="1"/>
              <a:t>varchar</a:t>
            </a:r>
            <a:r>
              <a:rPr lang="en-US" sz="1600" dirty="0"/>
              <a:t>(10), </a:t>
            </a:r>
            <a:endParaRPr lang="en-US" sz="1600" dirty="0" smtClean="0"/>
          </a:p>
          <a:p>
            <a:r>
              <a:rPr lang="en-US" sz="1600" dirty="0" smtClean="0"/>
              <a:t>ADDRESS </a:t>
            </a:r>
            <a:r>
              <a:rPr lang="en-US" sz="1600" dirty="0" err="1"/>
              <a:t>varchar</a:t>
            </a:r>
            <a:r>
              <a:rPr lang="en-US" sz="1600" dirty="0"/>
              <a:t>(20) );</a:t>
            </a:r>
            <a:endParaRPr lang="en-IN" sz="1600" dirty="0"/>
          </a:p>
        </p:txBody>
      </p:sp>
    </p:spTree>
    <p:extLst>
      <p:ext uri="{BB962C8B-B14F-4D97-AF65-F5344CB8AC3E}">
        <p14:creationId xmlns:p14="http://schemas.microsoft.com/office/powerpoint/2010/main" val="350932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Primary Key:</a:t>
            </a:r>
          </a:p>
          <a:p>
            <a:r>
              <a:rPr lang="en-US" sz="1800" dirty="0"/>
              <a:t>CREATE TABLE Student </a:t>
            </a:r>
            <a:r>
              <a:rPr lang="en-US" sz="1800" dirty="0" smtClean="0"/>
              <a:t>(</a:t>
            </a:r>
          </a:p>
          <a:p>
            <a:r>
              <a:rPr lang="en-US" sz="1800" dirty="0" smtClean="0"/>
              <a:t> </a:t>
            </a:r>
            <a:r>
              <a:rPr lang="en-US" sz="1800" dirty="0"/>
              <a:t>ID </a:t>
            </a:r>
            <a:r>
              <a:rPr lang="en-US" sz="1800" dirty="0" err="1"/>
              <a:t>int</a:t>
            </a:r>
            <a:r>
              <a:rPr lang="en-US" sz="1800" dirty="0"/>
              <a:t>(6) NOT NULL UNIQUE, </a:t>
            </a:r>
            <a:endParaRPr lang="en-US" sz="1800" dirty="0" smtClean="0"/>
          </a:p>
          <a:p>
            <a:r>
              <a:rPr lang="en-US" sz="1800" dirty="0" smtClean="0"/>
              <a:t>NAME </a:t>
            </a:r>
            <a:r>
              <a:rPr lang="en-US" sz="1800" dirty="0" err="1"/>
              <a:t>varchar</a:t>
            </a:r>
            <a:r>
              <a:rPr lang="en-US" sz="1800" dirty="0"/>
              <a:t>(10</a:t>
            </a:r>
            <a:r>
              <a:rPr lang="en-US" sz="1800" dirty="0" smtClean="0"/>
              <a:t>),</a:t>
            </a:r>
          </a:p>
          <a:p>
            <a:r>
              <a:rPr lang="en-US" sz="1800" dirty="0" smtClean="0"/>
              <a:t> </a:t>
            </a:r>
            <a:r>
              <a:rPr lang="en-US" sz="1800" dirty="0"/>
              <a:t>ADDRESS </a:t>
            </a:r>
            <a:r>
              <a:rPr lang="en-US" sz="1800" dirty="0" err="1"/>
              <a:t>varchar</a:t>
            </a:r>
            <a:r>
              <a:rPr lang="en-US" sz="1800" dirty="0"/>
              <a:t>(20</a:t>
            </a:r>
            <a:r>
              <a:rPr lang="en-US" sz="1800" dirty="0" smtClean="0"/>
              <a:t>),</a:t>
            </a:r>
          </a:p>
          <a:p>
            <a:r>
              <a:rPr lang="en-US" sz="1800" dirty="0" smtClean="0"/>
              <a:t> </a:t>
            </a:r>
            <a:r>
              <a:rPr lang="en-US" sz="1800" dirty="0"/>
              <a:t>PRIMARY KEY(ID) );</a:t>
            </a:r>
            <a:endParaRPr lang="en-IN" sz="1800" dirty="0"/>
          </a:p>
        </p:txBody>
      </p:sp>
    </p:spTree>
    <p:extLst>
      <p:ext uri="{BB962C8B-B14F-4D97-AF65-F5344CB8AC3E}">
        <p14:creationId xmlns:p14="http://schemas.microsoft.com/office/powerpoint/2010/main" val="121701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t>Foreign Key:</a:t>
            </a:r>
            <a:br>
              <a:rPr lang="en-US" sz="1200" dirty="0" smtClean="0"/>
            </a:br>
            <a:endParaRPr lang="en-IN" sz="1200" dirty="0"/>
          </a:p>
        </p:txBody>
      </p:sp>
      <p:sp>
        <p:nvSpPr>
          <p:cNvPr id="3" name="Content Placeholder 2"/>
          <p:cNvSpPr>
            <a:spLocks noGrp="1"/>
          </p:cNvSpPr>
          <p:nvPr>
            <p:ph idx="1"/>
          </p:nvPr>
        </p:nvSpPr>
        <p:spPr/>
        <p:txBody>
          <a:bodyPr>
            <a:normAutofit/>
          </a:bodyPr>
          <a:lstStyle/>
          <a:p>
            <a:r>
              <a:rPr lang="en-US" sz="1600" dirty="0"/>
              <a:t>Foreign Key is a field in a table which uniquely identifies each row of a another table. That is, this field points to primary key of another table. This usually creates a kind of link between the tables. </a:t>
            </a:r>
            <a:br>
              <a:rPr lang="en-US" sz="1600" dirty="0"/>
            </a:br>
            <a:r>
              <a:rPr lang="en-US" sz="1600" dirty="0"/>
              <a:t>Consider the two tables as shown below: </a:t>
            </a:r>
            <a:endParaRPr lang="en-US" sz="1600" dirty="0" smtClean="0"/>
          </a:p>
          <a:p>
            <a:r>
              <a:rPr lang="en-US" sz="1600" dirty="0" err="1" smtClean="0"/>
              <a:t>Oredrs</a:t>
            </a:r>
            <a:r>
              <a:rPr lang="en-US" sz="1600" dirty="0" smtClean="0"/>
              <a:t> table:</a:t>
            </a:r>
            <a:r>
              <a:rPr lang="en-US" sz="1600" dirty="0"/>
              <a:t/>
            </a:r>
            <a:br>
              <a:rPr lang="en-US" sz="1600" dirty="0"/>
            </a:br>
            <a:r>
              <a:rPr lang="en-US" sz="1600" dirty="0"/>
              <a:t> </a:t>
            </a:r>
            <a:endParaRPr lang="en-US" sz="1600" dirty="0" smtClean="0"/>
          </a:p>
          <a:p>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140270496"/>
              </p:ext>
            </p:extLst>
          </p:nvPr>
        </p:nvGraphicFramePr>
        <p:xfrm>
          <a:off x="838199" y="2948781"/>
          <a:ext cx="5715000" cy="1828800"/>
        </p:xfrm>
        <a:graphic>
          <a:graphicData uri="http://schemas.openxmlformats.org/drawingml/2006/table">
            <a:tbl>
              <a:tblPr/>
              <a:tblGrid>
                <a:gridCol w="1651000"/>
                <a:gridCol w="2032000"/>
                <a:gridCol w="2032000"/>
              </a:tblGrid>
              <a:tr h="233204">
                <a:tc>
                  <a:txBody>
                    <a:bodyPr/>
                    <a:lstStyle/>
                    <a:p>
                      <a:pPr algn="l" fontAlgn="base"/>
                      <a:r>
                        <a:rPr lang="en-IN" b="0">
                          <a:effectLst/>
                        </a:rPr>
                        <a:t>O_ID</a:t>
                      </a:r>
                    </a:p>
                  </a:txBody>
                  <a:tcPr anchor="ctr">
                    <a:lnL>
                      <a:noFill/>
                    </a:lnL>
                    <a:lnR>
                      <a:noFill/>
                    </a:lnR>
                    <a:lnT>
                      <a:noFill/>
                    </a:lnT>
                    <a:lnB>
                      <a:noFill/>
                    </a:lnB>
                  </a:tcPr>
                </a:tc>
                <a:tc>
                  <a:txBody>
                    <a:bodyPr/>
                    <a:lstStyle/>
                    <a:p>
                      <a:pPr algn="l" fontAlgn="base"/>
                      <a:r>
                        <a:rPr lang="en-IN" b="0">
                          <a:effectLst/>
                        </a:rPr>
                        <a:t>ORDER_NO</a:t>
                      </a:r>
                    </a:p>
                  </a:txBody>
                  <a:tcPr anchor="ctr">
                    <a:lnL>
                      <a:noFill/>
                    </a:lnL>
                    <a:lnR>
                      <a:noFill/>
                    </a:lnR>
                    <a:lnT>
                      <a:noFill/>
                    </a:lnT>
                    <a:lnB>
                      <a:noFill/>
                    </a:lnB>
                  </a:tcPr>
                </a:tc>
                <a:tc>
                  <a:txBody>
                    <a:bodyPr/>
                    <a:lstStyle/>
                    <a:p>
                      <a:pPr algn="l" fontAlgn="base"/>
                      <a:r>
                        <a:rPr lang="en-IN" b="0">
                          <a:effectLst/>
                        </a:rPr>
                        <a:t>C_ID</a:t>
                      </a:r>
                    </a:p>
                  </a:txBody>
                  <a:tcPr anchor="ctr">
                    <a:lnL>
                      <a:noFill/>
                    </a:lnL>
                    <a:lnR>
                      <a:noFill/>
                    </a:lnR>
                    <a:lnT>
                      <a:noFill/>
                    </a:lnT>
                    <a:lnB>
                      <a:noFill/>
                    </a:lnB>
                  </a:tcPr>
                </a:tc>
              </a:tr>
              <a:tr h="233204">
                <a:tc>
                  <a:txBody>
                    <a:bodyPr/>
                    <a:lstStyle/>
                    <a:p>
                      <a:pPr algn="l" fontAlgn="base"/>
                      <a:r>
                        <a:rPr lang="en-IN" b="0">
                          <a:effectLst/>
                        </a:rPr>
                        <a:t>1</a:t>
                      </a:r>
                    </a:p>
                  </a:txBody>
                  <a:tcPr anchor="ctr">
                    <a:lnL>
                      <a:noFill/>
                    </a:lnL>
                    <a:lnR>
                      <a:noFill/>
                    </a:lnR>
                    <a:lnT>
                      <a:noFill/>
                    </a:lnT>
                    <a:lnB>
                      <a:noFill/>
                    </a:lnB>
                  </a:tcPr>
                </a:tc>
                <a:tc>
                  <a:txBody>
                    <a:bodyPr/>
                    <a:lstStyle/>
                    <a:p>
                      <a:pPr algn="l" fontAlgn="base"/>
                      <a:r>
                        <a:rPr lang="en-IN" b="0">
                          <a:effectLst/>
                        </a:rPr>
                        <a:t>2253</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2</a:t>
                      </a:r>
                    </a:p>
                  </a:txBody>
                  <a:tcPr anchor="ctr">
                    <a:lnL>
                      <a:noFill/>
                    </a:lnL>
                    <a:lnR>
                      <a:noFill/>
                    </a:lnR>
                    <a:lnT>
                      <a:noFill/>
                    </a:lnT>
                    <a:lnB>
                      <a:noFill/>
                    </a:lnB>
                  </a:tcPr>
                </a:tc>
                <a:tc>
                  <a:txBody>
                    <a:bodyPr/>
                    <a:lstStyle/>
                    <a:p>
                      <a:pPr algn="l" fontAlgn="base"/>
                      <a:r>
                        <a:rPr lang="en-IN" b="0">
                          <a:effectLst/>
                        </a:rPr>
                        <a:t>3325</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3</a:t>
                      </a:r>
                    </a:p>
                  </a:txBody>
                  <a:tcPr anchor="ctr">
                    <a:lnL>
                      <a:noFill/>
                    </a:lnL>
                    <a:lnR>
                      <a:noFill/>
                    </a:lnR>
                    <a:lnT>
                      <a:noFill/>
                    </a:lnT>
                    <a:lnB>
                      <a:noFill/>
                    </a:lnB>
                  </a:tcPr>
                </a:tc>
                <a:tc>
                  <a:txBody>
                    <a:bodyPr/>
                    <a:lstStyle/>
                    <a:p>
                      <a:pPr algn="l" fontAlgn="base"/>
                      <a:r>
                        <a:rPr lang="en-IN" b="0">
                          <a:effectLst/>
                        </a:rPr>
                        <a:t>4521</a:t>
                      </a:r>
                    </a:p>
                  </a:txBody>
                  <a:tcPr anchor="ctr">
                    <a:lnL>
                      <a:noFill/>
                    </a:lnL>
                    <a:lnR>
                      <a:noFill/>
                    </a:lnR>
                    <a:lnT>
                      <a:noFill/>
                    </a:lnT>
                    <a:lnB>
                      <a:noFill/>
                    </a:lnB>
                  </a:tcPr>
                </a:tc>
                <a:tc>
                  <a:txBody>
                    <a:bodyPr/>
                    <a:lstStyle/>
                    <a:p>
                      <a:pPr algn="l" fontAlgn="base"/>
                      <a:r>
                        <a:rPr lang="en-IN" b="0">
                          <a:effectLst/>
                        </a:rPr>
                        <a:t>2</a:t>
                      </a:r>
                    </a:p>
                  </a:txBody>
                  <a:tcPr anchor="ctr">
                    <a:lnL>
                      <a:noFill/>
                    </a:lnL>
                    <a:lnR>
                      <a:noFill/>
                    </a:lnR>
                    <a:lnT>
                      <a:noFill/>
                    </a:lnT>
                    <a:lnB>
                      <a:noFill/>
                    </a:lnB>
                  </a:tcPr>
                </a:tc>
              </a:tr>
              <a:tr h="233204">
                <a:tc>
                  <a:txBody>
                    <a:bodyPr/>
                    <a:lstStyle/>
                    <a:p>
                      <a:pPr algn="l" fontAlgn="base"/>
                      <a:r>
                        <a:rPr lang="en-IN" b="0">
                          <a:effectLst/>
                        </a:rPr>
                        <a:t>4</a:t>
                      </a:r>
                    </a:p>
                  </a:txBody>
                  <a:tcPr anchor="ctr">
                    <a:lnL>
                      <a:noFill/>
                    </a:lnL>
                    <a:lnR>
                      <a:noFill/>
                    </a:lnR>
                    <a:lnT>
                      <a:noFill/>
                    </a:lnT>
                    <a:lnB>
                      <a:noFill/>
                    </a:lnB>
                  </a:tcPr>
                </a:tc>
                <a:tc>
                  <a:txBody>
                    <a:bodyPr/>
                    <a:lstStyle/>
                    <a:p>
                      <a:pPr algn="l" fontAlgn="base"/>
                      <a:r>
                        <a:rPr lang="en-IN" b="0">
                          <a:effectLst/>
                        </a:rPr>
                        <a:t>8532</a:t>
                      </a:r>
                    </a:p>
                  </a:txBody>
                  <a:tcPr anchor="ctr">
                    <a:lnL>
                      <a:noFill/>
                    </a:lnL>
                    <a:lnR>
                      <a:noFill/>
                    </a:lnR>
                    <a:lnT>
                      <a:noFill/>
                    </a:lnT>
                    <a:lnB>
                      <a:noFill/>
                    </a:lnB>
                  </a:tcPr>
                </a:tc>
                <a:tc>
                  <a:txBody>
                    <a:bodyPr/>
                    <a:lstStyle/>
                    <a:p>
                      <a:pPr algn="l" fontAlgn="base"/>
                      <a:r>
                        <a:rPr lang="en-IN" b="0" dirty="0">
                          <a:effectLst/>
                        </a:rPr>
                        <a:t>1</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219200" y="326668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219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What is field</a:t>
            </a:r>
            <a:r>
              <a:rPr lang="en-IN" sz="1600" b="1" dirty="0"/>
              <a:t/>
            </a:r>
            <a:br>
              <a:rPr lang="en-IN" sz="1600" b="1" dirty="0"/>
            </a:br>
            <a:r>
              <a:rPr lang="en-IN" sz="1600" dirty="0" err="1"/>
              <a:t>Field</a:t>
            </a:r>
            <a:r>
              <a:rPr lang="en-IN" sz="1600" dirty="0"/>
              <a:t> is a smaller entity of the table which contains specific information about every record in the table. In the above example, the field in the student table consist of id, name, age, course.</a:t>
            </a:r>
            <a:br>
              <a:rPr lang="en-IN" sz="1600" dirty="0"/>
            </a:br>
            <a:endParaRPr lang="en-IN" sz="1600" dirty="0"/>
          </a:p>
        </p:txBody>
      </p:sp>
      <p:sp>
        <p:nvSpPr>
          <p:cNvPr id="3" name="Content Placeholder 2"/>
          <p:cNvSpPr>
            <a:spLocks noGrp="1"/>
          </p:cNvSpPr>
          <p:nvPr>
            <p:ph idx="1"/>
          </p:nvPr>
        </p:nvSpPr>
        <p:spPr/>
        <p:txBody>
          <a:bodyPr>
            <a:normAutofit/>
          </a:bodyPr>
          <a:lstStyle/>
          <a:p>
            <a:r>
              <a:rPr lang="en-IN" sz="1600" dirty="0"/>
              <a:t>What is row or record</a:t>
            </a:r>
            <a:endParaRPr lang="en-IN" sz="1600" b="1" dirty="0"/>
          </a:p>
          <a:p>
            <a:r>
              <a:rPr lang="en-IN" sz="1600" dirty="0"/>
              <a:t>A row of a table is also called record. It contains the specific information of each individual entry in the table. It is a horizontal entity in the table. For example: The above table contains 5 records.</a:t>
            </a:r>
          </a:p>
          <a:p>
            <a:r>
              <a:rPr lang="en-IN" sz="1600" dirty="0"/>
              <a:t>Let's see one record/row in the table.</a:t>
            </a:r>
          </a:p>
          <a:p>
            <a:r>
              <a:rPr lang="en-IN" sz="1600" dirty="0"/>
              <a:t>What is column</a:t>
            </a:r>
            <a:endParaRPr lang="en-IN" sz="1600" b="1" dirty="0"/>
          </a:p>
          <a:p>
            <a:r>
              <a:rPr lang="en-IN" sz="1600" dirty="0"/>
              <a:t>A column is a vertical entity in the table which contains all information associated with a specific field in a table. For example: "name" is a column in the above table which contains all information about student's </a:t>
            </a:r>
            <a:r>
              <a:rPr lang="en-IN" sz="1600" dirty="0" smtClean="0"/>
              <a:t>name</a:t>
            </a:r>
          </a:p>
          <a:p>
            <a:endParaRPr lang="en-US" sz="1600" dirty="0"/>
          </a:p>
          <a:p>
            <a:r>
              <a:rPr lang="en-IN" sz="1600" dirty="0"/>
              <a:t>NULL Values</a:t>
            </a:r>
            <a:endParaRPr lang="en-IN" sz="1600" b="1" dirty="0"/>
          </a:p>
          <a:p>
            <a:r>
              <a:rPr lang="en-IN" sz="1600" dirty="0"/>
              <a:t>The NULL value of the table specifies that the field has been left blank during record creation. It is totally different from the value filled with zero or a field that contains space.</a:t>
            </a:r>
          </a:p>
          <a:p>
            <a:endParaRPr lang="en-IN" sz="1600" dirty="0"/>
          </a:p>
        </p:txBody>
      </p:sp>
    </p:spTree>
    <p:extLst>
      <p:ext uri="{BB962C8B-B14F-4D97-AF65-F5344CB8AC3E}">
        <p14:creationId xmlns:p14="http://schemas.microsoft.com/office/powerpoint/2010/main" val="394419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IN" sz="1400" b="1" dirty="0" smtClean="0"/>
              <a:t>Customers:</a:t>
            </a:r>
          </a:p>
          <a:p>
            <a:endParaRPr lang="en-US" sz="1400" b="1"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3038425409"/>
              </p:ext>
            </p:extLst>
          </p:nvPr>
        </p:nvGraphicFramePr>
        <p:xfrm>
          <a:off x="1066800" y="2057400"/>
          <a:ext cx="7467600" cy="4800600"/>
        </p:xfrm>
        <a:graphic>
          <a:graphicData uri="http://schemas.openxmlformats.org/drawingml/2006/table">
            <a:tbl>
              <a:tblPr/>
              <a:tblGrid>
                <a:gridCol w="3446585"/>
                <a:gridCol w="3446585"/>
                <a:gridCol w="574430"/>
              </a:tblGrid>
              <a:tr h="1257301">
                <a:tc>
                  <a:txBody>
                    <a:bodyPr/>
                    <a:lstStyle/>
                    <a:p>
                      <a:pPr algn="l" fontAlgn="base"/>
                      <a:r>
                        <a:rPr lang="en-IN" b="0" dirty="0">
                          <a:effectLst/>
                        </a:rPr>
                        <a:t>C_ID</a:t>
                      </a:r>
                    </a:p>
                  </a:txBody>
                  <a:tcPr anchor="ctr">
                    <a:lnL>
                      <a:noFill/>
                    </a:lnL>
                    <a:lnR>
                      <a:noFill/>
                    </a:lnR>
                    <a:lnT>
                      <a:noFill/>
                    </a:lnT>
                    <a:lnB>
                      <a:noFill/>
                    </a:lnB>
                    <a:solidFill>
                      <a:srgbClr val="FFFFFF"/>
                    </a:solidFill>
                  </a:tcPr>
                </a:tc>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dirty="0">
                          <a:effectLst/>
                        </a:rPr>
                        <a:t>ADDRESS</a:t>
                      </a:r>
                    </a:p>
                  </a:txBody>
                  <a:tcPr anchor="ctr">
                    <a:lnL>
                      <a:noFill/>
                    </a:lnL>
                    <a:lnR>
                      <a:noFill/>
                    </a:lnR>
                    <a:lnT>
                      <a:noFill/>
                    </a:lnT>
                    <a:lnB>
                      <a:noFill/>
                    </a:lnB>
                    <a:solidFill>
                      <a:srgbClr val="FFFFFF"/>
                    </a:solidFill>
                  </a:tcPr>
                </a:tc>
              </a:tr>
              <a:tr h="908538">
                <a:tc>
                  <a:txBody>
                    <a:bodyPr/>
                    <a:lstStyle/>
                    <a:p>
                      <a:pPr algn="l" fontAlgn="base"/>
                      <a:r>
                        <a:rPr lang="en-IN" b="0">
                          <a:effectLst/>
                        </a:rPr>
                        <a:t>1</a:t>
                      </a:r>
                    </a:p>
                  </a:txBody>
                  <a:tcPr anchor="ctr">
                    <a:lnL>
                      <a:noFill/>
                    </a:lnL>
                    <a:lnR>
                      <a:noFill/>
                    </a:lnR>
                    <a:lnT>
                      <a:noFill/>
                    </a:lnT>
                    <a:lnB>
                      <a:noFill/>
                    </a:lnB>
                    <a:solidFill>
                      <a:srgbClr val="FFFFFF"/>
                    </a:solidFill>
                  </a:tcPr>
                </a:tc>
                <a:tc>
                  <a:txBody>
                    <a:bodyPr/>
                    <a:lstStyle/>
                    <a:p>
                      <a:pPr algn="l" fontAlgn="base"/>
                      <a:r>
                        <a:rPr lang="en-IN" b="0">
                          <a:effectLst/>
                        </a:rPr>
                        <a:t>RAMESH</a:t>
                      </a:r>
                    </a:p>
                  </a:txBody>
                  <a:tcPr anchor="ctr">
                    <a:lnL>
                      <a:noFill/>
                    </a:lnL>
                    <a:lnR>
                      <a:noFill/>
                    </a:lnR>
                    <a:lnT>
                      <a:noFill/>
                    </a:lnT>
                    <a:lnB>
                      <a:noFill/>
                    </a:lnB>
                    <a:solidFill>
                      <a:srgbClr val="FFFFFF"/>
                    </a:solidFill>
                  </a:tcPr>
                </a:tc>
                <a:tc>
                  <a:txBody>
                    <a:bodyPr/>
                    <a:lstStyle/>
                    <a:p>
                      <a:pPr algn="l" fontAlgn="base"/>
                      <a:r>
                        <a:rPr lang="en-IN" b="0">
                          <a:effectLst/>
                        </a:rPr>
                        <a:t>DELHI</a:t>
                      </a:r>
                    </a:p>
                  </a:txBody>
                  <a:tcPr anchor="ctr">
                    <a:lnL>
                      <a:noFill/>
                    </a:lnL>
                    <a:lnR>
                      <a:noFill/>
                    </a:lnR>
                    <a:lnT>
                      <a:noFill/>
                    </a:lnT>
                    <a:lnB>
                      <a:noFill/>
                    </a:lnB>
                    <a:solidFill>
                      <a:srgbClr val="FFFFFF"/>
                    </a:solidFill>
                  </a:tcPr>
                </a:tc>
              </a:tr>
              <a:tr h="908538">
                <a:tc>
                  <a:txBody>
                    <a:bodyPr/>
                    <a:lstStyle/>
                    <a:p>
                      <a:pPr algn="l" fontAlgn="base"/>
                      <a:r>
                        <a:rPr lang="en-IN" b="0">
                          <a:effectLst/>
                        </a:rPr>
                        <a:t>2</a:t>
                      </a:r>
                    </a:p>
                  </a:txBody>
                  <a:tcPr anchor="ctr">
                    <a:lnL>
                      <a:noFill/>
                    </a:lnL>
                    <a:lnR>
                      <a:noFill/>
                    </a:lnR>
                    <a:lnT>
                      <a:noFill/>
                    </a:lnT>
                    <a:lnB>
                      <a:noFill/>
                    </a:lnB>
                    <a:solidFill>
                      <a:srgbClr val="FFFFFF"/>
                    </a:solidFill>
                  </a:tcPr>
                </a:tc>
                <a:tc>
                  <a:txBody>
                    <a:bodyPr/>
                    <a:lstStyle/>
                    <a:p>
                      <a:pPr algn="l" fontAlgn="base"/>
                      <a:r>
                        <a:rPr lang="en-IN" b="0">
                          <a:effectLst/>
                        </a:rPr>
                        <a:t>SURESH</a:t>
                      </a:r>
                    </a:p>
                  </a:txBody>
                  <a:tcPr anchor="ctr">
                    <a:lnL>
                      <a:noFill/>
                    </a:lnL>
                    <a:lnR>
                      <a:noFill/>
                    </a:lnR>
                    <a:lnT>
                      <a:noFill/>
                    </a:lnT>
                    <a:lnB>
                      <a:noFill/>
                    </a:lnB>
                    <a:solidFill>
                      <a:srgbClr val="FFFFFF"/>
                    </a:solidFill>
                  </a:tcPr>
                </a:tc>
                <a:tc>
                  <a:txBody>
                    <a:bodyPr/>
                    <a:lstStyle/>
                    <a:p>
                      <a:pPr algn="l" fontAlgn="base"/>
                      <a:r>
                        <a:rPr lang="en-IN" b="0">
                          <a:effectLst/>
                        </a:rPr>
                        <a:t>NOIDA</a:t>
                      </a:r>
                    </a:p>
                  </a:txBody>
                  <a:tcPr anchor="ctr">
                    <a:lnL>
                      <a:noFill/>
                    </a:lnL>
                    <a:lnR>
                      <a:noFill/>
                    </a:lnR>
                    <a:lnT>
                      <a:noFill/>
                    </a:lnT>
                    <a:lnB>
                      <a:noFill/>
                    </a:lnB>
                    <a:solidFill>
                      <a:srgbClr val="FFFFFF"/>
                    </a:solidFill>
                  </a:tcPr>
                </a:tc>
              </a:tr>
              <a:tr h="1726223">
                <a:tc>
                  <a:txBody>
                    <a:bodyPr/>
                    <a:lstStyle/>
                    <a:p>
                      <a:pPr algn="l" fontAlgn="base"/>
                      <a:r>
                        <a:rPr lang="en-IN" b="0">
                          <a:effectLst/>
                        </a:rPr>
                        <a:t>3</a:t>
                      </a:r>
                    </a:p>
                  </a:txBody>
                  <a:tcPr anchor="ctr">
                    <a:lnL>
                      <a:noFill/>
                    </a:lnL>
                    <a:lnR>
                      <a:noFill/>
                    </a:lnR>
                    <a:lnT>
                      <a:noFill/>
                    </a:lnT>
                    <a:lnB>
                      <a:noFill/>
                    </a:lnB>
                    <a:solidFill>
                      <a:srgbClr val="FFFFFF"/>
                    </a:solidFill>
                  </a:tcPr>
                </a:tc>
                <a:tc>
                  <a:txBody>
                    <a:bodyPr/>
                    <a:lstStyle/>
                    <a:p>
                      <a:pPr algn="l" fontAlgn="base"/>
                      <a:r>
                        <a:rPr lang="en-IN" b="0">
                          <a:effectLst/>
                        </a:rPr>
                        <a:t>DHARMESH</a:t>
                      </a:r>
                    </a:p>
                  </a:txBody>
                  <a:tcPr anchor="ctr">
                    <a:lnL>
                      <a:noFill/>
                    </a:lnL>
                    <a:lnR>
                      <a:noFill/>
                    </a:lnR>
                    <a:lnT>
                      <a:noFill/>
                    </a:lnT>
                    <a:lnB>
                      <a:noFill/>
                    </a:lnB>
                    <a:solidFill>
                      <a:srgbClr val="FFFFFF"/>
                    </a:solidFill>
                  </a:tcPr>
                </a:tc>
                <a:tc>
                  <a:txBody>
                    <a:bodyPr/>
                    <a:lstStyle/>
                    <a:p>
                      <a:pPr algn="l" fontAlgn="base"/>
                      <a:r>
                        <a:rPr lang="en-IN" b="0" dirty="0">
                          <a:effectLst/>
                        </a:rPr>
                        <a:t>GURGAON</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60500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CREATE TABLE Orders </a:t>
            </a:r>
            <a:r>
              <a:rPr lang="en-US" sz="1800" dirty="0" smtClean="0"/>
              <a:t>(</a:t>
            </a:r>
          </a:p>
          <a:p>
            <a:r>
              <a:rPr lang="en-US" sz="1800" dirty="0" smtClean="0"/>
              <a:t> </a:t>
            </a:r>
            <a:r>
              <a:rPr lang="en-US" sz="1800" dirty="0"/>
              <a:t>O_ID </a:t>
            </a:r>
            <a:r>
              <a:rPr lang="en-US" sz="1800" dirty="0" err="1"/>
              <a:t>int</a:t>
            </a:r>
            <a:r>
              <a:rPr lang="en-US" sz="1800" dirty="0"/>
              <a:t> NOT NULL</a:t>
            </a:r>
            <a:r>
              <a:rPr lang="en-US" sz="1800" dirty="0" smtClean="0"/>
              <a:t>,</a:t>
            </a:r>
          </a:p>
          <a:p>
            <a:r>
              <a:rPr lang="en-US" sz="1800" dirty="0" smtClean="0"/>
              <a:t> </a:t>
            </a:r>
            <a:r>
              <a:rPr lang="en-US" sz="1800" dirty="0"/>
              <a:t>ORDER_NO </a:t>
            </a:r>
            <a:r>
              <a:rPr lang="en-US" sz="1800" dirty="0" err="1"/>
              <a:t>int</a:t>
            </a:r>
            <a:r>
              <a:rPr lang="en-US" sz="1800" dirty="0"/>
              <a:t> NOT NULL, </a:t>
            </a:r>
            <a:endParaRPr lang="en-US" sz="1800" dirty="0" smtClean="0"/>
          </a:p>
          <a:p>
            <a:r>
              <a:rPr lang="en-US" sz="1800" dirty="0" smtClean="0"/>
              <a:t>C_ID </a:t>
            </a:r>
            <a:r>
              <a:rPr lang="en-US" sz="1800" dirty="0" err="1"/>
              <a:t>int</a:t>
            </a:r>
            <a:r>
              <a:rPr lang="en-US" sz="1800" dirty="0" smtClean="0"/>
              <a:t>,</a:t>
            </a:r>
          </a:p>
          <a:p>
            <a:r>
              <a:rPr lang="en-US" sz="1800" dirty="0" smtClean="0"/>
              <a:t> </a:t>
            </a:r>
            <a:r>
              <a:rPr lang="en-US" sz="1800" dirty="0"/>
              <a:t>PRIMARY KEY (O_ID</a:t>
            </a:r>
            <a:r>
              <a:rPr lang="en-US" sz="1800" dirty="0" smtClean="0"/>
              <a:t>),</a:t>
            </a:r>
          </a:p>
          <a:p>
            <a:r>
              <a:rPr lang="en-US" sz="1800" dirty="0" smtClean="0"/>
              <a:t> </a:t>
            </a:r>
            <a:r>
              <a:rPr lang="en-US" sz="1800" dirty="0"/>
              <a:t>FOREIGN KEY (C_ID) REFERENCES Customers(C_ID) )</a:t>
            </a:r>
            <a:endParaRPr lang="en-IN" sz="1800" dirty="0"/>
          </a:p>
        </p:txBody>
      </p:sp>
    </p:spTree>
    <p:extLst>
      <p:ext uri="{BB962C8B-B14F-4D97-AF65-F5344CB8AC3E}">
        <p14:creationId xmlns:p14="http://schemas.microsoft.com/office/powerpoint/2010/main" val="34470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US" sz="1600" dirty="0" smtClean="0"/>
              <a:t>Check:</a:t>
            </a:r>
          </a:p>
          <a:p>
            <a:r>
              <a:rPr lang="en-US" sz="1600" dirty="0" smtClean="0"/>
              <a:t>CREATE </a:t>
            </a:r>
            <a:r>
              <a:rPr lang="en-US" sz="1600" dirty="0"/>
              <a:t>TABLE Student </a:t>
            </a:r>
            <a:r>
              <a:rPr lang="en-US" sz="1600" dirty="0" smtClean="0"/>
              <a:t>(</a:t>
            </a:r>
          </a:p>
          <a:p>
            <a:r>
              <a:rPr lang="en-US" sz="1600" dirty="0" smtClean="0"/>
              <a:t> </a:t>
            </a:r>
            <a:r>
              <a:rPr lang="en-US" sz="1600" dirty="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NOT NULL CHECK (AGE &gt;= 18) </a:t>
            </a:r>
            <a:r>
              <a:rPr lang="en-US" sz="1600" dirty="0" smtClean="0"/>
              <a:t>);</a:t>
            </a:r>
          </a:p>
          <a:p>
            <a:endParaRPr lang="en-US" sz="1600" dirty="0"/>
          </a:p>
          <a:p>
            <a:endParaRPr lang="en-US" sz="1600" dirty="0" smtClean="0"/>
          </a:p>
          <a:p>
            <a:r>
              <a:rPr lang="en-US" sz="1600" dirty="0" smtClean="0"/>
              <a:t>Default:</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DEFAULT 18 );</a:t>
            </a:r>
            <a:endParaRPr lang="en-IN" sz="1600" dirty="0"/>
          </a:p>
        </p:txBody>
      </p:sp>
    </p:spTree>
    <p:extLst>
      <p:ext uri="{BB962C8B-B14F-4D97-AF65-F5344CB8AC3E}">
        <p14:creationId xmlns:p14="http://schemas.microsoft.com/office/powerpoint/2010/main" val="162111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SQL INDEX</a:t>
            </a:r>
            <a:br>
              <a:rPr lang="en-IN" sz="2400" dirty="0"/>
            </a:br>
            <a:endParaRPr lang="en-IN" sz="2400" dirty="0"/>
          </a:p>
        </p:txBody>
      </p:sp>
      <p:sp>
        <p:nvSpPr>
          <p:cNvPr id="3" name="Content Placeholder 2"/>
          <p:cNvSpPr>
            <a:spLocks noGrp="1"/>
          </p:cNvSpPr>
          <p:nvPr>
            <p:ph idx="1"/>
          </p:nvPr>
        </p:nvSpPr>
        <p:spPr/>
        <p:txBody>
          <a:bodyPr>
            <a:normAutofit/>
          </a:bodyPr>
          <a:lstStyle/>
          <a:p>
            <a:r>
              <a:rPr lang="en-US" sz="1600" dirty="0"/>
              <a:t>The Index in SQL is a special table used to speed up the searching of the data in the database tables. It also retrieves a vast amount of data from the tables frequently. The INDEX requires its own space in the hard disk.</a:t>
            </a:r>
          </a:p>
          <a:p>
            <a:r>
              <a:rPr lang="en-US" sz="1600" dirty="0"/>
              <a:t>The index concept in SQL is same as the index concept in the novel or a book.</a:t>
            </a:r>
          </a:p>
          <a:p>
            <a:r>
              <a:rPr lang="en-US" sz="1600" dirty="0"/>
              <a:t>It is the best SQL technique for improving the performance of queries. The drawback of using indexes is that they slow down the execution time of UPDATE and INSERT statements. But they have one advantage also as they speed up the execution time of SELECT and WHERE statements.</a:t>
            </a:r>
          </a:p>
          <a:p>
            <a:r>
              <a:rPr lang="en-US" sz="1600" dirty="0"/>
              <a:t>In SQL, an Index is created on the fields of the tables. We can easily build one or more indexes on a table. The creation and deletion of the Index do not affect the data of the database.</a:t>
            </a:r>
          </a:p>
          <a:p>
            <a:endParaRPr lang="en-IN" sz="1200" dirty="0"/>
          </a:p>
        </p:txBody>
      </p:sp>
    </p:spTree>
    <p:extLst>
      <p:ext uri="{BB962C8B-B14F-4D97-AF65-F5344CB8AC3E}">
        <p14:creationId xmlns:p14="http://schemas.microsoft.com/office/powerpoint/2010/main" val="4069862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Why SQL Index?</a:t>
            </a:r>
          </a:p>
          <a:p>
            <a:r>
              <a:rPr lang="en-US" sz="1600" dirty="0"/>
              <a:t>The following reasons tell why Index is necessary in SQL:</a:t>
            </a:r>
          </a:p>
          <a:p>
            <a:r>
              <a:rPr lang="en-US" sz="1600" dirty="0"/>
              <a:t>SQL Indexes can search the information of the large database quickly.</a:t>
            </a:r>
          </a:p>
          <a:p>
            <a:r>
              <a:rPr lang="en-US" sz="1600" dirty="0"/>
              <a:t>This concept is a quick process for those columns, including different values.</a:t>
            </a:r>
          </a:p>
          <a:p>
            <a:r>
              <a:rPr lang="en-US" sz="1600" dirty="0"/>
              <a:t>This data structure sorts the data values of columns (fields) either in ascending or descending order. And then, it assigns the entry for each value.</a:t>
            </a:r>
          </a:p>
          <a:p>
            <a:r>
              <a:rPr lang="en-US" sz="1600" dirty="0"/>
              <a:t>Each Index table contains only two columns. The first column is </a:t>
            </a:r>
            <a:r>
              <a:rPr lang="en-US" sz="1600" dirty="0" err="1"/>
              <a:t>row_id</a:t>
            </a:r>
            <a:r>
              <a:rPr lang="en-US" sz="1600" dirty="0"/>
              <a:t>, and the other is indexed-column.</a:t>
            </a:r>
          </a:p>
          <a:p>
            <a:r>
              <a:rPr lang="en-US" sz="1600" dirty="0"/>
              <a:t>When indexes are used with smaller tables, the performance of the index may not be recognized.</a:t>
            </a:r>
          </a:p>
          <a:p>
            <a:endParaRPr lang="en-IN" sz="1600" dirty="0"/>
          </a:p>
        </p:txBody>
      </p:sp>
    </p:spTree>
    <p:extLst>
      <p:ext uri="{BB962C8B-B14F-4D97-AF65-F5344CB8AC3E}">
        <p14:creationId xmlns:p14="http://schemas.microsoft.com/office/powerpoint/2010/main" val="88177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Create an INDEX</a:t>
            </a:r>
          </a:p>
          <a:p>
            <a:r>
              <a:rPr lang="en-US" sz="1600" dirty="0"/>
              <a:t>In SQL, we can easily create the Index using the following CREATE Statement</a:t>
            </a:r>
            <a:r>
              <a:rPr lang="en-US" sz="1600" dirty="0" smtClean="0"/>
              <a:t>:</a:t>
            </a:r>
          </a:p>
          <a:p>
            <a:r>
              <a:rPr lang="en-US" sz="1600" dirty="0" smtClean="0"/>
              <a:t>Syntax:</a:t>
            </a:r>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endParaRPr lang="en-US" sz="1600" dirty="0" smtClean="0"/>
          </a:p>
          <a:p>
            <a:endParaRPr lang="en-US" sz="1600" dirty="0"/>
          </a:p>
          <a:p>
            <a:r>
              <a:rPr lang="en-US" sz="1600" dirty="0"/>
              <a:t>Here, </a:t>
            </a:r>
            <a:r>
              <a:rPr lang="en-US" sz="1600" b="1" dirty="0" err="1"/>
              <a:t>Index_Name</a:t>
            </a:r>
            <a:r>
              <a:rPr lang="en-US" sz="1600" dirty="0"/>
              <a:t> is the name of that index that we want to create, and </a:t>
            </a:r>
            <a:r>
              <a:rPr lang="en-US" sz="1600" b="1" dirty="0" err="1"/>
              <a:t>Table_Name</a:t>
            </a:r>
            <a:r>
              <a:rPr lang="en-US" sz="1600" dirty="0"/>
              <a:t> is the name of the table on which the index is to be created. The </a:t>
            </a:r>
            <a:r>
              <a:rPr lang="en-US" sz="1600" b="1" dirty="0" err="1"/>
              <a:t>Column_Name</a:t>
            </a:r>
            <a:r>
              <a:rPr lang="en-US" sz="1600" dirty="0"/>
              <a:t> represents the name of the column on which index is to be applied.</a:t>
            </a:r>
          </a:p>
          <a:p>
            <a:r>
              <a:rPr lang="en-US" sz="1600" dirty="0"/>
              <a:t>If we want to create an index on the combination of two or more columns, then the following syntax can be used in SQL</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column_name1, column_name2, ...., </a:t>
            </a:r>
            <a:r>
              <a:rPr lang="en-US" sz="1600" dirty="0" err="1"/>
              <a:t>column_nameN</a:t>
            </a:r>
            <a:r>
              <a:rPr lang="en-US" sz="1600" dirty="0"/>
              <a:t>);  </a:t>
            </a:r>
          </a:p>
          <a:p>
            <a:endParaRPr lang="en-IN" sz="1600" dirty="0"/>
          </a:p>
        </p:txBody>
      </p:sp>
    </p:spTree>
    <p:extLst>
      <p:ext uri="{BB962C8B-B14F-4D97-AF65-F5344CB8AC3E}">
        <p14:creationId xmlns:p14="http://schemas.microsoft.com/office/powerpoint/2010/main" val="2792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b="1" dirty="0"/>
              <a:t>Example for creating an Index in SQL:</a:t>
            </a:r>
            <a:endParaRPr lang="en-US" sz="1600" dirty="0"/>
          </a:p>
          <a:p>
            <a:r>
              <a:rPr lang="en-US" sz="1600" dirty="0"/>
              <a:t>Let's take an Employee table:</a:t>
            </a:r>
          </a:p>
          <a:p>
            <a:pPr marL="0" indent="0">
              <a:buNone/>
            </a:pPr>
            <a:endParaRPr lang="en-IN" sz="1600" dirty="0"/>
          </a:p>
        </p:txBody>
      </p:sp>
      <p:graphicFrame>
        <p:nvGraphicFramePr>
          <p:cNvPr id="4" name="Table 3"/>
          <p:cNvGraphicFramePr>
            <a:graphicFrameLocks noGrp="1"/>
          </p:cNvGraphicFramePr>
          <p:nvPr/>
        </p:nvGraphicFramePr>
        <p:xfrm>
          <a:off x="1048045" y="2758281"/>
          <a:ext cx="7047910" cy="2209800"/>
        </p:xfrm>
        <a:graphic>
          <a:graphicData uri="http://schemas.openxmlformats.org/drawingml/2006/table">
            <a:tbl>
              <a:tblPr/>
              <a:tblGrid>
                <a:gridCol w="1409582"/>
                <a:gridCol w="1409582"/>
                <a:gridCol w="1409582"/>
                <a:gridCol w="1409582"/>
                <a:gridCol w="1409582"/>
              </a:tblGrid>
              <a:tr h="0">
                <a:tc>
                  <a:txBody>
                    <a:bodyPr/>
                    <a:lstStyle/>
                    <a:p>
                      <a:pPr algn="l" fontAlgn="t"/>
                      <a:r>
                        <a:rPr lang="en-IN">
                          <a:solidFill>
                            <a:srgbClr val="000000"/>
                          </a:solidFill>
                          <a:effectLst/>
                          <a:latin typeface="times new roman"/>
                        </a:rPr>
                        <a:t>Emp_Id</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Emp_Salary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Emp_State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1001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Akshay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Jaipur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Rajasthan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1003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Shyam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Haryana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Lucknow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7973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The following SQL query creates an Index </a:t>
            </a:r>
            <a:r>
              <a:rPr lang="en-US" sz="1600" b="1" dirty="0"/>
              <a:t>'</a:t>
            </a:r>
            <a:r>
              <a:rPr lang="en-US" sz="1600" b="1" dirty="0" err="1"/>
              <a:t>Index_state</a:t>
            </a:r>
            <a:r>
              <a:rPr lang="en-US" sz="1600" b="1" dirty="0"/>
              <a:t>'</a:t>
            </a:r>
            <a:r>
              <a:rPr lang="en-US" sz="1600" dirty="0"/>
              <a:t> on </a:t>
            </a:r>
            <a:r>
              <a:rPr lang="en-US" sz="1600" b="1" dirty="0"/>
              <a:t>the </a:t>
            </a:r>
            <a:r>
              <a:rPr lang="en-US" sz="1600" b="1" dirty="0" err="1"/>
              <a:t>Emp_State</a:t>
            </a:r>
            <a:r>
              <a:rPr lang="en-US" sz="1600" dirty="0"/>
              <a:t> column of the </a:t>
            </a:r>
            <a:r>
              <a:rPr lang="en-US" sz="1600" b="1" dirty="0"/>
              <a:t>Employee</a:t>
            </a:r>
            <a:r>
              <a:rPr lang="en-US" sz="1600" dirty="0"/>
              <a:t> table</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index_state</a:t>
            </a:r>
            <a:r>
              <a:rPr lang="en-US" sz="1600" dirty="0"/>
              <a:t> </a:t>
            </a:r>
            <a:r>
              <a:rPr lang="en-US" sz="1600" b="1" dirty="0"/>
              <a:t>ON</a:t>
            </a:r>
            <a:r>
              <a:rPr lang="en-US" sz="1600" dirty="0"/>
              <a:t> Employee (</a:t>
            </a:r>
            <a:r>
              <a:rPr lang="en-US" sz="1600" dirty="0" err="1"/>
              <a:t>Emp_State</a:t>
            </a:r>
            <a:r>
              <a:rPr lang="en-US" sz="1600" dirty="0"/>
              <a:t>);  </a:t>
            </a:r>
          </a:p>
          <a:p>
            <a:r>
              <a:rPr lang="en-US" sz="1600" dirty="0"/>
              <a:t>Suppose we want to create an index on the combination of the </a:t>
            </a:r>
            <a:r>
              <a:rPr lang="en-US" sz="1600" b="1" dirty="0" err="1"/>
              <a:t>Emp_city</a:t>
            </a:r>
            <a:r>
              <a:rPr lang="en-US" sz="1600" dirty="0"/>
              <a:t> and the </a:t>
            </a:r>
            <a:r>
              <a:rPr lang="en-US" sz="1600" b="1" dirty="0" err="1"/>
              <a:t>Emp_State</a:t>
            </a:r>
            <a:r>
              <a:rPr lang="en-US" sz="1600" dirty="0"/>
              <a:t> column of the above </a:t>
            </a:r>
            <a:r>
              <a:rPr lang="en-US" sz="1600" b="1" dirty="0"/>
              <a:t>Employee</a:t>
            </a:r>
            <a:r>
              <a:rPr lang="en-US" sz="1600" dirty="0"/>
              <a:t> table. For this, we have to use the following query:</a:t>
            </a:r>
          </a:p>
          <a:p>
            <a:r>
              <a:rPr lang="en-US" sz="1600" b="1" dirty="0"/>
              <a:t>CREATE</a:t>
            </a:r>
            <a:r>
              <a:rPr lang="en-US" sz="1600" dirty="0"/>
              <a:t> </a:t>
            </a:r>
            <a:r>
              <a:rPr lang="en-US" sz="1600" b="1" dirty="0"/>
              <a:t>INDEX</a:t>
            </a:r>
            <a:r>
              <a:rPr lang="en-US" sz="1600" dirty="0"/>
              <a:t> </a:t>
            </a:r>
            <a:r>
              <a:rPr lang="en-US" sz="1600" dirty="0" err="1"/>
              <a:t>index_city_State</a:t>
            </a:r>
            <a:r>
              <a:rPr lang="en-US" sz="1600" dirty="0"/>
              <a:t> </a:t>
            </a:r>
            <a:r>
              <a:rPr lang="en-US" sz="1600" b="1" dirty="0"/>
              <a:t>ON</a:t>
            </a:r>
            <a:r>
              <a:rPr lang="en-US" sz="1600" dirty="0"/>
              <a:t> Employee (</a:t>
            </a:r>
            <a:r>
              <a:rPr lang="en-US" sz="1600" dirty="0" err="1"/>
              <a:t>Emp_City</a:t>
            </a:r>
            <a:r>
              <a:rPr lang="en-US" sz="1600" dirty="0"/>
              <a:t>, </a:t>
            </a:r>
            <a:r>
              <a:rPr lang="en-US" sz="1600" dirty="0" err="1"/>
              <a:t>Emp_State</a:t>
            </a:r>
            <a:r>
              <a:rPr lang="en-US" sz="1600" dirty="0"/>
              <a:t>);  </a:t>
            </a:r>
          </a:p>
          <a:p>
            <a:endParaRPr lang="en-IN" sz="1600" dirty="0"/>
          </a:p>
        </p:txBody>
      </p:sp>
    </p:spTree>
    <p:extLst>
      <p:ext uri="{BB962C8B-B14F-4D97-AF65-F5344CB8AC3E}">
        <p14:creationId xmlns:p14="http://schemas.microsoft.com/office/powerpoint/2010/main" val="12234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Create UNIQUE INDEX</a:t>
            </a:r>
          </a:p>
          <a:p>
            <a:r>
              <a:rPr lang="en-US" sz="1600" dirty="0"/>
              <a:t>Unique Index is the same as the Primary key in SQL. The unique index does not allow selecting those columns which contain duplicate values.</a:t>
            </a:r>
          </a:p>
          <a:p>
            <a:r>
              <a:rPr lang="en-US" sz="1600" dirty="0"/>
              <a:t>This index is the best way to maintain the data integrity of the SQL tables.</a:t>
            </a:r>
          </a:p>
          <a:p>
            <a:r>
              <a:rPr lang="en-US" sz="1600" b="1" dirty="0"/>
              <a:t>Syntax for creating the Unique Index is as follows:</a:t>
            </a:r>
            <a:endParaRPr lang="en-US" sz="1600" dirty="0"/>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p>
          <a:p>
            <a:r>
              <a:rPr lang="en-US" sz="1600" b="1" dirty="0"/>
              <a:t>Example for creating a Unique Index in SQL:</a:t>
            </a:r>
            <a:endParaRPr lang="en-US" sz="1600" dirty="0"/>
          </a:p>
          <a:p>
            <a:r>
              <a:rPr lang="en-US" sz="1600" dirty="0"/>
              <a:t>Let's take the above Employee table. The following SQL query creates the unique index </a:t>
            </a:r>
            <a:r>
              <a:rPr lang="en-US" sz="1600" dirty="0" err="1"/>
              <a:t>i</a:t>
            </a:r>
            <a:r>
              <a:rPr lang="en-US" sz="1600" b="1" dirty="0" err="1"/>
              <a:t>ndex_salary</a:t>
            </a:r>
            <a:r>
              <a:rPr lang="en-US" sz="1600" dirty="0"/>
              <a:t> on the </a:t>
            </a:r>
            <a:r>
              <a:rPr lang="en-US" sz="1600" b="1" dirty="0" err="1"/>
              <a:t>Emp_Salary</a:t>
            </a:r>
            <a:r>
              <a:rPr lang="en-US" sz="1600" dirty="0"/>
              <a:t> column of the </a:t>
            </a:r>
            <a:r>
              <a:rPr lang="en-US" sz="1600" b="1" dirty="0"/>
              <a:t>Employee</a:t>
            </a:r>
            <a:r>
              <a:rPr lang="en-US" sz="1600" dirty="0"/>
              <a:t> table.</a:t>
            </a:r>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index_salary</a:t>
            </a:r>
            <a:r>
              <a:rPr lang="en-US" sz="1600" dirty="0"/>
              <a:t> </a:t>
            </a:r>
            <a:r>
              <a:rPr lang="en-US" sz="1600" b="1" dirty="0"/>
              <a:t>ON</a:t>
            </a:r>
            <a:r>
              <a:rPr lang="en-US" sz="1600" dirty="0"/>
              <a:t> Employee (</a:t>
            </a:r>
            <a:r>
              <a:rPr lang="en-US" sz="1600" dirty="0" err="1"/>
              <a:t>Emp_Salary</a:t>
            </a:r>
            <a:r>
              <a:rPr lang="en-US" sz="1600" dirty="0"/>
              <a:t>);  </a:t>
            </a:r>
          </a:p>
          <a:p>
            <a:endParaRPr lang="en-IN" sz="1600" dirty="0"/>
          </a:p>
        </p:txBody>
      </p:sp>
    </p:spTree>
    <p:extLst>
      <p:ext uri="{BB962C8B-B14F-4D97-AF65-F5344CB8AC3E}">
        <p14:creationId xmlns:p14="http://schemas.microsoft.com/office/powerpoint/2010/main" val="1696079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Rename an INDEX</a:t>
            </a:r>
          </a:p>
          <a:p>
            <a:r>
              <a:rPr lang="en-US" sz="1400" dirty="0"/>
              <a:t>We can easily rename the index of the table in the relational database using the ALTER command.</a:t>
            </a:r>
          </a:p>
          <a:p>
            <a:r>
              <a:rPr lang="en-US" sz="1400" b="1" dirty="0"/>
              <a:t>Syntax:</a:t>
            </a:r>
            <a:endParaRPr lang="en-US" sz="1400" dirty="0"/>
          </a:p>
          <a:p>
            <a:r>
              <a:rPr lang="en-US" sz="1400" b="1" dirty="0"/>
              <a:t>ALTER</a:t>
            </a:r>
            <a:r>
              <a:rPr lang="en-US" sz="1400" dirty="0"/>
              <a:t> </a:t>
            </a:r>
            <a:r>
              <a:rPr lang="en-US" sz="1400" b="1" dirty="0"/>
              <a:t>INDEX</a:t>
            </a:r>
            <a:r>
              <a:rPr lang="en-US" sz="1400" dirty="0"/>
              <a:t> </a:t>
            </a:r>
            <a:r>
              <a:rPr lang="en-US" sz="1400" dirty="0" err="1"/>
              <a:t>old_Index_Name</a:t>
            </a:r>
            <a:r>
              <a:rPr lang="en-US" sz="1400" dirty="0"/>
              <a:t> RENAME </a:t>
            </a:r>
            <a:r>
              <a:rPr lang="en-US" sz="1400" b="1" dirty="0"/>
              <a:t>TO</a:t>
            </a:r>
            <a:r>
              <a:rPr lang="en-US" sz="1400" dirty="0"/>
              <a:t> </a:t>
            </a:r>
            <a:r>
              <a:rPr lang="en-US" sz="1400" dirty="0" err="1"/>
              <a:t>new_Index_Name</a:t>
            </a:r>
            <a:r>
              <a:rPr lang="en-US" sz="1400" dirty="0"/>
              <a:t>;  </a:t>
            </a:r>
          </a:p>
          <a:p>
            <a:r>
              <a:rPr lang="en-US" sz="1400" b="1" dirty="0"/>
              <a:t>Example for Renaming the Index in SQL:</a:t>
            </a:r>
            <a:endParaRPr lang="en-US" sz="1400" dirty="0"/>
          </a:p>
          <a:p>
            <a:r>
              <a:rPr lang="en-US" sz="1400" dirty="0"/>
              <a:t>The following SQL query renames the index </a:t>
            </a:r>
            <a:r>
              <a:rPr lang="en-US" sz="1400" b="1" dirty="0"/>
              <a:t>'</a:t>
            </a:r>
            <a:r>
              <a:rPr lang="en-US" sz="1400" b="1" dirty="0" err="1"/>
              <a:t>index_Salary</a:t>
            </a:r>
            <a:r>
              <a:rPr lang="en-US" sz="1400" b="1" dirty="0"/>
              <a:t>'</a:t>
            </a:r>
            <a:r>
              <a:rPr lang="en-US" sz="1400" dirty="0"/>
              <a:t> to </a:t>
            </a:r>
            <a:r>
              <a:rPr lang="en-US" sz="1400" b="1" dirty="0"/>
              <a:t>'</a:t>
            </a:r>
            <a:r>
              <a:rPr lang="en-US" sz="1400" b="1" dirty="0" err="1"/>
              <a:t>index_Employee_Salary</a:t>
            </a:r>
            <a:r>
              <a:rPr lang="en-US" sz="1400" b="1" dirty="0"/>
              <a:t>'</a:t>
            </a:r>
            <a:r>
              <a:rPr lang="en-US" sz="1400" dirty="0"/>
              <a:t> of the above Employee table:</a:t>
            </a:r>
          </a:p>
          <a:p>
            <a:r>
              <a:rPr lang="en-US" sz="1400" b="1" dirty="0"/>
              <a:t>ALTER</a:t>
            </a:r>
            <a:r>
              <a:rPr lang="en-US" sz="1400" dirty="0"/>
              <a:t> </a:t>
            </a:r>
            <a:r>
              <a:rPr lang="en-US" sz="1400" b="1" dirty="0"/>
              <a:t>INDEX</a:t>
            </a:r>
            <a:r>
              <a:rPr lang="en-US" sz="1400" dirty="0"/>
              <a:t> </a:t>
            </a:r>
            <a:r>
              <a:rPr lang="en-US" sz="1400" dirty="0" err="1"/>
              <a:t>index_Salary</a:t>
            </a:r>
            <a:r>
              <a:rPr lang="en-US" sz="1400" dirty="0"/>
              <a:t> RENAME </a:t>
            </a:r>
            <a:r>
              <a:rPr lang="en-US" sz="1400" b="1" dirty="0"/>
              <a:t>TO</a:t>
            </a:r>
            <a:r>
              <a:rPr lang="en-US" sz="1400" dirty="0"/>
              <a:t> </a:t>
            </a:r>
            <a:r>
              <a:rPr lang="en-US" sz="1400" dirty="0" err="1"/>
              <a:t>index_Employee_Salary</a:t>
            </a:r>
            <a:r>
              <a:rPr lang="en-US" sz="1400" dirty="0"/>
              <a:t>;  </a:t>
            </a:r>
          </a:p>
          <a:p>
            <a:endParaRPr lang="en-IN" sz="1400" dirty="0"/>
          </a:p>
        </p:txBody>
      </p:sp>
    </p:spTree>
    <p:extLst>
      <p:ext uri="{BB962C8B-B14F-4D97-AF65-F5344CB8AC3E}">
        <p14:creationId xmlns:p14="http://schemas.microsoft.com/office/powerpoint/2010/main" val="593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1600" b="1" dirty="0"/>
              <a:t>What is DBMS?</a:t>
            </a:r>
          </a:p>
          <a:p>
            <a:r>
              <a:rPr lang="en-IN" sz="1600" dirty="0"/>
              <a:t>A DBMS is a software used to store and manage data. The DBMS was introduced during 1960’s to store any data. It also offers manipulation of the data like insertion, deletion, and updating of the data.</a:t>
            </a:r>
          </a:p>
          <a:p>
            <a:r>
              <a:rPr lang="en-IN" sz="1600" dirty="0"/>
              <a:t>DBMS system also performs the functions like defining, creating, revising and controlling the database. It is specially designed to create and maintain data and enable the individual business application to extract the desired </a:t>
            </a:r>
            <a:r>
              <a:rPr lang="en-IN" sz="1600" dirty="0" smtClean="0"/>
              <a:t>data</a:t>
            </a:r>
          </a:p>
          <a:p>
            <a:endParaRPr lang="en-US" sz="1600" dirty="0"/>
          </a:p>
          <a:p>
            <a:r>
              <a:rPr lang="en-IN" sz="1600" b="1" dirty="0"/>
              <a:t>What is RDBMS?</a:t>
            </a:r>
          </a:p>
          <a:p>
            <a:r>
              <a:rPr lang="en-IN" sz="1600" dirty="0"/>
              <a:t>Relational Database Management System (RDBMS) is an advanced version of a DBMS system. It came into existence during 1970’s. RDBMS system also allows the organization to access data more efficiently then DBMS.</a:t>
            </a:r>
          </a:p>
          <a:p>
            <a:r>
              <a:rPr lang="en-IN" sz="1600" dirty="0"/>
              <a:t>RDBMS is a software system which is used to store only data which need to be stored in the form of tables. In this kind of system, data is managed and stored in rows and columns which is known as tuples and attributes. RDBMS is a powerful data management system and is widely used across the world.</a:t>
            </a:r>
          </a:p>
          <a:p>
            <a:r>
              <a:rPr lang="en-IN" sz="1600" dirty="0"/>
              <a:t> </a:t>
            </a:r>
          </a:p>
          <a:p>
            <a:endParaRPr lang="en-IN" sz="1600" dirty="0"/>
          </a:p>
        </p:txBody>
      </p:sp>
    </p:spTree>
    <p:extLst>
      <p:ext uri="{BB962C8B-B14F-4D97-AF65-F5344CB8AC3E}">
        <p14:creationId xmlns:p14="http://schemas.microsoft.com/office/powerpoint/2010/main" val="2752260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smtClean="0"/>
              <a:t>Drop Index:</a:t>
            </a:r>
            <a:endParaRPr lang="en-IN" sz="1800" b="1" dirty="0" smtClean="0"/>
          </a:p>
          <a:p>
            <a:endParaRPr lang="en-IN" sz="1800" b="1" dirty="0"/>
          </a:p>
          <a:p>
            <a:r>
              <a:rPr lang="en-IN" sz="1800" b="1" dirty="0" smtClean="0"/>
              <a:t>DROP</a:t>
            </a:r>
            <a:r>
              <a:rPr lang="en-IN" sz="1800" dirty="0"/>
              <a:t> </a:t>
            </a:r>
            <a:r>
              <a:rPr lang="en-IN" sz="1800" b="1" dirty="0"/>
              <a:t>INDEX</a:t>
            </a:r>
            <a:r>
              <a:rPr lang="en-IN" sz="1800" dirty="0"/>
              <a:t> </a:t>
            </a:r>
            <a:r>
              <a:rPr lang="en-IN" sz="1800" dirty="0" err="1"/>
              <a:t>Index_Name</a:t>
            </a:r>
            <a:r>
              <a:rPr lang="en-IN" sz="1800" dirty="0"/>
              <a:t>;  </a:t>
            </a:r>
          </a:p>
          <a:p>
            <a:endParaRPr lang="en-IN" sz="1800" dirty="0"/>
          </a:p>
        </p:txBody>
      </p:sp>
    </p:spTree>
    <p:extLst>
      <p:ext uri="{BB962C8B-B14F-4D97-AF65-F5344CB8AC3E}">
        <p14:creationId xmlns:p14="http://schemas.microsoft.com/office/powerpoint/2010/main" val="3852965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Data Controlling Language (DCL) helps users to retrieve and modify the data stored in the database with some specified queries. Grant and Revoke belong to these types of commands of the Data controlling Language. DCL is a component of </a:t>
            </a:r>
            <a:r>
              <a:rPr lang="en-US" sz="1800" u="sng" dirty="0">
                <a:hlinkClick r:id="rId2"/>
              </a:rPr>
              <a:t>SQL commands</a:t>
            </a:r>
            <a:r>
              <a:rPr lang="en-US" sz="1800" dirty="0"/>
              <a:t>. </a:t>
            </a:r>
            <a:endParaRPr lang="en-US" sz="1800" dirty="0" smtClean="0"/>
          </a:p>
          <a:p>
            <a:endParaRPr lang="en-US" sz="1800" dirty="0"/>
          </a:p>
          <a:p>
            <a:r>
              <a:rPr lang="en-US" sz="1800" b="1" dirty="0"/>
              <a:t>1. Grant :</a:t>
            </a:r>
            <a:r>
              <a:rPr lang="en-US" sz="1800" dirty="0"/>
              <a:t> </a:t>
            </a:r>
            <a:br>
              <a:rPr lang="en-US" sz="1800" dirty="0"/>
            </a:br>
            <a:r>
              <a:rPr lang="en-US" sz="1800" dirty="0"/>
              <a:t>SQL Grant command is specifically used to provide privileges to </a:t>
            </a:r>
            <a:r>
              <a:rPr lang="en-US" sz="1800" u="sng" dirty="0">
                <a:hlinkClick r:id="rId3"/>
              </a:rPr>
              <a:t>database objects</a:t>
            </a:r>
            <a:r>
              <a:rPr lang="en-US" sz="1800" dirty="0"/>
              <a:t> for a user. This command also allows users to grant permissions to other users too. </a:t>
            </a:r>
            <a:endParaRPr lang="en-US" sz="1800" dirty="0" smtClean="0"/>
          </a:p>
          <a:p>
            <a:endParaRPr lang="en-US" sz="1800" dirty="0"/>
          </a:p>
          <a:p>
            <a:pPr fontAlgn="base"/>
            <a:r>
              <a:rPr lang="en-US" sz="1800" b="1" dirty="0"/>
              <a:t>Syntax:</a:t>
            </a:r>
            <a:r>
              <a:rPr lang="en-US" sz="1800" dirty="0"/>
              <a:t> </a:t>
            </a:r>
          </a:p>
          <a:p>
            <a:r>
              <a:rPr lang="en-US" sz="1800" dirty="0"/>
              <a:t>grant </a:t>
            </a:r>
            <a:r>
              <a:rPr lang="en-US" sz="1800" dirty="0" err="1" smtClean="0"/>
              <a:t>privilege_name</a:t>
            </a:r>
            <a:r>
              <a:rPr lang="en-US" sz="1800" dirty="0" smtClean="0"/>
              <a:t> </a:t>
            </a:r>
            <a:r>
              <a:rPr lang="en-US" sz="1800" dirty="0"/>
              <a:t>on </a:t>
            </a:r>
            <a:r>
              <a:rPr lang="en-US" sz="1800" dirty="0" err="1"/>
              <a:t>object_name</a:t>
            </a:r>
            <a:r>
              <a:rPr lang="en-US" sz="1800" dirty="0"/>
              <a:t> to {</a:t>
            </a:r>
            <a:r>
              <a:rPr lang="en-US" sz="1800" dirty="0" err="1"/>
              <a:t>user_name</a:t>
            </a:r>
            <a:r>
              <a:rPr lang="en-US" sz="1800" dirty="0"/>
              <a:t> | public | </a:t>
            </a:r>
            <a:r>
              <a:rPr lang="en-US" sz="1800" dirty="0" err="1"/>
              <a:t>role_name</a:t>
            </a:r>
            <a:r>
              <a:rPr lang="en-US" sz="1800" dirty="0"/>
              <a:t>} </a:t>
            </a:r>
            <a:endParaRPr lang="en-US" sz="1800" dirty="0" smtClean="0"/>
          </a:p>
          <a:p>
            <a:r>
              <a:rPr lang="en-US" sz="1400" dirty="0"/>
              <a:t>Here </a:t>
            </a:r>
            <a:r>
              <a:rPr lang="en-US" sz="1400" dirty="0" err="1"/>
              <a:t>privilege_name</a:t>
            </a:r>
            <a:r>
              <a:rPr lang="en-US" sz="1400" dirty="0"/>
              <a:t> is which permission has to be granted, </a:t>
            </a:r>
            <a:r>
              <a:rPr lang="en-US" sz="1400" dirty="0" err="1"/>
              <a:t>object_name</a:t>
            </a:r>
            <a:r>
              <a:rPr lang="en-US" sz="1400" dirty="0"/>
              <a:t> is the name of the database object, </a:t>
            </a:r>
            <a:r>
              <a:rPr lang="en-US" sz="1400" dirty="0" err="1"/>
              <a:t>user_name</a:t>
            </a:r>
            <a:r>
              <a:rPr lang="en-US" sz="1400" dirty="0"/>
              <a:t> is the user to which access should be provided, the public is used to permit access to all the users. </a:t>
            </a:r>
            <a:endParaRPr lang="en-IN" sz="1400" dirty="0"/>
          </a:p>
        </p:txBody>
      </p:sp>
    </p:spTree>
    <p:extLst>
      <p:ext uri="{BB962C8B-B14F-4D97-AF65-F5344CB8AC3E}">
        <p14:creationId xmlns:p14="http://schemas.microsoft.com/office/powerpoint/2010/main" val="2508621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Example:</a:t>
            </a:r>
            <a:r>
              <a:rPr lang="en-US" sz="1400" dirty="0"/>
              <a:t>  </a:t>
            </a:r>
          </a:p>
          <a:p>
            <a:pPr fontAlgn="base"/>
            <a:r>
              <a:rPr lang="en-US" sz="1400" dirty="0"/>
              <a:t>grant insert, select on accounts to </a:t>
            </a:r>
            <a:r>
              <a:rPr lang="en-US" sz="1400" dirty="0" smtClean="0"/>
              <a:t>Ram</a:t>
            </a:r>
          </a:p>
          <a:p>
            <a:pPr fontAlgn="base"/>
            <a:endParaRPr lang="en-US" sz="1400" dirty="0"/>
          </a:p>
          <a:p>
            <a:pPr fontAlgn="base"/>
            <a:r>
              <a:rPr lang="en-US" sz="1400" dirty="0" smtClean="0"/>
              <a:t>By </a:t>
            </a:r>
            <a:r>
              <a:rPr lang="en-US" sz="1400" dirty="0"/>
              <a:t>the above command user ram has granted permissions on accounts database object like he can query or insert into accounts. </a:t>
            </a:r>
            <a:endParaRPr lang="en-US" sz="1400" dirty="0" smtClean="0"/>
          </a:p>
          <a:p>
            <a:pPr fontAlgn="base"/>
            <a:endParaRPr lang="en-US" sz="1400" dirty="0"/>
          </a:p>
          <a:p>
            <a:pPr fontAlgn="base"/>
            <a:r>
              <a:rPr lang="en-US" sz="1400" b="1" dirty="0"/>
              <a:t>2. Revoke :</a:t>
            </a:r>
            <a:r>
              <a:rPr lang="en-US" sz="1400" dirty="0"/>
              <a:t> </a:t>
            </a:r>
            <a:br>
              <a:rPr lang="en-US" sz="1400" dirty="0"/>
            </a:br>
            <a:r>
              <a:rPr lang="en-US" sz="1400" dirty="0"/>
              <a:t>Revoke command withdraw user privileges on database objects if any granted. It does operations opposite to the Grant command. When a privilege is revoked from a particular user U, then the privileges granted to all other users by user U will be revoked. </a:t>
            </a:r>
            <a:endParaRPr lang="en-US" sz="1400" dirty="0" smtClean="0"/>
          </a:p>
          <a:p>
            <a:pPr fontAlgn="base"/>
            <a:endParaRPr lang="en-US" sz="1400" dirty="0"/>
          </a:p>
          <a:p>
            <a:pPr fontAlgn="base"/>
            <a:r>
              <a:rPr lang="en-US" sz="1400" b="1" dirty="0"/>
              <a:t>Syntax:</a:t>
            </a:r>
            <a:r>
              <a:rPr lang="en-US" sz="1400" dirty="0"/>
              <a:t> </a:t>
            </a:r>
          </a:p>
          <a:p>
            <a:r>
              <a:rPr lang="en-US" sz="1400" dirty="0"/>
              <a:t>revoke </a:t>
            </a:r>
            <a:r>
              <a:rPr lang="en-US" sz="1400" dirty="0" err="1"/>
              <a:t>privilege_name</a:t>
            </a:r>
            <a:r>
              <a:rPr lang="en-US" sz="1400" dirty="0"/>
              <a:t> on </a:t>
            </a:r>
            <a:r>
              <a:rPr lang="en-US" sz="1400" dirty="0" err="1"/>
              <a:t>object_name</a:t>
            </a:r>
            <a:r>
              <a:rPr lang="en-US" sz="1400" dirty="0"/>
              <a:t> from {</a:t>
            </a:r>
            <a:r>
              <a:rPr lang="en-US" sz="1400" dirty="0" err="1"/>
              <a:t>user_name</a:t>
            </a:r>
            <a:r>
              <a:rPr lang="en-US" sz="1400" dirty="0"/>
              <a:t> | public | </a:t>
            </a:r>
            <a:r>
              <a:rPr lang="en-US" sz="1400" dirty="0" err="1"/>
              <a:t>role_name</a:t>
            </a:r>
            <a:r>
              <a:rPr lang="en-US" sz="1400" dirty="0" smtClean="0"/>
              <a:t>}</a:t>
            </a:r>
          </a:p>
          <a:p>
            <a:endParaRPr lang="en-US" sz="1400" dirty="0"/>
          </a:p>
          <a:p>
            <a:pPr fontAlgn="base"/>
            <a:r>
              <a:rPr lang="en-US" sz="1400" dirty="0"/>
              <a:t>revoke insert, select on accounts from </a:t>
            </a:r>
            <a:r>
              <a:rPr lang="en-US" sz="1400" dirty="0" smtClean="0"/>
              <a:t>Ram</a:t>
            </a:r>
          </a:p>
          <a:p>
            <a:pPr fontAlgn="base"/>
            <a:r>
              <a:rPr lang="en-US" sz="1400" dirty="0" smtClean="0"/>
              <a:t>By </a:t>
            </a:r>
            <a:r>
              <a:rPr lang="en-US" sz="1400" dirty="0"/>
              <a:t>the above command user ram’s permissions like query or insert on accounts database object has been removed. </a:t>
            </a:r>
          </a:p>
          <a:p>
            <a:pPr fontAlgn="base"/>
            <a:r>
              <a:rPr lang="en-US" sz="1400" dirty="0"/>
              <a:t> </a:t>
            </a:r>
          </a:p>
          <a:p>
            <a:endParaRPr lang="en-US" sz="1400" dirty="0"/>
          </a:p>
          <a:p>
            <a:endParaRPr lang="en-IN" sz="1400" dirty="0"/>
          </a:p>
        </p:txBody>
      </p:sp>
    </p:spTree>
    <p:extLst>
      <p:ext uri="{BB962C8B-B14F-4D97-AF65-F5344CB8AC3E}">
        <p14:creationId xmlns:p14="http://schemas.microsoft.com/office/powerpoint/2010/main" val="53878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a:t>
            </a:r>
            <a:r>
              <a:rPr lang="en-US" sz="2400" dirty="0"/>
              <a:t>*</a:t>
            </a:r>
            <a:r>
              <a:rPr lang="en-US" sz="2400" dirty="0" smtClean="0"/>
              <a:t>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p>
          <a:p>
            <a:r>
              <a:rPr lang="en-US" sz="2400" dirty="0"/>
              <a:t>TRUNCATE : used to delete all the rows from the table and free the containing space</a:t>
            </a:r>
          </a:p>
          <a:p>
            <a:pPr>
              <a:buNone/>
            </a:pPr>
            <a:r>
              <a:rPr lang="en-US" sz="2400" dirty="0"/>
              <a:t>Syntax: TRUNCATE TABLE employee</a:t>
            </a:r>
            <a:r>
              <a:rPr lang="en-US" sz="2400" dirty="0" smtClean="0"/>
              <a:t>;</a:t>
            </a:r>
          </a:p>
          <a:p>
            <a:pPr>
              <a:buNone/>
            </a:pPr>
            <a:r>
              <a:rPr lang="en-US" sz="2400" dirty="0"/>
              <a:t> </a:t>
            </a:r>
            <a:r>
              <a:rPr lang="en-US" sz="2400" dirty="0" smtClean="0"/>
              <a:t>Where:</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dirty="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SELECT * FROM Customers</a:t>
            </a:r>
            <a:r>
              <a:rPr lang="en-US" sz="1400" dirty="0"/>
              <a:t/>
            </a:r>
            <a:br>
              <a:rPr lang="en-US" sz="1400" dirty="0"/>
            </a:br>
            <a:r>
              <a:rPr lang="en-US" sz="1400" dirty="0"/>
              <a:t>WHERE Country IN ('Germany', 'France', 'UK</a:t>
            </a:r>
            <a:r>
              <a:rPr lang="en-US" sz="1400" dirty="0" smtClean="0"/>
              <a:t>');</a:t>
            </a:r>
          </a:p>
          <a:p>
            <a:endParaRPr lang="en-US" sz="1400" dirty="0"/>
          </a:p>
          <a:p>
            <a:r>
              <a:rPr lang="en-US" sz="1400" dirty="0"/>
              <a:t>SELECT * FROM Customers</a:t>
            </a:r>
            <a:r>
              <a:rPr lang="en-US" sz="1400" dirty="0"/>
              <a:t/>
            </a:r>
            <a:br>
              <a:rPr lang="en-US" sz="1400" dirty="0"/>
            </a:br>
            <a:r>
              <a:rPr lang="en-US" sz="1400" dirty="0"/>
              <a:t>WHERE Country NOT IN ('Germany', 'France', 'UK');</a:t>
            </a:r>
            <a:endParaRPr lang="en-IN" sz="1400" dirty="0"/>
          </a:p>
        </p:txBody>
      </p:sp>
    </p:spTree>
    <p:extLst>
      <p:ext uri="{BB962C8B-B14F-4D97-AF65-F5344CB8AC3E}">
        <p14:creationId xmlns:p14="http://schemas.microsoft.com/office/powerpoint/2010/main" val="403128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Order by:</a:t>
            </a:r>
          </a:p>
          <a:p>
            <a:endParaRPr lang="en-US" sz="1600" dirty="0"/>
          </a:p>
          <a:p>
            <a:r>
              <a:rPr lang="en-US" sz="1600" dirty="0"/>
              <a:t>The following code block has an example, which would sort the result in an ascending order by the NAME and </a:t>
            </a:r>
            <a:r>
              <a:rPr lang="en-US" sz="1600" dirty="0" smtClean="0"/>
              <a:t>−</a:t>
            </a:r>
            <a:endParaRPr lang="en-US" sz="1600" dirty="0"/>
          </a:p>
          <a:p>
            <a:r>
              <a:rPr lang="en-US" sz="1600" dirty="0"/>
              <a:t>SQL&gt; SELECT * FROM CUSTOMERS ORDER BY </a:t>
            </a:r>
            <a:r>
              <a:rPr lang="en-US" sz="1600" dirty="0" smtClean="0"/>
              <a:t>NAME;</a:t>
            </a:r>
          </a:p>
          <a:p>
            <a:r>
              <a:rPr lang="en-US" sz="1600" dirty="0"/>
              <a:t>which would sort the result in the descending order by NAME.</a:t>
            </a:r>
            <a:endParaRPr lang="en-US" sz="1600" dirty="0"/>
          </a:p>
          <a:p>
            <a:r>
              <a:rPr lang="en-US" sz="1600" dirty="0"/>
              <a:t>SQL&gt; SELECT * FROM CUSTOMERS ORDER BY NAME DESC;</a:t>
            </a:r>
            <a:endParaRPr lang="en-IN" sz="1600" dirty="0"/>
          </a:p>
        </p:txBody>
      </p:sp>
    </p:spTree>
    <p:extLst>
      <p:ext uri="{BB962C8B-B14F-4D97-AF65-F5344CB8AC3E}">
        <p14:creationId xmlns:p14="http://schemas.microsoft.com/office/powerpoint/2010/main" val="2969299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Group By:</a:t>
            </a:r>
            <a:endParaRPr lang="en-IN" sz="1800" dirty="0"/>
          </a:p>
        </p:txBody>
      </p:sp>
      <p:sp>
        <p:nvSpPr>
          <p:cNvPr id="3" name="Content Placeholder 2"/>
          <p:cNvSpPr>
            <a:spLocks noGrp="1"/>
          </p:cNvSpPr>
          <p:nvPr>
            <p:ph idx="1"/>
          </p:nvPr>
        </p:nvSpPr>
        <p:spPr/>
        <p:txBody>
          <a:bodyPr>
            <a:normAutofit fontScale="70000" lnSpcReduction="20000"/>
          </a:bodyPr>
          <a:lstStyle/>
          <a:p>
            <a:r>
              <a:rPr lang="en-US" dirty="0"/>
              <a:t>The GROUP BY statement groups rows that have the same values into summary rows, like "find the number of customers in each country".</a:t>
            </a:r>
          </a:p>
          <a:p>
            <a:endParaRPr lang="en-US" dirty="0"/>
          </a:p>
          <a:p>
            <a:r>
              <a:rPr lang="en-US" dirty="0"/>
              <a:t>GROUP BY 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
            </a:r>
            <a:br>
              <a:rPr lang="en-US" dirty="0"/>
            </a:br>
            <a:r>
              <a:rPr lang="en-US" dirty="0"/>
              <a:t>GROUP BY </a:t>
            </a:r>
            <a:r>
              <a:rPr lang="en-US" i="1" dirty="0" err="1"/>
              <a:t>column_name</a:t>
            </a:r>
            <a:r>
              <a:rPr lang="en-US" i="1" dirty="0"/>
              <a:t>(s)</a:t>
            </a:r>
            <a:br>
              <a:rPr lang="en-US" i="1" dirty="0"/>
            </a:br>
            <a:r>
              <a:rPr lang="en-US" dirty="0"/>
              <a:t>ORDER BY </a:t>
            </a:r>
            <a:r>
              <a:rPr lang="en-US" i="1" dirty="0" err="1"/>
              <a:t>column_name</a:t>
            </a:r>
            <a:r>
              <a:rPr lang="en-US" i="1" dirty="0"/>
              <a:t>(s);</a:t>
            </a:r>
            <a:endParaRPr lang="en-US" dirty="0"/>
          </a:p>
          <a:p>
            <a:pPr marL="0" indent="0">
              <a:buNone/>
            </a:pPr>
            <a:r>
              <a:rPr lang="en-US" dirty="0"/>
              <a:t>Example:</a:t>
            </a:r>
          </a:p>
          <a:p>
            <a:r>
              <a:rPr lang="en-US" dirty="0"/>
              <a:t>SELECT COUNT(</a:t>
            </a:r>
            <a:r>
              <a:rPr lang="en-US" dirty="0" err="1"/>
              <a:t>CustomerID</a:t>
            </a:r>
            <a:r>
              <a:rPr lang="en-US" dirty="0"/>
              <a:t>), Country</a:t>
            </a:r>
            <a:br>
              <a:rPr lang="en-US" dirty="0"/>
            </a:br>
            <a:r>
              <a:rPr lang="en-US" dirty="0"/>
              <a:t>FROM Customers</a:t>
            </a:r>
            <a:br>
              <a:rPr lang="en-US" dirty="0"/>
            </a:br>
            <a:r>
              <a:rPr lang="en-US" dirty="0"/>
              <a:t>GROUP BY Country;</a:t>
            </a:r>
          </a:p>
          <a:p>
            <a:endParaRPr lang="en-IN" dirty="0"/>
          </a:p>
        </p:txBody>
      </p:sp>
    </p:spTree>
    <p:extLst>
      <p:ext uri="{BB962C8B-B14F-4D97-AF65-F5344CB8AC3E}">
        <p14:creationId xmlns:p14="http://schemas.microsoft.com/office/powerpoint/2010/main" val="553438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Having Clause</a:t>
            </a:r>
            <a:endParaRPr lang="en-IN" sz="2000" dirty="0"/>
          </a:p>
        </p:txBody>
      </p:sp>
      <p:sp>
        <p:nvSpPr>
          <p:cNvPr id="3" name="Content Placeholder 2"/>
          <p:cNvSpPr>
            <a:spLocks noGrp="1"/>
          </p:cNvSpPr>
          <p:nvPr>
            <p:ph idx="1"/>
          </p:nvPr>
        </p:nvSpPr>
        <p:spPr/>
        <p:txBody>
          <a:bodyPr>
            <a:normAutofit/>
          </a:bodyPr>
          <a:lstStyle/>
          <a:p>
            <a:r>
              <a:rPr lang="en-US" sz="1800" dirty="0"/>
              <a:t>The HAVING clause was added to SQL because the WHERE keyword cannot be used with aggregate functions.</a:t>
            </a:r>
          </a:p>
          <a:p>
            <a:pPr marL="0" indent="0">
              <a:buNone/>
            </a:pPr>
            <a:r>
              <a:rPr lang="en-US" sz="2000" dirty="0"/>
              <a:t>HAVING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
            </a:r>
            <a:br>
              <a:rPr lang="en-US" sz="1800" dirty="0"/>
            </a:br>
            <a:r>
              <a:rPr lang="en-US" sz="1800" dirty="0"/>
              <a:t>GROUP BY </a:t>
            </a:r>
            <a:r>
              <a:rPr lang="en-US" sz="1800" i="1" dirty="0" err="1"/>
              <a:t>column_name</a:t>
            </a:r>
            <a:r>
              <a:rPr lang="en-US" sz="1800" i="1" dirty="0"/>
              <a:t>(s)</a:t>
            </a:r>
            <a:br>
              <a:rPr lang="en-US" sz="1800" i="1" dirty="0"/>
            </a:br>
            <a:r>
              <a:rPr lang="en-US" sz="1800" dirty="0"/>
              <a:t>HAVING </a:t>
            </a:r>
            <a:r>
              <a:rPr lang="en-US" sz="1800" i="1" dirty="0"/>
              <a:t>condition</a:t>
            </a:r>
            <a:br>
              <a:rPr lang="en-US" sz="1800" i="1" dirty="0"/>
            </a:br>
            <a:r>
              <a:rPr lang="en-US" sz="1800" dirty="0"/>
              <a:t>ORDER BY </a:t>
            </a:r>
            <a:r>
              <a:rPr lang="en-US" sz="1800" i="1" dirty="0" err="1"/>
              <a:t>column_name</a:t>
            </a:r>
            <a:r>
              <a:rPr lang="en-US" sz="1800" i="1" dirty="0"/>
              <a:t>(s);</a:t>
            </a:r>
            <a:endParaRPr lang="en-US" sz="1800" dirty="0"/>
          </a:p>
          <a:p>
            <a:pPr marL="0" indent="0">
              <a:buNone/>
            </a:pPr>
            <a:r>
              <a:rPr lang="en-US" sz="2000" dirty="0"/>
              <a:t>Example:</a:t>
            </a:r>
          </a:p>
          <a:p>
            <a:r>
              <a:rPr lang="en-US" sz="1800" dirty="0"/>
              <a:t>SELECT COUNT(</a:t>
            </a:r>
            <a:r>
              <a:rPr lang="en-US" sz="1800" dirty="0" err="1"/>
              <a:t>CustomerID</a:t>
            </a:r>
            <a:r>
              <a:rPr lang="en-US" sz="1800" dirty="0"/>
              <a:t>), Country</a:t>
            </a:r>
            <a:br>
              <a:rPr lang="en-US" sz="1800" dirty="0"/>
            </a:br>
            <a:r>
              <a:rPr lang="en-US" sz="1800" dirty="0"/>
              <a:t>FROM Customers</a:t>
            </a:r>
            <a:br>
              <a:rPr lang="en-US" sz="1800" dirty="0"/>
            </a:br>
            <a:r>
              <a:rPr lang="en-US" sz="1800" dirty="0"/>
              <a:t>GROUP BY Country</a:t>
            </a:r>
            <a:br>
              <a:rPr lang="en-US" sz="1800" dirty="0"/>
            </a:br>
            <a:r>
              <a:rPr lang="en-US" sz="1800" dirty="0"/>
              <a:t>HAVING COUNT(</a:t>
            </a:r>
            <a:r>
              <a:rPr lang="en-US" sz="1800" dirty="0" err="1"/>
              <a:t>CustomerID</a:t>
            </a:r>
            <a:r>
              <a:rPr lang="en-US" sz="1800" dirty="0"/>
              <a:t>) &gt; 5;</a:t>
            </a:r>
          </a:p>
          <a:p>
            <a:endParaRPr lang="en-IN" sz="1800" dirty="0"/>
          </a:p>
        </p:txBody>
      </p:sp>
    </p:spTree>
    <p:extLst>
      <p:ext uri="{BB962C8B-B14F-4D97-AF65-F5344CB8AC3E}">
        <p14:creationId xmlns:p14="http://schemas.microsoft.com/office/powerpoint/2010/main" val="270172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Union Operator</a:t>
            </a:r>
            <a:endParaRPr lang="en-IN" sz="2000" dirty="0"/>
          </a:p>
        </p:txBody>
      </p:sp>
      <p:sp>
        <p:nvSpPr>
          <p:cNvPr id="3" name="Content Placeholder 2"/>
          <p:cNvSpPr>
            <a:spLocks noGrp="1"/>
          </p:cNvSpPr>
          <p:nvPr>
            <p:ph idx="1"/>
          </p:nvPr>
        </p:nvSpPr>
        <p:spPr/>
        <p:txBody>
          <a:bodyPr>
            <a:normAutofit lnSpcReduction="10000"/>
          </a:bodyPr>
          <a:lstStyle/>
          <a:p>
            <a:r>
              <a:rPr lang="en-US" sz="2000" dirty="0"/>
              <a:t>The UNION operator is used to combine the result-set of two or more SELECT statements.</a:t>
            </a:r>
          </a:p>
          <a:p>
            <a:endParaRPr lang="en-US" sz="2000" dirty="0"/>
          </a:p>
          <a:p>
            <a:r>
              <a:rPr lang="en-US" sz="2000" dirty="0"/>
              <a:t>UNION Syntax:</a:t>
            </a:r>
          </a:p>
          <a:p>
            <a:r>
              <a:rPr lang="en-US" sz="2000" dirty="0"/>
              <a:t>SELECT </a:t>
            </a:r>
            <a:r>
              <a:rPr lang="en-US" sz="2000" i="1" dirty="0" err="1"/>
              <a:t>column_name</a:t>
            </a:r>
            <a:r>
              <a:rPr lang="en-US" sz="2000" i="1" dirty="0"/>
              <a:t>(s)</a:t>
            </a:r>
            <a:r>
              <a:rPr lang="en-US" sz="2000" dirty="0"/>
              <a:t> FROM </a:t>
            </a:r>
            <a:r>
              <a:rPr lang="en-US" sz="2000" i="1" dirty="0"/>
              <a:t>table1</a:t>
            </a:r>
            <a:r>
              <a:rPr lang="en-US" sz="2000" dirty="0"/>
              <a:t/>
            </a:r>
            <a:br>
              <a:rPr lang="en-US" sz="2000" dirty="0"/>
            </a:br>
            <a:r>
              <a:rPr lang="en-US" sz="2000" dirty="0"/>
              <a:t>UNION</a:t>
            </a:r>
            <a:br>
              <a:rPr lang="en-US" sz="2000" dirty="0"/>
            </a:br>
            <a:r>
              <a:rPr lang="en-US" sz="2000" dirty="0"/>
              <a:t>SELECT </a:t>
            </a:r>
            <a:r>
              <a:rPr lang="en-US" sz="2000" i="1" dirty="0" err="1"/>
              <a:t>column_name</a:t>
            </a:r>
            <a:r>
              <a:rPr lang="en-US" sz="2000" i="1" dirty="0"/>
              <a:t>(s)</a:t>
            </a:r>
            <a:r>
              <a:rPr lang="en-US" sz="2000" dirty="0"/>
              <a:t> FROM </a:t>
            </a:r>
            <a:r>
              <a:rPr lang="en-US" sz="2000" i="1" dirty="0"/>
              <a:t>table2</a:t>
            </a:r>
            <a:r>
              <a:rPr lang="en-US" sz="2000" dirty="0"/>
              <a:t>;</a:t>
            </a:r>
          </a:p>
          <a:p>
            <a:endParaRPr lang="en-US" sz="2000" dirty="0"/>
          </a:p>
          <a:p>
            <a:endParaRPr lang="en-US" sz="2000" dirty="0"/>
          </a:p>
          <a:p>
            <a:r>
              <a:rPr lang="en-US" sz="2000" dirty="0"/>
              <a:t>Example:</a:t>
            </a:r>
          </a:p>
          <a:p>
            <a:r>
              <a:rPr lang="en-US" sz="2000" dirty="0"/>
              <a:t>SELECT City FROM Customers</a:t>
            </a:r>
            <a:br>
              <a:rPr lang="en-US" sz="2000" dirty="0"/>
            </a:br>
            <a:r>
              <a:rPr lang="en-US" sz="2000" dirty="0"/>
              <a:t>UNION</a:t>
            </a:r>
            <a:br>
              <a:rPr lang="en-US" sz="2000" dirty="0"/>
            </a:br>
            <a:r>
              <a:rPr lang="en-US" sz="2000" dirty="0"/>
              <a:t>SELECT City FROM Suppliers</a:t>
            </a:r>
            <a:br>
              <a:rPr lang="en-US" sz="2000" dirty="0"/>
            </a:br>
            <a:r>
              <a:rPr lang="en-US" sz="2000" dirty="0"/>
              <a:t>ORDER BY City;</a:t>
            </a:r>
            <a:endParaRPr lang="en-IN" sz="2000" dirty="0"/>
          </a:p>
          <a:p>
            <a:endParaRPr lang="en-IN" sz="2000" dirty="0"/>
          </a:p>
        </p:txBody>
      </p:sp>
    </p:spTree>
    <p:extLst>
      <p:ext uri="{BB962C8B-B14F-4D97-AF65-F5344CB8AC3E}">
        <p14:creationId xmlns:p14="http://schemas.microsoft.com/office/powerpoint/2010/main" val="385357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Intersect:</a:t>
            </a:r>
            <a:endParaRPr lang="en-IN" sz="1600" dirty="0"/>
          </a:p>
        </p:txBody>
      </p:sp>
      <p:sp>
        <p:nvSpPr>
          <p:cNvPr id="3" name="Content Placeholder 2"/>
          <p:cNvSpPr>
            <a:spLocks noGrp="1"/>
          </p:cNvSpPr>
          <p:nvPr>
            <p:ph idx="1"/>
          </p:nvPr>
        </p:nvSpPr>
        <p:spPr/>
        <p:txBody>
          <a:bodyPr>
            <a:normAutofit/>
          </a:bodyPr>
          <a:lstStyle/>
          <a:p>
            <a:r>
              <a:rPr lang="en-US" sz="1600" dirty="0"/>
              <a:t>The INTERSECT clause in SQL is used to combine two </a:t>
            </a:r>
            <a:r>
              <a:rPr lang="en-US" sz="1600" u="sng" dirty="0">
                <a:hlinkClick r:id="rId2"/>
              </a:rPr>
              <a:t>SELECT</a:t>
            </a:r>
            <a:r>
              <a:rPr lang="en-US" sz="1600" dirty="0"/>
              <a:t> statements but the dataset returned by the INTERSECT statement will be the intersection of the data-sets of the two SELECT statements. In simple words, the INTERSECT statement will return only those rows which will be common to both of the SELECT statements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The INTERSECT statement will return only those rows present in the red shaded region. i.e. common to both of the data-sets.</a:t>
            </a:r>
            <a:endParaRPr lang="en-IN"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95600"/>
            <a:ext cx="2505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701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b="1" dirty="0" smtClean="0"/>
              <a:t>Syntax:</a:t>
            </a:r>
          </a:p>
          <a:p>
            <a:r>
              <a:rPr lang="en-US" sz="1400" b="1" dirty="0" smtClean="0"/>
              <a:t>SELECT </a:t>
            </a:r>
            <a:r>
              <a:rPr lang="en-US" sz="1400" b="1" dirty="0"/>
              <a:t>column1 , column2 .... FROM </a:t>
            </a:r>
            <a:r>
              <a:rPr lang="en-US" sz="1400" b="1" dirty="0" err="1"/>
              <a:t>table_names</a:t>
            </a:r>
            <a:r>
              <a:rPr lang="en-US" sz="1400" b="1" dirty="0"/>
              <a:t> WHERE </a:t>
            </a:r>
            <a:r>
              <a:rPr lang="en-US" sz="1400" b="1" dirty="0" smtClean="0"/>
              <a:t>condition</a:t>
            </a:r>
          </a:p>
          <a:p>
            <a:r>
              <a:rPr lang="en-US" sz="1400" b="1" dirty="0" smtClean="0"/>
              <a:t> </a:t>
            </a:r>
            <a:r>
              <a:rPr lang="en-US" sz="1400" b="1" dirty="0"/>
              <a:t>INTERSECT </a:t>
            </a:r>
            <a:endParaRPr lang="en-US" sz="1400" b="1" dirty="0" smtClean="0"/>
          </a:p>
          <a:p>
            <a:r>
              <a:rPr lang="en-US" sz="1400" b="1" dirty="0" smtClean="0"/>
              <a:t>SELECT column1 </a:t>
            </a:r>
            <a:r>
              <a:rPr lang="en-US" sz="1400" b="1" dirty="0"/>
              <a:t>, column2 .... FROM </a:t>
            </a:r>
            <a:r>
              <a:rPr lang="en-US" sz="1400" b="1" dirty="0" err="1"/>
              <a:t>table_names</a:t>
            </a:r>
            <a:r>
              <a:rPr lang="en-US" sz="1400" b="1" dirty="0"/>
              <a:t> WHERE </a:t>
            </a:r>
            <a:r>
              <a:rPr lang="en-US" sz="1400" b="1" dirty="0" smtClean="0"/>
              <a:t>condition</a:t>
            </a:r>
          </a:p>
          <a:p>
            <a:endParaRPr lang="en-US" sz="1400" b="1" dirty="0"/>
          </a:p>
          <a:p>
            <a:pPr fontAlgn="base"/>
            <a:r>
              <a:rPr lang="en-IN" sz="1400" dirty="0"/>
              <a:t>Customers Table:</a:t>
            </a:r>
          </a:p>
          <a:p>
            <a:r>
              <a:rPr lang="en-IN" sz="1400" dirty="0" smtClean="0"/>
              <a:t/>
            </a:r>
            <a:br>
              <a:rPr lang="en-IN" sz="1400" dirty="0" smtClean="0"/>
            </a:b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77025"/>
            <a:ext cx="6276975" cy="167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11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Orders Table:</a:t>
            </a:r>
            <a:endParaRPr lang="en-IN" sz="2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181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560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Sample Queries</a:t>
            </a:r>
            <a:r>
              <a:rPr lang="en-US" sz="1400" dirty="0"/>
              <a:t>:</a:t>
            </a:r>
          </a:p>
          <a:p>
            <a:r>
              <a:rPr lang="en-US" sz="1400" dirty="0"/>
              <a:t>SELECT ID, NAME, Amount, </a:t>
            </a:r>
            <a:r>
              <a:rPr lang="en-US" sz="1400" dirty="0" smtClean="0"/>
              <a:t>Date</a:t>
            </a:r>
          </a:p>
          <a:p>
            <a:r>
              <a:rPr lang="en-US" sz="1400" dirty="0" smtClean="0"/>
              <a:t> </a:t>
            </a:r>
            <a:r>
              <a:rPr lang="en-US" sz="1400" dirty="0"/>
              <a:t>FROM </a:t>
            </a:r>
            <a:r>
              <a:rPr lang="en-US" sz="1400" dirty="0" smtClean="0"/>
              <a:t>Customers</a:t>
            </a:r>
          </a:p>
          <a:p>
            <a:r>
              <a:rPr lang="en-US" sz="1400" dirty="0" smtClean="0"/>
              <a:t> </a:t>
            </a:r>
            <a:r>
              <a:rPr lang="en-US" sz="1400" dirty="0"/>
              <a:t>LEFT JOIN Orders ON Customers.ID = </a:t>
            </a:r>
            <a:r>
              <a:rPr lang="en-US" sz="1400" dirty="0" err="1" smtClean="0"/>
              <a:t>Orders.Customer_id</a:t>
            </a:r>
            <a:endParaRPr lang="en-US" sz="1400" dirty="0" smtClean="0"/>
          </a:p>
          <a:p>
            <a:r>
              <a:rPr lang="en-US" sz="1400" dirty="0" smtClean="0"/>
              <a:t> </a:t>
            </a:r>
            <a:r>
              <a:rPr lang="en-US" sz="1400" dirty="0"/>
              <a:t>INTERSECT </a:t>
            </a:r>
            <a:endParaRPr lang="en-US" sz="1400" dirty="0" smtClean="0"/>
          </a:p>
          <a:p>
            <a:r>
              <a:rPr lang="en-US" sz="1400" dirty="0" smtClean="0"/>
              <a:t>SELECT </a:t>
            </a:r>
            <a:r>
              <a:rPr lang="en-US" sz="1400" dirty="0"/>
              <a:t>ID, NAME, Amount, Date FROM </a:t>
            </a:r>
            <a:r>
              <a:rPr lang="en-US" sz="1400" dirty="0" smtClean="0"/>
              <a:t>Customers</a:t>
            </a:r>
          </a:p>
          <a:p>
            <a:r>
              <a:rPr lang="en-US" sz="1400" dirty="0" smtClean="0"/>
              <a:t> </a:t>
            </a:r>
            <a:r>
              <a:rPr lang="en-US" sz="1400" dirty="0"/>
              <a:t>RIGHT JOIN </a:t>
            </a:r>
            <a:endParaRPr lang="en-US" sz="1400" dirty="0" smtClean="0"/>
          </a:p>
          <a:p>
            <a:r>
              <a:rPr lang="en-US" sz="1400" dirty="0" smtClean="0"/>
              <a:t>Orders </a:t>
            </a:r>
            <a:r>
              <a:rPr lang="en-US" sz="1400" dirty="0"/>
              <a:t>ON Customers.ID = </a:t>
            </a:r>
            <a:r>
              <a:rPr lang="en-US" sz="1400" dirty="0" err="1"/>
              <a:t>Orders.Customer_id</a:t>
            </a:r>
            <a:r>
              <a:rPr lang="en-US" sz="1400" dirty="0" smtClean="0"/>
              <a:t>;</a:t>
            </a:r>
          </a:p>
          <a:p>
            <a:endParaRPr lang="en-US" sz="1400" dirty="0"/>
          </a:p>
          <a:p>
            <a:endParaRPr lang="en-I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61055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122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Like Clause</a:t>
            </a:r>
            <a:endParaRPr lang="en-IN" sz="2000" dirty="0"/>
          </a:p>
        </p:txBody>
      </p:sp>
      <p:sp>
        <p:nvSpPr>
          <p:cNvPr id="3" name="Content Placeholder 2"/>
          <p:cNvSpPr>
            <a:spLocks noGrp="1"/>
          </p:cNvSpPr>
          <p:nvPr>
            <p:ph idx="1"/>
          </p:nvPr>
        </p:nvSpPr>
        <p:spPr/>
        <p:txBody>
          <a:bodyPr>
            <a:normAutofit/>
          </a:bodyPr>
          <a:lstStyle/>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r>
              <a:rPr lang="en-US" sz="1600" dirty="0"/>
              <a:t>LIKE Syntax:</a:t>
            </a:r>
          </a:p>
          <a:p>
            <a:r>
              <a:rPr lang="en-US" sz="1600" dirty="0"/>
              <a:t>SELECT </a:t>
            </a:r>
            <a:r>
              <a:rPr lang="en-US" sz="1600" i="1" dirty="0"/>
              <a:t>column1, column2, ...</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columnN</a:t>
            </a:r>
            <a:r>
              <a:rPr lang="en-US" sz="1600" dirty="0"/>
              <a:t> LIKE </a:t>
            </a:r>
            <a:r>
              <a:rPr lang="en-US" sz="1600" i="1" dirty="0"/>
              <a:t>pattern</a:t>
            </a:r>
            <a:r>
              <a:rPr lang="en-US" sz="1600" dirty="0"/>
              <a:t>;</a:t>
            </a:r>
          </a:p>
          <a:p>
            <a:endParaRPr lang="en-IN" sz="1800" dirty="0"/>
          </a:p>
        </p:txBody>
      </p:sp>
    </p:spTree>
    <p:extLst>
      <p:ext uri="{BB962C8B-B14F-4D97-AF65-F5344CB8AC3E}">
        <p14:creationId xmlns:p14="http://schemas.microsoft.com/office/powerpoint/2010/main" val="2999825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154792"/>
              </p:ext>
            </p:extLst>
          </p:nvPr>
        </p:nvGraphicFramePr>
        <p:xfrm>
          <a:off x="626971" y="1828800"/>
          <a:ext cx="7890058" cy="4525591"/>
        </p:xfrm>
        <a:graphic>
          <a:graphicData uri="http://schemas.openxmlformats.org/drawingml/2006/table">
            <a:tbl>
              <a:tblPr/>
              <a:tblGrid>
                <a:gridCol w="3945029"/>
                <a:gridCol w="3945029"/>
              </a:tblGrid>
              <a:tr h="174989">
                <a:tc>
                  <a:txBody>
                    <a:bodyPr/>
                    <a:lstStyle/>
                    <a:p>
                      <a:pPr algn="l" fontAlgn="t"/>
                      <a:r>
                        <a:rPr lang="en-IN" sz="1700" dirty="0">
                          <a:effectLst/>
                        </a:rPr>
                        <a:t>LIKE Operator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89">
                <a:tc>
                  <a:txBody>
                    <a:bodyPr/>
                    <a:lstStyle/>
                    <a:p>
                      <a:pPr algn="l" fontAlgn="t"/>
                      <a:r>
                        <a:rPr lang="en-IN" sz="1700" dirty="0">
                          <a:effectLst/>
                        </a:rPr>
                        <a:t>WHERE </a:t>
                      </a:r>
                      <a:r>
                        <a:rPr lang="en-IN" sz="1700" dirty="0" err="1">
                          <a:effectLst/>
                        </a:rPr>
                        <a:t>CustomerName</a:t>
                      </a:r>
                      <a:r>
                        <a:rPr lang="en-IN" sz="1700" dirty="0">
                          <a:effectLst/>
                        </a:rPr>
                        <a:t>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end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have "or" in any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'_r%'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have "r" in the second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CustomerName LIKE 'a_%'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 and are at least 2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'a__%'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start with "a" and are at least 3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ContactName LIKE 'a%o'</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Finds any values that start with "a" and ends with "o"</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141441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endParaRPr lang="en-IN" dirty="0"/>
          </a:p>
        </p:txBody>
      </p:sp>
      <p:sp>
        <p:nvSpPr>
          <p:cNvPr id="3" name="Content Placeholder 2"/>
          <p:cNvSpPr>
            <a:spLocks noGrp="1"/>
          </p:cNvSpPr>
          <p:nvPr>
            <p:ph idx="1"/>
          </p:nvPr>
        </p:nvSpPr>
        <p:spPr/>
        <p:txBody>
          <a:bodyPr/>
          <a:lstStyle/>
          <a:p>
            <a:r>
              <a:rPr lang="en-US" dirty="0"/>
              <a:t> RDBMS</a:t>
            </a:r>
          </a:p>
          <a:p>
            <a:r>
              <a:rPr lang="en-US" dirty="0"/>
              <a:t> DDL</a:t>
            </a:r>
          </a:p>
          <a:p>
            <a:r>
              <a:rPr lang="en-US" dirty="0"/>
              <a:t> DML</a:t>
            </a:r>
          </a:p>
          <a:p>
            <a:r>
              <a:rPr lang="en-US" dirty="0"/>
              <a:t> DCL</a:t>
            </a:r>
          </a:p>
          <a:p>
            <a:r>
              <a:rPr lang="en-US" dirty="0"/>
              <a:t> TCL</a:t>
            </a:r>
          </a:p>
          <a:p>
            <a:endParaRPr lang="en-IN" dirty="0"/>
          </a:p>
        </p:txBody>
      </p:sp>
    </p:spTree>
    <p:extLst>
      <p:ext uri="{BB962C8B-B14F-4D97-AF65-F5344CB8AC3E}">
        <p14:creationId xmlns:p14="http://schemas.microsoft.com/office/powerpoint/2010/main" val="377467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The SQL IN Operator</a:t>
            </a:r>
          </a:p>
        </p:txBody>
      </p:sp>
      <p:sp>
        <p:nvSpPr>
          <p:cNvPr id="3" name="Content Placeholder 2"/>
          <p:cNvSpPr>
            <a:spLocks noGrp="1"/>
          </p:cNvSpPr>
          <p:nvPr>
            <p:ph idx="1"/>
          </p:nvPr>
        </p:nvSpPr>
        <p:spPr/>
        <p:txBody>
          <a:bodyPr>
            <a:normAutofit/>
          </a:bodyPr>
          <a:lstStyle/>
          <a:p>
            <a:r>
              <a:rPr lang="en-US" sz="1600" dirty="0"/>
              <a:t>The IN operator allows you to specify multiple values in a WHERE clause</a:t>
            </a:r>
            <a:r>
              <a:rPr lang="en-US" sz="1600" dirty="0" smtClean="0"/>
              <a:t>.</a:t>
            </a:r>
          </a:p>
          <a:p>
            <a:r>
              <a:rPr lang="en-US" sz="1600" dirty="0" smtClean="0"/>
              <a:t>Syntax:</a:t>
            </a:r>
            <a:endParaRPr lang="en-US" sz="1600" dirty="0"/>
          </a:p>
          <a:p>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column_name</a:t>
            </a:r>
            <a:r>
              <a:rPr lang="en-US" sz="1600" dirty="0"/>
              <a:t> IN (</a:t>
            </a:r>
            <a:r>
              <a:rPr lang="en-US" sz="1600" i="1" dirty="0"/>
              <a:t>value1</a:t>
            </a:r>
            <a:r>
              <a:rPr lang="en-US" sz="1600" dirty="0"/>
              <a:t>,</a:t>
            </a:r>
            <a:r>
              <a:rPr lang="en-US" sz="1600" i="1" dirty="0"/>
              <a:t> value2</a:t>
            </a:r>
            <a:r>
              <a:rPr lang="en-US" sz="1600" dirty="0"/>
              <a:t>, </a:t>
            </a:r>
            <a:r>
              <a:rPr lang="en-US" sz="1600" dirty="0" smtClean="0"/>
              <a:t>...);</a:t>
            </a:r>
          </a:p>
          <a:p>
            <a:endParaRPr lang="en-US" sz="1600" dirty="0"/>
          </a:p>
          <a:p>
            <a:r>
              <a:rPr lang="en-US" sz="1600" dirty="0" err="1" smtClean="0"/>
              <a:t>Example:</a:t>
            </a:r>
            <a:r>
              <a:rPr lang="en-US" sz="1600" dirty="0" err="1"/>
              <a:t>SELECT</a:t>
            </a:r>
            <a:r>
              <a:rPr lang="en-US" sz="1600" dirty="0"/>
              <a:t> * FROM Customers</a:t>
            </a:r>
            <a:br>
              <a:rPr lang="en-US" sz="1600" dirty="0"/>
            </a:br>
            <a:r>
              <a:rPr lang="en-US" sz="1600" dirty="0"/>
              <a:t>WHERE Country IN ('Germany', 'France', 'UK</a:t>
            </a:r>
            <a:r>
              <a:rPr lang="en-US" sz="1600" dirty="0" smtClean="0"/>
              <a:t>');</a:t>
            </a:r>
          </a:p>
          <a:p>
            <a:endParaRPr lang="en-US" sz="1600" dirty="0"/>
          </a:p>
          <a:p>
            <a:r>
              <a:rPr lang="en-US" sz="1600" dirty="0"/>
              <a:t>Example</a:t>
            </a:r>
          </a:p>
          <a:p>
            <a:r>
              <a:rPr lang="en-US" sz="1600" dirty="0"/>
              <a:t>SELECT * FROM Customers</a:t>
            </a:r>
            <a:br>
              <a:rPr lang="en-US" sz="1600" dirty="0"/>
            </a:br>
            <a:r>
              <a:rPr lang="en-US" sz="1600" dirty="0"/>
              <a:t>WHERE Country NOT IN ('Germany', 'France', 'UK');</a:t>
            </a:r>
          </a:p>
          <a:p>
            <a:endParaRPr lang="en-US" sz="1600" dirty="0" smtClean="0"/>
          </a:p>
          <a:p>
            <a:r>
              <a:rPr lang="en-US" sz="1600" dirty="0"/>
              <a:t>SELECT * FROM Customers</a:t>
            </a:r>
            <a:br>
              <a:rPr lang="en-US" sz="1600" dirty="0"/>
            </a:br>
            <a:r>
              <a:rPr lang="en-US" sz="1600" dirty="0"/>
              <a:t>WHERE Country IN (SELECT Country FROM Suppliers);</a:t>
            </a:r>
            <a:endParaRPr lang="en-IN" sz="1600" dirty="0"/>
          </a:p>
        </p:txBody>
      </p:sp>
    </p:spTree>
    <p:extLst>
      <p:ext uri="{BB962C8B-B14F-4D97-AF65-F5344CB8AC3E}">
        <p14:creationId xmlns:p14="http://schemas.microsoft.com/office/powerpoint/2010/main" val="4050612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BETWEEN Operator</a:t>
            </a:r>
          </a:p>
        </p:txBody>
      </p:sp>
      <p:sp>
        <p:nvSpPr>
          <p:cNvPr id="3" name="Content Placeholder 2"/>
          <p:cNvSpPr>
            <a:spLocks noGrp="1"/>
          </p:cNvSpPr>
          <p:nvPr>
            <p:ph idx="1"/>
          </p:nvPr>
        </p:nvSpPr>
        <p:spPr/>
        <p:txBody>
          <a:bodyPr>
            <a:normAutofit/>
          </a:bodyPr>
          <a:lstStyle/>
          <a:p>
            <a:r>
              <a:rPr lang="en-US" sz="2000" dirty="0"/>
              <a:t>The BETWEEN operator selects values within a given range. The values can be numbers, text, or dates</a:t>
            </a:r>
            <a:r>
              <a:rPr lang="en-US" sz="2000" dirty="0" smtClean="0"/>
              <a:t>.</a:t>
            </a:r>
          </a:p>
          <a:p>
            <a:endParaRPr lang="en-US" sz="2000" dirty="0"/>
          </a:p>
          <a:p>
            <a:r>
              <a:rPr lang="en-US" sz="2000" dirty="0"/>
              <a:t>BETWEEN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err="1"/>
              <a:t>column_name</a:t>
            </a:r>
            <a:r>
              <a:rPr lang="en-US" sz="2000" i="1" dirty="0"/>
              <a:t> </a:t>
            </a:r>
            <a:r>
              <a:rPr lang="en-US" sz="2000" dirty="0"/>
              <a:t>BETWEEN </a:t>
            </a:r>
            <a:r>
              <a:rPr lang="en-US" sz="2000" i="1" dirty="0"/>
              <a:t>value1</a:t>
            </a:r>
            <a:r>
              <a:rPr lang="en-US" sz="2000" dirty="0"/>
              <a:t> AND </a:t>
            </a:r>
            <a:r>
              <a:rPr lang="en-US" sz="2000" i="1" dirty="0"/>
              <a:t>value2</a:t>
            </a:r>
            <a:r>
              <a:rPr lang="en-US" sz="2000" i="1" dirty="0" smtClean="0"/>
              <a:t>;</a:t>
            </a:r>
          </a:p>
          <a:p>
            <a:r>
              <a:rPr lang="en-US" sz="2000" i="1" dirty="0" smtClean="0"/>
              <a:t>Example:</a:t>
            </a:r>
          </a:p>
          <a:p>
            <a:r>
              <a:rPr lang="en-US" sz="2000" dirty="0" smtClean="0"/>
              <a:t>SELECT</a:t>
            </a:r>
            <a:r>
              <a:rPr lang="en-US" sz="2000" dirty="0"/>
              <a:t> * FROM Products</a:t>
            </a:r>
            <a:br>
              <a:rPr lang="en-US" sz="2000" dirty="0"/>
            </a:br>
            <a:r>
              <a:rPr lang="en-US" sz="2000" dirty="0"/>
              <a:t>WHERE Price BETWEEN 10 AND 20;</a:t>
            </a:r>
          </a:p>
          <a:p>
            <a:r>
              <a:rPr lang="en-US" sz="2000" dirty="0"/>
              <a:t>Example</a:t>
            </a:r>
          </a:p>
          <a:p>
            <a:r>
              <a:rPr lang="en-US" sz="2000" dirty="0"/>
              <a:t>SELECT * FROM Products</a:t>
            </a:r>
            <a:br>
              <a:rPr lang="en-US" sz="2000" dirty="0"/>
            </a:br>
            <a:r>
              <a:rPr lang="en-US" sz="2000" dirty="0"/>
              <a:t>WHERE Price NOT BETWEEN 10 AND 20;</a:t>
            </a:r>
          </a:p>
          <a:p>
            <a:endParaRPr lang="en-IN" sz="2000" dirty="0"/>
          </a:p>
        </p:txBody>
      </p:sp>
    </p:spTree>
    <p:extLst>
      <p:ext uri="{BB962C8B-B14F-4D97-AF65-F5344CB8AC3E}">
        <p14:creationId xmlns:p14="http://schemas.microsoft.com/office/powerpoint/2010/main" val="2420100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SQL EXISTS Operator</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EXISTS operator is used to test for the existence of any record in a </a:t>
            </a:r>
            <a:r>
              <a:rPr lang="en-US" sz="2000" dirty="0" err="1"/>
              <a:t>subquery</a:t>
            </a:r>
            <a:r>
              <a:rPr lang="en-US" sz="2000" dirty="0"/>
              <a:t>.</a:t>
            </a:r>
          </a:p>
          <a:p>
            <a:r>
              <a:rPr lang="en-US" sz="2000" dirty="0"/>
              <a:t>The EXISTS operator returns TRUE if the </a:t>
            </a:r>
            <a:r>
              <a:rPr lang="en-US" sz="2000" dirty="0" err="1"/>
              <a:t>subquery</a:t>
            </a:r>
            <a:r>
              <a:rPr lang="en-US" sz="2000" dirty="0"/>
              <a:t> returns one or more records.</a:t>
            </a:r>
          </a:p>
          <a:p>
            <a:r>
              <a:rPr lang="en-US" sz="1800" dirty="0" smtClean="0"/>
              <a:t>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EXISTS</a:t>
            </a:r>
            <a:br>
              <a:rPr lang="en-US" sz="1800" dirty="0"/>
            </a:br>
            <a:r>
              <a:rPr lang="en-US" sz="1800" dirty="0"/>
              <a:t>(</a:t>
            </a:r>
            <a:r>
              <a:rPr lang="en-US" sz="1800" dirty="0" smtClean="0"/>
              <a:t>SELECT</a:t>
            </a:r>
            <a:r>
              <a:rPr lang="en-US" sz="1800" dirty="0"/>
              <a:t> </a:t>
            </a:r>
            <a:r>
              <a:rPr lang="en-US" sz="1800" i="1" dirty="0" err="1"/>
              <a:t>column_name</a:t>
            </a:r>
            <a:r>
              <a:rPr lang="en-US" sz="1800" i="1" dirty="0"/>
              <a:t> </a:t>
            </a:r>
            <a:r>
              <a:rPr lang="en-US" sz="1800" dirty="0"/>
              <a:t>FROM </a:t>
            </a:r>
            <a:r>
              <a:rPr lang="en-US" sz="1800" i="1" dirty="0" err="1"/>
              <a:t>table_name</a:t>
            </a:r>
            <a:r>
              <a:rPr lang="en-US" sz="1800" dirty="0"/>
              <a:t> WHERE </a:t>
            </a:r>
            <a:r>
              <a:rPr lang="en-US" sz="1800" i="1" dirty="0"/>
              <a:t>condition</a:t>
            </a:r>
            <a:r>
              <a:rPr lang="en-US" sz="1800" dirty="0" smtClean="0"/>
              <a:t>);</a:t>
            </a:r>
          </a:p>
          <a:p>
            <a:r>
              <a:rPr lang="en-US" sz="1800" dirty="0" smtClean="0"/>
              <a:t>Example:</a:t>
            </a:r>
          </a:p>
          <a:p>
            <a:r>
              <a:rPr lang="en-US" sz="1800" dirty="0"/>
              <a:t>Example</a:t>
            </a:r>
          </a:p>
          <a:p>
            <a:r>
              <a:rPr lang="en-US" sz="1800" dirty="0"/>
              <a:t>SELECT </a:t>
            </a:r>
            <a:r>
              <a:rPr lang="en-US" sz="1800" dirty="0" err="1"/>
              <a:t>SupplierName</a:t>
            </a:r>
            <a:r>
              <a:rPr lang="en-US" sz="1800" dirty="0"/>
              <a:t/>
            </a:r>
            <a:br>
              <a:rPr lang="en-US" sz="1800" dirty="0"/>
            </a:br>
            <a:r>
              <a:rPr lang="en-US" sz="1800" dirty="0"/>
              <a:t>FROM Suppliers</a:t>
            </a:r>
            <a:br>
              <a:rPr lang="en-US" sz="1800" dirty="0"/>
            </a:br>
            <a:r>
              <a:rPr lang="en-US" sz="1800" dirty="0"/>
              <a:t>WHERE EXISTS (SELECT </a:t>
            </a:r>
            <a:r>
              <a:rPr lang="en-US" sz="1800" dirty="0" err="1"/>
              <a:t>ProductName</a:t>
            </a:r>
            <a:r>
              <a:rPr lang="en-US" sz="1800" dirty="0"/>
              <a:t> FROM Products WHERE </a:t>
            </a:r>
            <a:r>
              <a:rPr lang="en-US" sz="1800" dirty="0" err="1"/>
              <a:t>Products.SupplierID</a:t>
            </a:r>
            <a:r>
              <a:rPr lang="en-US" sz="1800" dirty="0"/>
              <a:t> = </a:t>
            </a:r>
            <a:r>
              <a:rPr lang="en-US" sz="1800" dirty="0" err="1"/>
              <a:t>Suppliers.supplierID</a:t>
            </a:r>
            <a:r>
              <a:rPr lang="en-US" sz="1800" dirty="0"/>
              <a:t> AND Price &lt; 20);</a:t>
            </a:r>
          </a:p>
          <a:p>
            <a:endParaRPr lang="en-IN" sz="1800" dirty="0"/>
          </a:p>
        </p:txBody>
      </p:sp>
    </p:spTree>
    <p:extLst>
      <p:ext uri="{BB962C8B-B14F-4D97-AF65-F5344CB8AC3E}">
        <p14:creationId xmlns:p14="http://schemas.microsoft.com/office/powerpoint/2010/main" val="1395232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 To check for null values we can use IS NULL and IS NOT NULL operators. Lets see the syntax of these operators.</a:t>
            </a:r>
          </a:p>
          <a:p>
            <a:r>
              <a:rPr lang="en-US" sz="1600" b="1" dirty="0"/>
              <a:t>IS NULL Syntax</a:t>
            </a:r>
          </a:p>
          <a:p>
            <a:r>
              <a:rPr lang="en-US" sz="1600" b="1" dirty="0"/>
              <a:t>Null check:</a:t>
            </a:r>
            <a:endParaRPr lang="en-US" sz="1600" dirty="0"/>
          </a:p>
          <a:p>
            <a:r>
              <a:rPr lang="en-US" sz="1600" dirty="0"/>
              <a:t>SELECT column_name1, column_name2, column_name3, ... </a:t>
            </a:r>
            <a:r>
              <a:rPr lang="en-US" sz="1600" dirty="0" smtClean="0"/>
              <a:t>FROM</a:t>
            </a:r>
          </a:p>
          <a:p>
            <a:r>
              <a:rPr lang="en-US" sz="1600" dirty="0" smtClean="0"/>
              <a:t> </a:t>
            </a:r>
            <a:r>
              <a:rPr lang="en-US" sz="1600" dirty="0" err="1"/>
              <a:t>table_name</a:t>
            </a:r>
            <a:r>
              <a:rPr lang="en-US" sz="1600" dirty="0"/>
              <a:t> WHERE </a:t>
            </a:r>
            <a:r>
              <a:rPr lang="en-US" sz="1600" dirty="0" err="1"/>
              <a:t>column_nameN</a:t>
            </a:r>
            <a:r>
              <a:rPr lang="en-US" sz="1600" dirty="0"/>
              <a:t> IS NULL</a:t>
            </a:r>
            <a:r>
              <a:rPr lang="en-US" sz="1600" dirty="0" smtClean="0"/>
              <a:t>;</a:t>
            </a:r>
          </a:p>
          <a:p>
            <a:r>
              <a:rPr lang="en-US" sz="1600" b="1" dirty="0" smtClean="0"/>
              <a:t>IS </a:t>
            </a:r>
            <a:r>
              <a:rPr lang="en-US" sz="1600" b="1" dirty="0"/>
              <a:t>NOT NULL Syntax</a:t>
            </a:r>
          </a:p>
          <a:p>
            <a:r>
              <a:rPr lang="en-US" sz="1600" b="1" dirty="0"/>
              <a:t>Not Null check:</a:t>
            </a:r>
            <a:endParaRPr lang="en-US" sz="1600" dirty="0"/>
          </a:p>
          <a:p>
            <a:r>
              <a:rPr lang="en-US" sz="1600" dirty="0"/>
              <a:t>SELECT column_name1, column_name2, column_name3, ... FROM </a:t>
            </a:r>
            <a:r>
              <a:rPr lang="en-US" sz="1600" dirty="0" err="1"/>
              <a:t>table_name</a:t>
            </a:r>
            <a:r>
              <a:rPr lang="en-US" sz="1600" dirty="0"/>
              <a:t> WHERE </a:t>
            </a:r>
            <a:r>
              <a:rPr lang="en-US" sz="1600" dirty="0" err="1"/>
              <a:t>column_nameN</a:t>
            </a:r>
            <a:r>
              <a:rPr lang="en-US" sz="1600" dirty="0"/>
              <a:t> IS NOT </a:t>
            </a:r>
            <a:r>
              <a:rPr lang="en-US" sz="1600" dirty="0" smtClean="0"/>
              <a:t>NULL;</a:t>
            </a:r>
            <a:endParaRPr lang="en-IN" sz="1600" dirty="0"/>
          </a:p>
        </p:txBody>
      </p:sp>
    </p:spTree>
    <p:extLst>
      <p:ext uri="{BB962C8B-B14F-4D97-AF65-F5344CB8AC3E}">
        <p14:creationId xmlns:p14="http://schemas.microsoft.com/office/powerpoint/2010/main" val="3425822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1600" dirty="0" smtClean="0"/>
              <a:t>T</a:t>
            </a:r>
            <a:r>
              <a:rPr lang="en-IN" sz="1600" b="1" dirty="0"/>
              <a:t>able: </a:t>
            </a:r>
            <a:r>
              <a:rPr lang="en-IN" sz="1600" b="1" dirty="0" smtClean="0"/>
              <a:t>Employees</a:t>
            </a:r>
          </a:p>
          <a:p>
            <a:r>
              <a:rPr lang="en-IN" sz="1600" dirty="0" err="1"/>
              <a:t>EmployeeName</a:t>
            </a:r>
            <a:r>
              <a:rPr lang="en-IN" sz="1600" dirty="0"/>
              <a:t> </a:t>
            </a:r>
            <a:r>
              <a:rPr lang="en-IN" sz="1600" dirty="0" err="1"/>
              <a:t>EmployeeAge</a:t>
            </a:r>
            <a:r>
              <a:rPr lang="en-IN" sz="1600" dirty="0"/>
              <a:t> </a:t>
            </a:r>
            <a:r>
              <a:rPr lang="en-IN" sz="1600" dirty="0" err="1"/>
              <a:t>EmployeePhoneNo</a:t>
            </a:r>
            <a:r>
              <a:rPr lang="en-IN" sz="1600" dirty="0"/>
              <a:t> </a:t>
            </a:r>
            <a:r>
              <a:rPr lang="en-IN" sz="1600" dirty="0" err="1"/>
              <a:t>EmployeeAddress</a:t>
            </a:r>
            <a:r>
              <a:rPr lang="en-IN" sz="1600" dirty="0"/>
              <a:t> </a:t>
            </a:r>
            <a:endParaRPr lang="en-IN" sz="1600" dirty="0"/>
          </a:p>
          <a:p>
            <a:r>
              <a:rPr lang="en-IN" sz="1600" dirty="0" err="1" smtClean="0"/>
              <a:t>Cindi</a:t>
            </a:r>
            <a:r>
              <a:rPr lang="en-IN" sz="1600" dirty="0" smtClean="0"/>
              <a:t>                          34                      95XXXXXXX8           Noida </a:t>
            </a:r>
          </a:p>
          <a:p>
            <a:r>
              <a:rPr lang="en-IN" sz="1600" dirty="0" smtClean="0"/>
              <a:t>Linda                          35                                                        Agra </a:t>
            </a:r>
          </a:p>
          <a:p>
            <a:r>
              <a:rPr lang="en-IN" sz="1600" dirty="0" smtClean="0"/>
              <a:t>Shaun                         33                         75XXXXXXX4        Delhi </a:t>
            </a:r>
          </a:p>
          <a:p>
            <a:r>
              <a:rPr lang="en-IN" sz="1600" dirty="0" smtClean="0"/>
              <a:t>Timmy                         </a:t>
            </a:r>
            <a:r>
              <a:rPr lang="en-IN" sz="1600" dirty="0"/>
              <a:t>34 </a:t>
            </a:r>
            <a:r>
              <a:rPr lang="en-IN" sz="1600" dirty="0" smtClean="0"/>
              <a:t>                                                      Noida </a:t>
            </a:r>
          </a:p>
          <a:p>
            <a:r>
              <a:rPr lang="en-IN" sz="1600" dirty="0" err="1" smtClean="0"/>
              <a:t>Pappu</a:t>
            </a:r>
            <a:r>
              <a:rPr lang="en-IN" sz="1600" dirty="0" smtClean="0"/>
              <a:t>                         36                                                        Noida</a:t>
            </a:r>
          </a:p>
          <a:p>
            <a:endParaRPr lang="en-US" sz="1600" dirty="0"/>
          </a:p>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NULL</a:t>
            </a:r>
            <a:r>
              <a:rPr lang="en-US" sz="1600" dirty="0" smtClean="0"/>
              <a:t>;</a:t>
            </a:r>
          </a:p>
          <a:p>
            <a:endParaRPr lang="en-US" sz="1600" dirty="0"/>
          </a:p>
          <a:p>
            <a:r>
              <a:rPr lang="en-US" sz="1600" dirty="0" smtClean="0"/>
              <a:t>Result:</a:t>
            </a:r>
          </a:p>
          <a:p>
            <a:r>
              <a:rPr lang="en-IN" sz="1600" dirty="0" err="1"/>
              <a:t>EmployeeName</a:t>
            </a:r>
            <a:r>
              <a:rPr lang="en-IN" sz="1600" dirty="0"/>
              <a:t> </a:t>
            </a:r>
            <a:r>
              <a:rPr lang="en-IN" sz="1600" dirty="0" err="1"/>
              <a:t>EmployeeAddress</a:t>
            </a:r>
            <a:r>
              <a:rPr lang="en-IN" sz="1600" dirty="0"/>
              <a:t> </a:t>
            </a:r>
            <a:endParaRPr lang="en-IN" sz="1600" dirty="0"/>
          </a:p>
          <a:p>
            <a:r>
              <a:rPr lang="en-IN" sz="1600" dirty="0" smtClean="0"/>
              <a:t> </a:t>
            </a:r>
            <a:r>
              <a:rPr lang="en-IN" sz="1600" dirty="0"/>
              <a:t>Linda </a:t>
            </a:r>
            <a:r>
              <a:rPr lang="en-IN" sz="1600" dirty="0" smtClean="0"/>
              <a:t>                        Agra </a:t>
            </a:r>
          </a:p>
          <a:p>
            <a:r>
              <a:rPr lang="en-IN" sz="1600" dirty="0" smtClean="0"/>
              <a:t>Timmy                         Noida </a:t>
            </a:r>
          </a:p>
          <a:p>
            <a:r>
              <a:rPr lang="en-IN" sz="1600" dirty="0" err="1" smtClean="0"/>
              <a:t>Pappu</a:t>
            </a:r>
            <a:r>
              <a:rPr lang="en-IN" sz="1600" dirty="0" smtClean="0"/>
              <a:t>                            Noida</a:t>
            </a:r>
            <a:endParaRPr lang="en-IN" sz="1600" dirty="0"/>
          </a:p>
        </p:txBody>
      </p:sp>
    </p:spTree>
    <p:extLst>
      <p:ext uri="{BB962C8B-B14F-4D97-AF65-F5344CB8AC3E}">
        <p14:creationId xmlns:p14="http://schemas.microsoft.com/office/powerpoint/2010/main" val="2275282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Is not Null</a:t>
            </a:r>
            <a:endParaRPr lang="en-IN" sz="2000" dirty="0"/>
          </a:p>
        </p:txBody>
      </p:sp>
      <p:sp>
        <p:nvSpPr>
          <p:cNvPr id="3" name="Content Placeholder 2"/>
          <p:cNvSpPr>
            <a:spLocks noGrp="1"/>
          </p:cNvSpPr>
          <p:nvPr>
            <p:ph idx="1"/>
          </p:nvPr>
        </p:nvSpPr>
        <p:spPr/>
        <p:txBody>
          <a:bodyPr>
            <a:normAutofit/>
          </a:bodyPr>
          <a:lstStyle/>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NOT NULL</a:t>
            </a:r>
            <a:r>
              <a:rPr lang="en-US" sz="1600" dirty="0" smtClean="0"/>
              <a:t>;</a:t>
            </a:r>
          </a:p>
          <a:p>
            <a:endParaRPr lang="en-US" sz="1600" dirty="0"/>
          </a:p>
          <a:p>
            <a:r>
              <a:rPr lang="en-US" sz="1600" dirty="0" err="1"/>
              <a:t>EmployeeName</a:t>
            </a:r>
            <a:r>
              <a:rPr lang="en-US" sz="1600" dirty="0"/>
              <a:t> </a:t>
            </a:r>
            <a:r>
              <a:rPr lang="en-US" sz="1600" dirty="0" err="1"/>
              <a:t>EmployeeAddress</a:t>
            </a:r>
            <a:r>
              <a:rPr lang="en-US" sz="1600" dirty="0"/>
              <a:t> </a:t>
            </a:r>
            <a:endParaRPr lang="en-US" sz="1600" dirty="0"/>
          </a:p>
          <a:p>
            <a:r>
              <a:rPr lang="en-US" sz="1600" dirty="0" err="1" smtClean="0"/>
              <a:t>Cindi</a:t>
            </a:r>
            <a:r>
              <a:rPr lang="en-US" sz="1600" dirty="0" smtClean="0"/>
              <a:t>                       Noida  </a:t>
            </a:r>
          </a:p>
          <a:p>
            <a:r>
              <a:rPr lang="en-US" sz="1600" dirty="0" smtClean="0"/>
              <a:t>Shaun                       Delhi</a:t>
            </a:r>
            <a:endParaRPr lang="en-IN" sz="1600" dirty="0"/>
          </a:p>
        </p:txBody>
      </p:sp>
    </p:spTree>
    <p:extLst>
      <p:ext uri="{BB962C8B-B14F-4D97-AF65-F5344CB8AC3E}">
        <p14:creationId xmlns:p14="http://schemas.microsoft.com/office/powerpoint/2010/main" val="2880240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MIN() and MAX() Functions</a:t>
            </a:r>
            <a:endParaRPr lang="en-IN" dirty="0"/>
          </a:p>
        </p:txBody>
      </p:sp>
      <p:sp>
        <p:nvSpPr>
          <p:cNvPr id="3" name="Content Placeholder 2"/>
          <p:cNvSpPr>
            <a:spLocks noGrp="1"/>
          </p:cNvSpPr>
          <p:nvPr>
            <p:ph idx="1"/>
          </p:nvPr>
        </p:nvSpPr>
        <p:spPr/>
        <p:txBody>
          <a:bodyPr>
            <a:normAutofit/>
          </a:bodyPr>
          <a:lstStyle/>
          <a:p>
            <a:r>
              <a:rPr lang="en-US" sz="1600" dirty="0"/>
              <a:t>The MIN() function returns the smallest value of the selected column</a:t>
            </a:r>
            <a:r>
              <a:rPr lang="en-US" sz="1600" dirty="0" smtClean="0"/>
              <a:t>.</a:t>
            </a:r>
          </a:p>
          <a:p>
            <a:r>
              <a:rPr lang="en-US" sz="1600" dirty="0"/>
              <a:t>MIN() </a:t>
            </a:r>
            <a:r>
              <a:rPr lang="en-US" sz="1600" dirty="0" smtClean="0"/>
              <a:t>Syntax:</a:t>
            </a:r>
            <a:endParaRPr lang="en-US" sz="1600" dirty="0"/>
          </a:p>
          <a:p>
            <a:r>
              <a:rPr lang="en-US" sz="1600" dirty="0"/>
              <a:t>SELECT MIN(</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r>
              <a:rPr lang="en-US" sz="1600" dirty="0" smtClean="0"/>
              <a:t>Example:</a:t>
            </a:r>
          </a:p>
          <a:p>
            <a:r>
              <a:rPr lang="en-US" sz="1600" dirty="0"/>
              <a:t>SELECT MIN(Price) AS </a:t>
            </a:r>
            <a:r>
              <a:rPr lang="en-US" sz="1600" dirty="0" err="1"/>
              <a:t>SmallestPrice</a:t>
            </a:r>
            <a:r>
              <a:rPr lang="en-US" sz="1600" dirty="0"/>
              <a:t/>
            </a:r>
            <a:br>
              <a:rPr lang="en-US" sz="1600" dirty="0"/>
            </a:br>
            <a:r>
              <a:rPr lang="en-US" sz="1600" dirty="0"/>
              <a:t>FROM Products;</a:t>
            </a:r>
          </a:p>
          <a:p>
            <a:endParaRPr lang="en-US" sz="1600" dirty="0"/>
          </a:p>
          <a:p>
            <a:r>
              <a:rPr lang="en-US" sz="1600" dirty="0"/>
              <a:t>The MAX() function returns the largest value of the selected column.</a:t>
            </a:r>
          </a:p>
          <a:p>
            <a:r>
              <a:rPr lang="en-US" sz="1600" dirty="0"/>
              <a:t>MAX() </a:t>
            </a:r>
            <a:r>
              <a:rPr lang="en-US" sz="1600" dirty="0" smtClean="0"/>
              <a:t>Syntax:</a:t>
            </a:r>
            <a:endParaRPr lang="en-US" sz="1600" dirty="0"/>
          </a:p>
          <a:p>
            <a:r>
              <a:rPr lang="en-US" sz="1600" dirty="0"/>
              <a:t>SELECT MAX(</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pPr marL="0" indent="0">
              <a:buNone/>
            </a:pPr>
            <a:r>
              <a:rPr lang="en-US" sz="1600" dirty="0" err="1" smtClean="0"/>
              <a:t>Example:</a:t>
            </a:r>
            <a:r>
              <a:rPr lang="en-US" sz="1600" dirty="0" err="1"/>
              <a:t>SELECT</a:t>
            </a:r>
            <a:r>
              <a:rPr lang="en-US" sz="1600" dirty="0"/>
              <a:t> MAX(Price) AS </a:t>
            </a:r>
            <a:r>
              <a:rPr lang="en-US" sz="1600" dirty="0" err="1"/>
              <a:t>LargestPrice</a:t>
            </a:r>
            <a:r>
              <a:rPr lang="en-US" sz="1600" dirty="0"/>
              <a:t/>
            </a:r>
            <a:br>
              <a:rPr lang="en-US" sz="1600" dirty="0"/>
            </a:br>
            <a:r>
              <a:rPr lang="en-US" sz="1600" dirty="0"/>
              <a:t>FROM Products;</a:t>
            </a:r>
            <a:endParaRPr lang="en-IN" sz="1600" dirty="0"/>
          </a:p>
        </p:txBody>
      </p:sp>
    </p:spTree>
    <p:extLst>
      <p:ext uri="{BB962C8B-B14F-4D97-AF65-F5344CB8AC3E}">
        <p14:creationId xmlns:p14="http://schemas.microsoft.com/office/powerpoint/2010/main" val="329307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SQL COUNT(), AVG() and SUM() Functions</a:t>
            </a:r>
            <a:endParaRPr lang="en-IN" sz="3600"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sz="1900" dirty="0"/>
              <a:t>The COUNT() function returns the number of rows that matches a specified criterion</a:t>
            </a:r>
            <a:r>
              <a:rPr lang="en-US" sz="1900" dirty="0" smtClean="0"/>
              <a:t>.</a:t>
            </a:r>
          </a:p>
          <a:p>
            <a:r>
              <a:rPr lang="en-US" sz="1400" dirty="0"/>
              <a:t>COUNT() </a:t>
            </a:r>
            <a:r>
              <a:rPr lang="en-US" sz="1400" dirty="0" smtClean="0"/>
              <a:t>Syntax:</a:t>
            </a:r>
            <a:endParaRPr lang="en-US" sz="1400" dirty="0"/>
          </a:p>
          <a:p>
            <a:r>
              <a:rPr lang="en-US" sz="1400" dirty="0"/>
              <a:t>SELECT COUNT(</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endParaRPr lang="en-US" sz="1400" dirty="0"/>
          </a:p>
          <a:p>
            <a:r>
              <a:rPr lang="en-US" sz="1400" dirty="0" smtClean="0"/>
              <a:t>Example:</a:t>
            </a:r>
          </a:p>
          <a:p>
            <a:r>
              <a:rPr lang="en-IN" sz="1400" dirty="0"/>
              <a:t>SELECT COUNT(</a:t>
            </a:r>
            <a:r>
              <a:rPr lang="en-IN" sz="1400" dirty="0" err="1"/>
              <a:t>ProductID</a:t>
            </a:r>
            <a:r>
              <a:rPr lang="en-IN" sz="1400" dirty="0"/>
              <a:t>)</a:t>
            </a:r>
            <a:br>
              <a:rPr lang="en-IN" sz="1400" dirty="0"/>
            </a:br>
            <a:r>
              <a:rPr lang="en-IN" sz="1400" dirty="0"/>
              <a:t>FROM Products</a:t>
            </a:r>
            <a:r>
              <a:rPr lang="en-IN" sz="1400" dirty="0" smtClean="0"/>
              <a:t>;</a:t>
            </a:r>
          </a:p>
          <a:p>
            <a:r>
              <a:rPr lang="en-US" sz="1700" dirty="0"/>
              <a:t>The AVG() function returns the average value of a numeric column</a:t>
            </a:r>
            <a:r>
              <a:rPr lang="en-US" sz="1400" dirty="0"/>
              <a:t>. </a:t>
            </a:r>
          </a:p>
          <a:p>
            <a:r>
              <a:rPr lang="en-US" sz="1400" dirty="0"/>
              <a:t>AVG() </a:t>
            </a:r>
            <a:r>
              <a:rPr lang="en-US" sz="1400" dirty="0" smtClean="0"/>
              <a:t>Syntax:</a:t>
            </a:r>
            <a:endParaRPr lang="en-US" sz="1400" dirty="0"/>
          </a:p>
          <a:p>
            <a:r>
              <a:rPr lang="en-US" sz="1400" dirty="0"/>
              <a:t>SELECT AVG(</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r>
              <a:rPr lang="en-US" sz="1400" dirty="0" err="1" smtClean="0"/>
              <a:t>Example:</a:t>
            </a:r>
            <a:r>
              <a:rPr lang="en-US" sz="1400" dirty="0" err="1"/>
              <a:t>Example</a:t>
            </a:r>
            <a:endParaRPr lang="en-US" sz="1400" dirty="0"/>
          </a:p>
          <a:p>
            <a:r>
              <a:rPr lang="en-US" sz="1400" dirty="0"/>
              <a:t>SELECT AVG(Price)</a:t>
            </a:r>
            <a:br>
              <a:rPr lang="en-US" sz="1400" dirty="0"/>
            </a:br>
            <a:r>
              <a:rPr lang="en-US" sz="1400" dirty="0"/>
              <a:t>FROM Products;</a:t>
            </a:r>
          </a:p>
          <a:p>
            <a:r>
              <a:rPr lang="en-US" sz="1700" dirty="0"/>
              <a:t>The SUM() function returns the total sum of a numeric column. </a:t>
            </a:r>
          </a:p>
          <a:p>
            <a:r>
              <a:rPr lang="en-US" sz="1400" dirty="0"/>
              <a:t>SUM() Syntax</a:t>
            </a:r>
          </a:p>
          <a:p>
            <a:r>
              <a:rPr lang="en-US" sz="1400" dirty="0"/>
              <a:t>SELECT SUM(</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a:t>;</a:t>
            </a:r>
          </a:p>
          <a:p>
            <a:r>
              <a:rPr lang="en-IN" sz="1400" dirty="0" smtClean="0"/>
              <a:t>Example: SELECT</a:t>
            </a:r>
            <a:r>
              <a:rPr lang="en-IN" sz="1400" dirty="0"/>
              <a:t> SUM(Quantity)</a:t>
            </a:r>
            <a:br>
              <a:rPr lang="en-IN" sz="1400" dirty="0"/>
            </a:br>
            <a:r>
              <a:rPr lang="en-IN" sz="1400" dirty="0"/>
              <a:t>FROM </a:t>
            </a:r>
            <a:r>
              <a:rPr lang="en-IN" sz="1400" dirty="0" err="1"/>
              <a:t>OrderDetails</a:t>
            </a:r>
            <a:r>
              <a:rPr lang="en-IN" sz="1400" dirty="0"/>
              <a:t>;</a:t>
            </a:r>
            <a:endParaRPr lang="en-US" sz="1400" dirty="0"/>
          </a:p>
          <a:p>
            <a:endParaRPr lang="en-US" sz="1400" dirty="0"/>
          </a:p>
          <a:p>
            <a:endParaRPr lang="en-IN" sz="1400" dirty="0"/>
          </a:p>
        </p:txBody>
      </p:sp>
    </p:spTree>
    <p:extLst>
      <p:ext uri="{BB962C8B-B14F-4D97-AF65-F5344CB8AC3E}">
        <p14:creationId xmlns:p14="http://schemas.microsoft.com/office/powerpoint/2010/main" val="359658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SQL Aliases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SQL aliases are used to give a table, or a column in a table, a temporary name.</a:t>
            </a:r>
          </a:p>
          <a:p>
            <a:r>
              <a:rPr lang="en-US" sz="2000" dirty="0"/>
              <a:t>Aliases are often used to make column names more readable</a:t>
            </a:r>
            <a:r>
              <a:rPr lang="en-US" sz="2000" dirty="0" smtClean="0"/>
              <a:t>.</a:t>
            </a:r>
          </a:p>
          <a:p>
            <a:endParaRPr lang="en-US" sz="2000" dirty="0"/>
          </a:p>
          <a:p>
            <a:r>
              <a:rPr lang="en-US" sz="2000" dirty="0"/>
              <a:t>Alias Column </a:t>
            </a:r>
            <a:r>
              <a:rPr lang="en-US" sz="2000" dirty="0" smtClean="0"/>
              <a:t>Syntax:</a:t>
            </a:r>
            <a:endParaRPr lang="en-US" sz="2000" dirty="0"/>
          </a:p>
          <a:p>
            <a:r>
              <a:rPr lang="en-US" sz="2000" dirty="0"/>
              <a:t>SELECT </a:t>
            </a:r>
            <a:r>
              <a:rPr lang="en-US" sz="2000" i="1" dirty="0" err="1"/>
              <a:t>column_name</a:t>
            </a:r>
            <a:r>
              <a:rPr lang="en-US" sz="2000" dirty="0"/>
              <a:t> AS </a:t>
            </a:r>
            <a:r>
              <a:rPr lang="en-US" sz="2000" i="1" dirty="0" err="1"/>
              <a:t>alias_name</a:t>
            </a:r>
            <a:r>
              <a:rPr lang="en-US" sz="2000" dirty="0"/>
              <a:t/>
            </a:r>
            <a:br>
              <a:rPr lang="en-US" sz="2000" dirty="0"/>
            </a:br>
            <a:r>
              <a:rPr lang="en-US" sz="2000" dirty="0"/>
              <a:t>FROM </a:t>
            </a:r>
            <a:r>
              <a:rPr lang="en-US" sz="2000" i="1" dirty="0" err="1"/>
              <a:t>table_name</a:t>
            </a:r>
            <a:r>
              <a:rPr lang="en-US" sz="2000" i="1" dirty="0" smtClean="0"/>
              <a:t>;</a:t>
            </a:r>
          </a:p>
          <a:p>
            <a:r>
              <a:rPr lang="en-US" sz="2000" i="1" dirty="0" err="1" smtClean="0"/>
              <a:t>Example:</a:t>
            </a:r>
            <a:r>
              <a:rPr lang="en-US" sz="2000" dirty="0" err="1"/>
              <a:t>Example</a:t>
            </a:r>
            <a:endParaRPr lang="en-US" sz="2000" dirty="0"/>
          </a:p>
          <a:p>
            <a:r>
              <a:rPr lang="en-US" sz="2000" dirty="0"/>
              <a:t>SELECT </a:t>
            </a:r>
            <a:r>
              <a:rPr lang="en-US" sz="2000" dirty="0" err="1"/>
              <a:t>CustomerID</a:t>
            </a:r>
            <a:r>
              <a:rPr lang="en-US" sz="2000" dirty="0"/>
              <a:t> AS ID, </a:t>
            </a:r>
            <a:r>
              <a:rPr lang="en-US" sz="2000" dirty="0" err="1"/>
              <a:t>CustomerName</a:t>
            </a:r>
            <a:r>
              <a:rPr lang="en-US" sz="2000" dirty="0"/>
              <a:t> AS Customer</a:t>
            </a:r>
            <a:br>
              <a:rPr lang="en-US" sz="2000" dirty="0"/>
            </a:br>
            <a:r>
              <a:rPr lang="en-US" sz="2000" dirty="0"/>
              <a:t>FROM Customers;</a:t>
            </a:r>
          </a:p>
          <a:p>
            <a:pPr marL="0" indent="0">
              <a:buNone/>
            </a:pPr>
            <a:r>
              <a:rPr lang="en-US" sz="2000" dirty="0"/>
              <a:t> </a:t>
            </a:r>
            <a:r>
              <a:rPr lang="en-US" sz="2000" dirty="0" smtClean="0"/>
              <a:t> Alias </a:t>
            </a:r>
            <a:r>
              <a:rPr lang="en-US" sz="2000" dirty="0"/>
              <a:t>Table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i="1" dirty="0"/>
              <a:t> </a:t>
            </a:r>
            <a:r>
              <a:rPr lang="en-US" sz="2000" dirty="0"/>
              <a:t>AS </a:t>
            </a:r>
            <a:r>
              <a:rPr lang="en-US" sz="2000" i="1" dirty="0" err="1"/>
              <a:t>alias_name</a:t>
            </a:r>
            <a:endParaRPr lang="en-US" sz="2000" dirty="0"/>
          </a:p>
          <a:p>
            <a:endParaRPr lang="en-US" sz="2000" dirty="0"/>
          </a:p>
          <a:p>
            <a:endParaRPr lang="en-IN" dirty="0"/>
          </a:p>
        </p:txBody>
      </p:sp>
    </p:spTree>
    <p:extLst>
      <p:ext uri="{BB962C8B-B14F-4D97-AF65-F5344CB8AC3E}">
        <p14:creationId xmlns:p14="http://schemas.microsoft.com/office/powerpoint/2010/main" val="2103223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SQL JOIN</a:t>
            </a:r>
          </a:p>
        </p:txBody>
      </p:sp>
      <p:sp>
        <p:nvSpPr>
          <p:cNvPr id="3" name="Content Placeholder 2"/>
          <p:cNvSpPr>
            <a:spLocks noGrp="1"/>
          </p:cNvSpPr>
          <p:nvPr>
            <p:ph idx="1"/>
          </p:nvPr>
        </p:nvSpPr>
        <p:spPr/>
        <p:txBody>
          <a:bodyPr>
            <a:normAutofit/>
          </a:bodyPr>
          <a:lstStyle/>
          <a:p>
            <a:r>
              <a:rPr lang="en-US" sz="2000" dirty="0"/>
              <a:t>A JOIN clause is used to combine rows from two or more tables, based on a related column between them</a:t>
            </a:r>
            <a:r>
              <a:rPr lang="en-US" sz="2000" dirty="0" smtClean="0"/>
              <a:t>.</a:t>
            </a:r>
          </a:p>
          <a:p>
            <a:r>
              <a:rPr lang="en-US" sz="2400" dirty="0"/>
              <a:t>Different Types of SQL JOINs</a:t>
            </a:r>
          </a:p>
          <a:p>
            <a:pPr marL="0" indent="0">
              <a:buNone/>
            </a:pPr>
            <a:r>
              <a:rPr lang="en-US" sz="2000" dirty="0" smtClean="0"/>
              <a:t>     Here </a:t>
            </a:r>
            <a:r>
              <a:rPr lang="en-US" sz="2000" dirty="0"/>
              <a:t>are the different types of the JOINs in SQL:</a:t>
            </a:r>
          </a:p>
          <a:p>
            <a:r>
              <a:rPr lang="en-US" sz="1800" dirty="0"/>
              <a:t>(INNER) JOIN: Returns records that have matching values in both tables</a:t>
            </a:r>
          </a:p>
          <a:p>
            <a:r>
              <a:rPr lang="en-US" sz="1800" dirty="0"/>
              <a:t>LEFT (OUTER) JOIN: Returns all records from the left table, and the matched records from the right table</a:t>
            </a:r>
          </a:p>
          <a:p>
            <a:r>
              <a:rPr lang="en-US" sz="1800" dirty="0"/>
              <a:t>RIGHT (OUTER) JOIN: Returns all records from the right table, and the matched records from the left table</a:t>
            </a:r>
          </a:p>
          <a:p>
            <a:r>
              <a:rPr lang="en-US" sz="1800" dirty="0"/>
              <a:t>FULL (OUTER) JOIN: Returns all records when there is a match in either left or right table</a:t>
            </a:r>
          </a:p>
          <a:p>
            <a:endParaRPr lang="en-US" sz="2000" dirty="0"/>
          </a:p>
        </p:txBody>
      </p:sp>
    </p:spTree>
    <p:extLst>
      <p:ext uri="{BB962C8B-B14F-4D97-AF65-F5344CB8AC3E}">
        <p14:creationId xmlns:p14="http://schemas.microsoft.com/office/powerpoint/2010/main" val="155052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What is SQL?</a:t>
            </a:r>
          </a:p>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p>
          <a:p>
            <a:r>
              <a:rPr lang="en-US" sz="1600" dirty="0"/>
              <a:t>What Can SQL do?</a:t>
            </a:r>
          </a:p>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endParaRPr lang="en-IN" sz="1600" dirty="0"/>
          </a:p>
        </p:txBody>
      </p:sp>
    </p:spTree>
    <p:extLst>
      <p:ext uri="{BB962C8B-B14F-4D97-AF65-F5344CB8AC3E}">
        <p14:creationId xmlns:p14="http://schemas.microsoft.com/office/powerpoint/2010/main" val="2625521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normAutofit/>
          </a:bodyPr>
          <a:lstStyle/>
          <a:p>
            <a:r>
              <a:rPr lang="en-US" sz="1800" dirty="0"/>
              <a:t>(INNER) JOIN: Returns records that have matching values in both </a:t>
            </a:r>
            <a:r>
              <a:rPr lang="en-US" sz="1800" dirty="0" smtClean="0"/>
              <a:t>tables</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800" dirty="0" smtClean="0"/>
              <a:t> INNER </a:t>
            </a:r>
            <a:r>
              <a:rPr lang="en-US" sz="2800" dirty="0"/>
              <a:t>JOIN </a:t>
            </a:r>
            <a:r>
              <a:rPr lang="en-US" sz="2800" dirty="0" smtClean="0"/>
              <a:t>Syntax:</a:t>
            </a:r>
            <a:endParaRPr lang="en-US" sz="2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INNER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97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Orders.OrderID</a:t>
            </a:r>
            <a:r>
              <a:rPr lang="en-US" sz="1800" dirty="0"/>
              <a:t>, </a:t>
            </a:r>
            <a:r>
              <a:rPr lang="en-US" sz="1800" dirty="0" err="1"/>
              <a:t>Customers.CustomerName</a:t>
            </a:r>
            <a:r>
              <a:rPr lang="en-US" sz="1800" dirty="0"/>
              <a:t/>
            </a:r>
            <a:br>
              <a:rPr lang="en-US" sz="1800" dirty="0"/>
            </a:br>
            <a:r>
              <a:rPr lang="en-US" sz="1800" dirty="0"/>
              <a:t>FROM Orders</a:t>
            </a:r>
            <a:br>
              <a:rPr lang="en-US" sz="1800" dirty="0"/>
            </a:br>
            <a:r>
              <a:rPr lang="en-US" sz="1800" dirty="0"/>
              <a:t>INNER JOIN Customers ON </a:t>
            </a:r>
            <a:r>
              <a:rPr lang="en-US" sz="1800" dirty="0" err="1"/>
              <a:t>Orders.CustomerID</a:t>
            </a:r>
            <a:r>
              <a:rPr lang="en-US" sz="1800" dirty="0"/>
              <a:t> = </a:t>
            </a:r>
            <a:r>
              <a:rPr lang="en-US" sz="1800" dirty="0" err="1"/>
              <a:t>Customers.CustomerID</a:t>
            </a:r>
            <a:r>
              <a:rPr lang="en-US" sz="1800" dirty="0"/>
              <a:t>;</a:t>
            </a:r>
            <a:endParaRPr lang="en-IN" sz="1800" dirty="0"/>
          </a:p>
        </p:txBody>
      </p:sp>
    </p:spTree>
    <p:extLst>
      <p:ext uri="{BB962C8B-B14F-4D97-AF65-F5344CB8AC3E}">
        <p14:creationId xmlns:p14="http://schemas.microsoft.com/office/powerpoint/2010/main" val="1608771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LEFT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LEFT JOIN keyword returns all records from the left table (table1), and the matching records from the right table (table2). The result is 0 records from the right side, if there is no match</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400" dirty="0" smtClean="0"/>
              <a:t>LEFT JOIN Syntax:</a:t>
            </a:r>
          </a:p>
          <a:p>
            <a:r>
              <a:rPr lang="en-US" sz="1800" dirty="0" smtClean="0"/>
              <a:t>SELECT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LEFT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29139"/>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0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LEFT JOIN Orders ON </a:t>
            </a:r>
            <a:r>
              <a:rPr lang="en-US" sz="1800" dirty="0" err="1"/>
              <a:t>Customers.CustomerID</a:t>
            </a:r>
            <a:r>
              <a:rPr lang="en-US" sz="1800" dirty="0"/>
              <a:t> = </a:t>
            </a:r>
            <a:r>
              <a:rPr lang="en-US" sz="1800" dirty="0" err="1"/>
              <a:t>Orders.CustomerID</a:t>
            </a:r>
            <a:r>
              <a:rPr lang="en-US" sz="1800" dirty="0"/>
              <a:t/>
            </a:r>
            <a:br>
              <a:rPr lang="en-US" sz="1800" dirty="0"/>
            </a:br>
            <a:r>
              <a:rPr lang="en-US" sz="1800" dirty="0"/>
              <a:t>ORDER BY </a:t>
            </a:r>
            <a:r>
              <a:rPr lang="en-US" sz="1800" dirty="0" err="1" smtClean="0"/>
              <a:t>Customers.CustomerName</a:t>
            </a:r>
            <a:r>
              <a:rPr lang="en-US" sz="1800" dirty="0" smtClean="0"/>
              <a:t>;</a:t>
            </a:r>
          </a:p>
          <a:p>
            <a:endParaRPr lang="en-US" sz="1800" dirty="0"/>
          </a:p>
          <a:p>
            <a:pPr marL="0" indent="0">
              <a:buNone/>
            </a:pPr>
            <a:endParaRPr lang="en-IN" sz="1800" dirty="0"/>
          </a:p>
        </p:txBody>
      </p:sp>
    </p:spTree>
    <p:extLst>
      <p:ext uri="{BB962C8B-B14F-4D97-AF65-F5344CB8AC3E}">
        <p14:creationId xmlns:p14="http://schemas.microsoft.com/office/powerpoint/2010/main" val="39982188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RIGHT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RIGHT JOIN keyword returns all records from the right table (table2), and the matching records from the left table (table1). The result is 0 records from the left side, if there is no match</a:t>
            </a:r>
            <a:r>
              <a:rPr lang="en-US" sz="1800" dirty="0" smtClean="0"/>
              <a:t>.</a:t>
            </a:r>
          </a:p>
          <a:p>
            <a:endParaRPr lang="en-US" dirty="0"/>
          </a:p>
          <a:p>
            <a:endParaRPr lang="en-US" dirty="0" smtClean="0"/>
          </a:p>
          <a:p>
            <a:endParaRPr lang="en-US" dirty="0"/>
          </a:p>
          <a:p>
            <a:r>
              <a:rPr lang="en-US" dirty="0" smtClean="0"/>
              <a:t>RIGHT </a:t>
            </a:r>
            <a:r>
              <a:rPr lang="en-US" dirty="0"/>
              <a:t>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RIGHT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225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09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lstStyle/>
          <a:p>
            <a:pPr marL="0" indent="0">
              <a:buNone/>
            </a:pPr>
            <a:endParaRPr lang="en-US" sz="1600" dirty="0"/>
          </a:p>
          <a:p>
            <a:r>
              <a:rPr lang="en-US" sz="1600" dirty="0"/>
              <a:t>SELECT </a:t>
            </a:r>
            <a:r>
              <a:rPr lang="en-US" sz="1600" dirty="0" err="1"/>
              <a:t>Orders.OrderID</a:t>
            </a:r>
            <a:r>
              <a:rPr lang="en-US" sz="1600" dirty="0"/>
              <a:t>, </a:t>
            </a:r>
            <a:r>
              <a:rPr lang="en-US" sz="1600" dirty="0" err="1"/>
              <a:t>Employees.LastName</a:t>
            </a:r>
            <a:r>
              <a:rPr lang="en-US" sz="1600" dirty="0"/>
              <a:t>, </a:t>
            </a:r>
            <a:r>
              <a:rPr lang="en-US" sz="1600" dirty="0" err="1"/>
              <a:t>Employees.FirstName</a:t>
            </a:r>
            <a:r>
              <a:rPr lang="en-US" sz="1600" dirty="0"/>
              <a:t/>
            </a:r>
            <a:br>
              <a:rPr lang="en-US" sz="1600" dirty="0"/>
            </a:br>
            <a:r>
              <a:rPr lang="en-US" sz="1600" dirty="0"/>
              <a:t>FROM Orders</a:t>
            </a:r>
            <a:br>
              <a:rPr lang="en-US" sz="1600" dirty="0"/>
            </a:br>
            <a:r>
              <a:rPr lang="en-US" sz="1600" dirty="0"/>
              <a:t>RIGHT JOIN Employees ON </a:t>
            </a:r>
            <a:r>
              <a:rPr lang="en-US" sz="1600" dirty="0" err="1"/>
              <a:t>Orders.EmployeeID</a:t>
            </a:r>
            <a:r>
              <a:rPr lang="en-US" sz="1600" dirty="0"/>
              <a:t> = </a:t>
            </a:r>
            <a:r>
              <a:rPr lang="en-US" sz="1600" dirty="0" err="1"/>
              <a:t>Employees.EmployeeID</a:t>
            </a:r>
            <a:r>
              <a:rPr lang="en-US" sz="1600" dirty="0"/>
              <a:t/>
            </a:r>
            <a:br>
              <a:rPr lang="en-US" sz="1600" dirty="0"/>
            </a:br>
            <a:r>
              <a:rPr lang="en-US" sz="1600" dirty="0"/>
              <a:t>ORDER BY </a:t>
            </a:r>
            <a:r>
              <a:rPr lang="en-US" sz="1600" dirty="0" err="1"/>
              <a:t>Orders.OrderID</a:t>
            </a:r>
            <a:r>
              <a:rPr lang="en-US" sz="1600" dirty="0"/>
              <a:t>;</a:t>
            </a:r>
          </a:p>
          <a:p>
            <a:endParaRPr lang="en-IN" dirty="0"/>
          </a:p>
        </p:txBody>
      </p:sp>
    </p:spTree>
    <p:extLst>
      <p:ext uri="{BB962C8B-B14F-4D97-AF65-F5344CB8AC3E}">
        <p14:creationId xmlns:p14="http://schemas.microsoft.com/office/powerpoint/2010/main" val="17587738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SQL FULL OUTER JOIN Keyword</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FULL OUTER JOIN keyword returns all records when there is a match in left (table1) or right (table2) table records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dirty="0" smtClean="0"/>
              <a:t>FULL </a:t>
            </a:r>
            <a:r>
              <a:rPr lang="en-US" dirty="0"/>
              <a:t>OUTER 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FULL OUTER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br>
              <a:rPr lang="en-US" sz="1800" i="1" dirty="0"/>
            </a:br>
            <a:r>
              <a:rPr lang="en-US" sz="1800" dirty="0"/>
              <a:t>WHERE </a:t>
            </a:r>
            <a:r>
              <a:rPr lang="en-US" sz="1800" i="1" dirty="0"/>
              <a:t>condition</a:t>
            </a:r>
            <a:r>
              <a:rPr lang="en-US" sz="1800" dirty="0"/>
              <a:t>;</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17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FULL OUTER JOIN Orders ON </a:t>
            </a:r>
            <a:r>
              <a:rPr lang="en-US" sz="1800" dirty="0" err="1"/>
              <a:t>Customers.CustomerID</a:t>
            </a:r>
            <a:r>
              <a:rPr lang="en-US" sz="1800" dirty="0"/>
              <a:t>=</a:t>
            </a:r>
            <a:r>
              <a:rPr lang="en-US" sz="1800" dirty="0" err="1"/>
              <a:t>Orders.CustomerID</a:t>
            </a:r>
            <a:r>
              <a:rPr lang="en-US" sz="1800" dirty="0"/>
              <a:t/>
            </a:r>
            <a:br>
              <a:rPr lang="en-US" sz="1800" dirty="0"/>
            </a:br>
            <a:r>
              <a:rPr lang="en-US" sz="1800" dirty="0"/>
              <a:t>ORDER BY </a:t>
            </a:r>
            <a:r>
              <a:rPr lang="en-US" sz="1800" dirty="0" err="1"/>
              <a:t>Customers.CustomerName</a:t>
            </a:r>
            <a:r>
              <a:rPr lang="en-US" sz="1800" dirty="0"/>
              <a:t>;</a:t>
            </a:r>
            <a:endParaRPr lang="en-IN" sz="1800" dirty="0"/>
          </a:p>
        </p:txBody>
      </p:sp>
    </p:spTree>
    <p:extLst>
      <p:ext uri="{BB962C8B-B14F-4D97-AF65-F5344CB8AC3E}">
        <p14:creationId xmlns:p14="http://schemas.microsoft.com/office/powerpoint/2010/main" val="37817486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SQL ANY and ALL 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ANY and ALL operators allow you to perform a comparison between a single column value and a range of other values</a:t>
            </a:r>
            <a:r>
              <a:rPr lang="en-US" sz="1800" dirty="0" smtClean="0"/>
              <a:t>.</a:t>
            </a:r>
          </a:p>
          <a:p>
            <a:r>
              <a:rPr lang="en-US" sz="1800" dirty="0"/>
              <a:t>The ANY operator:</a:t>
            </a:r>
          </a:p>
          <a:p>
            <a:r>
              <a:rPr lang="en-US" sz="1800" dirty="0"/>
              <a:t>returns a </a:t>
            </a:r>
            <a:r>
              <a:rPr lang="en-US" sz="1800" dirty="0" err="1"/>
              <a:t>boolean</a:t>
            </a:r>
            <a:r>
              <a:rPr lang="en-US" sz="1800" dirty="0"/>
              <a:t> value as a result</a:t>
            </a:r>
          </a:p>
          <a:p>
            <a:r>
              <a:rPr lang="en-US" sz="1800" dirty="0"/>
              <a:t>returns TRUE if ANY of the </a:t>
            </a:r>
            <a:r>
              <a:rPr lang="en-US" sz="1800" dirty="0" err="1"/>
              <a:t>subquery</a:t>
            </a:r>
            <a:r>
              <a:rPr lang="en-US" sz="1800" dirty="0"/>
              <a:t> values meet the condition</a:t>
            </a:r>
          </a:p>
          <a:p>
            <a:r>
              <a:rPr lang="en-US" sz="1800" dirty="0"/>
              <a:t>ANY means that the condition will be true if the operation is true for any of the values in the range.</a:t>
            </a:r>
          </a:p>
          <a:p>
            <a:r>
              <a:rPr lang="en-US" sz="1800" dirty="0"/>
              <a:t>ANY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i="1" dirty="0"/>
              <a:t> operator</a:t>
            </a:r>
            <a:r>
              <a:rPr lang="en-US" sz="1800" dirty="0"/>
              <a:t> ANY</a:t>
            </a:r>
            <a:br>
              <a:rPr lang="en-US" sz="1800" dirty="0"/>
            </a:br>
            <a:r>
              <a:rPr lang="en-US" sz="1800" dirty="0"/>
              <a:t>  (SELECT </a:t>
            </a:r>
            <a:r>
              <a:rPr lang="en-US" sz="1800" i="1" dirty="0" err="1"/>
              <a:t>column_name</a:t>
            </a:r>
            <a:r>
              <a:rPr lang="en-US" sz="1800" i="1" dirty="0"/>
              <a:t/>
            </a:r>
            <a:br>
              <a:rPr lang="en-US" sz="1800" i="1" dirty="0"/>
            </a:br>
            <a:r>
              <a:rPr lang="en-US" sz="1800" i="1" dirty="0"/>
              <a:t>  </a:t>
            </a:r>
            <a:r>
              <a:rPr lang="en-US" sz="1800" dirty="0"/>
              <a:t>FROM </a:t>
            </a:r>
            <a:r>
              <a:rPr lang="en-US" sz="1800" i="1" dirty="0" err="1"/>
              <a:t>table_name</a:t>
            </a:r>
            <a:r>
              <a:rPr lang="en-US" sz="1800" i="1" dirty="0"/>
              <a:t/>
            </a:r>
            <a:br>
              <a:rPr lang="en-US" sz="1800" i="1" dirty="0"/>
            </a:br>
            <a:r>
              <a:rPr lang="en-US" sz="1800" i="1" dirty="0"/>
              <a:t>  </a:t>
            </a: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959966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Example:</a:t>
            </a:r>
            <a:endParaRPr lang="en-US" sz="1800" dirty="0"/>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ANY</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dirty="0"/>
              <a:t/>
            </a:r>
            <a:br>
              <a:rPr lang="en-US" sz="1800" dirty="0"/>
            </a:br>
            <a:r>
              <a:rPr lang="en-US" sz="1800" dirty="0"/>
              <a:t>  WHERE Quantity = 10</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30064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RDBMS</a:t>
            </a:r>
          </a:p>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endParaRPr lang="en-IN" sz="1600" dirty="0"/>
          </a:p>
        </p:txBody>
      </p:sp>
    </p:spTree>
    <p:extLst>
      <p:ext uri="{BB962C8B-B14F-4D97-AF65-F5344CB8AC3E}">
        <p14:creationId xmlns:p14="http://schemas.microsoft.com/office/powerpoint/2010/main" val="2564813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The SQL ALL Operator</a:t>
            </a:r>
          </a:p>
          <a:p>
            <a:r>
              <a:rPr lang="en-US" sz="1800" dirty="0"/>
              <a:t>The ALL operator:</a:t>
            </a:r>
          </a:p>
          <a:p>
            <a:r>
              <a:rPr lang="en-US" sz="1800" dirty="0"/>
              <a:t>returns a </a:t>
            </a:r>
            <a:r>
              <a:rPr lang="en-US" sz="1800" dirty="0" err="1"/>
              <a:t>boolean</a:t>
            </a:r>
            <a:r>
              <a:rPr lang="en-US" sz="1800" dirty="0"/>
              <a:t> value as a result</a:t>
            </a:r>
          </a:p>
          <a:p>
            <a:r>
              <a:rPr lang="en-US" sz="1800" dirty="0"/>
              <a:t>returns TRUE if ALL of the </a:t>
            </a:r>
            <a:r>
              <a:rPr lang="en-US" sz="1800" dirty="0" err="1"/>
              <a:t>subquery</a:t>
            </a:r>
            <a:r>
              <a:rPr lang="en-US" sz="1800" dirty="0"/>
              <a:t> values meet the condition</a:t>
            </a:r>
          </a:p>
          <a:p>
            <a:r>
              <a:rPr lang="en-US" sz="1800" dirty="0"/>
              <a:t>is used with SELECT, WHERE and HAVING statements</a:t>
            </a:r>
          </a:p>
          <a:p>
            <a:r>
              <a:rPr lang="en-US" sz="1800" dirty="0"/>
              <a:t>ALL means that the condition will be true only if the operation is true for all values in the range. </a:t>
            </a:r>
          </a:p>
          <a:p>
            <a:r>
              <a:rPr lang="en-US" sz="1800" dirty="0"/>
              <a:t>ALL Syntax With SELECT</a:t>
            </a:r>
          </a:p>
          <a:p>
            <a:r>
              <a:rPr lang="en-US" sz="1800" dirty="0"/>
              <a:t>SELECT ALL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790074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ALL</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a:t/>
            </a:r>
            <a:br>
              <a:rPr lang="en-US" sz="1800"/>
            </a:br>
            <a:r>
              <a:rPr lang="en-US" sz="1800"/>
              <a:t>  WHERE Quantity = 10);</a:t>
            </a:r>
            <a:endParaRPr lang="en-IN" sz="1800"/>
          </a:p>
        </p:txBody>
      </p:sp>
    </p:spTree>
    <p:extLst>
      <p:ext uri="{BB962C8B-B14F-4D97-AF65-F5344CB8AC3E}">
        <p14:creationId xmlns:p14="http://schemas.microsoft.com/office/powerpoint/2010/main" val="26056901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r>
            <a:br>
              <a:rPr lang="en-US" sz="3600" dirty="0"/>
            </a:br>
            <a:r>
              <a:rPr lang="en-US" sz="3600" dirty="0"/>
              <a:t>SQL INSERT INTO SELECT Statement</a:t>
            </a:r>
            <a:endParaRPr lang="en-IN" sz="3600" dirty="0"/>
          </a:p>
        </p:txBody>
      </p:sp>
      <p:sp>
        <p:nvSpPr>
          <p:cNvPr id="3" name="Content Placeholder 2"/>
          <p:cNvSpPr>
            <a:spLocks noGrp="1"/>
          </p:cNvSpPr>
          <p:nvPr>
            <p:ph idx="1"/>
          </p:nvPr>
        </p:nvSpPr>
        <p:spPr/>
        <p:txBody>
          <a:bodyPr>
            <a:normAutofit/>
          </a:bodyPr>
          <a:lstStyle/>
          <a:p>
            <a:r>
              <a:rPr lang="en-US" sz="1800" dirty="0"/>
              <a:t>The INSERT INTO SELECT statement copies data from one table and inserts it into another table</a:t>
            </a:r>
            <a:r>
              <a:rPr lang="en-US" sz="1800" dirty="0" smtClean="0"/>
              <a:t>.</a:t>
            </a:r>
          </a:p>
          <a:p>
            <a:r>
              <a:rPr lang="en-US" sz="1800" dirty="0" smtClean="0"/>
              <a:t>Syntax:</a:t>
            </a:r>
            <a:endParaRPr lang="en-US" sz="1800" dirty="0"/>
          </a:p>
          <a:p>
            <a:r>
              <a:rPr lang="en-US" sz="1800" dirty="0"/>
              <a:t>INSERT INTO </a:t>
            </a:r>
            <a:r>
              <a:rPr lang="en-US" sz="1800" i="1" dirty="0"/>
              <a:t>table2</a:t>
            </a:r>
            <a:r>
              <a:rPr lang="en-US" sz="1800" dirty="0"/>
              <a:t/>
            </a:r>
            <a:br>
              <a:rPr lang="en-US" sz="1800" dirty="0"/>
            </a:br>
            <a:r>
              <a:rPr lang="en-US" sz="1800" dirty="0"/>
              <a:t>SELECT * FROM </a:t>
            </a:r>
            <a:r>
              <a:rPr lang="en-US" sz="1800" i="1" dirty="0"/>
              <a:t>table1</a:t>
            </a:r>
            <a:br>
              <a:rPr lang="en-US" sz="1800" i="1" dirty="0"/>
            </a:br>
            <a:r>
              <a:rPr lang="en-US" sz="1800" dirty="0"/>
              <a:t>WHERE </a:t>
            </a:r>
            <a:r>
              <a:rPr lang="en-US" sz="1800" i="1" dirty="0"/>
              <a:t>condition</a:t>
            </a:r>
            <a:r>
              <a:rPr lang="en-US" sz="1800" dirty="0" smtClean="0"/>
              <a:t>;</a:t>
            </a:r>
          </a:p>
          <a:p>
            <a:endParaRPr lang="en-US" sz="1800" dirty="0"/>
          </a:p>
          <a:p>
            <a:r>
              <a:rPr lang="en-US" sz="2400" dirty="0"/>
              <a:t>Copy only some columns from one table into another table:</a:t>
            </a:r>
          </a:p>
          <a:p>
            <a:r>
              <a:rPr lang="en-US" sz="1800" dirty="0"/>
              <a:t>INSERT INTO </a:t>
            </a:r>
            <a:r>
              <a:rPr lang="en-US" sz="1800" i="1" dirty="0"/>
              <a:t>table2 </a:t>
            </a:r>
            <a:r>
              <a:rPr lang="en-US" sz="1800" dirty="0"/>
              <a:t>(</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SELECT </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FROM </a:t>
            </a:r>
            <a:r>
              <a:rPr lang="en-US" sz="1800" i="1" dirty="0"/>
              <a:t>table1</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18911959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2000" dirty="0"/>
              <a:t>Example</a:t>
            </a:r>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p>
          <a:p>
            <a:endParaRPr lang="en-US" sz="2000" dirty="0" smtClean="0"/>
          </a:p>
          <a:p>
            <a:endParaRPr lang="en-US" sz="2000" dirty="0"/>
          </a:p>
          <a:p>
            <a:r>
              <a:rPr lang="en-US" sz="2000" dirty="0" smtClean="0"/>
              <a:t>Example:</a:t>
            </a:r>
          </a:p>
          <a:p>
            <a:endParaRPr lang="en-US" sz="2000" dirty="0"/>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br>
              <a:rPr lang="en-US" sz="2000" dirty="0"/>
            </a:br>
            <a:r>
              <a:rPr lang="en-US" sz="2000" dirty="0"/>
              <a:t>WHERE Country='Germany';</a:t>
            </a:r>
          </a:p>
          <a:p>
            <a:endParaRPr lang="en-IN" sz="2000" dirty="0"/>
          </a:p>
        </p:txBody>
      </p:sp>
    </p:spTree>
    <p:extLst>
      <p:ext uri="{BB962C8B-B14F-4D97-AF65-F5344CB8AC3E}">
        <p14:creationId xmlns:p14="http://schemas.microsoft.com/office/powerpoint/2010/main" val="7244767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SQL Keys</a:t>
            </a:r>
            <a:endParaRPr lang="en-IN" sz="3200" dirty="0"/>
          </a:p>
        </p:txBody>
      </p:sp>
      <p:sp>
        <p:nvSpPr>
          <p:cNvPr id="3" name="Content Placeholder 2"/>
          <p:cNvSpPr>
            <a:spLocks noGrp="1"/>
          </p:cNvSpPr>
          <p:nvPr>
            <p:ph idx="1"/>
          </p:nvPr>
        </p:nvSpPr>
        <p:spPr/>
        <p:txBody>
          <a:bodyPr>
            <a:normAutofit lnSpcReduction="10000"/>
          </a:bodyPr>
          <a:lstStyle/>
          <a:p>
            <a:r>
              <a:rPr lang="en-IN" sz="2400" dirty="0"/>
              <a:t>SQL PRIMARY </a:t>
            </a:r>
            <a:r>
              <a:rPr lang="en-IN" sz="2400" dirty="0" smtClean="0"/>
              <a:t>KEY</a:t>
            </a:r>
          </a:p>
          <a:p>
            <a:r>
              <a:rPr lang="en-US" sz="1800" dirty="0"/>
              <a:t>A column or columns is called </a:t>
            </a:r>
            <a:r>
              <a:rPr lang="en-US" sz="1800" b="1" dirty="0"/>
              <a:t>primary key (PK)</a:t>
            </a:r>
            <a:r>
              <a:rPr lang="en-US" sz="1800" dirty="0"/>
              <a:t> that </a:t>
            </a:r>
            <a:r>
              <a:rPr lang="en-US" sz="1800" i="1" dirty="0"/>
              <a:t>uniquely identifies each row in the table</a:t>
            </a:r>
            <a:r>
              <a:rPr lang="en-US" sz="1800" dirty="0" smtClean="0"/>
              <a:t>.</a:t>
            </a:r>
          </a:p>
          <a:p>
            <a:endParaRPr lang="en-US" sz="1800" dirty="0"/>
          </a:p>
          <a:p>
            <a:r>
              <a:rPr lang="en-US" sz="1800" dirty="0"/>
              <a:t>When multiple columns are used as a primary key, it is known as </a:t>
            </a:r>
            <a:r>
              <a:rPr lang="en-US" sz="1800" b="1" dirty="0"/>
              <a:t>composite primary key</a:t>
            </a:r>
            <a:r>
              <a:rPr lang="en-US" sz="1800" dirty="0" smtClean="0"/>
              <a:t>.</a:t>
            </a:r>
          </a:p>
          <a:p>
            <a:endParaRPr lang="en-US" sz="1800" dirty="0"/>
          </a:p>
          <a:p>
            <a:pPr marL="0" indent="0">
              <a:buNone/>
            </a:pPr>
            <a:r>
              <a:rPr lang="en-US" sz="2400" dirty="0"/>
              <a:t>Points to remember for primary key:</a:t>
            </a:r>
          </a:p>
          <a:p>
            <a:r>
              <a:rPr lang="en-US" sz="1800" dirty="0"/>
              <a:t>Primary key enforces the entity integrity of the table.</a:t>
            </a:r>
          </a:p>
          <a:p>
            <a:r>
              <a:rPr lang="en-US" sz="1800" dirty="0"/>
              <a:t>Primary key always has unique data.</a:t>
            </a:r>
          </a:p>
          <a:p>
            <a:r>
              <a:rPr lang="en-US" sz="1800" dirty="0"/>
              <a:t>A primary key length cannot be exceeded than 900 bytes.</a:t>
            </a:r>
          </a:p>
          <a:p>
            <a:r>
              <a:rPr lang="en-US" sz="1800" dirty="0"/>
              <a:t>A primary key cannot have null value.</a:t>
            </a:r>
          </a:p>
          <a:p>
            <a:r>
              <a:rPr lang="en-US" sz="1800" dirty="0"/>
              <a:t>There can be no duplicate value for a primary key.</a:t>
            </a:r>
          </a:p>
          <a:p>
            <a:r>
              <a:rPr lang="en-US" sz="1800" dirty="0"/>
              <a:t>A table can contain only one primary key constraint.</a:t>
            </a:r>
          </a:p>
          <a:p>
            <a:endParaRPr lang="en-US" sz="1800" dirty="0"/>
          </a:p>
          <a:p>
            <a:endParaRPr lang="en-IN" sz="2400" dirty="0"/>
          </a:p>
          <a:p>
            <a:endParaRPr lang="en-IN" sz="2000" dirty="0"/>
          </a:p>
        </p:txBody>
      </p:sp>
    </p:spTree>
    <p:extLst>
      <p:ext uri="{BB962C8B-B14F-4D97-AF65-F5344CB8AC3E}">
        <p14:creationId xmlns:p14="http://schemas.microsoft.com/office/powerpoint/2010/main" val="26143924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t>Example:</a:t>
            </a:r>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PRIMARY</a:t>
            </a:r>
            <a:r>
              <a:rPr lang="en-US" sz="1800" dirty="0"/>
              <a:t> </a:t>
            </a:r>
            <a:r>
              <a:rPr lang="en-US" sz="1800" b="1" dirty="0"/>
              <a:t>KEY</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2400" dirty="0"/>
          </a:p>
        </p:txBody>
      </p:sp>
    </p:spTree>
    <p:extLst>
      <p:ext uri="{BB962C8B-B14F-4D97-AF65-F5344CB8AC3E}">
        <p14:creationId xmlns:p14="http://schemas.microsoft.com/office/powerpoint/2010/main" val="21338034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r>
              <a:rPr lang="en-US" sz="1800" dirty="0" err="1"/>
              <a:t>LastName</a:t>
            </a:r>
            <a:r>
              <a:rPr lang="en-US" sz="1800" dirty="0"/>
              <a:t>)  </a:t>
            </a:r>
          </a:p>
          <a:p>
            <a:r>
              <a:rPr lang="en-US" sz="1800" dirty="0"/>
              <a:t>)  </a:t>
            </a:r>
          </a:p>
          <a:p>
            <a:r>
              <a:rPr lang="en-US" sz="1800" b="1" dirty="0" err="1"/>
              <a:t>Note:</a:t>
            </a:r>
            <a:r>
              <a:rPr lang="en-US" sz="1800" dirty="0" err="1"/>
              <a:t>you</a:t>
            </a:r>
            <a:r>
              <a:rPr lang="en-US" sz="1800" dirty="0"/>
              <a:t> should note that in the above example there is only one PRIMARY KEY (</a:t>
            </a:r>
            <a:r>
              <a:rPr lang="en-US" sz="1800" dirty="0" err="1"/>
              <a:t>pk_StudentID</a:t>
            </a:r>
            <a:r>
              <a:rPr lang="en-US" sz="1800" dirty="0"/>
              <a:t>). However it is made up of two columns (</a:t>
            </a:r>
            <a:r>
              <a:rPr lang="en-US" sz="1800" dirty="0" err="1"/>
              <a:t>S_Id</a:t>
            </a:r>
            <a:r>
              <a:rPr lang="en-US" sz="1800" dirty="0"/>
              <a:t> and </a:t>
            </a:r>
            <a:r>
              <a:rPr lang="en-US" sz="1800" dirty="0" err="1"/>
              <a:t>LastName</a:t>
            </a:r>
            <a:r>
              <a:rPr lang="en-US" sz="1800" dirty="0"/>
              <a:t>).</a:t>
            </a:r>
          </a:p>
          <a:p>
            <a:r>
              <a:rPr lang="en-US" sz="1800" dirty="0"/>
              <a:t/>
            </a:r>
            <a:br>
              <a:rPr lang="en-US" sz="1800" dirty="0"/>
            </a:br>
            <a:endParaRPr lang="en-IN" sz="1800" dirty="0"/>
          </a:p>
        </p:txBody>
      </p:sp>
    </p:spTree>
    <p:extLst>
      <p:ext uri="{BB962C8B-B14F-4D97-AF65-F5344CB8AC3E}">
        <p14:creationId xmlns:p14="http://schemas.microsoft.com/office/powerpoint/2010/main" val="4006375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Example:</a:t>
            </a:r>
          </a:p>
          <a:p>
            <a:r>
              <a:rPr lang="en-US" sz="1800" b="1" dirty="0"/>
              <a:t>Primary key on one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endParaRPr lang="en-US" sz="1800" dirty="0" smtClean="0"/>
          </a:p>
          <a:p>
            <a:endParaRPr lang="en-US" sz="1800" dirty="0"/>
          </a:p>
          <a:p>
            <a:r>
              <a:rPr lang="en-US" sz="1800" b="1" dirty="0"/>
              <a:t>Primary key on multiple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S_Id,LastName</a:t>
            </a:r>
            <a:r>
              <a:rPr lang="en-US" sz="1800" dirty="0"/>
              <a:t>) </a:t>
            </a:r>
            <a:r>
              <a:rPr lang="en-US" dirty="0"/>
              <a:t> </a:t>
            </a:r>
          </a:p>
          <a:p>
            <a:endParaRPr lang="en-IN" dirty="0"/>
          </a:p>
        </p:txBody>
      </p:sp>
    </p:spTree>
    <p:extLst>
      <p:ext uri="{BB962C8B-B14F-4D97-AF65-F5344CB8AC3E}">
        <p14:creationId xmlns:p14="http://schemas.microsoft.com/office/powerpoint/2010/main" val="7816564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SQL FOREIGN KEY</a:t>
            </a:r>
            <a:r>
              <a:rPr lang="en-IN" dirty="0"/>
              <a:t/>
            </a:r>
            <a:br>
              <a:rPr lang="en-IN" dirty="0"/>
            </a:br>
            <a:endParaRPr lang="en-IN" dirty="0"/>
          </a:p>
        </p:txBody>
      </p:sp>
      <p:sp>
        <p:nvSpPr>
          <p:cNvPr id="3" name="Content Placeholder 2"/>
          <p:cNvSpPr>
            <a:spLocks noGrp="1"/>
          </p:cNvSpPr>
          <p:nvPr>
            <p:ph idx="1"/>
          </p:nvPr>
        </p:nvSpPr>
        <p:spPr/>
        <p:txBody>
          <a:bodyPr/>
          <a:lstStyle/>
          <a:p>
            <a:r>
              <a:rPr lang="en-US" sz="1800" dirty="0"/>
              <a:t>In the relational databases, a foreign key is a field or a column that is used to establish a link between two tables.</a:t>
            </a:r>
          </a:p>
          <a:p>
            <a:r>
              <a:rPr lang="en-US" sz="1800" dirty="0"/>
              <a:t>In simple words you can say that, a foreign key in one table used to point primary key in another table</a:t>
            </a:r>
            <a:r>
              <a:rPr lang="en-US" sz="1800" dirty="0" smtClean="0"/>
              <a:t>.</a:t>
            </a:r>
          </a:p>
          <a:p>
            <a:endParaRPr lang="en-US" sz="1800" dirty="0"/>
          </a:p>
          <a:p>
            <a:r>
              <a:rPr lang="en-US" sz="1800" dirty="0" smtClean="0"/>
              <a:t>Here we have two </a:t>
            </a:r>
            <a:r>
              <a:rPr lang="en-US" sz="1800" dirty="0"/>
              <a:t>tables first one is students table and second is orders table</a:t>
            </a:r>
            <a:r>
              <a:rPr lang="en-US" sz="1800" dirty="0" smtClean="0"/>
              <a:t>.</a:t>
            </a:r>
          </a:p>
          <a:p>
            <a:endParaRPr lang="en-US" sz="1800" dirty="0"/>
          </a:p>
          <a:p>
            <a:endParaRPr lang="en-US" sz="1800" dirty="0"/>
          </a:p>
          <a:p>
            <a:endParaRPr lang="en-IN" dirty="0"/>
          </a:p>
        </p:txBody>
      </p:sp>
    </p:spTree>
    <p:extLst>
      <p:ext uri="{BB962C8B-B14F-4D97-AF65-F5344CB8AC3E}">
        <p14:creationId xmlns:p14="http://schemas.microsoft.com/office/powerpoint/2010/main" val="29873217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502319"/>
              </p:ext>
            </p:extLst>
          </p:nvPr>
        </p:nvGraphicFramePr>
        <p:xfrm>
          <a:off x="533400" y="2133600"/>
          <a:ext cx="7047908" cy="1783080"/>
        </p:xfrm>
        <a:graphic>
          <a:graphicData uri="http://schemas.openxmlformats.org/drawingml/2006/table">
            <a:tbl>
              <a:tblPr/>
              <a:tblGrid>
                <a:gridCol w="1761977"/>
                <a:gridCol w="1761977"/>
                <a:gridCol w="1761977"/>
                <a:gridCol w="1761977"/>
              </a:tblGrid>
              <a:tr h="0">
                <a:tc>
                  <a:txBody>
                    <a:bodyPr/>
                    <a:lstStyle/>
                    <a:p>
                      <a:pPr algn="l" fontAlgn="t"/>
                      <a:r>
                        <a:rPr lang="en-IN" dirty="0" err="1">
                          <a:solidFill>
                            <a:srgbClr val="000000"/>
                          </a:solidFill>
                          <a:effectLst/>
                          <a:latin typeface="times new roman"/>
                        </a:rPr>
                        <a:t>S_Id</a:t>
                      </a:r>
                      <a:endParaRPr lang="en-IN" dirty="0">
                        <a:solidFill>
                          <a:srgbClr val="000000"/>
                        </a:solidFill>
                        <a:effectLst/>
                        <a:latin typeface="times new roman"/>
                      </a:endParaRP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LastName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FirstName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CITY</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MAURYA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AJEET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JAISWAL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RATAN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ARORA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SAUMYA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MODINAGAR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15761" y="1600200"/>
            <a:ext cx="15440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Student table</a:t>
            </a:r>
          </a:p>
        </p:txBody>
      </p:sp>
    </p:spTree>
    <p:extLst>
      <p:ext uri="{BB962C8B-B14F-4D97-AF65-F5344CB8AC3E}">
        <p14:creationId xmlns:p14="http://schemas.microsoft.com/office/powerpoint/2010/main" val="353532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SQL Data Types</a:t>
            </a:r>
            <a:endParaRPr lang="en-IN" sz="1600" dirty="0"/>
          </a:p>
        </p:txBody>
      </p:sp>
      <p:graphicFrame>
        <p:nvGraphicFramePr>
          <p:cNvPr id="4" name="Content Placeholder 3"/>
          <p:cNvGraphicFramePr>
            <a:graphicFrameLocks noGrp="1"/>
          </p:cNvGraphicFramePr>
          <p:nvPr>
            <p:ph idx="1"/>
          </p:nvPr>
        </p:nvGraphicFramePr>
        <p:xfrm>
          <a:off x="2019460" y="1600200"/>
          <a:ext cx="5105080" cy="4525963"/>
        </p:xfrm>
        <a:graphic>
          <a:graphicData uri="http://schemas.openxmlformats.org/drawingml/2006/table">
            <a:tbl>
              <a:tblPr/>
              <a:tblGrid>
                <a:gridCol w="2552540"/>
                <a:gridCol w="2552540"/>
              </a:tblGrid>
              <a:tr h="706492">
                <a:tc>
                  <a:txBody>
                    <a:bodyPr/>
                    <a:lstStyle/>
                    <a:p>
                      <a:pPr algn="just" fontAlgn="t"/>
                      <a:r>
                        <a:rPr lang="en-IN" sz="1300" b="1" dirty="0">
                          <a:solidFill>
                            <a:srgbClr val="333333"/>
                          </a:solidFill>
                          <a:effectLst/>
                          <a:latin typeface="inter-bold"/>
                        </a:rPr>
                        <a:t>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05193">
                <a:tc>
                  <a:txBody>
                    <a:bodyPr/>
                    <a:lstStyle/>
                    <a:p>
                      <a:pPr algn="just" fontAlgn="t"/>
                      <a:r>
                        <a:rPr lang="en-IN" sz="1300" b="1" dirty="0">
                          <a:solidFill>
                            <a:srgbClr val="333333"/>
                          </a:solidFill>
                          <a:effectLst/>
                          <a:latin typeface="inter-bold"/>
                        </a:rPr>
                        <a:t>NCHAR(size)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store national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492">
                <a:tc>
                  <a:txBody>
                    <a:bodyPr/>
                    <a:lstStyle/>
                    <a:p>
                      <a:pPr algn="just" fontAlgn="t"/>
                      <a:r>
                        <a:rPr lang="en-IN" sz="1300" b="1" dirty="0">
                          <a:solidFill>
                            <a:srgbClr val="333333"/>
                          </a:solidFill>
                          <a:effectLst/>
                          <a:latin typeface="inter-bold"/>
                        </a:rPr>
                        <a:t>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store variable string data within the predefined length. It can be stored up to 4000 byte.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03893">
                <a:tc>
                  <a:txBody>
                    <a:bodyPr/>
                    <a:lstStyle/>
                    <a:p>
                      <a:pPr algn="just" fontAlgn="t"/>
                      <a:r>
                        <a:rPr lang="en-IN" sz="1300" b="1" dirty="0">
                          <a:solidFill>
                            <a:srgbClr val="333333"/>
                          </a:solidFill>
                          <a:effectLst/>
                          <a:latin typeface="inter-bold"/>
                        </a:rPr>
                        <a:t>VARCHAR(SIZE)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the same as VARCHAR2(size). You can also use VARCHAR(size), but it is suggested to use VARCHAR2(size)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03893">
                <a:tc>
                  <a:txBody>
                    <a:bodyPr/>
                    <a:lstStyle/>
                    <a:p>
                      <a:pPr algn="just" fontAlgn="t"/>
                      <a:r>
                        <a:rPr lang="en-IN" sz="1300" b="1" dirty="0">
                          <a:solidFill>
                            <a:srgbClr val="333333"/>
                          </a:solidFill>
                          <a:effectLst/>
                          <a:latin typeface="inter-bold"/>
                        </a:rPr>
                        <a:t>NVARCHAR2(size)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Unicode string data within the predefined length. We have to must specify the size of NVARCHAR2 data type. It can be stored up to 4000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945403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Orders table:</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88843132"/>
              </p:ext>
            </p:extLst>
          </p:nvPr>
        </p:nvGraphicFramePr>
        <p:xfrm>
          <a:off x="457200" y="1981200"/>
          <a:ext cx="7410153" cy="2682081"/>
        </p:xfrm>
        <a:graphic>
          <a:graphicData uri="http://schemas.openxmlformats.org/drawingml/2006/table">
            <a:tbl>
              <a:tblPr/>
              <a:tblGrid>
                <a:gridCol w="2470051"/>
                <a:gridCol w="2470051"/>
                <a:gridCol w="2470051"/>
              </a:tblGrid>
              <a:tr h="610405">
                <a:tc>
                  <a:txBody>
                    <a:bodyPr/>
                    <a:lstStyle/>
                    <a:p>
                      <a:pPr algn="l" fontAlgn="t"/>
                      <a:r>
                        <a:rPr lang="en-IN">
                          <a:solidFill>
                            <a:srgbClr val="000000"/>
                          </a:solidFill>
                          <a:effectLst/>
                          <a:latin typeface="times new roman"/>
                        </a:rPr>
                        <a:t>O_Id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OrderNo</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7919">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99586465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78466588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7919">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22354846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57698656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57472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Here you see that "</a:t>
            </a:r>
            <a:r>
              <a:rPr lang="en-US" sz="1600" dirty="0" err="1"/>
              <a:t>S_Id</a:t>
            </a:r>
            <a:r>
              <a:rPr lang="en-US" sz="1600" dirty="0"/>
              <a:t>" column in the "Orders" table points to the "</a:t>
            </a:r>
            <a:r>
              <a:rPr lang="en-US" sz="1600" dirty="0" err="1"/>
              <a:t>S_Id</a:t>
            </a:r>
            <a:r>
              <a:rPr lang="en-US" sz="1600" dirty="0"/>
              <a:t>" column in "Students" table</a:t>
            </a:r>
            <a:r>
              <a:rPr lang="en-US" sz="1600" dirty="0" smtClean="0"/>
              <a:t>.</a:t>
            </a:r>
          </a:p>
          <a:p>
            <a:endParaRPr lang="en-US" sz="1600" dirty="0"/>
          </a:p>
          <a:p>
            <a:r>
              <a:rPr lang="en-US" sz="1600" dirty="0"/>
              <a:t>The "</a:t>
            </a:r>
            <a:r>
              <a:rPr lang="en-US" sz="1600" dirty="0" err="1"/>
              <a:t>S_Id</a:t>
            </a:r>
            <a:r>
              <a:rPr lang="en-US" sz="1600" dirty="0"/>
              <a:t>" column in the "Students" table is the PRIMARY KEY in the "Students" table</a:t>
            </a:r>
            <a:r>
              <a:rPr lang="en-US" sz="1600" dirty="0" smtClean="0"/>
              <a:t>.</a:t>
            </a:r>
          </a:p>
          <a:p>
            <a:r>
              <a:rPr lang="en-US" sz="1600" dirty="0"/>
              <a:t>The "</a:t>
            </a:r>
            <a:r>
              <a:rPr lang="en-US" sz="1600" dirty="0" err="1"/>
              <a:t>S_Id</a:t>
            </a:r>
            <a:r>
              <a:rPr lang="en-US" sz="1600" dirty="0"/>
              <a:t>" column in the "Orders" table is a FOREIGN KEY in the "Orders" table.</a:t>
            </a:r>
          </a:p>
          <a:p>
            <a:r>
              <a:rPr lang="en-US" sz="1600" dirty="0" err="1" smtClean="0"/>
              <a:t>Synatax</a:t>
            </a:r>
            <a:r>
              <a:rPr lang="en-US" sz="1600" dirty="0" smtClean="0"/>
              <a:t>:</a:t>
            </a:r>
          </a:p>
          <a:p>
            <a:r>
              <a:rPr lang="en-US" sz="1600" b="1" dirty="0"/>
              <a:t>CREATE</a:t>
            </a:r>
            <a:r>
              <a:rPr lang="en-US" sz="1600" dirty="0"/>
              <a:t> </a:t>
            </a:r>
            <a:r>
              <a:rPr lang="en-US" sz="1600" b="1" dirty="0"/>
              <a:t>TABLE</a:t>
            </a:r>
            <a:r>
              <a:rPr lang="en-US" sz="1600" dirty="0"/>
              <a:t> Orders  </a:t>
            </a:r>
          </a:p>
          <a:p>
            <a:r>
              <a:rPr lang="en-US" sz="1600" dirty="0"/>
              <a:t>(  </a:t>
            </a:r>
          </a:p>
          <a:p>
            <a:r>
              <a:rPr lang="en-US" sz="1600" dirty="0" err="1"/>
              <a:t>O_Id</a:t>
            </a:r>
            <a:r>
              <a:rPr lang="en-US" sz="1600" dirty="0"/>
              <a:t> </a:t>
            </a:r>
            <a:r>
              <a:rPr lang="en-US" sz="1600" b="1" dirty="0" err="1"/>
              <a:t>int</a:t>
            </a:r>
            <a:r>
              <a:rPr lang="en-US" sz="1600" dirty="0"/>
              <a:t> NOT NULL PRIMAY </a:t>
            </a:r>
            <a:r>
              <a:rPr lang="en-US" sz="1600" b="1" dirty="0"/>
              <a:t>KEY</a:t>
            </a:r>
            <a:r>
              <a:rPr lang="en-US" sz="1600" dirty="0"/>
              <a:t>,  </a:t>
            </a:r>
          </a:p>
          <a:p>
            <a:r>
              <a:rPr lang="en-US" sz="1600" dirty="0" err="1"/>
              <a:t>Order_No</a:t>
            </a:r>
            <a:r>
              <a:rPr lang="en-US" sz="1600" dirty="0"/>
              <a:t> </a:t>
            </a:r>
            <a:r>
              <a:rPr lang="en-US" sz="1600" b="1" dirty="0" err="1"/>
              <a:t>int</a:t>
            </a:r>
            <a:r>
              <a:rPr lang="en-US" sz="1600" dirty="0"/>
              <a:t> NOT NULL,  </a:t>
            </a:r>
          </a:p>
          <a:p>
            <a:r>
              <a:rPr lang="en-US" sz="1600" dirty="0" err="1"/>
              <a:t>S_Id</a:t>
            </a:r>
            <a:r>
              <a:rPr lang="en-US" sz="1600" dirty="0"/>
              <a:t> </a:t>
            </a:r>
            <a:r>
              <a:rPr lang="en-US" sz="1600" b="1" dirty="0" err="1"/>
              <a:t>int</a:t>
            </a:r>
            <a:r>
              <a:rPr lang="en-US" sz="1600" dirty="0"/>
              <a:t> </a:t>
            </a:r>
            <a:r>
              <a:rPr lang="en-US" sz="1600" b="1" dirty="0"/>
              <a:t>FOREIGN</a:t>
            </a:r>
            <a:r>
              <a:rPr lang="en-US" sz="1600" dirty="0"/>
              <a:t> </a:t>
            </a:r>
            <a:r>
              <a:rPr lang="en-US" sz="1600" b="1" dirty="0"/>
              <a:t>KEY</a:t>
            </a:r>
            <a:r>
              <a:rPr lang="en-US" sz="1600" dirty="0"/>
              <a:t> </a:t>
            </a:r>
            <a:r>
              <a:rPr lang="en-US" sz="1600" b="1" dirty="0"/>
              <a:t>REFERENCES</a:t>
            </a:r>
            <a:r>
              <a:rPr lang="en-US" sz="1600" dirty="0"/>
              <a:t> </a:t>
            </a:r>
            <a:r>
              <a:rPr lang="en-US" sz="1600" dirty="0" smtClean="0"/>
              <a:t>student</a:t>
            </a:r>
            <a:r>
              <a:rPr lang="en-US" sz="1600" dirty="0"/>
              <a:t> (</a:t>
            </a:r>
            <a:r>
              <a:rPr lang="en-US" sz="1600" dirty="0" err="1"/>
              <a:t>S_Id</a:t>
            </a:r>
            <a:r>
              <a:rPr lang="en-US" sz="1600" dirty="0"/>
              <a:t>)  </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890811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Difference between primary key and foreign key in SQL:</a:t>
            </a:r>
          </a:p>
          <a:p>
            <a:r>
              <a:rPr lang="en-US" sz="1600" dirty="0"/>
              <a:t>These are some important difference between primary key and foreign key in SQL-</a:t>
            </a:r>
          </a:p>
          <a:p>
            <a:r>
              <a:rPr lang="en-US" sz="1600" dirty="0"/>
              <a:t>Primary key cannot be null on the other hand foreign key can be null.</a:t>
            </a:r>
          </a:p>
          <a:p>
            <a:r>
              <a:rPr lang="en-US" sz="1600" dirty="0"/>
              <a:t>Primary key is always unique while foreign key can be duplicated.</a:t>
            </a:r>
          </a:p>
          <a:p>
            <a:r>
              <a:rPr lang="en-US" sz="1600" dirty="0"/>
              <a:t>Primary key uniquely identify a record in a table while foreign key is a field in a table that is primary key in another table.</a:t>
            </a:r>
          </a:p>
          <a:p>
            <a:r>
              <a:rPr lang="en-US" sz="1600" dirty="0"/>
              <a:t>There is only one primary key in the table on the other hand we can have more than one foreign key in the table.</a:t>
            </a:r>
          </a:p>
          <a:p>
            <a:endParaRPr lang="en-US" sz="1600" dirty="0" smtClean="0"/>
          </a:p>
          <a:p>
            <a:endParaRPr lang="en-US" sz="1600" dirty="0"/>
          </a:p>
          <a:p>
            <a:endParaRPr lang="en-IN" sz="1600" dirty="0"/>
          </a:p>
        </p:txBody>
      </p:sp>
    </p:spTree>
    <p:extLst>
      <p:ext uri="{BB962C8B-B14F-4D97-AF65-F5344CB8AC3E}">
        <p14:creationId xmlns:p14="http://schemas.microsoft.com/office/powerpoint/2010/main" val="2450236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Composite Key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dirty="0"/>
              <a:t>Composite key is a key which is the combination of more than one field or column of a given table. It may be a candidate key or primary key</a:t>
            </a:r>
            <a:r>
              <a:rPr lang="en-US" sz="1600" dirty="0" smtClean="0"/>
              <a:t>.</a:t>
            </a:r>
          </a:p>
          <a:p>
            <a:endParaRPr lang="en-US" sz="1600" dirty="0"/>
          </a:p>
          <a:p>
            <a:r>
              <a:rPr lang="en-US" sz="1600" b="1" dirty="0"/>
              <a:t>CREATE</a:t>
            </a:r>
            <a:r>
              <a:rPr lang="en-US" sz="1600" dirty="0"/>
              <a:t> </a:t>
            </a:r>
            <a:r>
              <a:rPr lang="en-US" sz="1600" b="1" dirty="0"/>
              <a:t>TABLE</a:t>
            </a:r>
            <a:r>
              <a:rPr lang="en-US" sz="1600" dirty="0"/>
              <a:t> TABLE_NAME  </a:t>
            </a:r>
          </a:p>
          <a:p>
            <a:r>
              <a:rPr lang="en-US" sz="1600" dirty="0"/>
              <a:t>(COLUMN_1, DATA_TYPE_1,  </a:t>
            </a:r>
          </a:p>
          <a:p>
            <a:r>
              <a:rPr lang="en-US" sz="1600" dirty="0"/>
              <a:t>COLUMN_2, DATA_TYPE_2,  </a:t>
            </a:r>
          </a:p>
          <a:p>
            <a:r>
              <a:rPr lang="en-US" sz="1600" dirty="0"/>
              <a:t>???  </a:t>
            </a:r>
          </a:p>
          <a:p>
            <a:r>
              <a:rPr lang="en-US" sz="1600" b="1" dirty="0"/>
              <a:t>PRIMARY</a:t>
            </a:r>
            <a:r>
              <a:rPr lang="en-US" sz="1600" dirty="0"/>
              <a:t> </a:t>
            </a:r>
            <a:r>
              <a:rPr lang="en-US" sz="1600" b="1" dirty="0"/>
              <a:t>KEY</a:t>
            </a:r>
            <a:r>
              <a:rPr lang="en-US" sz="1600" dirty="0"/>
              <a:t> (COLUMN_1, COLUMN_2, ...));  </a:t>
            </a:r>
          </a:p>
          <a:p>
            <a:endParaRPr lang="en-IN" sz="1600" dirty="0"/>
          </a:p>
        </p:txBody>
      </p:sp>
    </p:spTree>
    <p:extLst>
      <p:ext uri="{BB962C8B-B14F-4D97-AF65-F5344CB8AC3E}">
        <p14:creationId xmlns:p14="http://schemas.microsoft.com/office/powerpoint/2010/main" val="26153192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t>Unique Key in SQL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A unique key is a set of one or more than one fields/columns of a table that uniquely identify a record in a database </a:t>
            </a:r>
            <a:r>
              <a:rPr lang="en-US" sz="1800" dirty="0" err="1" smtClean="0"/>
              <a:t>tablle</a:t>
            </a:r>
            <a:endParaRPr lang="en-US" sz="1800" dirty="0" smtClean="0"/>
          </a:p>
          <a:p>
            <a:endParaRPr lang="en-US" sz="1800" dirty="0"/>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UNIQUE</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1800" dirty="0"/>
          </a:p>
        </p:txBody>
      </p:sp>
    </p:spTree>
    <p:extLst>
      <p:ext uri="{BB962C8B-B14F-4D97-AF65-F5344CB8AC3E}">
        <p14:creationId xmlns:p14="http://schemas.microsoft.com/office/powerpoint/2010/main" val="3288158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3798</TotalTime>
  <Words>3964</Words>
  <Application>Microsoft Office PowerPoint</Application>
  <PresentationFormat>On-screen Show (4:3)</PresentationFormat>
  <Paragraphs>935</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What is Data? Data is a collection of a distinct small unit of information. It can be used in a variety of forms like text, numbers, media, bytes, etc. it can be stored in pieces of paper or electronic memory, etc. Word 'Data' is originated from the word 'datum' that means 'single piece of information.' It is plural of the word datum. In computing, Data is information that can be translated into a form for efficient movement and processing. Data is interchangeable. </vt:lpstr>
      <vt:lpstr>What is RDBMS 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vt:lpstr>
      <vt:lpstr>What is field Field is a smaller entity of the table which contains specific information about every record in the table. In the above example, the field in the student table consist of id, name, age, course. </vt:lpstr>
      <vt:lpstr>PowerPoint Presentation</vt:lpstr>
      <vt:lpstr>RDBMS</vt:lpstr>
      <vt:lpstr>Structured Query Language</vt:lpstr>
      <vt:lpstr>PowerPoint Presentation</vt:lpstr>
      <vt:lpstr>PowerPoint Presentation</vt:lpstr>
      <vt:lpstr>SQL Data Types</vt:lpstr>
      <vt:lpstr>Oracle Numeric Data Types</vt:lpstr>
      <vt:lpstr>Oracle Date and Time Data Types</vt:lpstr>
      <vt:lpstr>Oracle Large Object Data Types (LOB Types)</vt:lpstr>
      <vt:lpstr>Example:   </vt:lpstr>
      <vt:lpstr>SQL Operators:</vt:lpstr>
      <vt:lpstr>PowerPoint Presentation</vt:lpstr>
      <vt:lpstr>SQL Comparison Operators </vt:lpstr>
      <vt:lpstr>PowerPoint Presentation</vt:lpstr>
      <vt:lpstr>SQL Logical Operators </vt:lpstr>
      <vt:lpstr>PowerPoint Presentation</vt:lpstr>
      <vt:lpstr>PowerPoint Presentation</vt:lpstr>
      <vt:lpstr>Data Definition Language</vt:lpstr>
      <vt:lpstr>PowerPoint Presentation</vt:lpstr>
      <vt:lpstr>PowerPoint Presentation</vt:lpstr>
      <vt:lpstr>PowerPoint Presentation</vt:lpstr>
      <vt:lpstr>Constriants</vt:lpstr>
      <vt:lpstr>PowerPoint Presentation</vt:lpstr>
      <vt:lpstr>PowerPoint Presentation</vt:lpstr>
      <vt:lpstr>PowerPoint Presentation</vt:lpstr>
      <vt:lpstr>Foreign Key: </vt:lpstr>
      <vt:lpstr>PowerPoint Presentation</vt:lpstr>
      <vt:lpstr>PowerPoint Presentation</vt:lpstr>
      <vt:lpstr>PowerPoint Presentation</vt:lpstr>
      <vt:lpstr>SQL 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PowerPoint Presentation</vt:lpstr>
      <vt:lpstr>Group By:</vt:lpstr>
      <vt:lpstr>Having Clause</vt:lpstr>
      <vt:lpstr>Union Operator</vt:lpstr>
      <vt:lpstr>Intersect:</vt:lpstr>
      <vt:lpstr>PowerPoint Presentation</vt:lpstr>
      <vt:lpstr>Orders Table:</vt:lpstr>
      <vt:lpstr>PowerPoint Presentation</vt:lpstr>
      <vt:lpstr>Like Clause</vt:lpstr>
      <vt:lpstr>PowerPoint Presentation</vt:lpstr>
      <vt:lpstr>The SQL IN Operator</vt:lpstr>
      <vt:lpstr>The SQL BETWEEN Operator</vt:lpstr>
      <vt:lpstr>SQL EXISTS Operator </vt:lpstr>
      <vt:lpstr>PowerPoint Presentation</vt:lpstr>
      <vt:lpstr>PowerPoint Presentation</vt:lpstr>
      <vt:lpstr>Is not Null</vt:lpstr>
      <vt:lpstr>The SQL MIN() and MAX() Functions</vt:lpstr>
      <vt:lpstr>SQL COUNT(), AVG() and SUM() Functions</vt:lpstr>
      <vt:lpstr>SQL Aliases</vt:lpstr>
      <vt:lpstr>SQL JOIN</vt:lpstr>
      <vt:lpstr>Inner Join:</vt:lpstr>
      <vt:lpstr>Example</vt:lpstr>
      <vt:lpstr>SQL LEFT JOIN Keyword </vt:lpstr>
      <vt:lpstr>Example:</vt:lpstr>
      <vt:lpstr>SQL RIGHT JOIN Keyword </vt:lpstr>
      <vt:lpstr>Example:</vt:lpstr>
      <vt:lpstr>SQL FULL OUTER JOIN Keyword </vt:lpstr>
      <vt:lpstr>Example</vt:lpstr>
      <vt:lpstr>SQL ANY and ALL Operators </vt:lpstr>
      <vt:lpstr>PowerPoint Presentation</vt:lpstr>
      <vt:lpstr>PowerPoint Presentation</vt:lpstr>
      <vt:lpstr>PowerPoint Presentation</vt:lpstr>
      <vt:lpstr> SQL INSERT INTO SELECT Statement</vt:lpstr>
      <vt:lpstr>PowerPoint Presentation</vt:lpstr>
      <vt:lpstr>SQL Keys</vt:lpstr>
      <vt:lpstr>PowerPoint Presentation</vt:lpstr>
      <vt:lpstr>PowerPoint Presentation</vt:lpstr>
      <vt:lpstr>PowerPoint Presentation</vt:lpstr>
      <vt:lpstr>SQL FOREIGN KEY </vt:lpstr>
      <vt:lpstr>PowerPoint Presentation</vt:lpstr>
      <vt:lpstr>PowerPoint Presentation</vt:lpstr>
      <vt:lpstr>PowerPoint Presentation</vt:lpstr>
      <vt:lpstr>PowerPoint Presentation</vt:lpstr>
      <vt:lpstr>SQL Composite Key </vt:lpstr>
      <vt:lpstr>Unique Key in SQL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173</cp:revision>
  <dcterms:created xsi:type="dcterms:W3CDTF">2021-11-07T12:03:02Z</dcterms:created>
  <dcterms:modified xsi:type="dcterms:W3CDTF">2021-12-30T10:14:03Z</dcterms:modified>
</cp:coreProperties>
</file>