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MIN() function returns the smallest value of the selected column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MIN()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MIN(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/>
              <a:t>SELECT MIN(Price) AS </a:t>
            </a:r>
            <a:r>
              <a:rPr lang="en-US" sz="1600" dirty="0" err="1"/>
              <a:t>SmallestPrice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</a:p>
          <a:p>
            <a:endParaRPr lang="en-US" sz="1600" dirty="0"/>
          </a:p>
          <a:p>
            <a:r>
              <a:rPr lang="en-US" sz="1600" dirty="0"/>
              <a:t>The MAX() function returns the largest value of the selected column.</a:t>
            </a:r>
          </a:p>
          <a:p>
            <a:r>
              <a:rPr lang="en-US" sz="1600" dirty="0"/>
              <a:t>MAX()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MAX(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MAX(Price) AS </a:t>
            </a:r>
            <a:r>
              <a:rPr lang="en-US" sz="1600" dirty="0" err="1"/>
              <a:t>LargestPrice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3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COUNT(), AVG() and SUM()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The COUNT() function returns the number of rows that matches a specified criterion</a:t>
            </a:r>
            <a:r>
              <a:rPr lang="en-US" sz="1900" dirty="0" smtClean="0"/>
              <a:t>.</a:t>
            </a:r>
          </a:p>
          <a:p>
            <a:r>
              <a:rPr lang="en-US" sz="1400" dirty="0"/>
              <a:t>COUNT()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COUNT(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Example:</a:t>
            </a:r>
          </a:p>
          <a:p>
            <a:r>
              <a:rPr lang="en-IN" sz="1400" dirty="0"/>
              <a:t>SELECT COUNT(</a:t>
            </a:r>
            <a:r>
              <a:rPr lang="en-IN" sz="1400" dirty="0" err="1"/>
              <a:t>ProductID</a:t>
            </a:r>
            <a:r>
              <a:rPr lang="en-IN" sz="1400" dirty="0"/>
              <a:t>)</a:t>
            </a:r>
            <a:br>
              <a:rPr lang="en-IN" sz="1400" dirty="0"/>
            </a:br>
            <a:r>
              <a:rPr lang="en-IN" sz="1400" dirty="0"/>
              <a:t>FROM Products</a:t>
            </a:r>
            <a:r>
              <a:rPr lang="en-IN" sz="1400" dirty="0" smtClean="0"/>
              <a:t>;</a:t>
            </a:r>
          </a:p>
          <a:p>
            <a:r>
              <a:rPr lang="en-US" sz="1700" dirty="0"/>
              <a:t>The AVG() function returns the average value of a numeric column</a:t>
            </a:r>
            <a:r>
              <a:rPr lang="en-US" sz="1400" dirty="0"/>
              <a:t>. </a:t>
            </a:r>
          </a:p>
          <a:p>
            <a:r>
              <a:rPr lang="en-US" sz="1400" dirty="0"/>
              <a:t>AVG()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AVG(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Example:</a:t>
            </a:r>
            <a:r>
              <a:rPr lang="en-US" sz="1400" dirty="0" err="1"/>
              <a:t>Example</a:t>
            </a:r>
            <a:endParaRPr lang="en-US" sz="1400" dirty="0"/>
          </a:p>
          <a:p>
            <a:r>
              <a:rPr lang="en-US" sz="1400" dirty="0"/>
              <a:t>SELECT AVG(Price)</a:t>
            </a:r>
            <a:br>
              <a:rPr lang="en-US" sz="1400" dirty="0"/>
            </a:br>
            <a:r>
              <a:rPr lang="en-US" sz="1400" dirty="0"/>
              <a:t>FROM Products;</a:t>
            </a:r>
          </a:p>
          <a:p>
            <a:r>
              <a:rPr lang="en-US" sz="1700" dirty="0"/>
              <a:t>The SUM() function returns the total sum of a numeric column. </a:t>
            </a:r>
          </a:p>
          <a:p>
            <a:r>
              <a:rPr lang="en-US" sz="1400" dirty="0"/>
              <a:t>SUM() Syntax</a:t>
            </a:r>
          </a:p>
          <a:p>
            <a:r>
              <a:rPr lang="en-US" sz="1400" dirty="0"/>
              <a:t>SELECT SUM(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/>
              <a:t>;</a:t>
            </a:r>
          </a:p>
          <a:p>
            <a:r>
              <a:rPr lang="en-IN" sz="1400" dirty="0" smtClean="0"/>
              <a:t>Example: SELECT</a:t>
            </a:r>
            <a:r>
              <a:rPr lang="en-IN" sz="1400" dirty="0"/>
              <a:t> SUM(Quantity)</a:t>
            </a:r>
            <a:br>
              <a:rPr lang="en-IN" sz="1400" dirty="0"/>
            </a:br>
            <a:r>
              <a:rPr lang="en-IN" sz="1400" dirty="0"/>
              <a:t>FROM </a:t>
            </a:r>
            <a:r>
              <a:rPr lang="en-IN" sz="1400" dirty="0" err="1"/>
              <a:t>OrderDetails</a:t>
            </a:r>
            <a:r>
              <a:rPr lang="en-IN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5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LIKE operator is used in a WHERE clause to search for a specified pattern in a column.</a:t>
            </a:r>
          </a:p>
          <a:p>
            <a:r>
              <a:rPr lang="en-US" sz="1800" dirty="0"/>
              <a:t>There are two wildcards often used in conjunction with the LIKE operator:</a:t>
            </a:r>
          </a:p>
          <a:p>
            <a:r>
              <a:rPr lang="en-US" sz="1800" dirty="0"/>
              <a:t> The percent sign (%) represents zero, one, or multiple characters</a:t>
            </a:r>
          </a:p>
          <a:p>
            <a:r>
              <a:rPr lang="en-US" sz="1800" dirty="0"/>
              <a:t> The underscore sign (_) represents one, single character</a:t>
            </a:r>
          </a:p>
          <a:p>
            <a:r>
              <a:rPr lang="en-US" sz="1600" dirty="0"/>
              <a:t>LIKE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6971" y="1600200"/>
          <a:ext cx="7890058" cy="4525962"/>
        </p:xfrm>
        <a:graphic>
          <a:graphicData uri="http://schemas.openxmlformats.org/drawingml/2006/table">
            <a:tbl>
              <a:tblPr/>
              <a:tblGrid>
                <a:gridCol w="3945029"/>
                <a:gridCol w="3945029"/>
              </a:tblGrid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LIKE Operator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>
                          <a:effectLst/>
                        </a:rPr>
                        <a:t>CustomerName</a:t>
                      </a:r>
                      <a:r>
                        <a:rPr lang="en-IN" sz="1700" dirty="0">
                          <a:effectLst/>
                        </a:rPr>
                        <a:t> LIKE '%or%'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IN operator allows you to specify multiple values in a WHERE clause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 err="1"/>
              <a:t>column_name</a:t>
            </a:r>
            <a:r>
              <a:rPr lang="en-US" sz="1600" i="1" dirty="0"/>
              <a:t>(s)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column_name</a:t>
            </a:r>
            <a:r>
              <a:rPr lang="en-US" sz="1600" dirty="0"/>
              <a:t> IN (</a:t>
            </a:r>
            <a:r>
              <a:rPr lang="en-US" sz="1600" i="1" dirty="0"/>
              <a:t>value1</a:t>
            </a:r>
            <a:r>
              <a:rPr lang="en-US" sz="1600" dirty="0"/>
              <a:t>,</a:t>
            </a:r>
            <a:r>
              <a:rPr lang="en-US" sz="1600" i="1" dirty="0"/>
              <a:t> value2</a:t>
            </a:r>
            <a:r>
              <a:rPr lang="en-US" sz="1600" dirty="0"/>
              <a:t>, </a:t>
            </a:r>
            <a:r>
              <a:rPr lang="en-US" sz="1600" dirty="0" smtClean="0"/>
              <a:t>...);</a:t>
            </a:r>
          </a:p>
          <a:p>
            <a:endParaRPr lang="en-US" sz="1600" dirty="0"/>
          </a:p>
          <a:p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* FROM Customers</a:t>
            </a:r>
            <a:br>
              <a:rPr lang="en-US" sz="1600" dirty="0"/>
            </a:br>
            <a:r>
              <a:rPr lang="en-US" sz="1600" dirty="0"/>
              <a:t>WHERE Country IN ('Germany', 'France', 'UK</a:t>
            </a:r>
            <a:r>
              <a:rPr lang="en-US" sz="1600" dirty="0" smtClean="0"/>
              <a:t>');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NOT IN ('Germany', 'France', 'UK');</a:t>
            </a:r>
          </a:p>
          <a:p>
            <a:endParaRPr lang="en-US" sz="1600" dirty="0" smtClean="0"/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IN (SELECT Country FROM Suppliers);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6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BETWEEN operator selects values within a given range. The values can be numbers, text, or dates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BETWEEN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 err="1"/>
              <a:t>column_name</a:t>
            </a:r>
            <a:r>
              <a:rPr lang="en-US" sz="2000" i="1" dirty="0"/>
              <a:t> </a:t>
            </a:r>
            <a:r>
              <a:rPr lang="en-US" sz="2000" dirty="0"/>
              <a:t>BETWEEN </a:t>
            </a:r>
            <a:r>
              <a:rPr lang="en-US" sz="2000" i="1" dirty="0"/>
              <a:t>value1</a:t>
            </a:r>
            <a:r>
              <a:rPr lang="en-US" sz="2000" dirty="0"/>
              <a:t> AND </a:t>
            </a:r>
            <a:r>
              <a:rPr lang="en-US" sz="2000" i="1" dirty="0"/>
              <a:t>value2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Example:</a:t>
            </a:r>
          </a:p>
          <a:p>
            <a:r>
              <a:rPr lang="en-US" sz="2000" dirty="0" smtClean="0"/>
              <a:t>SELECT</a:t>
            </a:r>
            <a:r>
              <a:rPr lang="en-US" sz="2000" dirty="0"/>
              <a:t> * FROM Products</a:t>
            </a:r>
            <a:br>
              <a:rPr lang="en-US" sz="2000" dirty="0"/>
            </a:br>
            <a:r>
              <a:rPr lang="en-US" sz="2000" dirty="0"/>
              <a:t>WHERE Price BETWEEN 10 AND 20;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SELECT * FROM Products</a:t>
            </a:r>
            <a:br>
              <a:rPr lang="en-US" sz="2000" dirty="0"/>
            </a:br>
            <a:r>
              <a:rPr lang="en-US" sz="2000" dirty="0"/>
              <a:t>WHERE Price NOT BETWEEN 10 AND 20;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8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Alias Column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dirty="0"/>
              <a:t> AS </a:t>
            </a:r>
            <a:r>
              <a:rPr lang="en-US" sz="2000" i="1" dirty="0" err="1"/>
              <a:t>alias_name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 smtClean="0"/>
              <a:t>;</a:t>
            </a:r>
          </a:p>
          <a:p>
            <a:r>
              <a:rPr lang="en-US" sz="2000" i="1" dirty="0" err="1" smtClean="0"/>
              <a:t>Example:</a:t>
            </a:r>
            <a:r>
              <a:rPr lang="en-US" sz="2000" dirty="0" err="1"/>
              <a:t>Example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dirty="0" err="1"/>
              <a:t>CustomerID</a:t>
            </a:r>
            <a:r>
              <a:rPr lang="en-US" sz="2000" dirty="0"/>
              <a:t> AS ID, </a:t>
            </a:r>
            <a:r>
              <a:rPr lang="en-US" sz="2000" dirty="0" err="1"/>
              <a:t>CustomerName</a:t>
            </a:r>
            <a:r>
              <a:rPr lang="en-US" sz="2000" dirty="0"/>
              <a:t> AS Customer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Alias </a:t>
            </a:r>
            <a:r>
              <a:rPr lang="en-US" sz="2000" dirty="0"/>
              <a:t>Table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AS </a:t>
            </a:r>
            <a:r>
              <a:rPr lang="en-US" sz="2000" i="1" dirty="0" err="1"/>
              <a:t>alias_name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JOIN clause is used to combine rows from two or more tables, based on a related column between them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Different Types of SQL JOINs</a:t>
            </a:r>
          </a:p>
          <a:p>
            <a:pPr marL="0" indent="0">
              <a:buNone/>
            </a:pPr>
            <a:r>
              <a:rPr lang="en-US" sz="2000" dirty="0" smtClean="0"/>
              <a:t>     Here </a:t>
            </a:r>
            <a:r>
              <a:rPr lang="en-US" sz="2000" dirty="0"/>
              <a:t>are the different types of the JOINs in SQL:</a:t>
            </a:r>
          </a:p>
          <a:p>
            <a:r>
              <a:rPr lang="en-US" sz="1800" dirty="0"/>
              <a:t>(INNER) JOIN: Returns records that have matching values in both tables</a:t>
            </a:r>
          </a:p>
          <a:p>
            <a:r>
              <a:rPr lang="en-US" sz="1800" dirty="0"/>
              <a:t>LEFT (OUTER) JOIN: Returns all records from the left table, and the matched records from the right table</a:t>
            </a:r>
          </a:p>
          <a:p>
            <a:r>
              <a:rPr lang="en-US" sz="1800" dirty="0"/>
              <a:t>RIGHT (OUTER) JOIN: Returns all records from the right table, and the matched records from the left table</a:t>
            </a:r>
          </a:p>
          <a:p>
            <a:r>
              <a:rPr lang="en-US" sz="1800" dirty="0"/>
              <a:t>FULL (OUTER) JOIN: Returns all records when there is a match in either left or right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52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(INNER) JOIN: Returns records that have matching values in both </a:t>
            </a:r>
            <a:r>
              <a:rPr lang="en-US" sz="1800" dirty="0" smtClean="0"/>
              <a:t>tables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 INNER </a:t>
            </a:r>
            <a:r>
              <a:rPr lang="en-US" sz="2800" dirty="0"/>
              <a:t>JOIN </a:t>
            </a:r>
            <a:r>
              <a:rPr lang="en-US" sz="2800" dirty="0" smtClean="0"/>
              <a:t>Syntax:</a:t>
            </a:r>
            <a:endParaRPr lang="en-US" sz="2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INNER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0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Orders.OrderID</a:t>
            </a:r>
            <a:r>
              <a:rPr lang="en-US" sz="1800" dirty="0"/>
              <a:t>, </a:t>
            </a:r>
            <a:r>
              <a:rPr lang="en-US" sz="1800" dirty="0" err="1"/>
              <a:t>Customers.CustomerName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Orders</a:t>
            </a:r>
            <a:br>
              <a:rPr lang="en-US" sz="1800" dirty="0"/>
            </a:br>
            <a:r>
              <a:rPr lang="en-US" sz="1800" dirty="0"/>
              <a:t>INNER JOIN Customers ON </a:t>
            </a:r>
            <a:r>
              <a:rPr lang="en-US" sz="1800" dirty="0" err="1"/>
              <a:t>Orders.CustomerID</a:t>
            </a:r>
            <a:r>
              <a:rPr lang="en-US" sz="1800" dirty="0"/>
              <a:t> = </a:t>
            </a:r>
            <a:r>
              <a:rPr lang="en-US" sz="1800" dirty="0" err="1"/>
              <a:t>Customers.CustomerID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877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 LEFT JOIN 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LEFT JOIN keyword returns all records from the left table (table1), and the matching records from the right table (table2). The result is 0 records from the right side, if there is no match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LEFT JOIN Syntax:</a:t>
            </a:r>
          </a:p>
          <a:p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LEFT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29139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LEFT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 = 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 smtClean="0"/>
              <a:t>Customers.CustomerName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821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 RIGHT JOIN 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RIGHT JOIN keyword returns all records from the right table (table2), and the matching records from the left table (table1). The result is 0 records from the left side, if there is no match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RIGHT </a:t>
            </a:r>
            <a:r>
              <a:rPr lang="en-US" dirty="0"/>
              <a:t>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RIGHT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22538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dirty="0" err="1"/>
              <a:t>Orders.OrderID</a:t>
            </a:r>
            <a:r>
              <a:rPr lang="en-US" sz="1600" dirty="0"/>
              <a:t>, </a:t>
            </a:r>
            <a:r>
              <a:rPr lang="en-US" sz="1600" dirty="0" err="1"/>
              <a:t>Employees.LastName</a:t>
            </a:r>
            <a:r>
              <a:rPr lang="en-US" sz="1600" dirty="0"/>
              <a:t>, </a:t>
            </a:r>
            <a:r>
              <a:rPr lang="en-US" sz="1600" dirty="0" err="1"/>
              <a:t>Employees.FirstName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Orders</a:t>
            </a:r>
            <a:br>
              <a:rPr lang="en-US" sz="1600" dirty="0"/>
            </a:br>
            <a:r>
              <a:rPr lang="en-US" sz="1600" dirty="0"/>
              <a:t>RIGHT JOIN Employees ON </a:t>
            </a:r>
            <a:r>
              <a:rPr lang="en-US" sz="1600" dirty="0" err="1"/>
              <a:t>Orders.EmployeeID</a:t>
            </a:r>
            <a:r>
              <a:rPr lang="en-US" sz="1600" dirty="0"/>
              <a:t> = </a:t>
            </a:r>
            <a:r>
              <a:rPr lang="en-US" sz="1600" dirty="0" err="1"/>
              <a:t>Employees.EmployeeID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ORDER BY </a:t>
            </a:r>
            <a:r>
              <a:rPr lang="en-US" sz="1600" dirty="0" err="1"/>
              <a:t>Orders.OrderID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7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SQL FULL OUTER JOIN Keyword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FULL OUTER JOIN keyword returns all records when there is a match in left (table1) or right (table2) table records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dirty="0" smtClean="0"/>
              <a:t>FULL </a:t>
            </a:r>
            <a:r>
              <a:rPr lang="en-US" dirty="0"/>
              <a:t>OUTER 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FULL OUTER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1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FULL OUTER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=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/>
              <a:t>Customers.CustomerName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174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The SQL UNION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UNION operator is used to combine the result-set of two or more SELECT statements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UNION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UNION</a:t>
            </a:r>
            <a:br>
              <a:rPr lang="en-US" sz="1800" dirty="0"/>
            </a:br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table2</a:t>
            </a:r>
            <a:r>
              <a:rPr lang="en-US" sz="1800" dirty="0"/>
              <a:t>;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SELECT City FROM Customers</a:t>
            </a:r>
            <a:br>
              <a:rPr lang="en-US" sz="1800" dirty="0"/>
            </a:br>
            <a:r>
              <a:rPr lang="en-US" sz="1800" dirty="0"/>
              <a:t>UNION</a:t>
            </a:r>
            <a:br>
              <a:rPr lang="en-US" sz="1800" dirty="0"/>
            </a:br>
            <a:r>
              <a:rPr lang="en-US" sz="1800" dirty="0"/>
              <a:t>SELECT City FROM Suppliers</a:t>
            </a:r>
            <a:br>
              <a:rPr lang="en-US" sz="1800" dirty="0"/>
            </a:br>
            <a:r>
              <a:rPr lang="en-US" sz="1800" dirty="0"/>
              <a:t>ORDER BY City;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22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SQL GROUP BY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GROUP BY statement groups rows that have the same values into summary rows, like "find the number of customers in each country</a:t>
            </a:r>
            <a:r>
              <a:rPr lang="en-US" sz="1800" dirty="0" smtClean="0"/>
              <a:t>".</a:t>
            </a:r>
          </a:p>
          <a:p>
            <a:endParaRPr lang="en-US" sz="1800" dirty="0"/>
          </a:p>
          <a:p>
            <a:r>
              <a:rPr lang="en-US" sz="1800" dirty="0"/>
              <a:t>GROUP BY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GROUP BY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i="1" dirty="0"/>
            </a:br>
            <a:r>
              <a:rPr lang="en-US" sz="1800" dirty="0"/>
              <a:t>ORDER BY </a:t>
            </a:r>
            <a:r>
              <a:rPr lang="en-US" sz="1800" i="1" dirty="0" err="1"/>
              <a:t>column_name</a:t>
            </a:r>
            <a:r>
              <a:rPr lang="en-US" sz="1800" i="1" dirty="0"/>
              <a:t>(s);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Example:</a:t>
            </a:r>
          </a:p>
          <a:p>
            <a:r>
              <a:rPr lang="en-US" sz="1800" dirty="0"/>
              <a:t>SELECT COUNT(</a:t>
            </a:r>
            <a:r>
              <a:rPr lang="en-US" sz="1800" dirty="0" err="1"/>
              <a:t>CustomerID</a:t>
            </a:r>
            <a:r>
              <a:rPr lang="en-US" sz="1800" dirty="0"/>
              <a:t>), Country</a:t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GROUP BY Country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64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SQL HAVING Clause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HAVING clause was added to SQL because the WHERE keyword cannot be used with aggregate functions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HAVING Syntax:</a:t>
            </a:r>
            <a:endParaRPr lang="en-US" sz="24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/>
              <a:t>condition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GROUP BY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br>
              <a:rPr lang="en-US" sz="2000" i="1" dirty="0"/>
            </a:br>
            <a:r>
              <a:rPr lang="en-US" sz="2000" dirty="0"/>
              <a:t>HAVING </a:t>
            </a:r>
            <a:r>
              <a:rPr lang="en-US" sz="2000" i="1" dirty="0"/>
              <a:t>condition</a:t>
            </a:r>
            <a:br>
              <a:rPr lang="en-US" sz="2000" i="1" dirty="0"/>
            </a:br>
            <a:r>
              <a:rPr lang="en-US" sz="2000" dirty="0"/>
              <a:t>ORDER BY </a:t>
            </a:r>
            <a:r>
              <a:rPr lang="en-US" sz="2000" i="1" dirty="0" err="1"/>
              <a:t>column_name</a:t>
            </a:r>
            <a:r>
              <a:rPr lang="en-US" sz="2000" i="1" dirty="0"/>
              <a:t>(s);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  <a:endParaRPr lang="en-US" sz="2400" dirty="0"/>
          </a:p>
          <a:p>
            <a:r>
              <a:rPr lang="en-US" sz="2000" dirty="0"/>
              <a:t>SELECT COUNT(</a:t>
            </a:r>
            <a:r>
              <a:rPr lang="en-US" sz="2000" dirty="0" err="1"/>
              <a:t>CustomerID</a:t>
            </a:r>
            <a:r>
              <a:rPr lang="en-US" sz="2000" dirty="0"/>
              <a:t>), Country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GROUP BY Country</a:t>
            </a:r>
            <a:br>
              <a:rPr lang="en-US" sz="2000" dirty="0"/>
            </a:br>
            <a:r>
              <a:rPr lang="en-US" sz="2000" dirty="0"/>
              <a:t>HAVING COUNT(</a:t>
            </a:r>
            <a:r>
              <a:rPr lang="en-US" sz="2000" dirty="0" err="1"/>
              <a:t>CustomerID</a:t>
            </a:r>
            <a:r>
              <a:rPr lang="en-US" sz="2000" dirty="0"/>
              <a:t>) &gt; 5;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819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SQL EXISTS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EXISTS operator is used to test for the existence of any record in a </a:t>
            </a:r>
            <a:r>
              <a:rPr lang="en-US" sz="2000" dirty="0" err="1"/>
              <a:t>subquery</a:t>
            </a:r>
            <a:r>
              <a:rPr lang="en-US" sz="2000" dirty="0"/>
              <a:t>.</a:t>
            </a:r>
          </a:p>
          <a:p>
            <a:r>
              <a:rPr lang="en-US" sz="2000" dirty="0"/>
              <a:t>The EXISTS operator returns TRUE if the </a:t>
            </a:r>
            <a:r>
              <a:rPr lang="en-US" sz="2000" dirty="0" err="1"/>
              <a:t>subquery</a:t>
            </a:r>
            <a:r>
              <a:rPr lang="en-US" sz="2000" dirty="0"/>
              <a:t> returns one or more records.</a:t>
            </a:r>
          </a:p>
          <a:p>
            <a:r>
              <a:rPr lang="en-US" sz="1800" dirty="0" smtClean="0"/>
              <a:t>Syntax: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EXISTS</a:t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> WHERE </a:t>
            </a:r>
            <a:r>
              <a:rPr lang="en-US" sz="1800" i="1" dirty="0"/>
              <a:t>condition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SupplierName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Suppliers</a:t>
            </a:r>
            <a:br>
              <a:rPr lang="en-US" sz="1800" dirty="0"/>
            </a:br>
            <a:r>
              <a:rPr lang="en-US" sz="1800" dirty="0"/>
              <a:t>WHERE EXISTS (SELECT </a:t>
            </a:r>
            <a:r>
              <a:rPr lang="en-US" sz="1800" dirty="0" err="1"/>
              <a:t>ProductName</a:t>
            </a:r>
            <a:r>
              <a:rPr lang="en-US" sz="1800" dirty="0"/>
              <a:t> FROM Products WHERE </a:t>
            </a:r>
            <a:r>
              <a:rPr lang="en-US" sz="1800" dirty="0" err="1"/>
              <a:t>Products.SupplierID</a:t>
            </a:r>
            <a:r>
              <a:rPr lang="en-US" sz="1800" dirty="0"/>
              <a:t> = </a:t>
            </a:r>
            <a:r>
              <a:rPr lang="en-US" sz="1800" dirty="0" err="1"/>
              <a:t>Suppliers.supplierID</a:t>
            </a:r>
            <a:r>
              <a:rPr lang="en-US" sz="1800" dirty="0"/>
              <a:t> AND Price &lt; 20);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7451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SQL ANY and ALL Operators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ANY and ALL operators allow you to perform a comparison between a single column value and a range of other values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 ANY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ANY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ANY means that the condition will be true if the operation is true for any of the values in the range.</a:t>
            </a:r>
          </a:p>
          <a:p>
            <a:r>
              <a:rPr lang="en-US" sz="1800" dirty="0"/>
              <a:t>ANY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 err="1"/>
              <a:t>column_name</a:t>
            </a:r>
            <a:r>
              <a:rPr lang="en-US" sz="1800" i="1" dirty="0"/>
              <a:t> operator</a:t>
            </a:r>
            <a:r>
              <a:rPr lang="en-US" sz="1800" dirty="0"/>
              <a:t>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i="1" dirty="0" err="1"/>
              <a:t>column_name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9599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Example: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WHERE Quantity = 10</a:t>
            </a:r>
            <a:r>
              <a:rPr lang="en-US" sz="1800" dirty="0" smtClean="0"/>
              <a:t>);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64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SQL ALL Operator</a:t>
            </a:r>
          </a:p>
          <a:p>
            <a:r>
              <a:rPr lang="en-US" sz="1800" dirty="0"/>
              <a:t>The ALL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ALL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is used with SELECT, WHERE and HAVING statements</a:t>
            </a:r>
          </a:p>
          <a:p>
            <a:r>
              <a:rPr lang="en-US" sz="1800" dirty="0"/>
              <a:t>ALL means that the condition will be true only if the operation is true for all values in the range. </a:t>
            </a:r>
          </a:p>
          <a:p>
            <a:r>
              <a:rPr lang="en-US" sz="1800" dirty="0"/>
              <a:t>ALL Syntax With SELECT</a:t>
            </a:r>
          </a:p>
          <a:p>
            <a:r>
              <a:rPr lang="en-US" sz="1800" dirty="0"/>
              <a:t>SELECT ALL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900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ALL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  WHERE Quantity = 10);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05690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SQL INSERT INTO SELECT Statement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INSERT INTO SELECT</a:t>
            </a:r>
            <a:r>
              <a:rPr lang="en-US" sz="1800" dirty="0"/>
              <a:t> statement copies data from one table and inserts it into another table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INSERT INTO </a:t>
            </a:r>
            <a:r>
              <a:rPr lang="en-US" sz="1800" i="1" dirty="0"/>
              <a:t>table2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SELECT * FROM </a:t>
            </a:r>
            <a:r>
              <a:rPr lang="en-US" sz="1800" i="1" dirty="0"/>
              <a:t>table1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2400" dirty="0"/>
              <a:t>Copy only some columns from one table into another table:</a:t>
            </a:r>
          </a:p>
          <a:p>
            <a:r>
              <a:rPr lang="en-US" sz="1800" dirty="0"/>
              <a:t>INSERT INTO </a:t>
            </a:r>
            <a:r>
              <a:rPr lang="en-US" sz="1800" i="1" dirty="0"/>
              <a:t>table2 </a:t>
            </a:r>
            <a:r>
              <a:rPr lang="en-US" sz="1800" dirty="0"/>
              <a:t>(</a:t>
            </a:r>
            <a:r>
              <a:rPr lang="en-US" sz="1800" i="1" dirty="0"/>
              <a:t>column1</a:t>
            </a:r>
            <a:r>
              <a:rPr lang="en-US" sz="1800" dirty="0"/>
              <a:t>, </a:t>
            </a:r>
            <a:r>
              <a:rPr lang="en-US" sz="1800" i="1" dirty="0"/>
              <a:t>column2</a:t>
            </a:r>
            <a:r>
              <a:rPr lang="en-US" sz="1800" dirty="0"/>
              <a:t>, </a:t>
            </a:r>
            <a:r>
              <a:rPr lang="en-US" sz="1800" i="1" dirty="0"/>
              <a:t>column3</a:t>
            </a:r>
            <a:r>
              <a:rPr lang="en-US" sz="1800" dirty="0"/>
              <a:t>, ...)</a:t>
            </a:r>
            <a:br>
              <a:rPr lang="en-US" sz="1800" dirty="0"/>
            </a:br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 </a:t>
            </a:r>
            <a:r>
              <a:rPr lang="en-US" sz="1800" i="1" dirty="0"/>
              <a:t>column2</a:t>
            </a:r>
            <a:r>
              <a:rPr lang="en-US" sz="1800" dirty="0"/>
              <a:t>, </a:t>
            </a:r>
            <a:r>
              <a:rPr lang="en-US" sz="1800" i="1" dirty="0"/>
              <a:t>column3</a:t>
            </a:r>
            <a:r>
              <a:rPr lang="en-US" sz="1800" dirty="0"/>
              <a:t>, ...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1195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INSERT INTO Customers (</a:t>
            </a:r>
            <a:r>
              <a:rPr lang="en-US" sz="2000" dirty="0" err="1"/>
              <a:t>CustomerName</a:t>
            </a:r>
            <a:r>
              <a:rPr lang="en-US" sz="2000" dirty="0"/>
              <a:t>, City, Country)</a:t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SupplierName</a:t>
            </a:r>
            <a:r>
              <a:rPr lang="en-US" sz="2000" dirty="0"/>
              <a:t>, City, Country FROM Suppliers;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r>
              <a:rPr lang="en-US" sz="2000" dirty="0"/>
              <a:t>INSERT INTO Customers (</a:t>
            </a:r>
            <a:r>
              <a:rPr lang="en-US" sz="2000" dirty="0" err="1"/>
              <a:t>CustomerName</a:t>
            </a:r>
            <a:r>
              <a:rPr lang="en-US" sz="2000" dirty="0"/>
              <a:t>, City, Country)</a:t>
            </a:r>
            <a:br>
              <a:rPr lang="en-US" sz="2000" dirty="0"/>
            </a:br>
            <a:r>
              <a:rPr lang="en-US" sz="2000" dirty="0"/>
              <a:t>SELECT </a:t>
            </a:r>
            <a:r>
              <a:rPr lang="en-US" sz="2000" dirty="0" err="1"/>
              <a:t>SupplierName</a:t>
            </a:r>
            <a:r>
              <a:rPr lang="en-US" sz="2000" dirty="0"/>
              <a:t>, City, Country FROM Suppliers</a:t>
            </a:r>
            <a:br>
              <a:rPr lang="en-US" sz="2000" dirty="0"/>
            </a:br>
            <a:r>
              <a:rPr lang="en-US" sz="2000" dirty="0"/>
              <a:t>WHERE Country='Germany';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4476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 Keys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SQL PRIMARY </a:t>
            </a:r>
            <a:r>
              <a:rPr lang="en-IN" sz="2400" dirty="0" smtClean="0"/>
              <a:t>KEY</a:t>
            </a:r>
          </a:p>
          <a:p>
            <a:r>
              <a:rPr lang="en-US" sz="1800" dirty="0"/>
              <a:t>A column or columns is called </a:t>
            </a:r>
            <a:r>
              <a:rPr lang="en-US" sz="1800" b="1" dirty="0"/>
              <a:t>primary key (PK)</a:t>
            </a:r>
            <a:r>
              <a:rPr lang="en-US" sz="1800" dirty="0"/>
              <a:t> that </a:t>
            </a:r>
            <a:r>
              <a:rPr lang="en-US" sz="1800" i="1" dirty="0"/>
              <a:t>uniquely identifies each row in the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When multiple columns are used as a primary key, it is known as </a:t>
            </a:r>
            <a:r>
              <a:rPr lang="en-US" sz="1800" b="1" dirty="0"/>
              <a:t>composite primary key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Points to remember for primary key:</a:t>
            </a:r>
          </a:p>
          <a:p>
            <a:r>
              <a:rPr lang="en-US" sz="1800" dirty="0"/>
              <a:t>Primary key enforces the entity integrity of the table.</a:t>
            </a:r>
          </a:p>
          <a:p>
            <a:r>
              <a:rPr lang="en-US" sz="1800" dirty="0"/>
              <a:t>Primary key always has unique data.</a:t>
            </a:r>
          </a:p>
          <a:p>
            <a:r>
              <a:rPr lang="en-US" sz="1800" dirty="0"/>
              <a:t>A primary key length cannot be exceeded than 900 bytes.</a:t>
            </a:r>
          </a:p>
          <a:p>
            <a:r>
              <a:rPr lang="en-US" sz="1800" dirty="0"/>
              <a:t>A primary key cannot have null value.</a:t>
            </a:r>
          </a:p>
          <a:p>
            <a:r>
              <a:rPr lang="en-US" sz="1800" dirty="0"/>
              <a:t>There can be no duplicate value for a primary key.</a:t>
            </a:r>
          </a:p>
          <a:p>
            <a:r>
              <a:rPr lang="en-US" sz="1800" dirty="0"/>
              <a:t>A table can contain only one primary key constraint.</a:t>
            </a:r>
          </a:p>
          <a:p>
            <a:endParaRPr lang="en-US" sz="1800" dirty="0"/>
          </a:p>
          <a:p>
            <a:endParaRPr lang="en-IN" sz="24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43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</a:p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Address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)  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3803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Address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b="1" dirty="0"/>
              <a:t>CONSTRAINT</a:t>
            </a:r>
            <a:r>
              <a:rPr lang="en-US" sz="1800" dirty="0"/>
              <a:t> </a:t>
            </a:r>
            <a:r>
              <a:rPr lang="en-US" sz="1800" dirty="0" err="1"/>
              <a:t>pk_StudentID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</a:t>
            </a:r>
            <a:r>
              <a:rPr lang="en-US" sz="1800" dirty="0"/>
              <a:t>, </a:t>
            </a:r>
            <a:r>
              <a:rPr lang="en-US" sz="1800" dirty="0" err="1"/>
              <a:t>LastName</a:t>
            </a:r>
            <a:r>
              <a:rPr lang="en-US" sz="1800" dirty="0"/>
              <a:t>)  </a:t>
            </a:r>
          </a:p>
          <a:p>
            <a:r>
              <a:rPr lang="en-US" sz="1800" dirty="0"/>
              <a:t>)  </a:t>
            </a:r>
          </a:p>
          <a:p>
            <a:r>
              <a:rPr lang="en-US" sz="1800" b="1" dirty="0" err="1"/>
              <a:t>Note:</a:t>
            </a:r>
            <a:r>
              <a:rPr lang="en-US" sz="1800" dirty="0" err="1"/>
              <a:t>you</a:t>
            </a:r>
            <a:r>
              <a:rPr lang="en-US" sz="1800" dirty="0"/>
              <a:t> should note that in the above example there is only one PRIMARY KEY (</a:t>
            </a:r>
            <a:r>
              <a:rPr lang="en-US" sz="1800" dirty="0" err="1"/>
              <a:t>pk_StudentID</a:t>
            </a:r>
            <a:r>
              <a:rPr lang="en-US" sz="1800" dirty="0"/>
              <a:t>). However it is made up of two columns (</a:t>
            </a:r>
            <a:r>
              <a:rPr lang="en-US" sz="1800" dirty="0" err="1"/>
              <a:t>S_Id</a:t>
            </a:r>
            <a:r>
              <a:rPr lang="en-US" sz="1800" dirty="0"/>
              <a:t> and </a:t>
            </a:r>
            <a:r>
              <a:rPr lang="en-US" sz="1800" dirty="0" err="1"/>
              <a:t>LastName</a:t>
            </a:r>
            <a:r>
              <a:rPr lang="en-US" sz="1800" dirty="0"/>
              <a:t>).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6375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sz="1800" b="1" dirty="0"/>
              <a:t>Primary key on one column:</a:t>
            </a:r>
            <a:endParaRPr lang="en-US" sz="1800" dirty="0"/>
          </a:p>
          <a:p>
            <a:r>
              <a:rPr lang="en-US" sz="1800" b="1" dirty="0"/>
              <a:t>ALTER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b="1" dirty="0"/>
              <a:t>ADD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</a:t>
            </a:r>
            <a:r>
              <a:rPr lang="en-US" sz="1800" dirty="0"/>
              <a:t>) 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/>
              <a:t>Primary key on multiple column:</a:t>
            </a:r>
            <a:endParaRPr lang="en-US" sz="1800" dirty="0"/>
          </a:p>
          <a:p>
            <a:r>
              <a:rPr lang="en-US" sz="1800" b="1" dirty="0"/>
              <a:t>ALTER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b="1" dirty="0"/>
              <a:t>ADD</a:t>
            </a:r>
            <a:r>
              <a:rPr lang="en-US" sz="1800" dirty="0"/>
              <a:t> </a:t>
            </a:r>
            <a:r>
              <a:rPr lang="en-US" sz="1800" b="1" dirty="0"/>
              <a:t>CONSTRAINT</a:t>
            </a:r>
            <a:r>
              <a:rPr lang="en-US" sz="1800" dirty="0"/>
              <a:t> </a:t>
            </a:r>
            <a:r>
              <a:rPr lang="en-US" sz="1800" dirty="0" err="1"/>
              <a:t>pk_StudentID</a:t>
            </a:r>
            <a:r>
              <a:rPr lang="en-US" sz="1800" dirty="0"/>
              <a:t> </a:t>
            </a:r>
            <a:r>
              <a:rPr lang="en-US" sz="1800" b="1" dirty="0"/>
              <a:t>PRIMARY</a:t>
            </a:r>
            <a:r>
              <a:rPr lang="en-US" sz="1800" dirty="0"/>
              <a:t> </a:t>
            </a:r>
            <a:r>
              <a:rPr lang="en-US" sz="1800" b="1" dirty="0"/>
              <a:t>KEY</a:t>
            </a:r>
            <a:r>
              <a:rPr lang="en-US" sz="1800" dirty="0"/>
              <a:t> (</a:t>
            </a:r>
            <a:r>
              <a:rPr lang="en-US" sz="1800" dirty="0" err="1"/>
              <a:t>S_Id,LastName</a:t>
            </a:r>
            <a:r>
              <a:rPr lang="en-US" sz="1800" dirty="0"/>
              <a:t>) </a:t>
            </a:r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656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SQL FOREIGN KEY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the relational databases, a foreign key is a field or a column that is used to establish a link between two tables.</a:t>
            </a:r>
          </a:p>
          <a:p>
            <a:r>
              <a:rPr lang="en-US" sz="1800" dirty="0"/>
              <a:t>In simple words you can say that, a foreign key in one table used to point primary key in another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Here we have two </a:t>
            </a:r>
            <a:r>
              <a:rPr lang="en-US" sz="1800" dirty="0"/>
              <a:t>tables first one is students table and second is orders table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321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502319"/>
              </p:ext>
            </p:extLst>
          </p:nvPr>
        </p:nvGraphicFramePr>
        <p:xfrm>
          <a:off x="533400" y="2133600"/>
          <a:ext cx="7047908" cy="1783080"/>
        </p:xfrm>
        <a:graphic>
          <a:graphicData uri="http://schemas.openxmlformats.org/drawingml/2006/table">
            <a:tbl>
              <a:tblPr/>
              <a:tblGrid>
                <a:gridCol w="1761977"/>
                <a:gridCol w="1761977"/>
                <a:gridCol w="1761977"/>
                <a:gridCol w="176197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S_Id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LastName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FirstName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34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MAURYA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AJEET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ALLAHABAD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JAISWAL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RATAN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GHAZIABAD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ARORA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SAUMYA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MODINAGAR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5761" y="1600200"/>
            <a:ext cx="154401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Student table</a:t>
            </a:r>
          </a:p>
        </p:txBody>
      </p:sp>
    </p:spTree>
    <p:extLst>
      <p:ext uri="{BB962C8B-B14F-4D97-AF65-F5344CB8AC3E}">
        <p14:creationId xmlns:p14="http://schemas.microsoft.com/office/powerpoint/2010/main" val="3535327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Orders table:</a:t>
            </a:r>
          </a:p>
          <a:p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3132"/>
              </p:ext>
            </p:extLst>
          </p:nvPr>
        </p:nvGraphicFramePr>
        <p:xfrm>
          <a:off x="457200" y="1981200"/>
          <a:ext cx="7410153" cy="2682081"/>
        </p:xfrm>
        <a:graphic>
          <a:graphicData uri="http://schemas.openxmlformats.org/drawingml/2006/table">
            <a:tbl>
              <a:tblPr/>
              <a:tblGrid>
                <a:gridCol w="2470051"/>
                <a:gridCol w="2470051"/>
                <a:gridCol w="2470051"/>
              </a:tblGrid>
              <a:tr h="61040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OrderNo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S_Id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99586465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78466588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22354846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7919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57698656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74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Here you see that "</a:t>
            </a:r>
            <a:r>
              <a:rPr lang="en-US" sz="1600" dirty="0" err="1"/>
              <a:t>S_Id</a:t>
            </a:r>
            <a:r>
              <a:rPr lang="en-US" sz="1600" dirty="0"/>
              <a:t>" column in the "Orders" table points to the "</a:t>
            </a:r>
            <a:r>
              <a:rPr lang="en-US" sz="1600" dirty="0" err="1"/>
              <a:t>S_Id</a:t>
            </a:r>
            <a:r>
              <a:rPr lang="en-US" sz="1600" dirty="0"/>
              <a:t>" column in "Students" table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The "</a:t>
            </a:r>
            <a:r>
              <a:rPr lang="en-US" sz="1600" dirty="0" err="1"/>
              <a:t>S_Id</a:t>
            </a:r>
            <a:r>
              <a:rPr lang="en-US" sz="1600" dirty="0"/>
              <a:t>" column in the "Students" table is the PRIMARY KEY in the "Students" table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"</a:t>
            </a:r>
            <a:r>
              <a:rPr lang="en-US" sz="1600" dirty="0" err="1"/>
              <a:t>S_Id</a:t>
            </a:r>
            <a:r>
              <a:rPr lang="en-US" sz="1600" dirty="0"/>
              <a:t>" column in the "Orders" table is a FOREIGN KEY in the "Orders" table.</a:t>
            </a:r>
          </a:p>
          <a:p>
            <a:r>
              <a:rPr lang="en-US" sz="1600" dirty="0" err="1" smtClean="0"/>
              <a:t>Synatax</a:t>
            </a:r>
            <a:r>
              <a:rPr lang="en-US" sz="1600" dirty="0" smtClean="0"/>
              <a:t>:</a:t>
            </a:r>
          </a:p>
          <a:p>
            <a:r>
              <a:rPr lang="en-US" sz="1600" b="1" dirty="0"/>
              <a:t>CREATE</a:t>
            </a:r>
            <a:r>
              <a:rPr lang="en-US" sz="1600" dirty="0"/>
              <a:t> </a:t>
            </a:r>
            <a:r>
              <a:rPr lang="en-US" sz="1600" b="1" dirty="0"/>
              <a:t>TABLE</a:t>
            </a:r>
            <a:r>
              <a:rPr lang="en-US" sz="1600" dirty="0"/>
              <a:t> Orders  </a:t>
            </a:r>
          </a:p>
          <a:p>
            <a:r>
              <a:rPr lang="en-US" sz="1600" dirty="0"/>
              <a:t>(  </a:t>
            </a:r>
          </a:p>
          <a:p>
            <a:r>
              <a:rPr lang="en-US" sz="1600" dirty="0" err="1"/>
              <a:t>O_Id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NOT NULL PRIMAY </a:t>
            </a:r>
            <a:r>
              <a:rPr lang="en-US" sz="1600" b="1" dirty="0"/>
              <a:t>KEY</a:t>
            </a:r>
            <a:r>
              <a:rPr lang="en-US" sz="1600" dirty="0"/>
              <a:t>,  </a:t>
            </a:r>
          </a:p>
          <a:p>
            <a:r>
              <a:rPr lang="en-US" sz="1600" dirty="0" err="1"/>
              <a:t>Order_No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NOT NULL,  </a:t>
            </a:r>
          </a:p>
          <a:p>
            <a:r>
              <a:rPr lang="en-US" sz="1600" dirty="0" err="1"/>
              <a:t>S_Id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</a:t>
            </a:r>
            <a:r>
              <a:rPr lang="en-US" sz="1600" b="1" dirty="0"/>
              <a:t>FOREIGN</a:t>
            </a:r>
            <a:r>
              <a:rPr lang="en-US" sz="1600" dirty="0"/>
              <a:t> </a:t>
            </a:r>
            <a:r>
              <a:rPr lang="en-US" sz="1600" b="1" dirty="0"/>
              <a:t>KEY</a:t>
            </a:r>
            <a:r>
              <a:rPr lang="en-US" sz="1600" dirty="0"/>
              <a:t> </a:t>
            </a:r>
            <a:r>
              <a:rPr lang="en-US" sz="1600" b="1" dirty="0"/>
              <a:t>REFERENCES</a:t>
            </a:r>
            <a:r>
              <a:rPr lang="en-US" sz="1600" dirty="0"/>
              <a:t> </a:t>
            </a:r>
            <a:r>
              <a:rPr lang="en-US" sz="1600" dirty="0" smtClean="0"/>
              <a:t>student</a:t>
            </a:r>
            <a:r>
              <a:rPr lang="en-US" sz="1600" dirty="0"/>
              <a:t> (</a:t>
            </a:r>
            <a:r>
              <a:rPr lang="en-US" sz="1600" dirty="0" err="1"/>
              <a:t>S_Id</a:t>
            </a:r>
            <a:r>
              <a:rPr lang="en-US" sz="1600" dirty="0"/>
              <a:t>)  </a:t>
            </a:r>
          </a:p>
          <a:p>
            <a:r>
              <a:rPr lang="en-US" sz="1600" dirty="0"/>
              <a:t>)  </a:t>
            </a:r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9081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Difference between primary key and foreign key in SQL:</a:t>
            </a:r>
          </a:p>
          <a:p>
            <a:r>
              <a:rPr lang="en-US" sz="1600" dirty="0"/>
              <a:t>These are some important difference between primary key and foreign key in SQL-</a:t>
            </a:r>
          </a:p>
          <a:p>
            <a:r>
              <a:rPr lang="en-US" sz="1600" dirty="0"/>
              <a:t>Primary key cannot be null on the other hand foreign key can be null.</a:t>
            </a:r>
          </a:p>
          <a:p>
            <a:r>
              <a:rPr lang="en-US" sz="1600" dirty="0"/>
              <a:t>Primary key is always unique while foreign key can be duplicated.</a:t>
            </a:r>
          </a:p>
          <a:p>
            <a:r>
              <a:rPr lang="en-US" sz="1600" dirty="0"/>
              <a:t>Primary key uniquely identify a record in a table while foreign key is a field in a table that is primary key in another table.</a:t>
            </a:r>
          </a:p>
          <a:p>
            <a:r>
              <a:rPr lang="en-US" sz="1600" dirty="0"/>
              <a:t>There is only one primary key in the table on the other hand we can have more than one foreign key in the table.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0236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SQL Composite Key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Composite key is a key which is the combination of more than one field or column of a given table. It may be a candidate key or primary key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CREATE</a:t>
            </a:r>
            <a:r>
              <a:rPr lang="en-US" sz="1600" dirty="0"/>
              <a:t> </a:t>
            </a:r>
            <a:r>
              <a:rPr lang="en-US" sz="1600" b="1" dirty="0"/>
              <a:t>TABLE</a:t>
            </a:r>
            <a:r>
              <a:rPr lang="en-US" sz="1600" dirty="0"/>
              <a:t> TABLE_NAME  </a:t>
            </a:r>
          </a:p>
          <a:p>
            <a:r>
              <a:rPr lang="en-US" sz="1600" dirty="0"/>
              <a:t>(COLUMN_1, DATA_TYPE_1,  </a:t>
            </a:r>
          </a:p>
          <a:p>
            <a:r>
              <a:rPr lang="en-US" sz="1600" dirty="0"/>
              <a:t>COLUMN_2, DATA_TYPE_2,  </a:t>
            </a:r>
          </a:p>
          <a:p>
            <a:r>
              <a:rPr lang="en-US" sz="1600" dirty="0"/>
              <a:t>???  </a:t>
            </a:r>
          </a:p>
          <a:p>
            <a:r>
              <a:rPr lang="en-US" sz="1600" b="1" dirty="0"/>
              <a:t>PRIMARY</a:t>
            </a:r>
            <a:r>
              <a:rPr lang="en-US" sz="1600" dirty="0"/>
              <a:t> </a:t>
            </a:r>
            <a:r>
              <a:rPr lang="en-US" sz="1600" b="1" dirty="0"/>
              <a:t>KEY</a:t>
            </a:r>
            <a:r>
              <a:rPr lang="en-US" sz="1600" dirty="0"/>
              <a:t> (COLUMN_1, COLUMN_2, ...)); 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5319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Unique Key in SQL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unique key is a set of one or more than one fields/columns of a table that uniquely identify a record in a database </a:t>
            </a:r>
            <a:r>
              <a:rPr lang="en-US" sz="1800" dirty="0" err="1" smtClean="0"/>
              <a:t>tablle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b="1" dirty="0"/>
              <a:t>CREATE</a:t>
            </a:r>
            <a:r>
              <a:rPr lang="en-US" sz="1800" dirty="0"/>
              <a:t> </a:t>
            </a:r>
            <a:r>
              <a:rPr lang="en-US" sz="1800" b="1" dirty="0"/>
              <a:t>TABLE</a:t>
            </a:r>
            <a:r>
              <a:rPr lang="en-US" sz="1800" dirty="0"/>
              <a:t> students  </a:t>
            </a:r>
          </a:p>
          <a:p>
            <a:r>
              <a:rPr lang="en-US" sz="1800" dirty="0"/>
              <a:t>(  </a:t>
            </a:r>
          </a:p>
          <a:p>
            <a:r>
              <a:rPr lang="en-US" sz="1800" dirty="0" err="1"/>
              <a:t>S_Id</a:t>
            </a:r>
            <a:r>
              <a:rPr lang="en-US" sz="1800" dirty="0"/>
              <a:t> </a:t>
            </a:r>
            <a:r>
              <a:rPr lang="en-US" sz="1800" b="1" dirty="0" err="1"/>
              <a:t>int</a:t>
            </a:r>
            <a:r>
              <a:rPr lang="en-US" sz="1800" dirty="0"/>
              <a:t> NOT NULL </a:t>
            </a:r>
            <a:r>
              <a:rPr lang="en-US" sz="1800" b="1" dirty="0"/>
              <a:t>UNIQUE</a:t>
            </a:r>
            <a:r>
              <a:rPr lang="en-US" sz="1800" dirty="0"/>
              <a:t>,  </a:t>
            </a:r>
          </a:p>
          <a:p>
            <a:r>
              <a:rPr lang="en-US" sz="1800" dirty="0" err="1"/>
              <a:t>LastName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 NOT NULL,  </a:t>
            </a:r>
          </a:p>
          <a:p>
            <a:r>
              <a:rPr lang="en-US" sz="1800" dirty="0" err="1"/>
              <a:t>FirstName</a:t>
            </a:r>
            <a:r>
              <a:rPr lang="en-US" sz="1800" dirty="0"/>
              <a:t> </a:t>
            </a:r>
            <a:r>
              <a:rPr lang="en-US" sz="1800" b="1" dirty="0" err="1"/>
              <a:t>varchar</a:t>
            </a:r>
            <a:r>
              <a:rPr lang="en-US" sz="1800" dirty="0"/>
              <a:t> (255),  </a:t>
            </a:r>
          </a:p>
          <a:p>
            <a:r>
              <a:rPr lang="en-US" sz="1800" dirty="0"/>
              <a:t>City </a:t>
            </a:r>
            <a:r>
              <a:rPr lang="en-US" sz="1800" b="1" dirty="0" err="1"/>
              <a:t>varchar</a:t>
            </a:r>
            <a:r>
              <a:rPr lang="en-US" sz="1800" dirty="0"/>
              <a:t> (255)  </a:t>
            </a:r>
          </a:p>
          <a:p>
            <a:r>
              <a:rPr lang="en-US" sz="1800" dirty="0"/>
              <a:t>)  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8815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7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</a:t>
            </a:r>
            <a:r>
              <a:rPr lang="en-US" sz="2400" dirty="0"/>
              <a:t>*</a:t>
            </a:r>
            <a:r>
              <a:rPr lang="en-US" sz="2400" dirty="0" smtClean="0"/>
              <a:t> 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1009</Words>
  <Application>Microsoft Office PowerPoint</Application>
  <PresentationFormat>On-screen Show (4:3)</PresentationFormat>
  <Paragraphs>446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SQL MIN() and MAX() Functions</vt:lpstr>
      <vt:lpstr>SQL COUNT(), AVG() and SUM() Functions</vt:lpstr>
      <vt:lpstr>The SQL LIKE Operator</vt:lpstr>
      <vt:lpstr>PowerPoint Presentation</vt:lpstr>
      <vt:lpstr>The SQL IN Operator</vt:lpstr>
      <vt:lpstr>The SQL BETWEEN Operator</vt:lpstr>
      <vt:lpstr>SQL Aliases</vt:lpstr>
      <vt:lpstr>SQL JOIN</vt:lpstr>
      <vt:lpstr>Inner Join:</vt:lpstr>
      <vt:lpstr>Example</vt:lpstr>
      <vt:lpstr>SQL LEFT JOIN Keyword </vt:lpstr>
      <vt:lpstr>Example:</vt:lpstr>
      <vt:lpstr>SQL RIGHT JOIN Keyword </vt:lpstr>
      <vt:lpstr>Example:</vt:lpstr>
      <vt:lpstr>SQL FULL OUTER JOIN Keyword </vt:lpstr>
      <vt:lpstr>Example</vt:lpstr>
      <vt:lpstr>The SQL UNION Operator </vt:lpstr>
      <vt:lpstr>The SQL GROUP BY Statement </vt:lpstr>
      <vt:lpstr>SQL HAVING Clause </vt:lpstr>
      <vt:lpstr>SQL EXISTS Operator </vt:lpstr>
      <vt:lpstr>SQL ANY and ALL Operators </vt:lpstr>
      <vt:lpstr>PowerPoint Presentation</vt:lpstr>
      <vt:lpstr>PowerPoint Presentation</vt:lpstr>
      <vt:lpstr>PowerPoint Presentation</vt:lpstr>
      <vt:lpstr> SQL INSERT INTO SELECT Statement</vt:lpstr>
      <vt:lpstr>PowerPoint Presentation</vt:lpstr>
      <vt:lpstr>SQL Keys</vt:lpstr>
      <vt:lpstr>PowerPoint Presentation</vt:lpstr>
      <vt:lpstr>PowerPoint Presentation</vt:lpstr>
      <vt:lpstr>PowerPoint Presentation</vt:lpstr>
      <vt:lpstr>SQL FOREIGN KEY </vt:lpstr>
      <vt:lpstr>PowerPoint Presentation</vt:lpstr>
      <vt:lpstr>PowerPoint Presentation</vt:lpstr>
      <vt:lpstr>PowerPoint Presentation</vt:lpstr>
      <vt:lpstr>PowerPoint Presentation</vt:lpstr>
      <vt:lpstr>SQL Composite Key </vt:lpstr>
      <vt:lpstr>Unique Key in SQL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151</cp:revision>
  <dcterms:created xsi:type="dcterms:W3CDTF">2021-11-07T12:03:02Z</dcterms:created>
  <dcterms:modified xsi:type="dcterms:W3CDTF">2021-12-09T04:24:38Z</dcterms:modified>
</cp:coreProperties>
</file>