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82" r:id="rId9"/>
    <p:sldId id="283" r:id="rId10"/>
    <p:sldId id="284" r:id="rId11"/>
    <p:sldId id="285" r:id="rId12"/>
    <p:sldId id="281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306F0-39C7-464C-8DDB-127277987DCD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sql/trysql.asp?filename=trysql_op_between" TargetMode="External"/><Relationship Id="rId3" Type="http://schemas.openxmlformats.org/officeDocument/2006/relationships/hyperlink" Target="https://www.w3schools.com/sql/trysql.asp?filename=trysql_op_greater_than" TargetMode="External"/><Relationship Id="rId7" Type="http://schemas.openxmlformats.org/officeDocument/2006/relationships/hyperlink" Target="https://www.w3schools.com/sql/trysql.asp?filename=trysql_op_not_equal_to" TargetMode="External"/><Relationship Id="rId2" Type="http://schemas.openxmlformats.org/officeDocument/2006/relationships/hyperlink" Target="https://www.w3schools.com/sql/trysql.asp?filename=trysql_op_equal_t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sql/trysql.asp?filename=trysql_op_less_than2" TargetMode="External"/><Relationship Id="rId5" Type="http://schemas.openxmlformats.org/officeDocument/2006/relationships/hyperlink" Target="https://www.w3schools.com/sql/trysql.asp?filename=trysql_op_greater_than2" TargetMode="External"/><Relationship Id="rId10" Type="http://schemas.openxmlformats.org/officeDocument/2006/relationships/hyperlink" Target="https://www.w3schools.com/sql/trysql.asp?filename=trysql_op_in" TargetMode="External"/><Relationship Id="rId4" Type="http://schemas.openxmlformats.org/officeDocument/2006/relationships/hyperlink" Target="https://www.w3schools.com/sql/trysql.asp?filename=trysql_op_less_than" TargetMode="External"/><Relationship Id="rId9" Type="http://schemas.openxmlformats.org/officeDocument/2006/relationships/hyperlink" Target="https://www.w3schools.com/sql/trysql.asp?filename=trysql_op_lik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US" dirty="0" smtClean="0"/>
              <a:t>S</a:t>
            </a:r>
            <a:r>
              <a:rPr lang="en-US" sz="3200" dirty="0" smtClean="0"/>
              <a:t>tructured</a:t>
            </a:r>
            <a:r>
              <a:rPr lang="en-US" dirty="0" smtClean="0"/>
              <a:t> Q</a:t>
            </a:r>
            <a:r>
              <a:rPr lang="en-US" sz="3200" dirty="0"/>
              <a:t>uery</a:t>
            </a:r>
            <a:r>
              <a:rPr lang="en-US" dirty="0" smtClean="0"/>
              <a:t> </a:t>
            </a:r>
            <a:r>
              <a:rPr lang="en-US" dirty="0"/>
              <a:t>L</a:t>
            </a:r>
            <a:r>
              <a:rPr lang="en-US" sz="3200" dirty="0"/>
              <a:t>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209800"/>
            <a:ext cx="7620000" cy="34290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RDBMS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DDL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DML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DCL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TCL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SQL AND, OR and NOT Operators</a:t>
            </a:r>
          </a:p>
          <a:p>
            <a:r>
              <a:rPr lang="en-US" dirty="0"/>
              <a:t>The WHERE clause can be combined with AND, OR, and NOT operators.</a:t>
            </a:r>
          </a:p>
          <a:p>
            <a:r>
              <a:rPr lang="en-US" dirty="0"/>
              <a:t>The AND </a:t>
            </a:r>
            <a:r>
              <a:rPr lang="en-US" dirty="0" err="1"/>
              <a:t>and</a:t>
            </a:r>
            <a:r>
              <a:rPr lang="en-US" dirty="0"/>
              <a:t> OR operators are used to filter records based on more than one condition:</a:t>
            </a:r>
          </a:p>
          <a:p>
            <a:r>
              <a:rPr lang="en-US" dirty="0"/>
              <a:t>The AND operator displays a record if all the conditions separated by AND are TRUE.</a:t>
            </a:r>
          </a:p>
          <a:p>
            <a:r>
              <a:rPr lang="en-US" dirty="0"/>
              <a:t>The OR operator displays a record if any of the conditions separated by OR is TRUE.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9115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800" dirty="0"/>
              <a:t>AND </a:t>
            </a:r>
            <a:r>
              <a:rPr lang="en-US" sz="1800" dirty="0" smtClean="0"/>
              <a:t>Syntax</a:t>
            </a:r>
          </a:p>
          <a:p>
            <a:endParaRPr lang="en-US" sz="1800" dirty="0"/>
          </a:p>
          <a:p>
            <a:r>
              <a:rPr lang="en-US" sz="1800" dirty="0"/>
              <a:t>SELECT </a:t>
            </a:r>
            <a:r>
              <a:rPr lang="en-US" sz="1800" i="1" dirty="0"/>
              <a:t>column1</a:t>
            </a:r>
            <a:r>
              <a:rPr lang="en-US" sz="1800" dirty="0"/>
              <a:t>,</a:t>
            </a:r>
            <a:r>
              <a:rPr lang="en-US" sz="1800" i="1" dirty="0"/>
              <a:t> column2, ...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WHERE </a:t>
            </a:r>
            <a:r>
              <a:rPr lang="en-US" sz="1800" i="1" dirty="0"/>
              <a:t>condition1</a:t>
            </a:r>
            <a:r>
              <a:rPr lang="en-US" sz="1800" dirty="0"/>
              <a:t> AND </a:t>
            </a:r>
            <a:r>
              <a:rPr lang="en-US" sz="1800" i="1" dirty="0"/>
              <a:t>condition2</a:t>
            </a:r>
            <a:r>
              <a:rPr lang="en-US" sz="1800" dirty="0"/>
              <a:t> AND </a:t>
            </a:r>
            <a:r>
              <a:rPr lang="en-US" sz="1800" i="1" dirty="0"/>
              <a:t>condition3 </a:t>
            </a:r>
            <a:r>
              <a:rPr lang="en-US" sz="1800" i="1" dirty="0" smtClean="0"/>
              <a:t>...</a:t>
            </a:r>
            <a:r>
              <a:rPr lang="en-US" sz="1800" dirty="0" smtClean="0"/>
              <a:t>;</a:t>
            </a:r>
          </a:p>
          <a:p>
            <a:r>
              <a:rPr lang="en-US" sz="1800" dirty="0"/>
              <a:t>Example</a:t>
            </a:r>
          </a:p>
          <a:p>
            <a:r>
              <a:rPr lang="en-US" sz="1800" dirty="0"/>
              <a:t>SELECT * FROM Customers</a:t>
            </a:r>
            <a:br>
              <a:rPr lang="en-US" sz="1800" dirty="0"/>
            </a:br>
            <a:r>
              <a:rPr lang="en-US" sz="1800" dirty="0"/>
              <a:t>WHERE Country='Germany' AND City='Berlin</a:t>
            </a:r>
            <a:r>
              <a:rPr lang="en-US" sz="1800" dirty="0" smtClean="0"/>
              <a:t>';</a:t>
            </a:r>
          </a:p>
          <a:p>
            <a:endParaRPr lang="en-US" sz="1800" dirty="0"/>
          </a:p>
          <a:p>
            <a:r>
              <a:rPr lang="en-US" sz="1800" dirty="0" smtClean="0"/>
              <a:t>OR </a:t>
            </a:r>
            <a:r>
              <a:rPr lang="en-US" sz="1800" dirty="0"/>
              <a:t>Syntax</a:t>
            </a:r>
          </a:p>
          <a:p>
            <a:r>
              <a:rPr lang="en-US" sz="1800" dirty="0"/>
              <a:t>SELECT </a:t>
            </a:r>
            <a:r>
              <a:rPr lang="en-US" sz="1800" i="1" dirty="0"/>
              <a:t>column1</a:t>
            </a:r>
            <a:r>
              <a:rPr lang="en-US" sz="1800" dirty="0"/>
              <a:t>,</a:t>
            </a:r>
            <a:r>
              <a:rPr lang="en-US" sz="1800" i="1" dirty="0"/>
              <a:t> column2, ...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WHERE </a:t>
            </a:r>
            <a:r>
              <a:rPr lang="en-US" sz="1800" i="1" dirty="0"/>
              <a:t>condition1</a:t>
            </a:r>
            <a:r>
              <a:rPr lang="en-US" sz="1800" dirty="0"/>
              <a:t> OR </a:t>
            </a:r>
            <a:r>
              <a:rPr lang="en-US" sz="1800" i="1" dirty="0"/>
              <a:t>condition2</a:t>
            </a:r>
            <a:r>
              <a:rPr lang="en-US" sz="1800" dirty="0"/>
              <a:t> OR </a:t>
            </a:r>
            <a:r>
              <a:rPr lang="en-US" sz="1800" i="1" dirty="0"/>
              <a:t>condition3 </a:t>
            </a:r>
            <a:r>
              <a:rPr lang="en-US" sz="1800" i="1" dirty="0" smtClean="0"/>
              <a:t>...</a:t>
            </a:r>
            <a:r>
              <a:rPr lang="en-US" sz="1800" dirty="0" smtClean="0"/>
              <a:t>;</a:t>
            </a:r>
          </a:p>
          <a:p>
            <a:endParaRPr lang="en-US" sz="1800" dirty="0" smtClean="0"/>
          </a:p>
          <a:p>
            <a:r>
              <a:rPr lang="en-US" sz="1800" dirty="0"/>
              <a:t>Example</a:t>
            </a:r>
          </a:p>
          <a:p>
            <a:r>
              <a:rPr lang="en-US" sz="1800" dirty="0"/>
              <a:t>SELECT * FROM Customers</a:t>
            </a:r>
            <a:br>
              <a:rPr lang="en-US" sz="1800" dirty="0"/>
            </a:br>
            <a:r>
              <a:rPr lang="en-US" sz="1800" dirty="0"/>
              <a:t>WHERE City='Berlin' OR City='</a:t>
            </a:r>
            <a:r>
              <a:rPr lang="en-US" sz="1800" dirty="0" err="1"/>
              <a:t>München</a:t>
            </a:r>
            <a:r>
              <a:rPr lang="en-US" sz="1800" dirty="0"/>
              <a:t>';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   NOT </a:t>
            </a:r>
            <a:r>
              <a:rPr lang="en-US" sz="1800" dirty="0"/>
              <a:t>Syntax</a:t>
            </a:r>
          </a:p>
          <a:p>
            <a:r>
              <a:rPr lang="en-US" sz="1800" dirty="0"/>
              <a:t>SELECT </a:t>
            </a:r>
            <a:r>
              <a:rPr lang="en-US" sz="1800" i="1" dirty="0"/>
              <a:t>column1</a:t>
            </a:r>
            <a:r>
              <a:rPr lang="en-US" sz="1800" dirty="0"/>
              <a:t>,</a:t>
            </a:r>
            <a:r>
              <a:rPr lang="en-US" sz="1800" i="1" dirty="0"/>
              <a:t> column2, ...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WHERE NOT </a:t>
            </a:r>
            <a:r>
              <a:rPr lang="en-US" sz="1800" i="1" dirty="0"/>
              <a:t>condition</a:t>
            </a:r>
            <a:r>
              <a:rPr lang="en-US" sz="1800" dirty="0" smtClean="0"/>
              <a:t>;</a:t>
            </a:r>
          </a:p>
          <a:p>
            <a:r>
              <a:rPr lang="en-US" sz="1600" dirty="0"/>
              <a:t>Example</a:t>
            </a:r>
          </a:p>
          <a:p>
            <a:r>
              <a:rPr lang="en-US" sz="1600" dirty="0"/>
              <a:t>SELECT * FROM Customers</a:t>
            </a:r>
            <a:br>
              <a:rPr lang="en-US" sz="1600" dirty="0"/>
            </a:br>
            <a:r>
              <a:rPr lang="en-US" sz="1600" dirty="0"/>
              <a:t>WHERE NOT Country='Germany';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091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 Control Language- GRANT, REVOKE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Transaction Control Language- COMMIT, ROLLBACK, SAVEPOINT, SET TRANSACTION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SQL MIN() and MAX()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 MIN() function returns the smallest value of the selected column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MIN() </a:t>
            </a:r>
            <a:r>
              <a:rPr lang="en-US" sz="1600" dirty="0" smtClean="0"/>
              <a:t>Syntax:</a:t>
            </a:r>
            <a:endParaRPr lang="en-US" sz="1600" dirty="0"/>
          </a:p>
          <a:p>
            <a:r>
              <a:rPr lang="en-US" sz="1600" dirty="0"/>
              <a:t>SELECT MIN(</a:t>
            </a:r>
            <a:r>
              <a:rPr lang="en-US" sz="1600" i="1" dirty="0" err="1"/>
              <a:t>column_name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FROM </a:t>
            </a:r>
            <a:r>
              <a:rPr lang="en-US" sz="1600" i="1" dirty="0" err="1"/>
              <a:t>table_name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WHERE </a:t>
            </a:r>
            <a:r>
              <a:rPr lang="en-US" sz="1600" i="1" dirty="0"/>
              <a:t>condition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Example:</a:t>
            </a:r>
          </a:p>
          <a:p>
            <a:r>
              <a:rPr lang="en-US" sz="1600" dirty="0"/>
              <a:t>SELECT MIN(Price) AS </a:t>
            </a:r>
            <a:r>
              <a:rPr lang="en-US" sz="1600" dirty="0" err="1"/>
              <a:t>SmallestPrice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FROM Products;</a:t>
            </a:r>
          </a:p>
          <a:p>
            <a:endParaRPr lang="en-US" sz="1600" dirty="0"/>
          </a:p>
          <a:p>
            <a:r>
              <a:rPr lang="en-US" sz="1600" dirty="0"/>
              <a:t>The MAX() function returns the largest value of the selected column.</a:t>
            </a:r>
          </a:p>
          <a:p>
            <a:r>
              <a:rPr lang="en-US" sz="1600" dirty="0"/>
              <a:t>MAX() </a:t>
            </a:r>
            <a:r>
              <a:rPr lang="en-US" sz="1600" dirty="0" smtClean="0"/>
              <a:t>Syntax:</a:t>
            </a:r>
            <a:endParaRPr lang="en-US" sz="1600" dirty="0"/>
          </a:p>
          <a:p>
            <a:r>
              <a:rPr lang="en-US" sz="1600" dirty="0"/>
              <a:t>SELECT MAX(</a:t>
            </a:r>
            <a:r>
              <a:rPr lang="en-US" sz="1600" i="1" dirty="0" err="1"/>
              <a:t>column_name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FROM </a:t>
            </a:r>
            <a:r>
              <a:rPr lang="en-US" sz="1600" i="1" dirty="0" err="1"/>
              <a:t>table_name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WHERE </a:t>
            </a:r>
            <a:r>
              <a:rPr lang="en-US" sz="1600" i="1" dirty="0"/>
              <a:t>condition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err="1" smtClean="0"/>
              <a:t>Example:</a:t>
            </a:r>
            <a:r>
              <a:rPr lang="en-US" sz="1600" dirty="0" err="1"/>
              <a:t>SELECT</a:t>
            </a:r>
            <a:r>
              <a:rPr lang="en-US" sz="1600" dirty="0"/>
              <a:t> MAX(Price) AS </a:t>
            </a:r>
            <a:r>
              <a:rPr lang="en-US" sz="1600" dirty="0" err="1"/>
              <a:t>LargestPrice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FROM Products;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9307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SQL COUNT(), AVG() and SUM() Functions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The COUNT() function returns the number of rows that matches a specified criterion</a:t>
            </a:r>
            <a:r>
              <a:rPr lang="en-US" sz="1900" dirty="0" smtClean="0"/>
              <a:t>.</a:t>
            </a:r>
          </a:p>
          <a:p>
            <a:r>
              <a:rPr lang="en-US" sz="1400" dirty="0"/>
              <a:t>COUNT() </a:t>
            </a:r>
            <a:r>
              <a:rPr lang="en-US" sz="1400" dirty="0" smtClean="0"/>
              <a:t>Syntax:</a:t>
            </a:r>
            <a:endParaRPr lang="en-US" sz="1400" dirty="0"/>
          </a:p>
          <a:p>
            <a:r>
              <a:rPr lang="en-US" sz="1400" dirty="0"/>
              <a:t>SELECT COUNT(</a:t>
            </a:r>
            <a:r>
              <a:rPr lang="en-US" sz="1400" i="1" dirty="0" err="1"/>
              <a:t>column_name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FROM </a:t>
            </a:r>
            <a:r>
              <a:rPr lang="en-US" sz="1400" i="1" dirty="0" err="1"/>
              <a:t>table_name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WHERE </a:t>
            </a:r>
            <a:r>
              <a:rPr lang="en-US" sz="1400" i="1" dirty="0"/>
              <a:t>condition</a:t>
            </a:r>
            <a:r>
              <a:rPr lang="en-US" sz="1400" dirty="0" smtClean="0"/>
              <a:t>;</a:t>
            </a:r>
          </a:p>
          <a:p>
            <a:endParaRPr lang="en-US" sz="1400" dirty="0"/>
          </a:p>
          <a:p>
            <a:r>
              <a:rPr lang="en-US" sz="1400" dirty="0" smtClean="0"/>
              <a:t>Example:</a:t>
            </a:r>
          </a:p>
          <a:p>
            <a:r>
              <a:rPr lang="en-IN" sz="1400" dirty="0"/>
              <a:t>SELECT COUNT(</a:t>
            </a:r>
            <a:r>
              <a:rPr lang="en-IN" sz="1400" dirty="0" err="1"/>
              <a:t>ProductID</a:t>
            </a:r>
            <a:r>
              <a:rPr lang="en-IN" sz="1400" dirty="0"/>
              <a:t>)</a:t>
            </a:r>
            <a:br>
              <a:rPr lang="en-IN" sz="1400" dirty="0"/>
            </a:br>
            <a:r>
              <a:rPr lang="en-IN" sz="1400" dirty="0"/>
              <a:t>FROM Products</a:t>
            </a:r>
            <a:r>
              <a:rPr lang="en-IN" sz="1400" dirty="0" smtClean="0"/>
              <a:t>;</a:t>
            </a:r>
          </a:p>
          <a:p>
            <a:r>
              <a:rPr lang="en-US" sz="1700" dirty="0"/>
              <a:t>The AVG() function returns the average value of a numeric column</a:t>
            </a:r>
            <a:r>
              <a:rPr lang="en-US" sz="1400" dirty="0"/>
              <a:t>. </a:t>
            </a:r>
          </a:p>
          <a:p>
            <a:r>
              <a:rPr lang="en-US" sz="1400" dirty="0"/>
              <a:t>AVG() </a:t>
            </a:r>
            <a:r>
              <a:rPr lang="en-US" sz="1400" dirty="0" smtClean="0"/>
              <a:t>Syntax:</a:t>
            </a:r>
            <a:endParaRPr lang="en-US" sz="1400" dirty="0"/>
          </a:p>
          <a:p>
            <a:r>
              <a:rPr lang="en-US" sz="1400" dirty="0"/>
              <a:t>SELECT AVG(</a:t>
            </a:r>
            <a:r>
              <a:rPr lang="en-US" sz="1400" i="1" dirty="0" err="1"/>
              <a:t>column_name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FROM </a:t>
            </a:r>
            <a:r>
              <a:rPr lang="en-US" sz="1400" i="1" dirty="0" err="1"/>
              <a:t>table_name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WHERE </a:t>
            </a:r>
            <a:r>
              <a:rPr lang="en-US" sz="1400" i="1" dirty="0"/>
              <a:t>condition</a:t>
            </a:r>
            <a:r>
              <a:rPr lang="en-US" sz="1400" dirty="0" smtClean="0"/>
              <a:t>;</a:t>
            </a:r>
          </a:p>
          <a:p>
            <a:r>
              <a:rPr lang="en-US" sz="1400" dirty="0" err="1" smtClean="0"/>
              <a:t>Example:</a:t>
            </a:r>
            <a:r>
              <a:rPr lang="en-US" sz="1400" dirty="0" err="1"/>
              <a:t>Example</a:t>
            </a:r>
            <a:endParaRPr lang="en-US" sz="1400" dirty="0"/>
          </a:p>
          <a:p>
            <a:r>
              <a:rPr lang="en-US" sz="1400" dirty="0"/>
              <a:t>SELECT AVG(Price)</a:t>
            </a:r>
            <a:br>
              <a:rPr lang="en-US" sz="1400" dirty="0"/>
            </a:br>
            <a:r>
              <a:rPr lang="en-US" sz="1400" dirty="0"/>
              <a:t>FROM Products;</a:t>
            </a:r>
          </a:p>
          <a:p>
            <a:r>
              <a:rPr lang="en-US" sz="1700" dirty="0"/>
              <a:t>The SUM() function returns the total sum of a numeric column. </a:t>
            </a:r>
          </a:p>
          <a:p>
            <a:r>
              <a:rPr lang="en-US" sz="1400" dirty="0"/>
              <a:t>SUM() Syntax</a:t>
            </a:r>
          </a:p>
          <a:p>
            <a:r>
              <a:rPr lang="en-US" sz="1400" dirty="0"/>
              <a:t>SELECT SUM(</a:t>
            </a:r>
            <a:r>
              <a:rPr lang="en-US" sz="1400" i="1" dirty="0" err="1"/>
              <a:t>column_name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FROM </a:t>
            </a:r>
            <a:r>
              <a:rPr lang="en-US" sz="1400" i="1" dirty="0" err="1"/>
              <a:t>table_name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WHERE </a:t>
            </a:r>
            <a:r>
              <a:rPr lang="en-US" sz="1400" i="1" dirty="0"/>
              <a:t>condition</a:t>
            </a:r>
            <a:r>
              <a:rPr lang="en-US" sz="1400" dirty="0"/>
              <a:t>;</a:t>
            </a:r>
          </a:p>
          <a:p>
            <a:r>
              <a:rPr lang="en-IN" sz="1400" dirty="0" smtClean="0"/>
              <a:t>Example: SELECT</a:t>
            </a:r>
            <a:r>
              <a:rPr lang="en-IN" sz="1400" dirty="0"/>
              <a:t> SUM(Quantity)</a:t>
            </a:r>
            <a:br>
              <a:rPr lang="en-IN" sz="1400" dirty="0"/>
            </a:br>
            <a:r>
              <a:rPr lang="en-IN" sz="1400" dirty="0"/>
              <a:t>FROM </a:t>
            </a:r>
            <a:r>
              <a:rPr lang="en-IN" sz="1400" dirty="0" err="1"/>
              <a:t>OrderDetails</a:t>
            </a:r>
            <a:r>
              <a:rPr lang="en-IN" sz="1400" dirty="0"/>
              <a:t>;</a:t>
            </a:r>
            <a:endParaRPr lang="en-US" sz="1400" dirty="0"/>
          </a:p>
          <a:p>
            <a:endParaRPr lang="en-US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96582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The SQL LIKE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The LIKE operator is used in a WHERE clause to search for a specified pattern in a column.</a:t>
            </a:r>
          </a:p>
          <a:p>
            <a:r>
              <a:rPr lang="en-US" sz="1800" dirty="0"/>
              <a:t>There are two wildcards often used in conjunction with the LIKE operator:</a:t>
            </a:r>
          </a:p>
          <a:p>
            <a:r>
              <a:rPr lang="en-US" sz="1800" dirty="0"/>
              <a:t> The percent sign (%) represents zero, one, or multiple characters</a:t>
            </a:r>
          </a:p>
          <a:p>
            <a:r>
              <a:rPr lang="en-US" sz="1800" dirty="0"/>
              <a:t> The underscore sign (_) represents one, single character</a:t>
            </a:r>
          </a:p>
          <a:p>
            <a:r>
              <a:rPr lang="en-US" sz="1600" dirty="0"/>
              <a:t>LIKE </a:t>
            </a:r>
            <a:r>
              <a:rPr lang="en-US" sz="1600" dirty="0" smtClean="0"/>
              <a:t>Syntax:</a:t>
            </a:r>
            <a:endParaRPr lang="en-US" sz="1600" dirty="0"/>
          </a:p>
          <a:p>
            <a:r>
              <a:rPr lang="en-US" sz="1600" dirty="0"/>
              <a:t>SELECT </a:t>
            </a:r>
            <a:r>
              <a:rPr lang="en-US" sz="1600" i="1" dirty="0"/>
              <a:t>column1, column2, ...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FROM </a:t>
            </a:r>
            <a:r>
              <a:rPr lang="en-US" sz="1600" i="1" dirty="0" err="1"/>
              <a:t>table_name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WHERE </a:t>
            </a:r>
            <a:r>
              <a:rPr lang="en-US" sz="1600" i="1" dirty="0" err="1"/>
              <a:t>columnN</a:t>
            </a:r>
            <a:r>
              <a:rPr lang="en-US" sz="1600" dirty="0"/>
              <a:t> LIKE </a:t>
            </a:r>
            <a:r>
              <a:rPr lang="en-US" sz="1600" i="1" dirty="0"/>
              <a:t>pattern</a:t>
            </a:r>
            <a:r>
              <a:rPr lang="en-US" sz="1600" dirty="0"/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270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6971" y="1600200"/>
          <a:ext cx="7890058" cy="4525962"/>
        </p:xfrm>
        <a:graphic>
          <a:graphicData uri="http://schemas.openxmlformats.org/drawingml/2006/table">
            <a:tbl>
              <a:tblPr/>
              <a:tblGrid>
                <a:gridCol w="3945029"/>
                <a:gridCol w="3945029"/>
              </a:tblGrid>
              <a:tr h="40358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LIKE Operator</a:t>
                      </a:r>
                    </a:p>
                  </a:txBody>
                  <a:tcPr marL="14413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Description</a:t>
                      </a:r>
                    </a:p>
                  </a:txBody>
                  <a:tcPr marL="7206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58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WHERE CustomerName LIKE 'a%'</a:t>
                      </a:r>
                    </a:p>
                  </a:txBody>
                  <a:tcPr marL="14413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Finds any values that start with "a"</a:t>
                      </a:r>
                    </a:p>
                  </a:txBody>
                  <a:tcPr marL="7206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0358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WHERE CustomerName LIKE '%a'</a:t>
                      </a:r>
                    </a:p>
                  </a:txBody>
                  <a:tcPr marL="14413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Finds any values that end with "a"</a:t>
                      </a:r>
                    </a:p>
                  </a:txBody>
                  <a:tcPr marL="7206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303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WHERE </a:t>
                      </a:r>
                      <a:r>
                        <a:rPr lang="en-IN" sz="1700" dirty="0" err="1">
                          <a:effectLst/>
                        </a:rPr>
                        <a:t>CustomerName</a:t>
                      </a:r>
                      <a:r>
                        <a:rPr lang="en-IN" sz="1700" dirty="0">
                          <a:effectLst/>
                        </a:rPr>
                        <a:t> LIKE '%or%'</a:t>
                      </a:r>
                    </a:p>
                  </a:txBody>
                  <a:tcPr marL="14413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Finds any values that have "or" in any position</a:t>
                      </a:r>
                    </a:p>
                  </a:txBody>
                  <a:tcPr marL="7206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66303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WHERE CustomerName LIKE '_r%'</a:t>
                      </a:r>
                    </a:p>
                  </a:txBody>
                  <a:tcPr marL="14413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Finds any values that have "r" in the second position</a:t>
                      </a:r>
                    </a:p>
                  </a:txBody>
                  <a:tcPr marL="7206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303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WHERE CustomerName LIKE 'a_%'</a:t>
                      </a:r>
                    </a:p>
                  </a:txBody>
                  <a:tcPr marL="14413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Finds any values that start with "a" and are at least 2 characters in length</a:t>
                      </a:r>
                    </a:p>
                  </a:txBody>
                  <a:tcPr marL="7206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66303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WHERE CustomerName LIKE 'a__%'</a:t>
                      </a:r>
                    </a:p>
                  </a:txBody>
                  <a:tcPr marL="14413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Finds any values that start with "a" and are at least 3 characters in length</a:t>
                      </a:r>
                    </a:p>
                  </a:txBody>
                  <a:tcPr marL="7206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303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WHERE ContactName LIKE 'a%o'</a:t>
                      </a:r>
                    </a:p>
                  </a:txBody>
                  <a:tcPr marL="14413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Finds any values that start with "a" and ends with "o"</a:t>
                      </a:r>
                    </a:p>
                  </a:txBody>
                  <a:tcPr marL="7206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35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The SQL IN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 IN operator allows you to specify multiple values in a WHERE clause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Syntax:</a:t>
            </a:r>
            <a:endParaRPr lang="en-US" sz="1600" dirty="0"/>
          </a:p>
          <a:p>
            <a:r>
              <a:rPr lang="en-US" sz="1600" dirty="0"/>
              <a:t>SELECT </a:t>
            </a:r>
            <a:r>
              <a:rPr lang="en-US" sz="1600" i="1" dirty="0" err="1"/>
              <a:t>column_name</a:t>
            </a:r>
            <a:r>
              <a:rPr lang="en-US" sz="1600" i="1" dirty="0"/>
              <a:t>(s)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FROM </a:t>
            </a:r>
            <a:r>
              <a:rPr lang="en-US" sz="1600" i="1" dirty="0" err="1"/>
              <a:t>table_name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WHERE </a:t>
            </a:r>
            <a:r>
              <a:rPr lang="en-US" sz="1600" i="1" dirty="0" err="1"/>
              <a:t>column_name</a:t>
            </a:r>
            <a:r>
              <a:rPr lang="en-US" sz="1600" dirty="0"/>
              <a:t> IN (</a:t>
            </a:r>
            <a:r>
              <a:rPr lang="en-US" sz="1600" i="1" dirty="0"/>
              <a:t>value1</a:t>
            </a:r>
            <a:r>
              <a:rPr lang="en-US" sz="1600" dirty="0"/>
              <a:t>,</a:t>
            </a:r>
            <a:r>
              <a:rPr lang="en-US" sz="1600" i="1" dirty="0"/>
              <a:t> value2</a:t>
            </a:r>
            <a:r>
              <a:rPr lang="en-US" sz="1600" dirty="0"/>
              <a:t>, </a:t>
            </a:r>
            <a:r>
              <a:rPr lang="en-US" sz="1600" dirty="0" smtClean="0"/>
              <a:t>...);</a:t>
            </a:r>
          </a:p>
          <a:p>
            <a:endParaRPr lang="en-US" sz="1600" dirty="0"/>
          </a:p>
          <a:p>
            <a:r>
              <a:rPr lang="en-US" sz="1600" dirty="0" err="1" smtClean="0"/>
              <a:t>Example:</a:t>
            </a:r>
            <a:r>
              <a:rPr lang="en-US" sz="1600" dirty="0" err="1"/>
              <a:t>SELECT</a:t>
            </a:r>
            <a:r>
              <a:rPr lang="en-US" sz="1600" dirty="0"/>
              <a:t> * FROM Customers</a:t>
            </a:r>
            <a:br>
              <a:rPr lang="en-US" sz="1600" dirty="0"/>
            </a:br>
            <a:r>
              <a:rPr lang="en-US" sz="1600" dirty="0"/>
              <a:t>WHERE Country IN ('Germany', 'France', 'UK</a:t>
            </a:r>
            <a:r>
              <a:rPr lang="en-US" sz="1600" dirty="0" smtClean="0"/>
              <a:t>');</a:t>
            </a:r>
          </a:p>
          <a:p>
            <a:endParaRPr lang="en-US" sz="1600" dirty="0"/>
          </a:p>
          <a:p>
            <a:r>
              <a:rPr lang="en-US" sz="1600" dirty="0"/>
              <a:t>Example</a:t>
            </a:r>
          </a:p>
          <a:p>
            <a:r>
              <a:rPr lang="en-US" sz="1600" dirty="0"/>
              <a:t>SELECT * FROM Customers</a:t>
            </a:r>
            <a:br>
              <a:rPr lang="en-US" sz="1600" dirty="0"/>
            </a:br>
            <a:r>
              <a:rPr lang="en-US" sz="1600" dirty="0"/>
              <a:t>WHERE Country NOT IN ('Germany', 'France', 'UK');</a:t>
            </a:r>
          </a:p>
          <a:p>
            <a:endParaRPr lang="en-US" sz="1600" dirty="0" smtClean="0"/>
          </a:p>
          <a:p>
            <a:r>
              <a:rPr lang="en-US" sz="1600" dirty="0"/>
              <a:t>SELECT * FROM Customers</a:t>
            </a:r>
            <a:br>
              <a:rPr lang="en-US" sz="1600" dirty="0"/>
            </a:br>
            <a:r>
              <a:rPr lang="en-US" sz="1600" dirty="0"/>
              <a:t>WHERE Country IN (SELECT Country FROM Suppliers);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67660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The SQL BETWEEN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 BETWEEN operator selects values within a given range. The values can be numbers, text, or dates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BETWEEN </a:t>
            </a:r>
            <a:r>
              <a:rPr lang="en-US" sz="2000" dirty="0" smtClean="0"/>
              <a:t>Syntax:</a:t>
            </a:r>
            <a:endParaRPr lang="en-US" sz="2000" dirty="0"/>
          </a:p>
          <a:p>
            <a:r>
              <a:rPr lang="en-US" sz="2000" dirty="0"/>
              <a:t>SELECT </a:t>
            </a:r>
            <a:r>
              <a:rPr lang="en-US" sz="2000" i="1" dirty="0" err="1"/>
              <a:t>column_name</a:t>
            </a:r>
            <a:r>
              <a:rPr lang="en-US" sz="2000" i="1" dirty="0"/>
              <a:t>(s)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FROM </a:t>
            </a:r>
            <a:r>
              <a:rPr lang="en-US" sz="2000" i="1" dirty="0" err="1"/>
              <a:t>table_name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WHERE </a:t>
            </a:r>
            <a:r>
              <a:rPr lang="en-US" sz="2000" i="1" dirty="0" err="1"/>
              <a:t>column_name</a:t>
            </a:r>
            <a:r>
              <a:rPr lang="en-US" sz="2000" i="1" dirty="0"/>
              <a:t> </a:t>
            </a:r>
            <a:r>
              <a:rPr lang="en-US" sz="2000" dirty="0"/>
              <a:t>BETWEEN </a:t>
            </a:r>
            <a:r>
              <a:rPr lang="en-US" sz="2000" i="1" dirty="0"/>
              <a:t>value1</a:t>
            </a:r>
            <a:r>
              <a:rPr lang="en-US" sz="2000" dirty="0"/>
              <a:t> AND </a:t>
            </a:r>
            <a:r>
              <a:rPr lang="en-US" sz="2000" i="1" dirty="0"/>
              <a:t>value2</a:t>
            </a:r>
            <a:r>
              <a:rPr lang="en-US" sz="2000" i="1" dirty="0" smtClean="0"/>
              <a:t>;</a:t>
            </a:r>
          </a:p>
          <a:p>
            <a:r>
              <a:rPr lang="en-US" sz="2000" i="1" dirty="0" smtClean="0"/>
              <a:t>Example:</a:t>
            </a:r>
          </a:p>
          <a:p>
            <a:r>
              <a:rPr lang="en-US" sz="2000" dirty="0" smtClean="0"/>
              <a:t>SELECT</a:t>
            </a:r>
            <a:r>
              <a:rPr lang="en-US" sz="2000" dirty="0"/>
              <a:t> * FROM Products</a:t>
            </a:r>
            <a:br>
              <a:rPr lang="en-US" sz="2000" dirty="0"/>
            </a:br>
            <a:r>
              <a:rPr lang="en-US" sz="2000" dirty="0"/>
              <a:t>WHERE Price BETWEEN 10 AND 20;</a:t>
            </a:r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SELECT * FROM Products</a:t>
            </a:r>
            <a:br>
              <a:rPr lang="en-US" sz="2000" dirty="0"/>
            </a:br>
            <a:r>
              <a:rPr lang="en-US" sz="2000" dirty="0"/>
              <a:t>WHERE Price NOT BETWEEN 10 AND 20;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75839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SQL 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000" dirty="0"/>
              <a:t>SQL aliases are used to give a table, or a column in a table, a temporary name.</a:t>
            </a:r>
          </a:p>
          <a:p>
            <a:r>
              <a:rPr lang="en-US" sz="2000" dirty="0"/>
              <a:t>Aliases are often used to make column names more readable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Alias Column </a:t>
            </a:r>
            <a:r>
              <a:rPr lang="en-US" sz="2000" dirty="0" smtClean="0"/>
              <a:t>Syntax:</a:t>
            </a:r>
            <a:endParaRPr lang="en-US" sz="2000" dirty="0"/>
          </a:p>
          <a:p>
            <a:r>
              <a:rPr lang="en-US" sz="2000" dirty="0"/>
              <a:t>SELECT </a:t>
            </a:r>
            <a:r>
              <a:rPr lang="en-US" sz="2000" i="1" dirty="0" err="1"/>
              <a:t>column_name</a:t>
            </a:r>
            <a:r>
              <a:rPr lang="en-US" sz="2000" dirty="0"/>
              <a:t> AS </a:t>
            </a:r>
            <a:r>
              <a:rPr lang="en-US" sz="2000" i="1" dirty="0" err="1"/>
              <a:t>alias_name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FROM </a:t>
            </a:r>
            <a:r>
              <a:rPr lang="en-US" sz="2000" i="1" dirty="0" err="1"/>
              <a:t>table_name</a:t>
            </a:r>
            <a:r>
              <a:rPr lang="en-US" sz="2000" i="1" dirty="0" smtClean="0"/>
              <a:t>;</a:t>
            </a:r>
          </a:p>
          <a:p>
            <a:r>
              <a:rPr lang="en-US" sz="2000" i="1" dirty="0" err="1" smtClean="0"/>
              <a:t>Example:</a:t>
            </a:r>
            <a:r>
              <a:rPr lang="en-US" sz="2000" dirty="0" err="1"/>
              <a:t>Example</a:t>
            </a:r>
            <a:endParaRPr lang="en-US" sz="2000" dirty="0"/>
          </a:p>
          <a:p>
            <a:r>
              <a:rPr lang="en-US" sz="2000" dirty="0"/>
              <a:t>SELECT </a:t>
            </a:r>
            <a:r>
              <a:rPr lang="en-US" sz="2000" dirty="0" err="1"/>
              <a:t>CustomerID</a:t>
            </a:r>
            <a:r>
              <a:rPr lang="en-US" sz="2000" dirty="0"/>
              <a:t> AS ID, </a:t>
            </a:r>
            <a:r>
              <a:rPr lang="en-US" sz="2000" dirty="0" err="1"/>
              <a:t>CustomerName</a:t>
            </a:r>
            <a:r>
              <a:rPr lang="en-US" sz="2000" dirty="0"/>
              <a:t> AS Customer</a:t>
            </a:r>
            <a:br>
              <a:rPr lang="en-US" sz="2000" dirty="0"/>
            </a:br>
            <a:r>
              <a:rPr lang="en-US" sz="2000" dirty="0"/>
              <a:t>FROM Customers;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Alias </a:t>
            </a:r>
            <a:r>
              <a:rPr lang="en-US" sz="2000" dirty="0"/>
              <a:t>Table </a:t>
            </a:r>
            <a:r>
              <a:rPr lang="en-US" sz="2000" dirty="0" smtClean="0"/>
              <a:t>Syntax:</a:t>
            </a:r>
            <a:endParaRPr lang="en-US" sz="2000" dirty="0"/>
          </a:p>
          <a:p>
            <a:r>
              <a:rPr lang="en-US" sz="2000" dirty="0"/>
              <a:t>SELECT </a:t>
            </a:r>
            <a:r>
              <a:rPr lang="en-US" sz="2000" i="1" dirty="0" err="1"/>
              <a:t>column_name</a:t>
            </a:r>
            <a:r>
              <a:rPr lang="en-US" sz="2000" i="1" dirty="0"/>
              <a:t>(s)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FROM </a:t>
            </a:r>
            <a:r>
              <a:rPr lang="en-US" sz="2000" i="1" dirty="0" err="1"/>
              <a:t>table_name</a:t>
            </a:r>
            <a:r>
              <a:rPr lang="en-US" sz="2000" i="1" dirty="0"/>
              <a:t> </a:t>
            </a:r>
            <a:r>
              <a:rPr lang="en-US" sz="2000" dirty="0"/>
              <a:t>AS </a:t>
            </a:r>
            <a:r>
              <a:rPr lang="en-US" sz="2000" i="1" dirty="0" err="1"/>
              <a:t>alias_name</a:t>
            </a:r>
            <a:endParaRPr lang="en-US" sz="2000" dirty="0"/>
          </a:p>
          <a:p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322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47800"/>
            <a:ext cx="6705600" cy="230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14400" y="4267200"/>
            <a:ext cx="73152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 program that allows us to create, delete and update a relational DB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 </a:t>
            </a:r>
            <a:r>
              <a:rPr lang="en-US" dirty="0"/>
              <a:t>database system that stores and retrieves data in a </a:t>
            </a:r>
            <a:r>
              <a:rPr lang="en-US" dirty="0" smtClean="0"/>
              <a:t>structured format </a:t>
            </a:r>
            <a:r>
              <a:rPr lang="en-US" dirty="0"/>
              <a:t>organized in the form of rows and </a:t>
            </a:r>
            <a:r>
              <a:rPr lang="en-US" dirty="0" smtClean="0"/>
              <a:t>columns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“Relational</a:t>
            </a:r>
            <a:r>
              <a:rPr lang="en-US" dirty="0"/>
              <a:t>" because the values within each </a:t>
            </a:r>
            <a:r>
              <a:rPr lang="en-US" dirty="0" smtClean="0"/>
              <a:t>table</a:t>
            </a:r>
            <a:r>
              <a:rPr lang="en-US" dirty="0"/>
              <a:t> are related to each </a:t>
            </a:r>
            <a:r>
              <a:rPr lang="en-US" dirty="0" smtClean="0"/>
              <a:t>other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SQL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 JOIN clause is used to combine rows from two or more tables, based on a related column between them</a:t>
            </a:r>
            <a:r>
              <a:rPr lang="en-US" sz="2000" dirty="0" smtClean="0"/>
              <a:t>.</a:t>
            </a:r>
          </a:p>
          <a:p>
            <a:r>
              <a:rPr lang="en-US" sz="2400" dirty="0"/>
              <a:t>Different Types of SQL JOINs</a:t>
            </a:r>
          </a:p>
          <a:p>
            <a:pPr marL="0" indent="0">
              <a:buNone/>
            </a:pPr>
            <a:r>
              <a:rPr lang="en-US" sz="2000" dirty="0" smtClean="0"/>
              <a:t>     Here </a:t>
            </a:r>
            <a:r>
              <a:rPr lang="en-US" sz="2000" dirty="0"/>
              <a:t>are the different types of the JOINs in SQL:</a:t>
            </a:r>
          </a:p>
          <a:p>
            <a:r>
              <a:rPr lang="en-US" sz="1800" dirty="0"/>
              <a:t>(INNER) JOIN: Returns records that have matching values in both tables</a:t>
            </a:r>
          </a:p>
          <a:p>
            <a:r>
              <a:rPr lang="en-US" sz="1800" dirty="0"/>
              <a:t>LEFT (OUTER) JOIN: Returns all records from the left table, and the matched records from the right table</a:t>
            </a:r>
          </a:p>
          <a:p>
            <a:r>
              <a:rPr lang="en-US" sz="1800" dirty="0"/>
              <a:t>RIGHT (OUTER) JOIN: Returns all records from the right table, and the matched records from the left table</a:t>
            </a:r>
          </a:p>
          <a:p>
            <a:r>
              <a:rPr lang="en-US" sz="1800" dirty="0"/>
              <a:t>FULL (OUTER) JOIN: Returns all records when there is a match in either left or right table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0523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(INNER) JOIN: Returns records that have matching values in both </a:t>
            </a:r>
            <a:r>
              <a:rPr lang="en-US" sz="1800" dirty="0" smtClean="0"/>
              <a:t>tables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r>
              <a:rPr lang="en-US" sz="2800" dirty="0" smtClean="0"/>
              <a:t> INNER </a:t>
            </a:r>
            <a:r>
              <a:rPr lang="en-US" sz="2800" dirty="0"/>
              <a:t>JOIN </a:t>
            </a:r>
            <a:r>
              <a:rPr lang="en-US" sz="2800" dirty="0" smtClean="0"/>
              <a:t>Syntax:</a:t>
            </a:r>
            <a:endParaRPr lang="en-US" sz="2800" dirty="0"/>
          </a:p>
          <a:p>
            <a:r>
              <a:rPr lang="en-US" sz="1800" dirty="0"/>
              <a:t>SELECT </a:t>
            </a:r>
            <a:r>
              <a:rPr lang="en-US" sz="1800" i="1" dirty="0" err="1"/>
              <a:t>column_name</a:t>
            </a:r>
            <a:r>
              <a:rPr lang="en-US" sz="1800" i="1" dirty="0"/>
              <a:t>(s)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/>
              <a:t>table1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INNER JOIN </a:t>
            </a:r>
            <a:r>
              <a:rPr lang="en-US" sz="1800" i="1" dirty="0"/>
              <a:t>table2</a:t>
            </a:r>
            <a:br>
              <a:rPr lang="en-US" sz="1800" i="1" dirty="0"/>
            </a:br>
            <a:r>
              <a:rPr lang="en-US" sz="1800" dirty="0"/>
              <a:t>ON </a:t>
            </a:r>
            <a:r>
              <a:rPr lang="en-US" sz="1800" i="1" dirty="0"/>
              <a:t>table1.column_name </a:t>
            </a:r>
            <a:r>
              <a:rPr lang="en-US" sz="1800" dirty="0"/>
              <a:t>=</a:t>
            </a:r>
            <a:r>
              <a:rPr lang="en-US" sz="1800" i="1" dirty="0"/>
              <a:t> table2.column_name</a:t>
            </a:r>
            <a:r>
              <a:rPr lang="en-US" sz="1800" dirty="0"/>
              <a:t>;</a:t>
            </a:r>
          </a:p>
          <a:p>
            <a:endParaRPr lang="en-IN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09800"/>
            <a:ext cx="19050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4097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SELECT </a:t>
            </a:r>
            <a:r>
              <a:rPr lang="en-US" sz="1800" dirty="0" err="1"/>
              <a:t>Orders.OrderID</a:t>
            </a:r>
            <a:r>
              <a:rPr lang="en-US" sz="1800" dirty="0"/>
              <a:t>, </a:t>
            </a:r>
            <a:r>
              <a:rPr lang="en-US" sz="1800" dirty="0" err="1"/>
              <a:t>Customers.CustomerName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Orders</a:t>
            </a:r>
            <a:br>
              <a:rPr lang="en-US" sz="1800" dirty="0"/>
            </a:br>
            <a:r>
              <a:rPr lang="en-US" sz="1800" dirty="0"/>
              <a:t>INNER JOIN Customers ON </a:t>
            </a:r>
            <a:r>
              <a:rPr lang="en-US" sz="1800" dirty="0" err="1"/>
              <a:t>Orders.CustomerID</a:t>
            </a:r>
            <a:r>
              <a:rPr lang="en-US" sz="1800" dirty="0"/>
              <a:t> = </a:t>
            </a:r>
            <a:r>
              <a:rPr lang="en-US" sz="1800" dirty="0" err="1"/>
              <a:t>Customers.CustomerID</a:t>
            </a:r>
            <a:r>
              <a:rPr lang="en-US" sz="1800" dirty="0"/>
              <a:t>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608771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/>
              <a:t>SQL LEFT JOIN Keyword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 LEFT JOIN keyword returns all records from the left table (table1), and the matching records from the right table (table2). The result is 0 records from the right side, if there is no match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r>
              <a:rPr lang="en-US" sz="2400" dirty="0" smtClean="0"/>
              <a:t>LEFT JOIN Syntax:</a:t>
            </a:r>
          </a:p>
          <a:p>
            <a:r>
              <a:rPr lang="en-US" sz="1800" dirty="0" smtClean="0"/>
              <a:t>SELECT</a:t>
            </a:r>
            <a:r>
              <a:rPr lang="en-US" sz="1800" dirty="0"/>
              <a:t> </a:t>
            </a:r>
            <a:r>
              <a:rPr lang="en-US" sz="1800" i="1" dirty="0" err="1"/>
              <a:t>column_name</a:t>
            </a:r>
            <a:r>
              <a:rPr lang="en-US" sz="1800" i="1" dirty="0"/>
              <a:t>(s)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/>
              <a:t>table1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LEFT JOIN </a:t>
            </a:r>
            <a:r>
              <a:rPr lang="en-US" sz="1800" i="1" dirty="0"/>
              <a:t>table2</a:t>
            </a:r>
            <a:br>
              <a:rPr lang="en-US" sz="1800" i="1" dirty="0"/>
            </a:br>
            <a:r>
              <a:rPr lang="en-US" sz="1800" dirty="0"/>
              <a:t>ON </a:t>
            </a:r>
            <a:r>
              <a:rPr lang="en-US" sz="1800" i="1" dirty="0"/>
              <a:t>table1.column_name </a:t>
            </a:r>
            <a:r>
              <a:rPr lang="en-US" sz="1800" dirty="0"/>
              <a:t>=</a:t>
            </a:r>
            <a:r>
              <a:rPr lang="en-US" sz="1800" i="1" dirty="0"/>
              <a:t> table2.column_name</a:t>
            </a:r>
            <a:r>
              <a:rPr lang="en-US" sz="1800" dirty="0"/>
              <a:t>;</a:t>
            </a:r>
          </a:p>
          <a:p>
            <a:endParaRPr lang="en-IN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629139"/>
            <a:ext cx="19050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20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SELECT </a:t>
            </a:r>
            <a:r>
              <a:rPr lang="en-US" sz="1800" dirty="0" err="1"/>
              <a:t>Customers.CustomerName</a:t>
            </a:r>
            <a:r>
              <a:rPr lang="en-US" sz="1800" dirty="0"/>
              <a:t>, </a:t>
            </a:r>
            <a:r>
              <a:rPr lang="en-US" sz="1800" dirty="0" err="1"/>
              <a:t>Orders.OrderID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Customers</a:t>
            </a:r>
            <a:br>
              <a:rPr lang="en-US" sz="1800" dirty="0"/>
            </a:br>
            <a:r>
              <a:rPr lang="en-US" sz="1800" dirty="0"/>
              <a:t>LEFT JOIN Orders ON </a:t>
            </a:r>
            <a:r>
              <a:rPr lang="en-US" sz="1800" dirty="0" err="1"/>
              <a:t>Customers.CustomerID</a:t>
            </a:r>
            <a:r>
              <a:rPr lang="en-US" sz="1800" dirty="0"/>
              <a:t> = </a:t>
            </a:r>
            <a:r>
              <a:rPr lang="en-US" sz="1800" dirty="0" err="1"/>
              <a:t>Orders.CustomerID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ORDER BY </a:t>
            </a:r>
            <a:r>
              <a:rPr lang="en-US" sz="1800" dirty="0" err="1" smtClean="0"/>
              <a:t>Customers.CustomerName</a:t>
            </a:r>
            <a:r>
              <a:rPr lang="en-US" sz="1800" dirty="0" smtClean="0"/>
              <a:t>;</a:t>
            </a:r>
          </a:p>
          <a:p>
            <a:endParaRPr lang="en-US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98218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/>
              <a:t>SQL RIGHT JOIN Keyword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 RIGHT JOIN keyword returns all records from the right table (table2), and the matching records from the left table (table1). The result is 0 records from the left side, if there is no match</a:t>
            </a:r>
            <a:r>
              <a:rPr lang="en-US" sz="1800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RIGHT </a:t>
            </a:r>
            <a:r>
              <a:rPr lang="en-US" dirty="0"/>
              <a:t>JOIN Syntax</a:t>
            </a:r>
          </a:p>
          <a:p>
            <a:r>
              <a:rPr lang="en-US" sz="1800" dirty="0"/>
              <a:t>SELECT </a:t>
            </a:r>
            <a:r>
              <a:rPr lang="en-US" sz="1800" i="1" dirty="0" err="1"/>
              <a:t>column_name</a:t>
            </a:r>
            <a:r>
              <a:rPr lang="en-US" sz="1800" i="1" dirty="0"/>
              <a:t>(s)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/>
              <a:t>table1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RIGHT JOIN </a:t>
            </a:r>
            <a:r>
              <a:rPr lang="en-US" sz="1800" i="1" dirty="0"/>
              <a:t>table2</a:t>
            </a:r>
            <a:br>
              <a:rPr lang="en-US" sz="1800" i="1" dirty="0"/>
            </a:br>
            <a:r>
              <a:rPr lang="en-US" sz="1800" dirty="0"/>
              <a:t>ON </a:t>
            </a:r>
            <a:r>
              <a:rPr lang="en-US" sz="1800" i="1" dirty="0"/>
              <a:t>table1.column_name </a:t>
            </a:r>
            <a:r>
              <a:rPr lang="en-US" sz="1800" dirty="0"/>
              <a:t>=</a:t>
            </a:r>
            <a:r>
              <a:rPr lang="en-US" sz="1800" i="1" dirty="0"/>
              <a:t> table2.column_name</a:t>
            </a:r>
            <a:r>
              <a:rPr lang="en-US" sz="1800" dirty="0"/>
              <a:t>;</a:t>
            </a:r>
          </a:p>
          <a:p>
            <a:endParaRPr lang="en-IN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2522538"/>
            <a:ext cx="19050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1609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Example: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SELECT </a:t>
            </a:r>
            <a:r>
              <a:rPr lang="en-US" sz="1600" dirty="0" err="1"/>
              <a:t>Orders.OrderID</a:t>
            </a:r>
            <a:r>
              <a:rPr lang="en-US" sz="1600" dirty="0"/>
              <a:t>, </a:t>
            </a:r>
            <a:r>
              <a:rPr lang="en-US" sz="1600" dirty="0" err="1"/>
              <a:t>Employees.LastName</a:t>
            </a:r>
            <a:r>
              <a:rPr lang="en-US" sz="1600" dirty="0"/>
              <a:t>, </a:t>
            </a:r>
            <a:r>
              <a:rPr lang="en-US" sz="1600" dirty="0" err="1"/>
              <a:t>Employees.FirstName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FROM Orders</a:t>
            </a:r>
            <a:br>
              <a:rPr lang="en-US" sz="1600" dirty="0"/>
            </a:br>
            <a:r>
              <a:rPr lang="en-US" sz="1600" dirty="0"/>
              <a:t>RIGHT JOIN Employees ON </a:t>
            </a:r>
            <a:r>
              <a:rPr lang="en-US" sz="1600" dirty="0" err="1"/>
              <a:t>Orders.EmployeeID</a:t>
            </a:r>
            <a:r>
              <a:rPr lang="en-US" sz="1600" dirty="0"/>
              <a:t> = </a:t>
            </a:r>
            <a:r>
              <a:rPr lang="en-US" sz="1600" dirty="0" err="1"/>
              <a:t>Employees.EmployeeID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ORDER BY </a:t>
            </a:r>
            <a:r>
              <a:rPr lang="en-US" sz="1600" dirty="0" err="1"/>
              <a:t>Orders.OrderID</a:t>
            </a:r>
            <a:r>
              <a:rPr lang="en-US" sz="1600" dirty="0"/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773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SQL FULL OUTER JOIN Keyword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 FULL OUTER JOIN keyword returns all records when there is a match in left (table1) or right (table2) table records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dirty="0" smtClean="0"/>
              <a:t>FULL </a:t>
            </a:r>
            <a:r>
              <a:rPr lang="en-US" dirty="0"/>
              <a:t>OUTER JOIN Syntax</a:t>
            </a:r>
          </a:p>
          <a:p>
            <a:r>
              <a:rPr lang="en-US" sz="1800" dirty="0"/>
              <a:t>SELECT </a:t>
            </a:r>
            <a:r>
              <a:rPr lang="en-US" sz="1800" i="1" dirty="0" err="1"/>
              <a:t>column_name</a:t>
            </a:r>
            <a:r>
              <a:rPr lang="en-US" sz="1800" i="1" dirty="0"/>
              <a:t>(s)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/>
              <a:t>table1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FULL OUTER JOIN </a:t>
            </a:r>
            <a:r>
              <a:rPr lang="en-US" sz="1800" i="1" dirty="0"/>
              <a:t>table2</a:t>
            </a:r>
            <a:br>
              <a:rPr lang="en-US" sz="1800" i="1" dirty="0"/>
            </a:br>
            <a:r>
              <a:rPr lang="en-US" sz="1800" dirty="0"/>
              <a:t>ON </a:t>
            </a:r>
            <a:r>
              <a:rPr lang="en-US" sz="1800" i="1" dirty="0"/>
              <a:t>table1.column_name </a:t>
            </a:r>
            <a:r>
              <a:rPr lang="en-US" sz="1800" dirty="0"/>
              <a:t>=</a:t>
            </a:r>
            <a:r>
              <a:rPr lang="en-US" sz="1800" i="1" dirty="0"/>
              <a:t> table2.column_name</a:t>
            </a:r>
            <a:br>
              <a:rPr lang="en-US" sz="1800" i="1" dirty="0"/>
            </a:br>
            <a:r>
              <a:rPr lang="en-US" sz="1800" dirty="0"/>
              <a:t>WHERE </a:t>
            </a:r>
            <a:r>
              <a:rPr lang="en-US" sz="1800" i="1" dirty="0"/>
              <a:t>condition</a:t>
            </a:r>
            <a:r>
              <a:rPr lang="en-US" sz="1800" dirty="0"/>
              <a:t>;</a:t>
            </a:r>
          </a:p>
          <a:p>
            <a:endParaRPr lang="en-IN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09800"/>
            <a:ext cx="19050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2617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SELECT </a:t>
            </a:r>
            <a:r>
              <a:rPr lang="en-US" sz="1800" dirty="0" err="1"/>
              <a:t>Customers.CustomerName</a:t>
            </a:r>
            <a:r>
              <a:rPr lang="en-US" sz="1800" dirty="0"/>
              <a:t>, </a:t>
            </a:r>
            <a:r>
              <a:rPr lang="en-US" sz="1800" dirty="0" err="1"/>
              <a:t>Orders.OrderID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Customers</a:t>
            </a:r>
            <a:br>
              <a:rPr lang="en-US" sz="1800" dirty="0"/>
            </a:br>
            <a:r>
              <a:rPr lang="en-US" sz="1800" dirty="0"/>
              <a:t>FULL OUTER JOIN Orders ON </a:t>
            </a:r>
            <a:r>
              <a:rPr lang="en-US" sz="1800" dirty="0" err="1"/>
              <a:t>Customers.CustomerID</a:t>
            </a:r>
            <a:r>
              <a:rPr lang="en-US" sz="1800" dirty="0"/>
              <a:t>=</a:t>
            </a:r>
            <a:r>
              <a:rPr lang="en-US" sz="1800" dirty="0" err="1"/>
              <a:t>Orders.CustomerID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ORDER BY </a:t>
            </a:r>
            <a:r>
              <a:rPr lang="en-US" sz="1800" dirty="0" err="1"/>
              <a:t>Customers.CustomerName</a:t>
            </a:r>
            <a:r>
              <a:rPr lang="en-US" sz="1800" dirty="0"/>
              <a:t>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81748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/>
              <a:t>The SQL UNION Operator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 UNION operator is used to combine the result-set of two or more SELECT statements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/>
              <a:t>UNION </a:t>
            </a:r>
            <a:r>
              <a:rPr lang="en-US" sz="1800" dirty="0" smtClean="0"/>
              <a:t>Syntax:</a:t>
            </a:r>
            <a:endParaRPr lang="en-US" sz="1800" dirty="0"/>
          </a:p>
          <a:p>
            <a:r>
              <a:rPr lang="en-US" sz="1800" dirty="0"/>
              <a:t>SELECT </a:t>
            </a:r>
            <a:r>
              <a:rPr lang="en-US" sz="1800" i="1" dirty="0" err="1"/>
              <a:t>column_name</a:t>
            </a:r>
            <a:r>
              <a:rPr lang="en-US" sz="1800" i="1" dirty="0"/>
              <a:t>(s)</a:t>
            </a:r>
            <a:r>
              <a:rPr lang="en-US" sz="1800" dirty="0"/>
              <a:t> FROM </a:t>
            </a:r>
            <a:r>
              <a:rPr lang="en-US" sz="1800" i="1" dirty="0"/>
              <a:t>table1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UNION</a:t>
            </a:r>
            <a:br>
              <a:rPr lang="en-US" sz="1800" dirty="0"/>
            </a:br>
            <a:r>
              <a:rPr lang="en-US" sz="1800" dirty="0"/>
              <a:t>SELECT </a:t>
            </a:r>
            <a:r>
              <a:rPr lang="en-US" sz="1800" i="1" dirty="0" err="1"/>
              <a:t>column_name</a:t>
            </a:r>
            <a:r>
              <a:rPr lang="en-US" sz="1800" i="1" dirty="0"/>
              <a:t>(s)</a:t>
            </a:r>
            <a:r>
              <a:rPr lang="en-US" sz="1800" dirty="0"/>
              <a:t> FROM </a:t>
            </a:r>
            <a:r>
              <a:rPr lang="en-US" sz="1800" i="1" dirty="0"/>
              <a:t>table2</a:t>
            </a:r>
            <a:r>
              <a:rPr lang="en-US" sz="1800" dirty="0"/>
              <a:t>;</a:t>
            </a:r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Example:</a:t>
            </a:r>
          </a:p>
          <a:p>
            <a:r>
              <a:rPr lang="en-US" sz="1800" dirty="0"/>
              <a:t>SELECT City FROM Customers</a:t>
            </a:r>
            <a:br>
              <a:rPr lang="en-US" sz="1800" dirty="0"/>
            </a:br>
            <a:r>
              <a:rPr lang="en-US" sz="1800" dirty="0"/>
              <a:t>UNION</a:t>
            </a:r>
            <a:br>
              <a:rPr lang="en-US" sz="1800" dirty="0"/>
            </a:br>
            <a:r>
              <a:rPr lang="en-US" sz="1800" dirty="0"/>
              <a:t>SELECT City FROM Suppliers</a:t>
            </a:r>
            <a:br>
              <a:rPr lang="en-US" sz="1800" dirty="0"/>
            </a:br>
            <a:r>
              <a:rPr lang="en-US" sz="1800" dirty="0"/>
              <a:t>ORDER BY City;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6226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sz="3200" dirty="0" smtClean="0"/>
              <a:t>ata</a:t>
            </a:r>
            <a:r>
              <a:rPr lang="en-US" dirty="0" smtClean="0"/>
              <a:t> D</a:t>
            </a:r>
            <a:r>
              <a:rPr lang="en-US" sz="3200" dirty="0"/>
              <a:t>efinition</a:t>
            </a:r>
            <a:r>
              <a:rPr lang="en-US" dirty="0" smtClean="0"/>
              <a:t> L</a:t>
            </a:r>
            <a:r>
              <a:rPr lang="en-US" sz="3200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CREATE </a:t>
            </a:r>
            <a:r>
              <a:rPr lang="en-US" sz="2400" dirty="0" smtClean="0"/>
              <a:t>: </a:t>
            </a:r>
            <a:r>
              <a:rPr lang="en-US" sz="2400" dirty="0"/>
              <a:t>creates a new </a:t>
            </a:r>
            <a:r>
              <a:rPr lang="en-US" sz="2400" dirty="0" smtClean="0"/>
              <a:t>table</a:t>
            </a:r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400" dirty="0"/>
              <a:t>CREATE DATABASE </a:t>
            </a:r>
            <a:r>
              <a:rPr lang="en-US" sz="2400" dirty="0" err="1"/>
              <a:t>database_name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Ex</a:t>
            </a:r>
            <a:r>
              <a:rPr lang="en-US" sz="2400" dirty="0"/>
              <a:t>: CREATE TABLE Employee</a:t>
            </a:r>
          </a:p>
          <a:p>
            <a:pPr>
              <a:buNone/>
            </a:pPr>
            <a:r>
              <a:rPr lang="en-US" sz="2400" dirty="0"/>
              <a:t>(  </a:t>
            </a:r>
          </a:p>
          <a:p>
            <a:pPr>
              <a:buNone/>
            </a:pPr>
            <a:r>
              <a:rPr lang="en-US" sz="2400" dirty="0" err="1"/>
              <a:t>EmployeeID</a:t>
            </a:r>
            <a:r>
              <a:rPr lang="en-US" sz="2400" dirty="0"/>
              <a:t> </a:t>
            </a:r>
            <a:r>
              <a:rPr lang="en-US" sz="2400" dirty="0" err="1"/>
              <a:t>int</a:t>
            </a:r>
            <a:r>
              <a:rPr lang="en-US" sz="2400" dirty="0"/>
              <a:t>,  </a:t>
            </a:r>
          </a:p>
          <a:p>
            <a:pPr>
              <a:buNone/>
            </a:pPr>
            <a:r>
              <a:rPr lang="en-US" sz="2400" dirty="0" err="1"/>
              <a:t>FirstName</a:t>
            </a:r>
            <a:r>
              <a:rPr lang="en-US" sz="2400" dirty="0"/>
              <a:t> </a:t>
            </a:r>
            <a:r>
              <a:rPr lang="en-US" sz="2400" dirty="0" err="1"/>
              <a:t>varchar</a:t>
            </a:r>
            <a:r>
              <a:rPr lang="en-US" sz="2400" dirty="0"/>
              <a:t>(255),</a:t>
            </a:r>
          </a:p>
          <a:p>
            <a:pPr>
              <a:buNone/>
            </a:pPr>
            <a:r>
              <a:rPr lang="en-US" sz="2400" dirty="0" err="1"/>
              <a:t>LastName</a:t>
            </a:r>
            <a:r>
              <a:rPr lang="en-US" sz="2400" dirty="0"/>
              <a:t> </a:t>
            </a:r>
            <a:r>
              <a:rPr lang="en-US" sz="2400" dirty="0" err="1"/>
              <a:t>varchar</a:t>
            </a:r>
            <a:r>
              <a:rPr lang="en-US" sz="2400" dirty="0"/>
              <a:t>(255),  </a:t>
            </a:r>
          </a:p>
          <a:p>
            <a:pPr>
              <a:buNone/>
            </a:pPr>
            <a:r>
              <a:rPr lang="en-US" sz="2400" dirty="0"/>
              <a:t>Email </a:t>
            </a:r>
            <a:r>
              <a:rPr lang="en-US" sz="2400" dirty="0" err="1"/>
              <a:t>varchar</a:t>
            </a:r>
            <a:r>
              <a:rPr lang="en-US" sz="2400" dirty="0"/>
              <a:t>(255),  </a:t>
            </a:r>
          </a:p>
          <a:p>
            <a:pPr>
              <a:buNone/>
            </a:pPr>
            <a:r>
              <a:rPr lang="en-US" sz="2400" dirty="0" err="1"/>
              <a:t>AddressLine</a:t>
            </a:r>
            <a:r>
              <a:rPr lang="en-US" sz="2400" dirty="0"/>
              <a:t> </a:t>
            </a:r>
            <a:r>
              <a:rPr lang="en-US" sz="2400" dirty="0" err="1"/>
              <a:t>varchar</a:t>
            </a:r>
            <a:r>
              <a:rPr lang="en-US" sz="2400" dirty="0"/>
              <a:t>(255),  </a:t>
            </a:r>
          </a:p>
          <a:p>
            <a:pPr>
              <a:buNone/>
            </a:pPr>
            <a:r>
              <a:rPr lang="en-US" sz="2400" dirty="0"/>
              <a:t>City </a:t>
            </a:r>
            <a:r>
              <a:rPr lang="en-US" sz="2400" dirty="0" err="1"/>
              <a:t>varchar</a:t>
            </a:r>
            <a:r>
              <a:rPr lang="en-US" sz="2400" dirty="0"/>
              <a:t>(255)  </a:t>
            </a:r>
          </a:p>
          <a:p>
            <a:pPr>
              <a:buNone/>
            </a:pPr>
            <a:r>
              <a:rPr lang="en-US" sz="2400" dirty="0"/>
              <a:t>);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The SQL GROUP BY Statement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 GROUP BY statement groups rows that have the same values into summary rows, like "find the number of customers in each country</a:t>
            </a:r>
            <a:r>
              <a:rPr lang="en-US" sz="1800" dirty="0" smtClean="0"/>
              <a:t>".</a:t>
            </a:r>
          </a:p>
          <a:p>
            <a:endParaRPr lang="en-US" sz="1800" dirty="0"/>
          </a:p>
          <a:p>
            <a:r>
              <a:rPr lang="en-US" sz="1800" dirty="0"/>
              <a:t>GROUP BY </a:t>
            </a:r>
            <a:r>
              <a:rPr lang="en-US" sz="1800" dirty="0" smtClean="0"/>
              <a:t>Syntax:</a:t>
            </a:r>
            <a:endParaRPr lang="en-US" sz="1800" dirty="0"/>
          </a:p>
          <a:p>
            <a:r>
              <a:rPr lang="en-US" sz="1800" dirty="0"/>
              <a:t>SELECT </a:t>
            </a:r>
            <a:r>
              <a:rPr lang="en-US" sz="1800" i="1" dirty="0" err="1"/>
              <a:t>column_name</a:t>
            </a:r>
            <a:r>
              <a:rPr lang="en-US" sz="1800" i="1" dirty="0"/>
              <a:t>(s)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WHERE </a:t>
            </a:r>
            <a:r>
              <a:rPr lang="en-US" sz="1800" i="1" dirty="0"/>
              <a:t>condition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GROUP BY </a:t>
            </a:r>
            <a:r>
              <a:rPr lang="en-US" sz="1800" i="1" dirty="0" err="1"/>
              <a:t>column_name</a:t>
            </a:r>
            <a:r>
              <a:rPr lang="en-US" sz="1800" i="1" dirty="0"/>
              <a:t>(s)</a:t>
            </a:r>
            <a:br>
              <a:rPr lang="en-US" sz="1800" i="1" dirty="0"/>
            </a:br>
            <a:r>
              <a:rPr lang="en-US" sz="1800" dirty="0"/>
              <a:t>ORDER BY </a:t>
            </a:r>
            <a:r>
              <a:rPr lang="en-US" sz="1800" i="1" dirty="0" err="1"/>
              <a:t>column_name</a:t>
            </a:r>
            <a:r>
              <a:rPr lang="en-US" sz="1800" i="1" dirty="0"/>
              <a:t>(s);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Example:</a:t>
            </a:r>
          </a:p>
          <a:p>
            <a:r>
              <a:rPr lang="en-US" sz="1800" dirty="0"/>
              <a:t>SELECT COUNT(</a:t>
            </a:r>
            <a:r>
              <a:rPr lang="en-US" sz="1800" dirty="0" err="1"/>
              <a:t>CustomerID</a:t>
            </a:r>
            <a:r>
              <a:rPr lang="en-US" sz="1800" dirty="0"/>
              <a:t>), Country</a:t>
            </a:r>
            <a:br>
              <a:rPr lang="en-US" sz="1800" dirty="0"/>
            </a:br>
            <a:r>
              <a:rPr lang="en-US" sz="1800" dirty="0"/>
              <a:t>FROM Customers</a:t>
            </a:r>
            <a:br>
              <a:rPr lang="en-US" sz="1800" dirty="0"/>
            </a:br>
            <a:r>
              <a:rPr lang="en-US" sz="1800" dirty="0"/>
              <a:t>GROUP BY Country</a:t>
            </a:r>
            <a:r>
              <a:rPr lang="en-US" sz="18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06434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SQL HAVING Clause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The HAVING clause was added to SQL because the WHERE keyword cannot be used with aggregate functions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HAVING Syntax:</a:t>
            </a:r>
            <a:endParaRPr lang="en-US" sz="2400" dirty="0"/>
          </a:p>
          <a:p>
            <a:r>
              <a:rPr lang="en-US" sz="2000" dirty="0"/>
              <a:t>SELECT </a:t>
            </a:r>
            <a:r>
              <a:rPr lang="en-US" sz="2000" i="1" dirty="0" err="1"/>
              <a:t>column_name</a:t>
            </a:r>
            <a:r>
              <a:rPr lang="en-US" sz="2000" i="1" dirty="0"/>
              <a:t>(s)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FROM </a:t>
            </a:r>
            <a:r>
              <a:rPr lang="en-US" sz="2000" i="1" dirty="0" err="1"/>
              <a:t>table_name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WHERE </a:t>
            </a:r>
            <a:r>
              <a:rPr lang="en-US" sz="2000" i="1" dirty="0"/>
              <a:t>condition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GROUP BY </a:t>
            </a:r>
            <a:r>
              <a:rPr lang="en-US" sz="2000" i="1" dirty="0" err="1"/>
              <a:t>column_name</a:t>
            </a:r>
            <a:r>
              <a:rPr lang="en-US" sz="2000" i="1" dirty="0"/>
              <a:t>(s)</a:t>
            </a:r>
            <a:br>
              <a:rPr lang="en-US" sz="2000" i="1" dirty="0"/>
            </a:br>
            <a:r>
              <a:rPr lang="en-US" sz="2000" dirty="0"/>
              <a:t>HAVING </a:t>
            </a:r>
            <a:r>
              <a:rPr lang="en-US" sz="2000" i="1" dirty="0"/>
              <a:t>condition</a:t>
            </a:r>
            <a:br>
              <a:rPr lang="en-US" sz="2000" i="1" dirty="0"/>
            </a:br>
            <a:r>
              <a:rPr lang="en-US" sz="2000" dirty="0"/>
              <a:t>ORDER BY </a:t>
            </a:r>
            <a:r>
              <a:rPr lang="en-US" sz="2000" i="1" dirty="0" err="1"/>
              <a:t>column_name</a:t>
            </a:r>
            <a:r>
              <a:rPr lang="en-US" sz="2000" i="1" dirty="0"/>
              <a:t>(s);</a:t>
            </a:r>
            <a:endParaRPr lang="en-US" sz="2000" dirty="0"/>
          </a:p>
          <a:p>
            <a:pPr marL="0" indent="0">
              <a:buNone/>
            </a:pPr>
            <a:r>
              <a:rPr lang="en-US" sz="2400" dirty="0" smtClean="0"/>
              <a:t>Example:</a:t>
            </a:r>
            <a:endParaRPr lang="en-US" sz="2400" dirty="0"/>
          </a:p>
          <a:p>
            <a:r>
              <a:rPr lang="en-US" sz="2000" dirty="0"/>
              <a:t>SELECT COUNT(</a:t>
            </a:r>
            <a:r>
              <a:rPr lang="en-US" sz="2000" dirty="0" err="1"/>
              <a:t>CustomerID</a:t>
            </a:r>
            <a:r>
              <a:rPr lang="en-US" sz="2000" dirty="0"/>
              <a:t>), Country</a:t>
            </a:r>
            <a:br>
              <a:rPr lang="en-US" sz="2000" dirty="0"/>
            </a:br>
            <a:r>
              <a:rPr lang="en-US" sz="2000" dirty="0"/>
              <a:t>FROM Customers</a:t>
            </a:r>
            <a:br>
              <a:rPr lang="en-US" sz="2000" dirty="0"/>
            </a:br>
            <a:r>
              <a:rPr lang="en-US" sz="2000" dirty="0"/>
              <a:t>GROUP BY Country</a:t>
            </a:r>
            <a:br>
              <a:rPr lang="en-US" sz="2000" dirty="0"/>
            </a:br>
            <a:r>
              <a:rPr lang="en-US" sz="2000" dirty="0"/>
              <a:t>HAVING COUNT(</a:t>
            </a:r>
            <a:r>
              <a:rPr lang="en-US" sz="2000" dirty="0" err="1"/>
              <a:t>CustomerID</a:t>
            </a:r>
            <a:r>
              <a:rPr lang="en-US" sz="2000" dirty="0"/>
              <a:t>) &gt; 5;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68190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SQL EXISTS Operator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The EXISTS operator is used to test for the existence of any record in a </a:t>
            </a:r>
            <a:r>
              <a:rPr lang="en-US" sz="2000" dirty="0" err="1"/>
              <a:t>subquery</a:t>
            </a:r>
            <a:r>
              <a:rPr lang="en-US" sz="2000" dirty="0"/>
              <a:t>.</a:t>
            </a:r>
          </a:p>
          <a:p>
            <a:r>
              <a:rPr lang="en-US" sz="2000" dirty="0"/>
              <a:t>The EXISTS operator returns TRUE if the </a:t>
            </a:r>
            <a:r>
              <a:rPr lang="en-US" sz="2000" dirty="0" err="1"/>
              <a:t>subquery</a:t>
            </a:r>
            <a:r>
              <a:rPr lang="en-US" sz="2000" dirty="0"/>
              <a:t> returns one or more records.</a:t>
            </a:r>
          </a:p>
          <a:p>
            <a:r>
              <a:rPr lang="en-US" sz="1800" dirty="0" smtClean="0"/>
              <a:t>Syntax:</a:t>
            </a:r>
          </a:p>
          <a:p>
            <a:r>
              <a:rPr lang="en-US" sz="1800" dirty="0"/>
              <a:t>SELECT </a:t>
            </a:r>
            <a:r>
              <a:rPr lang="en-US" sz="1800" i="1" dirty="0" err="1"/>
              <a:t>column_name</a:t>
            </a:r>
            <a:r>
              <a:rPr lang="en-US" sz="1800" i="1" dirty="0"/>
              <a:t>(s)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WHERE EXISTS</a:t>
            </a:r>
            <a:br>
              <a:rPr lang="en-US" sz="1800" dirty="0"/>
            </a:br>
            <a:r>
              <a:rPr lang="en-US" sz="1800" dirty="0"/>
              <a:t>(</a:t>
            </a:r>
            <a:r>
              <a:rPr lang="en-US" sz="1800" dirty="0" smtClean="0"/>
              <a:t>SELECT</a:t>
            </a:r>
            <a:r>
              <a:rPr lang="en-US" sz="1800" dirty="0"/>
              <a:t> </a:t>
            </a:r>
            <a:r>
              <a:rPr lang="en-US" sz="1800" i="1" dirty="0" err="1"/>
              <a:t>column_name</a:t>
            </a:r>
            <a:r>
              <a:rPr lang="en-US" sz="1800" i="1" dirty="0"/>
              <a:t> </a:t>
            </a: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r>
              <a:rPr lang="en-US" sz="1800" dirty="0"/>
              <a:t> WHERE </a:t>
            </a:r>
            <a:r>
              <a:rPr lang="en-US" sz="1800" i="1" dirty="0"/>
              <a:t>condition</a:t>
            </a:r>
            <a:r>
              <a:rPr lang="en-US" sz="1800" dirty="0" smtClean="0"/>
              <a:t>);</a:t>
            </a:r>
          </a:p>
          <a:p>
            <a:r>
              <a:rPr lang="en-US" sz="1800" dirty="0" smtClean="0"/>
              <a:t>Example:</a:t>
            </a:r>
          </a:p>
          <a:p>
            <a:r>
              <a:rPr lang="en-US" sz="1800" dirty="0"/>
              <a:t>Example</a:t>
            </a:r>
          </a:p>
          <a:p>
            <a:r>
              <a:rPr lang="en-US" sz="1800" dirty="0"/>
              <a:t>SELECT </a:t>
            </a:r>
            <a:r>
              <a:rPr lang="en-US" sz="1800" dirty="0" err="1"/>
              <a:t>SupplierName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Suppliers</a:t>
            </a:r>
            <a:br>
              <a:rPr lang="en-US" sz="1800" dirty="0"/>
            </a:br>
            <a:r>
              <a:rPr lang="en-US" sz="1800" dirty="0"/>
              <a:t>WHERE EXISTS (SELECT </a:t>
            </a:r>
            <a:r>
              <a:rPr lang="en-US" sz="1800" dirty="0" err="1"/>
              <a:t>ProductName</a:t>
            </a:r>
            <a:r>
              <a:rPr lang="en-US" sz="1800" dirty="0"/>
              <a:t> FROM Products WHERE </a:t>
            </a:r>
            <a:r>
              <a:rPr lang="en-US" sz="1800" dirty="0" err="1"/>
              <a:t>Products.SupplierID</a:t>
            </a:r>
            <a:r>
              <a:rPr lang="en-US" sz="1800" dirty="0"/>
              <a:t> = </a:t>
            </a:r>
            <a:r>
              <a:rPr lang="en-US" sz="1800" dirty="0" err="1"/>
              <a:t>Suppliers.supplierID</a:t>
            </a:r>
            <a:r>
              <a:rPr lang="en-US" sz="1800" dirty="0"/>
              <a:t> AND Price &lt; 20);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74511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SQL ANY and ALL Operators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 ANY and ALL operators allow you to perform a comparison between a single column value and a range of other values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The ANY operator:</a:t>
            </a:r>
          </a:p>
          <a:p>
            <a:r>
              <a:rPr lang="en-US" sz="1800" dirty="0"/>
              <a:t>returns a </a:t>
            </a:r>
            <a:r>
              <a:rPr lang="en-US" sz="1800" dirty="0" err="1"/>
              <a:t>boolean</a:t>
            </a:r>
            <a:r>
              <a:rPr lang="en-US" sz="1800" dirty="0"/>
              <a:t> value as a result</a:t>
            </a:r>
          </a:p>
          <a:p>
            <a:r>
              <a:rPr lang="en-US" sz="1800" dirty="0"/>
              <a:t>returns TRUE if ANY of the </a:t>
            </a:r>
            <a:r>
              <a:rPr lang="en-US" sz="1800" dirty="0" err="1"/>
              <a:t>subquery</a:t>
            </a:r>
            <a:r>
              <a:rPr lang="en-US" sz="1800" dirty="0"/>
              <a:t> values meet the condition</a:t>
            </a:r>
          </a:p>
          <a:p>
            <a:r>
              <a:rPr lang="en-US" sz="1800" dirty="0"/>
              <a:t>ANY means that the condition will be true if the operation is true for any of the values in the range.</a:t>
            </a:r>
          </a:p>
          <a:p>
            <a:r>
              <a:rPr lang="en-US" sz="1800" dirty="0"/>
              <a:t>ANY Syntax</a:t>
            </a:r>
          </a:p>
          <a:p>
            <a:r>
              <a:rPr lang="en-US" sz="1800" dirty="0"/>
              <a:t>SELECT </a:t>
            </a:r>
            <a:r>
              <a:rPr lang="en-US" sz="1800" i="1" dirty="0" err="1"/>
              <a:t>column_name</a:t>
            </a:r>
            <a:r>
              <a:rPr lang="en-US" sz="1800" i="1" dirty="0"/>
              <a:t>(s)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WHERE </a:t>
            </a:r>
            <a:r>
              <a:rPr lang="en-US" sz="1800" i="1" dirty="0" err="1"/>
              <a:t>column_name</a:t>
            </a:r>
            <a:r>
              <a:rPr lang="en-US" sz="1800" i="1" dirty="0"/>
              <a:t> operator</a:t>
            </a:r>
            <a:r>
              <a:rPr lang="en-US" sz="1800" dirty="0"/>
              <a:t> ANY</a:t>
            </a:r>
            <a:br>
              <a:rPr lang="en-US" sz="1800" dirty="0"/>
            </a:br>
            <a:r>
              <a:rPr lang="en-US" sz="1800" dirty="0"/>
              <a:t>  (SELECT </a:t>
            </a:r>
            <a:r>
              <a:rPr lang="en-US" sz="1800" i="1" dirty="0" err="1"/>
              <a:t>column_name</a:t>
            </a:r>
            <a:r>
              <a:rPr lang="en-US" sz="1800" i="1" dirty="0"/>
              <a:t/>
            </a:r>
            <a:br>
              <a:rPr lang="en-US" sz="1800" i="1" dirty="0"/>
            </a:br>
            <a:r>
              <a:rPr lang="en-US" sz="1800" i="1" dirty="0"/>
              <a:t>  </a:t>
            </a: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r>
              <a:rPr lang="en-US" sz="1800" i="1" dirty="0"/>
              <a:t/>
            </a:r>
            <a:br>
              <a:rPr lang="en-US" sz="1800" i="1" dirty="0"/>
            </a:br>
            <a:r>
              <a:rPr lang="en-US" sz="1800" i="1" dirty="0"/>
              <a:t>  </a:t>
            </a:r>
            <a:r>
              <a:rPr lang="en-US" sz="1800" dirty="0"/>
              <a:t>WHERE </a:t>
            </a:r>
            <a:r>
              <a:rPr lang="en-US" sz="1800" i="1" dirty="0"/>
              <a:t>condition</a:t>
            </a:r>
            <a:r>
              <a:rPr lang="en-US" sz="1800" dirty="0"/>
              <a:t>);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959966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Example:</a:t>
            </a:r>
            <a:endParaRPr lang="en-US" sz="1800" dirty="0"/>
          </a:p>
          <a:p>
            <a:r>
              <a:rPr lang="en-US" sz="1800" dirty="0"/>
              <a:t>SELECT </a:t>
            </a:r>
            <a:r>
              <a:rPr lang="en-US" sz="1800" dirty="0" err="1"/>
              <a:t>ProductName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Products</a:t>
            </a:r>
            <a:br>
              <a:rPr lang="en-US" sz="1800" dirty="0"/>
            </a:br>
            <a:r>
              <a:rPr lang="en-US" sz="1800" dirty="0"/>
              <a:t>WHERE </a:t>
            </a:r>
            <a:r>
              <a:rPr lang="en-US" sz="1800" dirty="0" err="1"/>
              <a:t>ProductID</a:t>
            </a:r>
            <a:r>
              <a:rPr lang="en-US" sz="1800" dirty="0"/>
              <a:t> = ANY</a:t>
            </a:r>
            <a:br>
              <a:rPr lang="en-US" sz="1800" dirty="0"/>
            </a:br>
            <a:r>
              <a:rPr lang="en-US" sz="1800" dirty="0"/>
              <a:t>  (SELECT </a:t>
            </a:r>
            <a:r>
              <a:rPr lang="en-US" sz="1800" dirty="0" err="1"/>
              <a:t>ProductID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FROM </a:t>
            </a:r>
            <a:r>
              <a:rPr lang="en-US" sz="1800" dirty="0" err="1"/>
              <a:t>OrderDetails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WHERE Quantity = 10</a:t>
            </a:r>
            <a:r>
              <a:rPr lang="en-US" sz="1800" dirty="0" smtClean="0"/>
              <a:t>);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0644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SQL ALL Operator</a:t>
            </a:r>
          </a:p>
          <a:p>
            <a:r>
              <a:rPr lang="en-US" sz="1800" dirty="0"/>
              <a:t>The ALL operator:</a:t>
            </a:r>
          </a:p>
          <a:p>
            <a:r>
              <a:rPr lang="en-US" sz="1800" dirty="0"/>
              <a:t>returns a </a:t>
            </a:r>
            <a:r>
              <a:rPr lang="en-US" sz="1800" dirty="0" err="1"/>
              <a:t>boolean</a:t>
            </a:r>
            <a:r>
              <a:rPr lang="en-US" sz="1800" dirty="0"/>
              <a:t> value as a result</a:t>
            </a:r>
          </a:p>
          <a:p>
            <a:r>
              <a:rPr lang="en-US" sz="1800" dirty="0"/>
              <a:t>returns TRUE if ALL of the </a:t>
            </a:r>
            <a:r>
              <a:rPr lang="en-US" sz="1800" dirty="0" err="1"/>
              <a:t>subquery</a:t>
            </a:r>
            <a:r>
              <a:rPr lang="en-US" sz="1800" dirty="0"/>
              <a:t> values meet the condition</a:t>
            </a:r>
          </a:p>
          <a:p>
            <a:r>
              <a:rPr lang="en-US" sz="1800" dirty="0"/>
              <a:t>is used with SELECT, WHERE and HAVING statements</a:t>
            </a:r>
          </a:p>
          <a:p>
            <a:r>
              <a:rPr lang="en-US" sz="1800" dirty="0"/>
              <a:t>ALL means that the condition will be true only if the operation is true for all values in the range. </a:t>
            </a:r>
          </a:p>
          <a:p>
            <a:r>
              <a:rPr lang="en-US" sz="1800" dirty="0"/>
              <a:t>ALL Syntax With SELECT</a:t>
            </a:r>
          </a:p>
          <a:p>
            <a:r>
              <a:rPr lang="en-US" sz="1800" dirty="0"/>
              <a:t>SELECT ALL </a:t>
            </a:r>
            <a:r>
              <a:rPr lang="en-US" sz="1800" i="1" dirty="0" err="1"/>
              <a:t>column_name</a:t>
            </a:r>
            <a:r>
              <a:rPr lang="en-US" sz="1800" i="1" dirty="0"/>
              <a:t>(s)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WHERE </a:t>
            </a:r>
            <a:r>
              <a:rPr lang="en-US" sz="1800" i="1" dirty="0"/>
              <a:t>condition</a:t>
            </a:r>
            <a:r>
              <a:rPr lang="en-US" sz="1800" dirty="0"/>
              <a:t>;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79007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r>
              <a:rPr lang="en-US" sz="1800" dirty="0"/>
              <a:t>SELECT </a:t>
            </a:r>
            <a:r>
              <a:rPr lang="en-US" sz="1800" dirty="0" err="1"/>
              <a:t>ProductName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Products</a:t>
            </a:r>
            <a:br>
              <a:rPr lang="en-US" sz="1800" dirty="0"/>
            </a:br>
            <a:r>
              <a:rPr lang="en-US" sz="1800" dirty="0"/>
              <a:t>WHERE </a:t>
            </a:r>
            <a:r>
              <a:rPr lang="en-US" sz="1800" dirty="0" err="1"/>
              <a:t>ProductID</a:t>
            </a:r>
            <a:r>
              <a:rPr lang="en-US" sz="1800" dirty="0"/>
              <a:t> = ALL</a:t>
            </a:r>
            <a:br>
              <a:rPr lang="en-US" sz="1800" dirty="0"/>
            </a:br>
            <a:r>
              <a:rPr lang="en-US" sz="1800" dirty="0"/>
              <a:t>  (SELECT </a:t>
            </a:r>
            <a:r>
              <a:rPr lang="en-US" sz="1800" dirty="0" err="1"/>
              <a:t>ProductID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FROM </a:t>
            </a:r>
            <a:r>
              <a:rPr lang="en-US" sz="1800" dirty="0" err="1"/>
              <a:t>OrderDetails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>  WHERE Quantity = 10);</a:t>
            </a:r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6056901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SQL INSERT INTO SELECT Statement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 INSERT INTO SELECT statement copies data from one table and inserts it into another table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Syntax:</a:t>
            </a:r>
            <a:endParaRPr lang="en-US" sz="1800" dirty="0"/>
          </a:p>
          <a:p>
            <a:r>
              <a:rPr lang="en-US" sz="1800" dirty="0"/>
              <a:t>INSERT INTO </a:t>
            </a:r>
            <a:r>
              <a:rPr lang="en-US" sz="1800" i="1" dirty="0"/>
              <a:t>table2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SELECT * FROM </a:t>
            </a:r>
            <a:r>
              <a:rPr lang="en-US" sz="1800" i="1" dirty="0"/>
              <a:t>table1</a:t>
            </a:r>
            <a:br>
              <a:rPr lang="en-US" sz="1800" i="1" dirty="0"/>
            </a:br>
            <a:r>
              <a:rPr lang="en-US" sz="1800" dirty="0"/>
              <a:t>WHERE </a:t>
            </a:r>
            <a:r>
              <a:rPr lang="en-US" sz="1800" i="1" dirty="0"/>
              <a:t>condition</a:t>
            </a:r>
            <a:r>
              <a:rPr lang="en-US" sz="1800" dirty="0" smtClean="0"/>
              <a:t>;</a:t>
            </a:r>
          </a:p>
          <a:p>
            <a:endParaRPr lang="en-US" sz="1800" dirty="0"/>
          </a:p>
          <a:p>
            <a:r>
              <a:rPr lang="en-US" sz="2400" dirty="0"/>
              <a:t>Copy only some columns from one table into another table:</a:t>
            </a:r>
          </a:p>
          <a:p>
            <a:r>
              <a:rPr lang="en-US" sz="1800" dirty="0"/>
              <a:t>INSERT INTO </a:t>
            </a:r>
            <a:r>
              <a:rPr lang="en-US" sz="1800" i="1" dirty="0"/>
              <a:t>table2 </a:t>
            </a:r>
            <a:r>
              <a:rPr lang="en-US" sz="1800" dirty="0"/>
              <a:t>(</a:t>
            </a:r>
            <a:r>
              <a:rPr lang="en-US" sz="1800" i="1" dirty="0"/>
              <a:t>column1</a:t>
            </a:r>
            <a:r>
              <a:rPr lang="en-US" sz="1800" dirty="0"/>
              <a:t>, </a:t>
            </a:r>
            <a:r>
              <a:rPr lang="en-US" sz="1800" i="1" dirty="0"/>
              <a:t>column2</a:t>
            </a:r>
            <a:r>
              <a:rPr lang="en-US" sz="1800" dirty="0"/>
              <a:t>, </a:t>
            </a:r>
            <a:r>
              <a:rPr lang="en-US" sz="1800" i="1" dirty="0"/>
              <a:t>column3</a:t>
            </a:r>
            <a:r>
              <a:rPr lang="en-US" sz="1800" dirty="0"/>
              <a:t>, ...)</a:t>
            </a:r>
            <a:br>
              <a:rPr lang="en-US" sz="1800" dirty="0"/>
            </a:br>
            <a:r>
              <a:rPr lang="en-US" sz="1800" dirty="0"/>
              <a:t>SELECT </a:t>
            </a:r>
            <a:r>
              <a:rPr lang="en-US" sz="1800" i="1" dirty="0"/>
              <a:t>column1</a:t>
            </a:r>
            <a:r>
              <a:rPr lang="en-US" sz="1800" dirty="0"/>
              <a:t>, </a:t>
            </a:r>
            <a:r>
              <a:rPr lang="en-US" sz="1800" i="1" dirty="0"/>
              <a:t>column2</a:t>
            </a:r>
            <a:r>
              <a:rPr lang="en-US" sz="1800" dirty="0"/>
              <a:t>, </a:t>
            </a:r>
            <a:r>
              <a:rPr lang="en-US" sz="1800" i="1" dirty="0"/>
              <a:t>column3</a:t>
            </a:r>
            <a:r>
              <a:rPr lang="en-US" sz="1800" dirty="0"/>
              <a:t>, ...</a:t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/>
              <a:t>table1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WHERE </a:t>
            </a:r>
            <a:r>
              <a:rPr lang="en-US" sz="1800" i="1" dirty="0"/>
              <a:t>condition</a:t>
            </a:r>
            <a:r>
              <a:rPr lang="en-US" sz="1800" dirty="0"/>
              <a:t>;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91195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INSERT INTO Customers (</a:t>
            </a:r>
            <a:r>
              <a:rPr lang="en-US" sz="2000" dirty="0" err="1"/>
              <a:t>CustomerName</a:t>
            </a:r>
            <a:r>
              <a:rPr lang="en-US" sz="2000" dirty="0"/>
              <a:t>, City, Country)</a:t>
            </a:r>
            <a:br>
              <a:rPr lang="en-US" sz="2000" dirty="0"/>
            </a:br>
            <a:r>
              <a:rPr lang="en-US" sz="2000" dirty="0"/>
              <a:t>SELECT </a:t>
            </a:r>
            <a:r>
              <a:rPr lang="en-US" sz="2000" dirty="0" err="1"/>
              <a:t>SupplierName</a:t>
            </a:r>
            <a:r>
              <a:rPr lang="en-US" sz="2000" dirty="0"/>
              <a:t>, City, Country FROM Suppliers;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Example:</a:t>
            </a:r>
          </a:p>
          <a:p>
            <a:endParaRPr lang="en-US" sz="2000" dirty="0"/>
          </a:p>
          <a:p>
            <a:r>
              <a:rPr lang="en-US" sz="2000" dirty="0"/>
              <a:t>INSERT INTO Customers (</a:t>
            </a:r>
            <a:r>
              <a:rPr lang="en-US" sz="2000" dirty="0" err="1"/>
              <a:t>CustomerName</a:t>
            </a:r>
            <a:r>
              <a:rPr lang="en-US" sz="2000" dirty="0"/>
              <a:t>, City, Country)</a:t>
            </a:r>
            <a:br>
              <a:rPr lang="en-US" sz="2000" dirty="0"/>
            </a:br>
            <a:r>
              <a:rPr lang="en-US" sz="2000" dirty="0"/>
              <a:t>SELECT </a:t>
            </a:r>
            <a:r>
              <a:rPr lang="en-US" sz="2000" dirty="0" err="1"/>
              <a:t>SupplierName</a:t>
            </a:r>
            <a:r>
              <a:rPr lang="en-US" sz="2000" dirty="0"/>
              <a:t>, City, Country FROM Suppliers</a:t>
            </a:r>
            <a:br>
              <a:rPr lang="en-US" sz="2000" dirty="0"/>
            </a:br>
            <a:r>
              <a:rPr lang="en-US" sz="2000" dirty="0"/>
              <a:t>WHERE Country='Germany';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244767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SQL Keys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SQL PRIMARY </a:t>
            </a:r>
            <a:r>
              <a:rPr lang="en-IN" sz="2400" dirty="0" smtClean="0"/>
              <a:t>KEY</a:t>
            </a:r>
          </a:p>
          <a:p>
            <a:r>
              <a:rPr lang="en-US" sz="1800" dirty="0"/>
              <a:t>A column or columns is called </a:t>
            </a:r>
            <a:r>
              <a:rPr lang="en-US" sz="1800" b="1" dirty="0"/>
              <a:t>primary key (PK)</a:t>
            </a:r>
            <a:r>
              <a:rPr lang="en-US" sz="1800" dirty="0"/>
              <a:t> that </a:t>
            </a:r>
            <a:r>
              <a:rPr lang="en-US" sz="1800" i="1" dirty="0"/>
              <a:t>uniquely identifies each row in the table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/>
              <a:t>When multiple columns are used as a primary key, it is known as </a:t>
            </a:r>
            <a:r>
              <a:rPr lang="en-US" sz="1800" b="1" dirty="0"/>
              <a:t>composite primary key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2400" dirty="0"/>
              <a:t>Points to remember for primary key:</a:t>
            </a:r>
          </a:p>
          <a:p>
            <a:r>
              <a:rPr lang="en-US" sz="1800" dirty="0"/>
              <a:t>Primary key enforces the entity integrity of the table.</a:t>
            </a:r>
          </a:p>
          <a:p>
            <a:r>
              <a:rPr lang="en-US" sz="1800" dirty="0"/>
              <a:t>Primary key always has unique data.</a:t>
            </a:r>
          </a:p>
          <a:p>
            <a:r>
              <a:rPr lang="en-US" sz="1800" dirty="0"/>
              <a:t>A primary key length cannot be exceeded than 900 bytes.</a:t>
            </a:r>
          </a:p>
          <a:p>
            <a:r>
              <a:rPr lang="en-US" sz="1800" dirty="0"/>
              <a:t>A primary key cannot have null value.</a:t>
            </a:r>
          </a:p>
          <a:p>
            <a:r>
              <a:rPr lang="en-US" sz="1800" dirty="0"/>
              <a:t>There can be no duplicate value for a primary key.</a:t>
            </a:r>
          </a:p>
          <a:p>
            <a:r>
              <a:rPr lang="en-US" sz="1800" dirty="0"/>
              <a:t>A table can contain only one primary key constraint.</a:t>
            </a:r>
          </a:p>
          <a:p>
            <a:endParaRPr lang="en-US" sz="1800" dirty="0"/>
          </a:p>
          <a:p>
            <a:endParaRPr lang="en-IN" sz="24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1439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ALTER : adds, modifies or deletes columns in an existing table, used to rename a table, adds and drops various constraints on an existing table</a:t>
            </a:r>
          </a:p>
          <a:p>
            <a:pPr>
              <a:buNone/>
            </a:pPr>
            <a:r>
              <a:rPr lang="en-US" sz="2400" dirty="0" smtClean="0"/>
              <a:t>Ex: alter table info</a:t>
            </a:r>
          </a:p>
          <a:p>
            <a:pPr>
              <a:buNone/>
            </a:pPr>
            <a:r>
              <a:rPr lang="en-US" sz="2400" dirty="0" smtClean="0"/>
              <a:t>add Mobile </a:t>
            </a:r>
            <a:r>
              <a:rPr lang="en-US" sz="2400" dirty="0" err="1" smtClean="0"/>
              <a:t>int</a:t>
            </a:r>
            <a:r>
              <a:rPr lang="en-US" sz="2400" dirty="0" smtClean="0"/>
              <a:t> NOT NULL</a:t>
            </a:r>
          </a:p>
          <a:p>
            <a:pPr>
              <a:buNone/>
            </a:pPr>
            <a:r>
              <a:rPr lang="en-US" sz="2400" dirty="0" smtClean="0"/>
              <a:t>after City;</a:t>
            </a:r>
          </a:p>
          <a:p>
            <a:pPr>
              <a:buNone/>
            </a:pPr>
            <a:r>
              <a:rPr lang="en-US" sz="2400" dirty="0" smtClean="0"/>
              <a:t>OR</a:t>
            </a:r>
          </a:p>
          <a:p>
            <a:pPr>
              <a:buNone/>
            </a:pPr>
            <a:r>
              <a:rPr lang="en-US" sz="2400" dirty="0" smtClean="0"/>
              <a:t>alter table info</a:t>
            </a:r>
          </a:p>
          <a:p>
            <a:pPr>
              <a:buNone/>
            </a:pPr>
            <a:r>
              <a:rPr lang="en-US" sz="2400" dirty="0" smtClean="0"/>
              <a:t>add Address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(255) NOT NULL;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Example:</a:t>
            </a:r>
          </a:p>
          <a:p>
            <a:r>
              <a:rPr lang="en-US" sz="1800" b="1" dirty="0"/>
              <a:t>CREATE</a:t>
            </a:r>
            <a:r>
              <a:rPr lang="en-US" sz="1800" dirty="0"/>
              <a:t> </a:t>
            </a:r>
            <a:r>
              <a:rPr lang="en-US" sz="1800" b="1" dirty="0"/>
              <a:t>TABLE</a:t>
            </a:r>
            <a:r>
              <a:rPr lang="en-US" sz="1800" dirty="0"/>
              <a:t> students  </a:t>
            </a:r>
          </a:p>
          <a:p>
            <a:r>
              <a:rPr lang="en-US" sz="1800" dirty="0"/>
              <a:t>(  </a:t>
            </a:r>
          </a:p>
          <a:p>
            <a:r>
              <a:rPr lang="en-US" sz="1800" dirty="0" err="1"/>
              <a:t>S_Id</a:t>
            </a:r>
            <a:r>
              <a:rPr lang="en-US" sz="1800" dirty="0"/>
              <a:t> </a:t>
            </a:r>
            <a:r>
              <a:rPr lang="en-US" sz="1800" b="1" dirty="0" err="1"/>
              <a:t>int</a:t>
            </a:r>
            <a:r>
              <a:rPr lang="en-US" sz="1800" dirty="0"/>
              <a:t> NOT NULL </a:t>
            </a:r>
            <a:r>
              <a:rPr lang="en-US" sz="1800" b="1" dirty="0"/>
              <a:t>PRIMARY</a:t>
            </a:r>
            <a:r>
              <a:rPr lang="en-US" sz="1800" dirty="0"/>
              <a:t> </a:t>
            </a:r>
            <a:r>
              <a:rPr lang="en-US" sz="1800" b="1" dirty="0"/>
              <a:t>KEY</a:t>
            </a:r>
            <a:r>
              <a:rPr lang="en-US" sz="1800" dirty="0"/>
              <a:t>,  </a:t>
            </a:r>
          </a:p>
          <a:p>
            <a:r>
              <a:rPr lang="en-US" sz="1800" dirty="0" err="1"/>
              <a:t>LastName</a:t>
            </a:r>
            <a:r>
              <a:rPr lang="en-US" sz="1800" dirty="0"/>
              <a:t> </a:t>
            </a:r>
            <a:r>
              <a:rPr lang="en-US" sz="1800" b="1" dirty="0" err="1"/>
              <a:t>varchar</a:t>
            </a:r>
            <a:r>
              <a:rPr lang="en-US" sz="1800" dirty="0"/>
              <a:t> (255) NOT NULL,  </a:t>
            </a:r>
          </a:p>
          <a:p>
            <a:r>
              <a:rPr lang="en-US" sz="1800" dirty="0" err="1"/>
              <a:t>FirstName</a:t>
            </a:r>
            <a:r>
              <a:rPr lang="en-US" sz="1800" dirty="0"/>
              <a:t> </a:t>
            </a:r>
            <a:r>
              <a:rPr lang="en-US" sz="1800" b="1" dirty="0" err="1"/>
              <a:t>varchar</a:t>
            </a:r>
            <a:r>
              <a:rPr lang="en-US" sz="1800" dirty="0"/>
              <a:t> (255),  </a:t>
            </a:r>
          </a:p>
          <a:p>
            <a:r>
              <a:rPr lang="en-US" sz="1800" dirty="0"/>
              <a:t>Address </a:t>
            </a:r>
            <a:r>
              <a:rPr lang="en-US" sz="1800" b="1" dirty="0" err="1"/>
              <a:t>varchar</a:t>
            </a:r>
            <a:r>
              <a:rPr lang="en-US" sz="1800" dirty="0"/>
              <a:t> (255),  </a:t>
            </a:r>
          </a:p>
          <a:p>
            <a:r>
              <a:rPr lang="en-US" sz="1800" dirty="0"/>
              <a:t>City </a:t>
            </a:r>
            <a:r>
              <a:rPr lang="en-US" sz="1800" b="1" dirty="0" err="1"/>
              <a:t>varchar</a:t>
            </a:r>
            <a:r>
              <a:rPr lang="en-US" sz="1800" dirty="0"/>
              <a:t> (255),  </a:t>
            </a:r>
          </a:p>
          <a:p>
            <a:r>
              <a:rPr lang="en-US" sz="1800" dirty="0"/>
              <a:t>)  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33803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CREATE</a:t>
            </a:r>
            <a:r>
              <a:rPr lang="en-US" sz="1800" dirty="0"/>
              <a:t> </a:t>
            </a:r>
            <a:r>
              <a:rPr lang="en-US" sz="1800" b="1" dirty="0"/>
              <a:t>TABLE</a:t>
            </a:r>
            <a:r>
              <a:rPr lang="en-US" sz="1800" dirty="0"/>
              <a:t> students  </a:t>
            </a:r>
          </a:p>
          <a:p>
            <a:r>
              <a:rPr lang="en-US" sz="1800" dirty="0"/>
              <a:t>(  </a:t>
            </a:r>
          </a:p>
          <a:p>
            <a:r>
              <a:rPr lang="en-US" sz="1800" dirty="0" err="1"/>
              <a:t>S_Id</a:t>
            </a:r>
            <a:r>
              <a:rPr lang="en-US" sz="1800" dirty="0"/>
              <a:t> </a:t>
            </a:r>
            <a:r>
              <a:rPr lang="en-US" sz="1800" b="1" dirty="0" err="1"/>
              <a:t>int</a:t>
            </a:r>
            <a:r>
              <a:rPr lang="en-US" sz="1800" dirty="0"/>
              <a:t> NOT NULL,  </a:t>
            </a:r>
          </a:p>
          <a:p>
            <a:r>
              <a:rPr lang="en-US" sz="1800" dirty="0" err="1"/>
              <a:t>LastName</a:t>
            </a:r>
            <a:r>
              <a:rPr lang="en-US" sz="1800" dirty="0"/>
              <a:t> </a:t>
            </a:r>
            <a:r>
              <a:rPr lang="en-US" sz="1800" b="1" dirty="0" err="1"/>
              <a:t>varchar</a:t>
            </a:r>
            <a:r>
              <a:rPr lang="en-US" sz="1800" dirty="0"/>
              <a:t> (255) NOT NULL,  </a:t>
            </a:r>
          </a:p>
          <a:p>
            <a:r>
              <a:rPr lang="en-US" sz="1800" dirty="0" err="1"/>
              <a:t>FirstName</a:t>
            </a:r>
            <a:r>
              <a:rPr lang="en-US" sz="1800" dirty="0"/>
              <a:t> </a:t>
            </a:r>
            <a:r>
              <a:rPr lang="en-US" sz="1800" b="1" dirty="0" err="1"/>
              <a:t>varchar</a:t>
            </a:r>
            <a:r>
              <a:rPr lang="en-US" sz="1800" dirty="0"/>
              <a:t> (255),  </a:t>
            </a:r>
          </a:p>
          <a:p>
            <a:r>
              <a:rPr lang="en-US" sz="1800" dirty="0"/>
              <a:t>Address </a:t>
            </a:r>
            <a:r>
              <a:rPr lang="en-US" sz="1800" b="1" dirty="0" err="1"/>
              <a:t>varchar</a:t>
            </a:r>
            <a:r>
              <a:rPr lang="en-US" sz="1800" dirty="0"/>
              <a:t> (255),  </a:t>
            </a:r>
          </a:p>
          <a:p>
            <a:r>
              <a:rPr lang="en-US" sz="1800" dirty="0"/>
              <a:t>City </a:t>
            </a:r>
            <a:r>
              <a:rPr lang="en-US" sz="1800" b="1" dirty="0" err="1"/>
              <a:t>varchar</a:t>
            </a:r>
            <a:r>
              <a:rPr lang="en-US" sz="1800" dirty="0"/>
              <a:t> (255),  </a:t>
            </a:r>
          </a:p>
          <a:p>
            <a:r>
              <a:rPr lang="en-US" sz="1800" b="1" dirty="0"/>
              <a:t>CONSTRAINT</a:t>
            </a:r>
            <a:r>
              <a:rPr lang="en-US" sz="1800" dirty="0"/>
              <a:t> </a:t>
            </a:r>
            <a:r>
              <a:rPr lang="en-US" sz="1800" dirty="0" err="1"/>
              <a:t>pk_StudentID</a:t>
            </a:r>
            <a:r>
              <a:rPr lang="en-US" sz="1800" dirty="0"/>
              <a:t> </a:t>
            </a:r>
            <a:r>
              <a:rPr lang="en-US" sz="1800" b="1" dirty="0"/>
              <a:t>PRIMARY</a:t>
            </a:r>
            <a:r>
              <a:rPr lang="en-US" sz="1800" dirty="0"/>
              <a:t> </a:t>
            </a:r>
            <a:r>
              <a:rPr lang="en-US" sz="1800" b="1" dirty="0"/>
              <a:t>KEY</a:t>
            </a:r>
            <a:r>
              <a:rPr lang="en-US" sz="1800" dirty="0"/>
              <a:t> (</a:t>
            </a:r>
            <a:r>
              <a:rPr lang="en-US" sz="1800" dirty="0" err="1"/>
              <a:t>S_Id</a:t>
            </a:r>
            <a:r>
              <a:rPr lang="en-US" sz="1800" dirty="0"/>
              <a:t>, </a:t>
            </a:r>
            <a:r>
              <a:rPr lang="en-US" sz="1800" dirty="0" err="1"/>
              <a:t>LastName</a:t>
            </a:r>
            <a:r>
              <a:rPr lang="en-US" sz="1800" dirty="0"/>
              <a:t>)  </a:t>
            </a:r>
          </a:p>
          <a:p>
            <a:r>
              <a:rPr lang="en-US" sz="1800" dirty="0"/>
              <a:t>)  </a:t>
            </a:r>
          </a:p>
          <a:p>
            <a:r>
              <a:rPr lang="en-US" sz="1800" b="1" dirty="0" err="1"/>
              <a:t>Note:</a:t>
            </a:r>
            <a:r>
              <a:rPr lang="en-US" sz="1800" dirty="0" err="1"/>
              <a:t>you</a:t>
            </a:r>
            <a:r>
              <a:rPr lang="en-US" sz="1800" dirty="0"/>
              <a:t> should note that in the above example there is only one PRIMARY KEY (</a:t>
            </a:r>
            <a:r>
              <a:rPr lang="en-US" sz="1800" dirty="0" err="1"/>
              <a:t>pk_StudentID</a:t>
            </a:r>
            <a:r>
              <a:rPr lang="en-US" sz="1800" dirty="0"/>
              <a:t>). However it is made up of two columns (</a:t>
            </a:r>
            <a:r>
              <a:rPr lang="en-US" sz="1800" dirty="0" err="1"/>
              <a:t>S_Id</a:t>
            </a:r>
            <a:r>
              <a:rPr lang="en-US" sz="1800" dirty="0"/>
              <a:t> and </a:t>
            </a:r>
            <a:r>
              <a:rPr lang="en-US" sz="1800" dirty="0" err="1"/>
              <a:t>LastName</a:t>
            </a:r>
            <a:r>
              <a:rPr lang="en-US" sz="1800" dirty="0"/>
              <a:t>).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0063754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  <a:p>
            <a:r>
              <a:rPr lang="en-US" sz="1800" b="1" dirty="0"/>
              <a:t>Primary key on one column:</a:t>
            </a:r>
            <a:endParaRPr lang="en-US" sz="1800" dirty="0"/>
          </a:p>
          <a:p>
            <a:r>
              <a:rPr lang="en-US" sz="1800" b="1" dirty="0"/>
              <a:t>ALTER</a:t>
            </a:r>
            <a:r>
              <a:rPr lang="en-US" sz="1800" dirty="0"/>
              <a:t> </a:t>
            </a:r>
            <a:r>
              <a:rPr lang="en-US" sz="1800" b="1" dirty="0"/>
              <a:t>TABLE</a:t>
            </a:r>
            <a:r>
              <a:rPr lang="en-US" sz="1800" dirty="0"/>
              <a:t> students  </a:t>
            </a:r>
          </a:p>
          <a:p>
            <a:r>
              <a:rPr lang="en-US" sz="1800" b="1" dirty="0"/>
              <a:t>ADD</a:t>
            </a:r>
            <a:r>
              <a:rPr lang="en-US" sz="1800" dirty="0"/>
              <a:t> </a:t>
            </a:r>
            <a:r>
              <a:rPr lang="en-US" sz="1800" b="1" dirty="0"/>
              <a:t>PRIMARY</a:t>
            </a:r>
            <a:r>
              <a:rPr lang="en-US" sz="1800" dirty="0"/>
              <a:t> </a:t>
            </a:r>
            <a:r>
              <a:rPr lang="en-US" sz="1800" b="1" dirty="0"/>
              <a:t>KEY</a:t>
            </a:r>
            <a:r>
              <a:rPr lang="en-US" sz="1800" dirty="0"/>
              <a:t> (</a:t>
            </a:r>
            <a:r>
              <a:rPr lang="en-US" sz="1800" dirty="0" err="1"/>
              <a:t>S_Id</a:t>
            </a:r>
            <a:r>
              <a:rPr lang="en-US" sz="1800" dirty="0"/>
              <a:t>)  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b="1" dirty="0"/>
              <a:t>Primary key on multiple column:</a:t>
            </a:r>
            <a:endParaRPr lang="en-US" sz="1800" dirty="0"/>
          </a:p>
          <a:p>
            <a:r>
              <a:rPr lang="en-US" sz="1800" b="1" dirty="0"/>
              <a:t>ALTER</a:t>
            </a:r>
            <a:r>
              <a:rPr lang="en-US" sz="1800" dirty="0"/>
              <a:t> </a:t>
            </a:r>
            <a:r>
              <a:rPr lang="en-US" sz="1800" b="1" dirty="0"/>
              <a:t>TABLE</a:t>
            </a:r>
            <a:r>
              <a:rPr lang="en-US" sz="1800" dirty="0"/>
              <a:t> students  </a:t>
            </a:r>
          </a:p>
          <a:p>
            <a:r>
              <a:rPr lang="en-US" sz="1800" b="1" dirty="0"/>
              <a:t>ADD</a:t>
            </a:r>
            <a:r>
              <a:rPr lang="en-US" sz="1800" dirty="0"/>
              <a:t> </a:t>
            </a:r>
            <a:r>
              <a:rPr lang="en-US" sz="1800" b="1" dirty="0"/>
              <a:t>CONSTRAINT</a:t>
            </a:r>
            <a:r>
              <a:rPr lang="en-US" sz="1800" dirty="0"/>
              <a:t> </a:t>
            </a:r>
            <a:r>
              <a:rPr lang="en-US" sz="1800" dirty="0" err="1"/>
              <a:t>pk_StudentID</a:t>
            </a:r>
            <a:r>
              <a:rPr lang="en-US" sz="1800" dirty="0"/>
              <a:t> </a:t>
            </a:r>
            <a:r>
              <a:rPr lang="en-US" sz="1800" b="1" dirty="0"/>
              <a:t>PRIMARY</a:t>
            </a:r>
            <a:r>
              <a:rPr lang="en-US" sz="1800" dirty="0"/>
              <a:t> </a:t>
            </a:r>
            <a:r>
              <a:rPr lang="en-US" sz="1800" b="1" dirty="0"/>
              <a:t>KEY</a:t>
            </a:r>
            <a:r>
              <a:rPr lang="en-US" sz="1800" dirty="0"/>
              <a:t> (</a:t>
            </a:r>
            <a:r>
              <a:rPr lang="en-US" sz="1800" dirty="0" err="1"/>
              <a:t>S_Id,LastName</a:t>
            </a:r>
            <a:r>
              <a:rPr lang="en-US" sz="1800" dirty="0"/>
              <a:t>) </a:t>
            </a:r>
            <a:r>
              <a:rPr lang="en-US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16564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100" dirty="0"/>
              <a:t>SQL FOREIGN KEY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In the relational databases, a foreign key is a field or a column that is used to establish a link between two tables.</a:t>
            </a:r>
          </a:p>
          <a:p>
            <a:r>
              <a:rPr lang="en-US" sz="1800" dirty="0"/>
              <a:t>In simple words you can say that, a foreign key in one table used to point primary key in another table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 smtClean="0"/>
              <a:t>Here we have two </a:t>
            </a:r>
            <a:r>
              <a:rPr lang="en-US" sz="1800" dirty="0"/>
              <a:t>tables first one is students table and second is orders table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73217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502319"/>
              </p:ext>
            </p:extLst>
          </p:nvPr>
        </p:nvGraphicFramePr>
        <p:xfrm>
          <a:off x="533400" y="2133600"/>
          <a:ext cx="7047908" cy="1783080"/>
        </p:xfrm>
        <a:graphic>
          <a:graphicData uri="http://schemas.openxmlformats.org/drawingml/2006/table">
            <a:tbl>
              <a:tblPr/>
              <a:tblGrid>
                <a:gridCol w="1761977"/>
                <a:gridCol w="1761977"/>
                <a:gridCol w="1761977"/>
                <a:gridCol w="1761977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F034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34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34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LastName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F034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34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34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FirstName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F034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34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34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CITY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F034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34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34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MAURYA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AJEET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ALLAHABAD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JAISWAL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RATAN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GHAZIABAD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ARORA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SAUMYA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MODINAGAR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5761" y="1600200"/>
            <a:ext cx="154401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Student table</a:t>
            </a:r>
          </a:p>
        </p:txBody>
      </p:sp>
    </p:spTree>
    <p:extLst>
      <p:ext uri="{BB962C8B-B14F-4D97-AF65-F5344CB8AC3E}">
        <p14:creationId xmlns:p14="http://schemas.microsoft.com/office/powerpoint/2010/main" val="35353274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Orders table:</a:t>
            </a:r>
          </a:p>
          <a:p>
            <a:endParaRPr lang="en-IN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43132"/>
              </p:ext>
            </p:extLst>
          </p:nvPr>
        </p:nvGraphicFramePr>
        <p:xfrm>
          <a:off x="457200" y="1981200"/>
          <a:ext cx="7410153" cy="2682081"/>
        </p:xfrm>
        <a:graphic>
          <a:graphicData uri="http://schemas.openxmlformats.org/drawingml/2006/table">
            <a:tbl>
              <a:tblPr/>
              <a:tblGrid>
                <a:gridCol w="2470051"/>
                <a:gridCol w="2470051"/>
                <a:gridCol w="2470051"/>
              </a:tblGrid>
              <a:tr h="610405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O_Id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804E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4E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4E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OrderNo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804E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4E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4E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S_Id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804E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4E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4E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517919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99586465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7919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78466588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517919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22354846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7919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57698656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747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Here you see that "</a:t>
            </a:r>
            <a:r>
              <a:rPr lang="en-US" sz="1600" dirty="0" err="1"/>
              <a:t>S_Id</a:t>
            </a:r>
            <a:r>
              <a:rPr lang="en-US" sz="1600" dirty="0"/>
              <a:t>" column in the "Orders" table points to the "</a:t>
            </a:r>
            <a:r>
              <a:rPr lang="en-US" sz="1600" dirty="0" err="1"/>
              <a:t>S_Id</a:t>
            </a:r>
            <a:r>
              <a:rPr lang="en-US" sz="1600" dirty="0"/>
              <a:t>" column in "Students" table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/>
              <a:t>The "</a:t>
            </a:r>
            <a:r>
              <a:rPr lang="en-US" sz="1600" dirty="0" err="1"/>
              <a:t>S_Id</a:t>
            </a:r>
            <a:r>
              <a:rPr lang="en-US" sz="1600" dirty="0"/>
              <a:t>" column in the "Students" table is the PRIMARY KEY in the "Students" table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The "</a:t>
            </a:r>
            <a:r>
              <a:rPr lang="en-US" sz="1600" dirty="0" err="1"/>
              <a:t>S_Id</a:t>
            </a:r>
            <a:r>
              <a:rPr lang="en-US" sz="1600" dirty="0"/>
              <a:t>" column in the "Orders" table is a FOREIGN KEY in the "Orders" table.</a:t>
            </a:r>
          </a:p>
          <a:p>
            <a:r>
              <a:rPr lang="en-US" sz="1600" dirty="0" err="1" smtClean="0"/>
              <a:t>Synatax</a:t>
            </a:r>
            <a:r>
              <a:rPr lang="en-US" sz="1600" dirty="0" smtClean="0"/>
              <a:t>:</a:t>
            </a:r>
          </a:p>
          <a:p>
            <a:r>
              <a:rPr lang="en-US" sz="1600" b="1" dirty="0"/>
              <a:t>CREATE</a:t>
            </a:r>
            <a:r>
              <a:rPr lang="en-US" sz="1600" dirty="0"/>
              <a:t> </a:t>
            </a:r>
            <a:r>
              <a:rPr lang="en-US" sz="1600" b="1" dirty="0"/>
              <a:t>TABLE</a:t>
            </a:r>
            <a:r>
              <a:rPr lang="en-US" sz="1600" dirty="0"/>
              <a:t> Orders  </a:t>
            </a:r>
          </a:p>
          <a:p>
            <a:r>
              <a:rPr lang="en-US" sz="1600" dirty="0"/>
              <a:t>(  </a:t>
            </a:r>
          </a:p>
          <a:p>
            <a:r>
              <a:rPr lang="en-US" sz="1600" dirty="0" err="1"/>
              <a:t>O_Id</a:t>
            </a:r>
            <a:r>
              <a:rPr lang="en-US" sz="1600" dirty="0"/>
              <a:t> </a:t>
            </a:r>
            <a:r>
              <a:rPr lang="en-US" sz="1600" b="1" dirty="0" err="1"/>
              <a:t>int</a:t>
            </a:r>
            <a:r>
              <a:rPr lang="en-US" sz="1600" dirty="0"/>
              <a:t> NOT NULL PRIMAY </a:t>
            </a:r>
            <a:r>
              <a:rPr lang="en-US" sz="1600" b="1" dirty="0"/>
              <a:t>KEY</a:t>
            </a:r>
            <a:r>
              <a:rPr lang="en-US" sz="1600" dirty="0"/>
              <a:t>,  </a:t>
            </a:r>
          </a:p>
          <a:p>
            <a:r>
              <a:rPr lang="en-US" sz="1600" dirty="0" err="1"/>
              <a:t>Order_No</a:t>
            </a:r>
            <a:r>
              <a:rPr lang="en-US" sz="1600" dirty="0"/>
              <a:t> </a:t>
            </a:r>
            <a:r>
              <a:rPr lang="en-US" sz="1600" b="1" dirty="0" err="1"/>
              <a:t>int</a:t>
            </a:r>
            <a:r>
              <a:rPr lang="en-US" sz="1600" dirty="0"/>
              <a:t> NOT NULL,  </a:t>
            </a:r>
          </a:p>
          <a:p>
            <a:r>
              <a:rPr lang="en-US" sz="1600" dirty="0" err="1"/>
              <a:t>S_Id</a:t>
            </a:r>
            <a:r>
              <a:rPr lang="en-US" sz="1600" dirty="0"/>
              <a:t> </a:t>
            </a:r>
            <a:r>
              <a:rPr lang="en-US" sz="1600" b="1" dirty="0" err="1"/>
              <a:t>int</a:t>
            </a:r>
            <a:r>
              <a:rPr lang="en-US" sz="1600" dirty="0"/>
              <a:t> </a:t>
            </a:r>
            <a:r>
              <a:rPr lang="en-US" sz="1600" b="1" dirty="0"/>
              <a:t>FOREIGN</a:t>
            </a:r>
            <a:r>
              <a:rPr lang="en-US" sz="1600" dirty="0"/>
              <a:t> </a:t>
            </a:r>
            <a:r>
              <a:rPr lang="en-US" sz="1600" b="1" dirty="0"/>
              <a:t>KEY</a:t>
            </a:r>
            <a:r>
              <a:rPr lang="en-US" sz="1600" dirty="0"/>
              <a:t> </a:t>
            </a:r>
            <a:r>
              <a:rPr lang="en-US" sz="1600" b="1" dirty="0"/>
              <a:t>REFERENCES</a:t>
            </a:r>
            <a:r>
              <a:rPr lang="en-US" sz="1600" dirty="0"/>
              <a:t> </a:t>
            </a:r>
            <a:r>
              <a:rPr lang="en-US" sz="1600" dirty="0" smtClean="0"/>
              <a:t>student</a:t>
            </a:r>
            <a:r>
              <a:rPr lang="en-US" sz="1600" dirty="0"/>
              <a:t> (</a:t>
            </a:r>
            <a:r>
              <a:rPr lang="en-US" sz="1600" dirty="0" err="1"/>
              <a:t>S_Id</a:t>
            </a:r>
            <a:r>
              <a:rPr lang="en-US" sz="1600" dirty="0"/>
              <a:t>)  </a:t>
            </a:r>
          </a:p>
          <a:p>
            <a:r>
              <a:rPr lang="en-US" sz="1600" dirty="0"/>
              <a:t>)  </a:t>
            </a:r>
          </a:p>
          <a:p>
            <a:endParaRPr lang="en-US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890811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Difference between primary key and foreign key in SQL:</a:t>
            </a:r>
          </a:p>
          <a:p>
            <a:r>
              <a:rPr lang="en-US" sz="1600" dirty="0"/>
              <a:t>These are some important difference between primary key and foreign key in SQL-</a:t>
            </a:r>
          </a:p>
          <a:p>
            <a:r>
              <a:rPr lang="en-US" sz="1600" dirty="0"/>
              <a:t>Primary key cannot be null on the other hand foreign key can be null.</a:t>
            </a:r>
          </a:p>
          <a:p>
            <a:r>
              <a:rPr lang="en-US" sz="1600" dirty="0"/>
              <a:t>Primary key is always unique while foreign key can be duplicated.</a:t>
            </a:r>
          </a:p>
          <a:p>
            <a:r>
              <a:rPr lang="en-US" sz="1600" dirty="0"/>
              <a:t>Primary key uniquely identify a record in a table while foreign key is a field in a table that is primary key in another table.</a:t>
            </a:r>
          </a:p>
          <a:p>
            <a:r>
              <a:rPr lang="en-US" sz="1600" dirty="0"/>
              <a:t>There is only one primary key in the table on the other hand we can have more than one foreign key in the table.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502362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SQL Composite Key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Composite key is a key which is the combination of more than one field or column of a given table. It may be a candidate key or primary key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b="1" dirty="0"/>
              <a:t>CREATE</a:t>
            </a:r>
            <a:r>
              <a:rPr lang="en-US" sz="1600" dirty="0"/>
              <a:t> </a:t>
            </a:r>
            <a:r>
              <a:rPr lang="en-US" sz="1600" b="1" dirty="0"/>
              <a:t>TABLE</a:t>
            </a:r>
            <a:r>
              <a:rPr lang="en-US" sz="1600" dirty="0"/>
              <a:t> TABLE_NAME  </a:t>
            </a:r>
          </a:p>
          <a:p>
            <a:r>
              <a:rPr lang="en-US" sz="1600" dirty="0"/>
              <a:t>(COLUMN_1, DATA_TYPE_1,  </a:t>
            </a:r>
          </a:p>
          <a:p>
            <a:r>
              <a:rPr lang="en-US" sz="1600" dirty="0"/>
              <a:t>COLUMN_2, DATA_TYPE_2,  </a:t>
            </a:r>
          </a:p>
          <a:p>
            <a:r>
              <a:rPr lang="en-US" sz="1600" dirty="0"/>
              <a:t>???  </a:t>
            </a:r>
          </a:p>
          <a:p>
            <a:r>
              <a:rPr lang="en-US" sz="1600" b="1" dirty="0"/>
              <a:t>PRIMARY</a:t>
            </a:r>
            <a:r>
              <a:rPr lang="en-US" sz="1600" dirty="0"/>
              <a:t> </a:t>
            </a:r>
            <a:r>
              <a:rPr lang="en-US" sz="1600" b="1" dirty="0"/>
              <a:t>KEY</a:t>
            </a:r>
            <a:r>
              <a:rPr lang="en-US" sz="1600" dirty="0"/>
              <a:t> (COLUMN_1, COLUMN_2, ...));  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15319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Unique Key in SQL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 unique key is a set of one or more than one fields/columns of a table that uniquely identify a record in a database </a:t>
            </a:r>
            <a:r>
              <a:rPr lang="en-US" sz="1800" dirty="0" err="1" smtClean="0"/>
              <a:t>tablle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b="1" dirty="0"/>
              <a:t>CREATE</a:t>
            </a:r>
            <a:r>
              <a:rPr lang="en-US" sz="1800" dirty="0"/>
              <a:t> </a:t>
            </a:r>
            <a:r>
              <a:rPr lang="en-US" sz="1800" b="1" dirty="0"/>
              <a:t>TABLE</a:t>
            </a:r>
            <a:r>
              <a:rPr lang="en-US" sz="1800" dirty="0"/>
              <a:t> students  </a:t>
            </a:r>
          </a:p>
          <a:p>
            <a:r>
              <a:rPr lang="en-US" sz="1800" dirty="0"/>
              <a:t>(  </a:t>
            </a:r>
          </a:p>
          <a:p>
            <a:r>
              <a:rPr lang="en-US" sz="1800" dirty="0" err="1"/>
              <a:t>S_Id</a:t>
            </a:r>
            <a:r>
              <a:rPr lang="en-US" sz="1800" dirty="0"/>
              <a:t> </a:t>
            </a:r>
            <a:r>
              <a:rPr lang="en-US" sz="1800" b="1" dirty="0" err="1"/>
              <a:t>int</a:t>
            </a:r>
            <a:r>
              <a:rPr lang="en-US" sz="1800" dirty="0"/>
              <a:t> NOT NULL </a:t>
            </a:r>
            <a:r>
              <a:rPr lang="en-US" sz="1800" b="1" dirty="0"/>
              <a:t>UNIQUE</a:t>
            </a:r>
            <a:r>
              <a:rPr lang="en-US" sz="1800" dirty="0"/>
              <a:t>,  </a:t>
            </a:r>
          </a:p>
          <a:p>
            <a:r>
              <a:rPr lang="en-US" sz="1800" dirty="0" err="1"/>
              <a:t>LastName</a:t>
            </a:r>
            <a:r>
              <a:rPr lang="en-US" sz="1800" dirty="0"/>
              <a:t> </a:t>
            </a:r>
            <a:r>
              <a:rPr lang="en-US" sz="1800" b="1" dirty="0" err="1"/>
              <a:t>varchar</a:t>
            </a:r>
            <a:r>
              <a:rPr lang="en-US" sz="1800" dirty="0"/>
              <a:t> (255) NOT NULL,  </a:t>
            </a:r>
          </a:p>
          <a:p>
            <a:r>
              <a:rPr lang="en-US" sz="1800" dirty="0" err="1"/>
              <a:t>FirstName</a:t>
            </a:r>
            <a:r>
              <a:rPr lang="en-US" sz="1800" dirty="0"/>
              <a:t> </a:t>
            </a:r>
            <a:r>
              <a:rPr lang="en-US" sz="1800" b="1" dirty="0" err="1"/>
              <a:t>varchar</a:t>
            </a:r>
            <a:r>
              <a:rPr lang="en-US" sz="1800" dirty="0"/>
              <a:t> (255),  </a:t>
            </a:r>
          </a:p>
          <a:p>
            <a:r>
              <a:rPr lang="en-US" sz="1800" dirty="0"/>
              <a:t>City </a:t>
            </a:r>
            <a:r>
              <a:rPr lang="en-US" sz="1800" b="1" dirty="0" err="1"/>
              <a:t>varchar</a:t>
            </a:r>
            <a:r>
              <a:rPr lang="en-US" sz="1800" dirty="0"/>
              <a:t> (255)  </a:t>
            </a:r>
          </a:p>
          <a:p>
            <a:r>
              <a:rPr lang="en-US" sz="1800" dirty="0"/>
              <a:t>)  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8815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DROP : used to </a:t>
            </a:r>
            <a:r>
              <a:rPr lang="en-US" sz="2400" dirty="0"/>
              <a:t>delete or remove indexes from a </a:t>
            </a:r>
            <a:r>
              <a:rPr lang="en-US" sz="2400" dirty="0" smtClean="0"/>
              <a:t>table</a:t>
            </a:r>
            <a:r>
              <a:rPr lang="en-US" sz="2400" dirty="0"/>
              <a:t> </a:t>
            </a:r>
            <a:r>
              <a:rPr lang="en-US" sz="2400" dirty="0" smtClean="0"/>
              <a:t>and delete </a:t>
            </a:r>
            <a:r>
              <a:rPr lang="en-US" sz="2400" dirty="0"/>
              <a:t>or drop an existing database in a SQL </a:t>
            </a:r>
            <a:r>
              <a:rPr lang="en-US" sz="2400" dirty="0" smtClean="0"/>
              <a:t>schema</a:t>
            </a:r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400" dirty="0"/>
              <a:t>DROP DATABASE </a:t>
            </a:r>
            <a:r>
              <a:rPr lang="en-US" sz="2400" dirty="0" err="1"/>
              <a:t>database_name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/>
              <a:t>DROP TABLE </a:t>
            </a:r>
            <a:r>
              <a:rPr lang="en-US" sz="2400" dirty="0" err="1" smtClean="0"/>
              <a:t>table_name</a:t>
            </a:r>
            <a:r>
              <a:rPr lang="en-US" sz="2400" dirty="0" smtClean="0"/>
              <a:t>;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RENAME : </a:t>
            </a:r>
            <a:r>
              <a:rPr lang="en-US" sz="2400" dirty="0"/>
              <a:t>used to change the name of a </a:t>
            </a:r>
            <a:r>
              <a:rPr lang="en-US" sz="2400" dirty="0" smtClean="0"/>
              <a:t>table</a:t>
            </a:r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400" dirty="0"/>
              <a:t>ALTER TABLE </a:t>
            </a:r>
            <a:r>
              <a:rPr lang="en-US" sz="2400" dirty="0" err="1"/>
              <a:t>table_name</a:t>
            </a:r>
            <a:r>
              <a:rPr lang="en-US" sz="2400" dirty="0"/>
              <a:t>   </a:t>
            </a:r>
          </a:p>
          <a:p>
            <a:pPr>
              <a:buNone/>
            </a:pPr>
            <a:r>
              <a:rPr lang="en-US" sz="2400" dirty="0"/>
              <a:t>RENAME TO </a:t>
            </a:r>
            <a:r>
              <a:rPr lang="en-US" sz="2400" dirty="0" err="1"/>
              <a:t>new_table_name</a:t>
            </a:r>
            <a:r>
              <a:rPr lang="en-US" sz="2400" dirty="0" smtClean="0"/>
              <a:t>;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TRUNCATE : </a:t>
            </a:r>
            <a:r>
              <a:rPr lang="en-US" sz="2400" dirty="0"/>
              <a:t>used to delete all the rows from the table and free the containing </a:t>
            </a:r>
            <a:r>
              <a:rPr lang="en-US" sz="2400" dirty="0" smtClean="0"/>
              <a:t>space</a:t>
            </a:r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400" dirty="0"/>
              <a:t>TRUNCATE TABLE employee</a:t>
            </a:r>
            <a:r>
              <a:rPr lang="en-US" sz="2400" dirty="0" smtClean="0"/>
              <a:t>;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sz="3200" dirty="0"/>
              <a:t>ata</a:t>
            </a:r>
            <a:r>
              <a:rPr lang="en-US" dirty="0"/>
              <a:t> M</a:t>
            </a:r>
            <a:r>
              <a:rPr lang="en-US" sz="3200" dirty="0"/>
              <a:t>anipulation</a:t>
            </a:r>
            <a:r>
              <a:rPr lang="en-US" dirty="0"/>
              <a:t> L</a:t>
            </a:r>
            <a:r>
              <a:rPr lang="en-US" sz="3200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SELECT : </a:t>
            </a:r>
            <a:r>
              <a:rPr lang="en-US" sz="2400" dirty="0"/>
              <a:t>extracts data from a </a:t>
            </a:r>
            <a:r>
              <a:rPr lang="en-US" sz="2400" dirty="0" smtClean="0"/>
              <a:t>table/database</a:t>
            </a:r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400" dirty="0"/>
              <a:t>SELECT expressions  </a:t>
            </a:r>
          </a:p>
          <a:p>
            <a:pPr>
              <a:buNone/>
            </a:pPr>
            <a:r>
              <a:rPr lang="en-US" sz="2400" dirty="0"/>
              <a:t>FROM tables  </a:t>
            </a:r>
          </a:p>
          <a:p>
            <a:pPr>
              <a:buNone/>
            </a:pPr>
            <a:r>
              <a:rPr lang="en-US" sz="2400" dirty="0"/>
              <a:t>WHERE conditions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Ex: SELECT </a:t>
            </a:r>
            <a:r>
              <a:rPr lang="en-US" sz="2400" dirty="0"/>
              <a:t>*</a:t>
            </a:r>
            <a:r>
              <a:rPr lang="en-US" sz="2400" dirty="0" smtClean="0"/>
              <a:t> FROM EMPLOYEES;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INSERT : inserts </a:t>
            </a:r>
            <a:r>
              <a:rPr lang="en-US" sz="2400" dirty="0"/>
              <a:t>new data into a </a:t>
            </a:r>
            <a:r>
              <a:rPr lang="en-US" sz="2400" dirty="0" smtClean="0"/>
              <a:t>table/database</a:t>
            </a:r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400" dirty="0"/>
              <a:t>INSERT INTO </a:t>
            </a:r>
            <a:r>
              <a:rPr lang="en-US" sz="2400" dirty="0" err="1"/>
              <a:t>table_name</a:t>
            </a:r>
            <a:r>
              <a:rPr lang="en-US" sz="2400" dirty="0"/>
              <a:t>  </a:t>
            </a:r>
          </a:p>
          <a:p>
            <a:pPr>
              <a:buNone/>
            </a:pPr>
            <a:r>
              <a:rPr lang="en-US" sz="2400" dirty="0"/>
              <a:t>VALUES (value1, value2, value3</a:t>
            </a:r>
            <a:r>
              <a:rPr lang="en-US" sz="2400" dirty="0" smtClean="0"/>
              <a:t>....);</a:t>
            </a:r>
          </a:p>
          <a:p>
            <a:pPr>
              <a:buNone/>
            </a:pPr>
            <a:r>
              <a:rPr lang="en-US" sz="2400" dirty="0" smtClean="0"/>
              <a:t>Ex: </a:t>
            </a:r>
            <a:r>
              <a:rPr lang="en-US" sz="2400" dirty="0"/>
              <a:t>INSERT INTO STUDENTS (ROLL_NO, NAME, AGE, CITY)  </a:t>
            </a:r>
          </a:p>
          <a:p>
            <a:pPr>
              <a:buNone/>
            </a:pPr>
            <a:r>
              <a:rPr lang="en-US" sz="2400" dirty="0"/>
              <a:t>VALUES (1, ‘ABHIRAM’, 22, ‘ALLAHABAD’);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UPDATE : </a:t>
            </a:r>
            <a:r>
              <a:rPr lang="en-US" sz="2400" dirty="0"/>
              <a:t>used to change the data of the records held by tables. The rows that need to be updated are decided by a condition. To specify the condition, we use WHERE </a:t>
            </a:r>
            <a:r>
              <a:rPr lang="en-US" sz="2400" dirty="0" smtClean="0"/>
              <a:t>clause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/>
              <a:t>Syntax:</a:t>
            </a:r>
          </a:p>
          <a:p>
            <a:pPr>
              <a:buNone/>
            </a:pPr>
            <a:r>
              <a:rPr lang="en-US" sz="2400" dirty="0"/>
              <a:t>UPDATE </a:t>
            </a:r>
            <a:r>
              <a:rPr lang="en-US" sz="2400" dirty="0" err="1"/>
              <a:t>table_name</a:t>
            </a:r>
            <a:r>
              <a:rPr lang="en-US" sz="2400" dirty="0"/>
              <a:t>  </a:t>
            </a:r>
          </a:p>
          <a:p>
            <a:pPr>
              <a:buNone/>
            </a:pPr>
            <a:r>
              <a:rPr lang="en-US" sz="2400" dirty="0"/>
              <a:t>SET </a:t>
            </a:r>
            <a:r>
              <a:rPr lang="en-US" sz="2400" dirty="0" err="1"/>
              <a:t>column_name</a:t>
            </a:r>
            <a:r>
              <a:rPr lang="en-US" sz="2400" dirty="0"/>
              <a:t> = expression  </a:t>
            </a:r>
          </a:p>
          <a:p>
            <a:pPr>
              <a:buNone/>
            </a:pPr>
            <a:r>
              <a:rPr lang="en-US" sz="2400" dirty="0"/>
              <a:t>WHERE </a:t>
            </a:r>
            <a:r>
              <a:rPr lang="en-US" sz="2400" dirty="0" smtClean="0"/>
              <a:t>conditions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Ex: </a:t>
            </a:r>
            <a:r>
              <a:rPr lang="en-US" sz="2400" dirty="0"/>
              <a:t>update info set </a:t>
            </a:r>
            <a:r>
              <a:rPr lang="en-US" sz="2400" dirty="0" err="1"/>
              <a:t>Lastname</a:t>
            </a:r>
            <a:r>
              <a:rPr lang="en-US" sz="2400" dirty="0"/>
              <a:t>=xyz where </a:t>
            </a:r>
            <a:r>
              <a:rPr lang="en-US" sz="2400" dirty="0" err="1"/>
              <a:t>EmployeeID</a:t>
            </a:r>
            <a:r>
              <a:rPr lang="en-US" sz="2400" dirty="0"/>
              <a:t>= '2';</a:t>
            </a:r>
          </a:p>
          <a:p>
            <a:r>
              <a:rPr lang="en-US" sz="2400" dirty="0" smtClean="0"/>
              <a:t>DELETE : used to delete </a:t>
            </a:r>
            <a:r>
              <a:rPr lang="en-US" sz="2400" dirty="0"/>
              <a:t>data from </a:t>
            </a:r>
            <a:r>
              <a:rPr lang="en-US" sz="2400" dirty="0" smtClean="0"/>
              <a:t>table/database</a:t>
            </a:r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400" dirty="0"/>
              <a:t>DELETE FROM </a:t>
            </a:r>
            <a:r>
              <a:rPr lang="en-US" sz="2400" dirty="0" err="1"/>
              <a:t>table_name</a:t>
            </a:r>
            <a:r>
              <a:rPr lang="en-US" sz="2400" dirty="0"/>
              <a:t> [WHERE condition</a:t>
            </a:r>
            <a:r>
              <a:rPr lang="en-US" sz="2400" dirty="0" smtClean="0"/>
              <a:t>];</a:t>
            </a:r>
          </a:p>
          <a:p>
            <a:pPr>
              <a:buNone/>
            </a:pPr>
            <a:r>
              <a:rPr lang="en-US" sz="2400" dirty="0" smtClean="0"/>
              <a:t>Ex: DELETE from employees where </a:t>
            </a:r>
            <a:r>
              <a:rPr lang="en-US" sz="2400" dirty="0" err="1" smtClean="0"/>
              <a:t>emp_id</a:t>
            </a:r>
            <a:r>
              <a:rPr lang="en-US" sz="2400" dirty="0" smtClean="0"/>
              <a:t>=1;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51939" y="1592572"/>
          <a:ext cx="7840121" cy="4541220"/>
        </p:xfrm>
        <a:graphic>
          <a:graphicData uri="http://schemas.openxmlformats.org/drawingml/2006/table">
            <a:tbl>
              <a:tblPr/>
              <a:tblGrid>
                <a:gridCol w="1566935"/>
                <a:gridCol w="5482164"/>
                <a:gridCol w="791022"/>
              </a:tblGrid>
              <a:tr h="65884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Operator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Description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Example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=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Equal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2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&gt;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Greater than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3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&lt;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Less than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4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&gt;=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Greater than or equal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5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&lt;=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Less than or equal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6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65884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&lt;&gt;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Not equal. </a:t>
                      </a:r>
                      <a:r>
                        <a:rPr lang="en-US" sz="1700" b="1">
                          <a:effectLst/>
                        </a:rPr>
                        <a:t>Note:</a:t>
                      </a:r>
                      <a:r>
                        <a:rPr lang="en-US" sz="1700">
                          <a:effectLst/>
                        </a:rPr>
                        <a:t> In some versions of SQL this operator may be written as !=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7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BETWEEN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Between a certain range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8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LIKE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Search for a pattern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9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IN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To specify multiple possible values for a column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 dirty="0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10"/>
                        </a:rPr>
                        <a:t>Try it</a:t>
                      </a:r>
                      <a:endParaRPr lang="en-IN" sz="1700" dirty="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80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SELECT * FROM Products</a:t>
            </a:r>
          </a:p>
          <a:p>
            <a:r>
              <a:rPr lang="en-US" sz="1800" dirty="0"/>
              <a:t>WHERE Price = 18</a:t>
            </a:r>
            <a:r>
              <a:rPr lang="en-US" sz="1800" dirty="0" smtClean="0"/>
              <a:t>;</a:t>
            </a:r>
          </a:p>
          <a:p>
            <a:endParaRPr lang="en-US" sz="1800" dirty="0"/>
          </a:p>
          <a:p>
            <a:r>
              <a:rPr lang="en-US" sz="1800" dirty="0"/>
              <a:t>SELECT * FROM Products</a:t>
            </a:r>
          </a:p>
          <a:p>
            <a:r>
              <a:rPr lang="en-US" sz="1800" dirty="0"/>
              <a:t>WHERE Price &gt; 30</a:t>
            </a:r>
            <a:r>
              <a:rPr lang="en-US" sz="1800" dirty="0" smtClean="0"/>
              <a:t>;</a:t>
            </a:r>
          </a:p>
          <a:p>
            <a:endParaRPr lang="en-US" sz="1800" dirty="0"/>
          </a:p>
          <a:p>
            <a:r>
              <a:rPr lang="en-US" sz="1800" dirty="0"/>
              <a:t>SELECT * FROM Products</a:t>
            </a:r>
          </a:p>
          <a:p>
            <a:r>
              <a:rPr lang="en-US" sz="1800" dirty="0"/>
              <a:t>WHERE Price &lt;= 30</a:t>
            </a:r>
            <a:r>
              <a:rPr lang="en-US" sz="1800" dirty="0" smtClean="0"/>
              <a:t>;</a:t>
            </a:r>
          </a:p>
          <a:p>
            <a:r>
              <a:rPr lang="en-US" sz="1800" dirty="0"/>
              <a:t>SELECT * FROM Products</a:t>
            </a:r>
          </a:p>
          <a:p>
            <a:r>
              <a:rPr lang="en-US" sz="1800" dirty="0"/>
              <a:t>WHERE Price BETWEEN 50 AND 60</a:t>
            </a:r>
            <a:r>
              <a:rPr lang="en-US" sz="1800" dirty="0" smtClean="0"/>
              <a:t>;</a:t>
            </a:r>
          </a:p>
          <a:p>
            <a:r>
              <a:rPr lang="en-US" sz="1800" dirty="0"/>
              <a:t>SELECT * FROM Customers</a:t>
            </a:r>
          </a:p>
          <a:p>
            <a:r>
              <a:rPr lang="en-US" sz="1800" dirty="0"/>
              <a:t>WHERE City LIKE 's</a:t>
            </a:r>
            <a:r>
              <a:rPr lang="en-US" sz="1800" dirty="0" smtClean="0"/>
              <a:t>%';</a:t>
            </a:r>
          </a:p>
          <a:p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056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1009</Words>
  <Application>Microsoft Office PowerPoint</Application>
  <PresentationFormat>On-screen Show (4:3)</PresentationFormat>
  <Paragraphs>446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Structured Query Language</vt:lpstr>
      <vt:lpstr>RDBMS</vt:lpstr>
      <vt:lpstr>Data Definition Language</vt:lpstr>
      <vt:lpstr>PowerPoint Presentation</vt:lpstr>
      <vt:lpstr>PowerPoint Presentation</vt:lpstr>
      <vt:lpstr>Data Manipulation Language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The SQL MIN() and MAX() Functions</vt:lpstr>
      <vt:lpstr>SQL COUNT(), AVG() and SUM() Functions</vt:lpstr>
      <vt:lpstr>The SQL LIKE Operator</vt:lpstr>
      <vt:lpstr>PowerPoint Presentation</vt:lpstr>
      <vt:lpstr>The SQL IN Operator</vt:lpstr>
      <vt:lpstr>The SQL BETWEEN Operator</vt:lpstr>
      <vt:lpstr>SQL Aliases</vt:lpstr>
      <vt:lpstr>SQL JOIN</vt:lpstr>
      <vt:lpstr>Inner Join:</vt:lpstr>
      <vt:lpstr>Example</vt:lpstr>
      <vt:lpstr>SQL LEFT JOIN Keyword </vt:lpstr>
      <vt:lpstr>Example:</vt:lpstr>
      <vt:lpstr>SQL RIGHT JOIN Keyword </vt:lpstr>
      <vt:lpstr>Example:</vt:lpstr>
      <vt:lpstr>SQL FULL OUTER JOIN Keyword </vt:lpstr>
      <vt:lpstr>Example</vt:lpstr>
      <vt:lpstr>The SQL UNION Operator </vt:lpstr>
      <vt:lpstr>The SQL GROUP BY Statement </vt:lpstr>
      <vt:lpstr>SQL HAVING Clause </vt:lpstr>
      <vt:lpstr>SQL EXISTS Operator </vt:lpstr>
      <vt:lpstr>SQL ANY and ALL Operators </vt:lpstr>
      <vt:lpstr>PowerPoint Presentation</vt:lpstr>
      <vt:lpstr>PowerPoint Presentation</vt:lpstr>
      <vt:lpstr>PowerPoint Presentation</vt:lpstr>
      <vt:lpstr> SQL INSERT INTO SELECT Statement</vt:lpstr>
      <vt:lpstr>PowerPoint Presentation</vt:lpstr>
      <vt:lpstr>SQL Keys</vt:lpstr>
      <vt:lpstr>PowerPoint Presentation</vt:lpstr>
      <vt:lpstr>PowerPoint Presentation</vt:lpstr>
      <vt:lpstr>PowerPoint Presentation</vt:lpstr>
      <vt:lpstr>SQL FOREIGN KEY </vt:lpstr>
      <vt:lpstr>PowerPoint Presentation</vt:lpstr>
      <vt:lpstr>PowerPoint Presentation</vt:lpstr>
      <vt:lpstr>PowerPoint Presentation</vt:lpstr>
      <vt:lpstr>PowerPoint Presentation</vt:lpstr>
      <vt:lpstr>SQL Composite Key </vt:lpstr>
      <vt:lpstr>Unique Key in SQL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Query Language</dc:title>
  <dc:creator>Sravya Reddy</dc:creator>
  <cp:lastModifiedBy>Dell</cp:lastModifiedBy>
  <cp:revision>152</cp:revision>
  <dcterms:created xsi:type="dcterms:W3CDTF">2021-11-07T12:03:02Z</dcterms:created>
  <dcterms:modified xsi:type="dcterms:W3CDTF">2021-12-09T09:10:42Z</dcterms:modified>
</cp:coreProperties>
</file>