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3656d95e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3656d95e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3656d95e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3656d95e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3656d95e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3656d95e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3656d95e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3656d95e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3656d95e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3656d95e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f3656d95e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f3656d95e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f3656d95e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f3656d95e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3656d95e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3656d95e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3656d95e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3656d95e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3656d95e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3656d95e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3656d95e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3656d95e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3656d95e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3656d95e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f3656d95e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f3656d95e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715000" y="4191000"/>
            <a:ext cx="3602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rgbClr val="636C76"/>
                </a:solidFill>
                <a:highlight>
                  <a:srgbClr val="FFFFFF"/>
                </a:highlight>
              </a:rPr>
              <a:t>@</a:t>
            </a:r>
            <a:r>
              <a:rPr lang="en-GB" sz="2200">
                <a:solidFill>
                  <a:srgbClr val="636C76"/>
                </a:solidFill>
                <a:highlight>
                  <a:srgbClr val="FFFFFF"/>
                </a:highlight>
              </a:rPr>
              <a:t>PURNADATASCIENCE</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Average Cost of Treatment by Treatment Type:</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2"/>
          <p:cNvPicPr preferRelativeResize="0"/>
          <p:nvPr/>
        </p:nvPicPr>
        <p:blipFill rotWithShape="1">
          <a:blip r:embed="rId4">
            <a:alphaModFix/>
          </a:blip>
          <a:srcRect b="26809" l="-584" r="11995" t="13227"/>
          <a:stretch/>
        </p:blipFill>
        <p:spPr>
          <a:xfrm>
            <a:off x="311700" y="1387925"/>
            <a:ext cx="8520600" cy="3492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Join Healthcare Data with Insurance Providers:</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3"/>
          <p:cNvPicPr preferRelativeResize="0"/>
          <p:nvPr/>
        </p:nvPicPr>
        <p:blipFill rotWithShape="1">
          <a:blip r:embed="rId4">
            <a:alphaModFix/>
          </a:blip>
          <a:srcRect b="29631" l="0" r="22311" t="0"/>
          <a:stretch/>
        </p:blipFill>
        <p:spPr>
          <a:xfrm>
            <a:off x="463650" y="1152475"/>
            <a:ext cx="7728850" cy="3619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Find the Maximum Cost of Treatment by Gender:</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4"/>
          <p:cNvPicPr preferRelativeResize="0"/>
          <p:nvPr/>
        </p:nvPicPr>
        <p:blipFill rotWithShape="1">
          <a:blip r:embed="rId4">
            <a:alphaModFix/>
          </a:blip>
          <a:srcRect b="24693" l="-4523" r="14765" t="0"/>
          <a:stretch/>
        </p:blipFill>
        <p:spPr>
          <a:xfrm>
            <a:off x="311700" y="1106725"/>
            <a:ext cx="8207376" cy="387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Extract Year from Settlement Date:</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5"/>
          <p:cNvPicPr preferRelativeResize="0"/>
          <p:nvPr/>
        </p:nvPicPr>
        <p:blipFill rotWithShape="1">
          <a:blip r:embed="rId4">
            <a:alphaModFix/>
          </a:blip>
          <a:srcRect b="4404" l="1991" r="20525" t="25577"/>
          <a:stretch/>
        </p:blipFill>
        <p:spPr>
          <a:xfrm>
            <a:off x="311700" y="1085600"/>
            <a:ext cx="7982875" cy="4057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i="1" lang="en-GB" sz="4100">
                <a:solidFill>
                  <a:schemeClr val="dk1"/>
                </a:solidFill>
                <a:highlight>
                  <a:srgbClr val="6FA8DC"/>
                </a:highlight>
              </a:rPr>
              <a:t>Thank You.</a:t>
            </a:r>
            <a:endParaRPr b="1" i="1" sz="4100">
              <a:solidFill>
                <a:schemeClr val="dk1"/>
              </a:solidFill>
              <a:highlight>
                <a:srgbClr val="6FA8DC"/>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nvSpPr>
        <p:spPr>
          <a:xfrm>
            <a:off x="789875" y="503425"/>
            <a:ext cx="8087700" cy="3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GB" sz="2600">
                <a:solidFill>
                  <a:schemeClr val="dk1"/>
                </a:solidFill>
              </a:rPr>
              <a:t>Overview</a:t>
            </a:r>
            <a:endParaRPr b="1" sz="2600">
              <a:solidFill>
                <a:schemeClr val="dk1"/>
              </a:solidFill>
            </a:endParaRPr>
          </a:p>
          <a:p>
            <a:pPr indent="0" lvl="0" marL="0" rtl="0" algn="l">
              <a:lnSpc>
                <a:spcPct val="115000"/>
              </a:lnSpc>
              <a:spcBef>
                <a:spcPts val="1800"/>
              </a:spcBef>
              <a:spcAft>
                <a:spcPts val="1800"/>
              </a:spcAft>
              <a:buNone/>
            </a:pPr>
            <a:r>
              <a:rPr lang="en-GB" sz="2400">
                <a:solidFill>
                  <a:schemeClr val="dk1"/>
                </a:solidFill>
              </a:rPr>
              <a:t>This project involves analyzing healthcare data to provide insights into various aspects of patient care and provider performance. The dataset includes information on patient treatments, healthcare providers, and insurance coverage, with a focus on evaluating treatment costs, insurance coverage, and follow-up requirements.</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List all treatments involving surgery:</a:t>
            </a:r>
            <a:endParaRPr/>
          </a:p>
        </p:txBody>
      </p:sp>
      <p:sp>
        <p:nvSpPr>
          <p:cNvPr id="65" name="Google Shape;65;p15"/>
          <p:cNvSpPr txBox="1"/>
          <p:nvPr>
            <p:ph idx="1" type="body"/>
          </p:nvPr>
        </p:nvSpPr>
        <p:spPr>
          <a:xfrm>
            <a:off x="311700" y="1152475"/>
            <a:ext cx="8343600" cy="103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SELECT * FROM HealthcareData WHERE Age &gt; 50;</a:t>
            </a:r>
            <a:endParaRPr/>
          </a:p>
          <a:p>
            <a:pPr indent="0" lvl="0" marL="0" rtl="0" algn="l">
              <a:spcBef>
                <a:spcPts val="1200"/>
              </a:spcBef>
              <a:spcAft>
                <a:spcPts val="1200"/>
              </a:spcAft>
              <a:buNone/>
            </a:pPr>
            <a:r>
              <a:t/>
            </a:r>
            <a:endParaRPr/>
          </a:p>
        </p:txBody>
      </p:sp>
      <p:pic>
        <p:nvPicPr>
          <p:cNvPr id="66" name="Google Shape;66;p15"/>
          <p:cNvPicPr preferRelativeResize="0"/>
          <p:nvPr/>
        </p:nvPicPr>
        <p:blipFill rotWithShape="1">
          <a:blip r:embed="rId4">
            <a:alphaModFix/>
          </a:blip>
          <a:srcRect b="24631" l="16233" r="0" t="44459"/>
          <a:stretch/>
        </p:blipFill>
        <p:spPr>
          <a:xfrm>
            <a:off x="71750" y="1907625"/>
            <a:ext cx="9060250" cy="2413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List all treatments involving surgery:</a:t>
            </a:r>
            <a:endParaRPr/>
          </a:p>
        </p:txBody>
      </p:sp>
      <p:pic>
        <p:nvPicPr>
          <p:cNvPr id="72" name="Google Shape;72;p16"/>
          <p:cNvPicPr preferRelativeResize="0"/>
          <p:nvPr/>
        </p:nvPicPr>
        <p:blipFill rotWithShape="1">
          <a:blip r:embed="rId4">
            <a:alphaModFix/>
          </a:blip>
          <a:srcRect b="11174" l="0" r="9016" t="24196"/>
          <a:stretch/>
        </p:blipFill>
        <p:spPr>
          <a:xfrm>
            <a:off x="6225" y="1416950"/>
            <a:ext cx="9273024" cy="3705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 the number of male and female patients:</a:t>
            </a:r>
            <a:endParaRPr/>
          </a:p>
        </p:txBody>
      </p:sp>
      <p:pic>
        <p:nvPicPr>
          <p:cNvPr id="78" name="Google Shape;78;p17"/>
          <p:cNvPicPr preferRelativeResize="0"/>
          <p:nvPr/>
        </p:nvPicPr>
        <p:blipFill rotWithShape="1">
          <a:blip r:embed="rId4">
            <a:alphaModFix/>
          </a:blip>
          <a:srcRect b="23457" l="0" r="13186" t="21515"/>
          <a:stretch/>
        </p:blipFill>
        <p:spPr>
          <a:xfrm>
            <a:off x="435425" y="1358925"/>
            <a:ext cx="8396875" cy="3211250"/>
          </a:xfrm>
          <a:prstGeom prst="rect">
            <a:avLst/>
          </a:prstGeom>
          <a:noFill/>
          <a:ln>
            <a:noFill/>
          </a:ln>
        </p:spPr>
      </p:pic>
      <p:pic>
        <p:nvPicPr>
          <p:cNvPr id="79" name="Google Shape;79;p17"/>
          <p:cNvPicPr preferRelativeResize="0"/>
          <p:nvPr/>
        </p:nvPicPr>
        <p:blipFill rotWithShape="1">
          <a:blip r:embed="rId4">
            <a:alphaModFix/>
          </a:blip>
          <a:srcRect b="28866" l="0" r="56266" t="54967"/>
          <a:stretch/>
        </p:blipFill>
        <p:spPr>
          <a:xfrm>
            <a:off x="587825" y="3447150"/>
            <a:ext cx="8439250" cy="188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Identify patients who required follow-up:</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rotWithShape="1">
          <a:blip r:embed="rId4">
            <a:alphaModFix/>
          </a:blip>
          <a:srcRect b="47444" l="0" r="59215" t="20809"/>
          <a:stretch/>
        </p:blipFill>
        <p:spPr>
          <a:xfrm>
            <a:off x="0" y="1070425"/>
            <a:ext cx="3729374" cy="1632849"/>
          </a:xfrm>
          <a:prstGeom prst="rect">
            <a:avLst/>
          </a:prstGeom>
          <a:noFill/>
          <a:ln>
            <a:noFill/>
          </a:ln>
        </p:spPr>
      </p:pic>
      <p:pic>
        <p:nvPicPr>
          <p:cNvPr id="87" name="Google Shape;87;p18"/>
          <p:cNvPicPr preferRelativeResize="0"/>
          <p:nvPr/>
        </p:nvPicPr>
        <p:blipFill rotWithShape="1">
          <a:blip r:embed="rId4">
            <a:alphaModFix/>
          </a:blip>
          <a:srcRect b="6532" l="1319" r="5073" t="58234"/>
          <a:stretch/>
        </p:blipFill>
        <p:spPr>
          <a:xfrm>
            <a:off x="0" y="2893800"/>
            <a:ext cx="9763474" cy="2067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Identify patients treated within a specific date range:</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9"/>
          <p:cNvPicPr preferRelativeResize="0"/>
          <p:nvPr/>
        </p:nvPicPr>
        <p:blipFill rotWithShape="1">
          <a:blip r:embed="rId4">
            <a:alphaModFix/>
          </a:blip>
          <a:srcRect b="11175" l="2090" r="2870" t="24337"/>
          <a:stretch/>
        </p:blipFill>
        <p:spPr>
          <a:xfrm>
            <a:off x="137075" y="1251850"/>
            <a:ext cx="8889998" cy="3737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Find healthcare providers who performed more than one type of treatment:</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rotWithShape="1">
          <a:blip r:embed="rId4">
            <a:alphaModFix/>
          </a:blip>
          <a:srcRect b="21336" l="0" r="37787" t="21169"/>
          <a:stretch/>
        </p:blipFill>
        <p:spPr>
          <a:xfrm>
            <a:off x="562425" y="1350050"/>
            <a:ext cx="7067650" cy="3674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Total Settlement Amount by Healthcare Provider:</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1"/>
          <p:cNvPicPr preferRelativeResize="0"/>
          <p:nvPr/>
        </p:nvPicPr>
        <p:blipFill rotWithShape="1">
          <a:blip r:embed="rId4">
            <a:alphaModFix/>
          </a:blip>
          <a:srcRect b="19574" l="-784" r="56735" t="14001"/>
          <a:stretch/>
        </p:blipFill>
        <p:spPr>
          <a:xfrm>
            <a:off x="753925" y="1152475"/>
            <a:ext cx="5950877" cy="3754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