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592" r:id="rId1"/>
  </p:sldMasterIdLst>
  <p:notesMasterIdLst>
    <p:notesMasterId r:id="rId20"/>
  </p:notesMasterIdLst>
  <p:sldIdLst>
    <p:sldId id="256" r:id="rId2"/>
    <p:sldId id="257" r:id="rId3"/>
    <p:sldId id="258" r:id="rId4"/>
    <p:sldId id="259" r:id="rId5"/>
    <p:sldId id="271" r:id="rId6"/>
    <p:sldId id="272" r:id="rId7"/>
    <p:sldId id="273" r:id="rId8"/>
    <p:sldId id="274" r:id="rId9"/>
    <p:sldId id="275" r:id="rId10"/>
    <p:sldId id="278" r:id="rId11"/>
    <p:sldId id="279" r:id="rId12"/>
    <p:sldId id="287" r:id="rId13"/>
    <p:sldId id="280" r:id="rId14"/>
    <p:sldId id="286" r:id="rId15"/>
    <p:sldId id="281" r:id="rId16"/>
    <p:sldId id="282" r:id="rId17"/>
    <p:sldId id="283" r:id="rId18"/>
    <p:sldId id="28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591" autoAdjust="0"/>
    <p:restoredTop sz="94660"/>
  </p:normalViewPr>
  <p:slideViewPr>
    <p:cSldViewPr>
      <p:cViewPr varScale="1">
        <p:scale>
          <a:sx n="68" d="100"/>
          <a:sy n="68" d="100"/>
        </p:scale>
        <p:origin x="-1554"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B15F45-EF91-440A-9C17-B9D870A595A0}" type="datetimeFigureOut">
              <a:rPr lang="en-US" smtClean="0"/>
              <a:pPr/>
              <a:t>8/30/2021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26C7D3-C1D9-4D39-BD02-BA5E5AAABC37}" type="slidenum">
              <a:rPr lang="en-US" smtClean="0"/>
              <a:pPr/>
              <a:t>‹#›</a:t>
            </a:fld>
            <a:endParaRPr lang="en-US"/>
          </a:p>
        </p:txBody>
      </p:sp>
    </p:spTree>
    <p:extLst>
      <p:ext uri="{BB962C8B-B14F-4D97-AF65-F5344CB8AC3E}">
        <p14:creationId xmlns:p14="http://schemas.microsoft.com/office/powerpoint/2010/main" xmlns="" val="600121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E4DCED87-2B8D-4E69-8463-3381CAC9FC4C}" type="datetimeFigureOut">
              <a:rPr lang="en-US" smtClean="0"/>
              <a:pPr/>
              <a:t>8/30/2021</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793A3CB3-B8A8-4E41-9606-200BBCE15BEF}" type="slidenum">
              <a:rPr lang="en-US" smtClean="0"/>
              <a:pPr/>
              <a:t>‹#›</a:t>
            </a:fld>
            <a:endParaRPr lang="en-US"/>
          </a:p>
        </p:txBody>
      </p:sp>
    </p:spTree>
    <p:extLst>
      <p:ext uri="{BB962C8B-B14F-4D97-AF65-F5344CB8AC3E}">
        <p14:creationId xmlns:p14="http://schemas.microsoft.com/office/powerpoint/2010/main" xmlns="" val="1042498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DCED87-2B8D-4E69-8463-3381CAC9FC4C}" type="datetimeFigureOut">
              <a:rPr lang="en-US" smtClean="0"/>
              <a:pPr/>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3A3CB3-B8A8-4E41-9606-200BBCE15BEF}" type="slidenum">
              <a:rPr lang="en-US" smtClean="0"/>
              <a:pPr/>
              <a:t>‹#›</a:t>
            </a:fld>
            <a:endParaRPr lang="en-US"/>
          </a:p>
        </p:txBody>
      </p:sp>
    </p:spTree>
    <p:extLst>
      <p:ext uri="{BB962C8B-B14F-4D97-AF65-F5344CB8AC3E}">
        <p14:creationId xmlns:p14="http://schemas.microsoft.com/office/powerpoint/2010/main" xmlns="" val="2012024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DCED87-2B8D-4E69-8463-3381CAC9FC4C}" type="datetimeFigureOut">
              <a:rPr lang="en-US" smtClean="0"/>
              <a:pPr/>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A3CB3-B8A8-4E41-9606-200BBCE15BEF}" type="slidenum">
              <a:rPr lang="en-US" smtClean="0"/>
              <a:pPr/>
              <a:t>‹#›</a:t>
            </a:fld>
            <a:endParaRPr lang="en-US"/>
          </a:p>
        </p:txBody>
      </p:sp>
    </p:spTree>
    <p:extLst>
      <p:ext uri="{BB962C8B-B14F-4D97-AF65-F5344CB8AC3E}">
        <p14:creationId xmlns:p14="http://schemas.microsoft.com/office/powerpoint/2010/main" xmlns="" val="287359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14" name="TextBox 13"/>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3"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DCED87-2B8D-4E69-8463-3381CAC9FC4C}" type="datetimeFigureOut">
              <a:rPr lang="en-US" smtClean="0"/>
              <a:pPr/>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A3CB3-B8A8-4E41-9606-200BBCE15BEF}" type="slidenum">
              <a:rPr lang="en-US" smtClean="0"/>
              <a:pPr/>
              <a:t>‹#›</a:t>
            </a:fld>
            <a:endParaRPr lang="en-US"/>
          </a:p>
        </p:txBody>
      </p:sp>
    </p:spTree>
    <p:extLst>
      <p:ext uri="{BB962C8B-B14F-4D97-AF65-F5344CB8AC3E}">
        <p14:creationId xmlns:p14="http://schemas.microsoft.com/office/powerpoint/2010/main" xmlns="" val="3456309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DCED87-2B8D-4E69-8463-3381CAC9FC4C}" type="datetimeFigureOut">
              <a:rPr lang="en-US" smtClean="0"/>
              <a:pPr/>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A3CB3-B8A8-4E41-9606-200BBCE15BEF}" type="slidenum">
              <a:rPr lang="en-US" smtClean="0"/>
              <a:pPr/>
              <a:t>‹#›</a:t>
            </a:fld>
            <a:endParaRPr lang="en-US"/>
          </a:p>
        </p:txBody>
      </p:sp>
    </p:spTree>
    <p:extLst>
      <p:ext uri="{BB962C8B-B14F-4D97-AF65-F5344CB8AC3E}">
        <p14:creationId xmlns:p14="http://schemas.microsoft.com/office/powerpoint/2010/main" xmlns="" val="3997004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14" name="TextBox 13"/>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DCED87-2B8D-4E69-8463-3381CAC9FC4C}" type="datetimeFigureOut">
              <a:rPr lang="en-US" smtClean="0"/>
              <a:pPr/>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A3CB3-B8A8-4E41-9606-200BBCE15BEF}" type="slidenum">
              <a:rPr lang="en-US" smtClean="0"/>
              <a:pPr/>
              <a:t>‹#›</a:t>
            </a:fld>
            <a:endParaRPr lang="en-US"/>
          </a:p>
        </p:txBody>
      </p:sp>
    </p:spTree>
    <p:extLst>
      <p:ext uri="{BB962C8B-B14F-4D97-AF65-F5344CB8AC3E}">
        <p14:creationId xmlns:p14="http://schemas.microsoft.com/office/powerpoint/2010/main" xmlns="" val="1441775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DCED87-2B8D-4E69-8463-3381CAC9FC4C}" type="datetimeFigureOut">
              <a:rPr lang="en-US" smtClean="0"/>
              <a:pPr/>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A3CB3-B8A8-4E41-9606-200BBCE15BEF}" type="slidenum">
              <a:rPr lang="en-US" smtClean="0"/>
              <a:pPr/>
              <a:t>‹#›</a:t>
            </a:fld>
            <a:endParaRPr lang="en-US"/>
          </a:p>
        </p:txBody>
      </p:sp>
    </p:spTree>
    <p:extLst>
      <p:ext uri="{BB962C8B-B14F-4D97-AF65-F5344CB8AC3E}">
        <p14:creationId xmlns:p14="http://schemas.microsoft.com/office/powerpoint/2010/main" xmlns="" val="767870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DCED87-2B8D-4E69-8463-3381CAC9FC4C}" type="datetimeFigureOut">
              <a:rPr lang="en-US" smtClean="0"/>
              <a:pPr/>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A3CB3-B8A8-4E41-9606-200BBCE15BEF}" type="slidenum">
              <a:rPr lang="en-US" smtClean="0"/>
              <a:pPr/>
              <a:t>‹#›</a:t>
            </a:fld>
            <a:endParaRPr lang="en-US"/>
          </a:p>
        </p:txBody>
      </p:sp>
    </p:spTree>
    <p:extLst>
      <p:ext uri="{BB962C8B-B14F-4D97-AF65-F5344CB8AC3E}">
        <p14:creationId xmlns:p14="http://schemas.microsoft.com/office/powerpoint/2010/main" xmlns="" val="4211985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DCED87-2B8D-4E69-8463-3381CAC9FC4C}" type="datetimeFigureOut">
              <a:rPr lang="en-US" smtClean="0"/>
              <a:pPr/>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A3CB3-B8A8-4E41-9606-200BBCE15BEF}" type="slidenum">
              <a:rPr lang="en-US" smtClean="0"/>
              <a:pPr/>
              <a:t>‹#›</a:t>
            </a:fld>
            <a:endParaRPr lang="en-US"/>
          </a:p>
        </p:txBody>
      </p:sp>
    </p:spTree>
    <p:extLst>
      <p:ext uri="{BB962C8B-B14F-4D97-AF65-F5344CB8AC3E}">
        <p14:creationId xmlns:p14="http://schemas.microsoft.com/office/powerpoint/2010/main" xmlns="" val="375129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DCED87-2B8D-4E69-8463-3381CAC9FC4C}" type="datetimeFigureOut">
              <a:rPr lang="en-US" smtClean="0"/>
              <a:pPr/>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A3CB3-B8A8-4E41-9606-200BBCE15BEF}" type="slidenum">
              <a:rPr lang="en-US" smtClean="0"/>
              <a:pPr/>
              <a:t>‹#›</a:t>
            </a:fld>
            <a:endParaRPr lang="en-US"/>
          </a:p>
        </p:txBody>
      </p:sp>
    </p:spTree>
    <p:extLst>
      <p:ext uri="{BB962C8B-B14F-4D97-AF65-F5344CB8AC3E}">
        <p14:creationId xmlns:p14="http://schemas.microsoft.com/office/powerpoint/2010/main" xmlns="" val="3483966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DCED87-2B8D-4E69-8463-3381CAC9FC4C}" type="datetimeFigureOut">
              <a:rPr lang="en-US" smtClean="0"/>
              <a:pPr/>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A3CB3-B8A8-4E41-9606-200BBCE15BEF}" type="slidenum">
              <a:rPr lang="en-US" smtClean="0"/>
              <a:pPr/>
              <a:t>‹#›</a:t>
            </a:fld>
            <a:endParaRPr lang="en-US"/>
          </a:p>
        </p:txBody>
      </p:sp>
    </p:spTree>
    <p:extLst>
      <p:ext uri="{BB962C8B-B14F-4D97-AF65-F5344CB8AC3E}">
        <p14:creationId xmlns:p14="http://schemas.microsoft.com/office/powerpoint/2010/main" xmlns="" val="455893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DCED87-2B8D-4E69-8463-3381CAC9FC4C}" type="datetimeFigureOut">
              <a:rPr lang="en-US" smtClean="0"/>
              <a:pPr/>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3A3CB3-B8A8-4E41-9606-200BBCE15BEF}" type="slidenum">
              <a:rPr lang="en-US" smtClean="0"/>
              <a:pPr/>
              <a:t>‹#›</a:t>
            </a:fld>
            <a:endParaRPr lang="en-US"/>
          </a:p>
        </p:txBody>
      </p:sp>
    </p:spTree>
    <p:extLst>
      <p:ext uri="{BB962C8B-B14F-4D97-AF65-F5344CB8AC3E}">
        <p14:creationId xmlns:p14="http://schemas.microsoft.com/office/powerpoint/2010/main" xmlns="" val="4156442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DCED87-2B8D-4E69-8463-3381CAC9FC4C}" type="datetimeFigureOut">
              <a:rPr lang="en-US" smtClean="0"/>
              <a:pPr/>
              <a:t>8/30/2021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3A3CB3-B8A8-4E41-9606-200BBCE15BEF}" type="slidenum">
              <a:rPr lang="en-US" smtClean="0"/>
              <a:pPr/>
              <a:t>‹#›</a:t>
            </a:fld>
            <a:endParaRPr lang="en-US"/>
          </a:p>
        </p:txBody>
      </p:sp>
    </p:spTree>
    <p:extLst>
      <p:ext uri="{BB962C8B-B14F-4D97-AF65-F5344CB8AC3E}">
        <p14:creationId xmlns:p14="http://schemas.microsoft.com/office/powerpoint/2010/main" xmlns="" val="3232494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DCED87-2B8D-4E69-8463-3381CAC9FC4C}" type="datetimeFigureOut">
              <a:rPr lang="en-US" smtClean="0"/>
              <a:pPr/>
              <a:t>8/30/2021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3A3CB3-B8A8-4E41-9606-200BBCE15BEF}" type="slidenum">
              <a:rPr lang="en-US" smtClean="0"/>
              <a:pPr/>
              <a:t>‹#›</a:t>
            </a:fld>
            <a:endParaRPr lang="en-US"/>
          </a:p>
        </p:txBody>
      </p:sp>
    </p:spTree>
    <p:extLst>
      <p:ext uri="{BB962C8B-B14F-4D97-AF65-F5344CB8AC3E}">
        <p14:creationId xmlns:p14="http://schemas.microsoft.com/office/powerpoint/2010/main" xmlns="" val="3081236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E4DCED87-2B8D-4E69-8463-3381CAC9FC4C}" type="datetimeFigureOut">
              <a:rPr lang="en-US" smtClean="0"/>
              <a:pPr/>
              <a:t>8/30/2021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3A3CB3-B8A8-4E41-9606-200BBCE15BEF}" type="slidenum">
              <a:rPr lang="en-US" smtClean="0"/>
              <a:pPr/>
              <a:t>‹#›</a:t>
            </a:fld>
            <a:endParaRPr lang="en-US"/>
          </a:p>
        </p:txBody>
      </p:sp>
    </p:spTree>
    <p:extLst>
      <p:ext uri="{BB962C8B-B14F-4D97-AF65-F5344CB8AC3E}">
        <p14:creationId xmlns:p14="http://schemas.microsoft.com/office/powerpoint/2010/main" xmlns="" val="198365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DCED87-2B8D-4E69-8463-3381CAC9FC4C}" type="datetimeFigureOut">
              <a:rPr lang="en-US" smtClean="0"/>
              <a:pPr/>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3A3CB3-B8A8-4E41-9606-200BBCE15BEF}" type="slidenum">
              <a:rPr lang="en-US" smtClean="0"/>
              <a:pPr/>
              <a:t>‹#›</a:t>
            </a:fld>
            <a:endParaRPr lang="en-US"/>
          </a:p>
        </p:txBody>
      </p:sp>
    </p:spTree>
    <p:extLst>
      <p:ext uri="{BB962C8B-B14F-4D97-AF65-F5344CB8AC3E}">
        <p14:creationId xmlns:p14="http://schemas.microsoft.com/office/powerpoint/2010/main" xmlns="" val="4220567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DCED87-2B8D-4E69-8463-3381CAC9FC4C}" type="datetimeFigureOut">
              <a:rPr lang="en-US" smtClean="0"/>
              <a:pPr/>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3A3CB3-B8A8-4E41-9606-200BBCE15BEF}" type="slidenum">
              <a:rPr lang="en-US" smtClean="0"/>
              <a:pPr/>
              <a:t>‹#›</a:t>
            </a:fld>
            <a:endParaRPr lang="en-US"/>
          </a:p>
        </p:txBody>
      </p:sp>
    </p:spTree>
    <p:extLst>
      <p:ext uri="{BB962C8B-B14F-4D97-AF65-F5344CB8AC3E}">
        <p14:creationId xmlns:p14="http://schemas.microsoft.com/office/powerpoint/2010/main" xmlns="" val="41518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DCED87-2B8D-4E69-8463-3381CAC9FC4C}" type="datetimeFigureOut">
              <a:rPr lang="en-US" smtClean="0"/>
              <a:pPr/>
              <a:t>8/30/2021</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3A3CB3-B8A8-4E41-9606-200BBCE15BEF}" type="slidenum">
              <a:rPr lang="en-US" smtClean="0"/>
              <a:pPr/>
              <a:t>‹#›</a:t>
            </a:fld>
            <a:endParaRPr lang="en-US"/>
          </a:p>
        </p:txBody>
      </p:sp>
    </p:spTree>
    <p:extLst>
      <p:ext uri="{BB962C8B-B14F-4D97-AF65-F5344CB8AC3E}">
        <p14:creationId xmlns:p14="http://schemas.microsoft.com/office/powerpoint/2010/main" xmlns="" val="2983458706"/>
      </p:ext>
    </p:extLst>
  </p:cSld>
  <p:clrMap bg1="dk1" tx1="lt1" bg2="dk2" tx2="lt2" accent1="accent1" accent2="accent2" accent3="accent3" accent4="accent4" accent5="accent5" accent6="accent6" hlink="hlink" folHlink="folHlink"/>
  <p:sldLayoutIdLst>
    <p:sldLayoutId id="2147485593" r:id="rId1"/>
    <p:sldLayoutId id="2147485594" r:id="rId2"/>
    <p:sldLayoutId id="2147485595" r:id="rId3"/>
    <p:sldLayoutId id="2147485596" r:id="rId4"/>
    <p:sldLayoutId id="2147485597" r:id="rId5"/>
    <p:sldLayoutId id="2147485598" r:id="rId6"/>
    <p:sldLayoutId id="2147485599" r:id="rId7"/>
    <p:sldLayoutId id="2147485600" r:id="rId8"/>
    <p:sldLayoutId id="2147485601" r:id="rId9"/>
    <p:sldLayoutId id="2147485602" r:id="rId10"/>
    <p:sldLayoutId id="2147485603" r:id="rId11"/>
    <p:sldLayoutId id="2147485604" r:id="rId12"/>
    <p:sldLayoutId id="2147485605" r:id="rId13"/>
    <p:sldLayoutId id="2147485606" r:id="rId14"/>
    <p:sldLayoutId id="2147485607" r:id="rId15"/>
    <p:sldLayoutId id="2147485608" r:id="rId16"/>
    <p:sldLayoutId id="2147485609"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sourcecode.com/" TargetMode="External"/><Relationship Id="rId2" Type="http://schemas.openxmlformats.org/officeDocument/2006/relationships/hyperlink" Target="http://www.opengl.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1447800"/>
            <a:ext cx="8520545" cy="646331"/>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3600" b="1" cap="none" spc="150" dirty="0">
                <a:ln w="11430"/>
                <a:solidFill>
                  <a:schemeClr val="tx2">
                    <a:lumMod val="75000"/>
                  </a:schemeClr>
                </a:solidFill>
                <a:effectLst>
                  <a:outerShdw blurRad="25400" algn="tl" rotWithShape="0">
                    <a:srgbClr val="000000">
                      <a:alpha val="43000"/>
                    </a:srgbClr>
                  </a:outerShdw>
                </a:effectLst>
                <a:latin typeface="Times New Roman" pitchFamily="18" charset="0"/>
                <a:cs typeface="Times New Roman" pitchFamily="18" charset="0"/>
              </a:rPr>
              <a:t>“</a:t>
            </a:r>
            <a:r>
              <a:rPr lang="en-US" sz="3600" b="1" spc="150" dirty="0">
                <a:ln w="11430"/>
                <a:solidFill>
                  <a:srgbClr val="002060"/>
                </a:solidFill>
                <a:effectLst>
                  <a:outerShdw blurRad="25400" algn="tl" rotWithShape="0">
                    <a:srgbClr val="000000">
                      <a:alpha val="43000"/>
                    </a:srgbClr>
                  </a:outerShdw>
                </a:effectLst>
                <a:latin typeface="Times New Roman" pitchFamily="18" charset="0"/>
                <a:cs typeface="Times New Roman" pitchFamily="18" charset="0"/>
              </a:rPr>
              <a:t>Simulation of Windmill</a:t>
            </a:r>
            <a:r>
              <a:rPr lang="en-US" sz="3200" b="1" cap="none" spc="150" dirty="0">
                <a:ln w="11430"/>
                <a:solidFill>
                  <a:schemeClr val="tx2">
                    <a:lumMod val="75000"/>
                  </a:schemeClr>
                </a:solidFill>
                <a:effectLst>
                  <a:outerShdw blurRad="25400" algn="tl" rotWithShape="0">
                    <a:srgbClr val="000000">
                      <a:alpha val="43000"/>
                    </a:srgbClr>
                  </a:outerShdw>
                </a:effectLst>
                <a:latin typeface="Times New Roman" pitchFamily="18" charset="0"/>
                <a:cs typeface="Times New Roman" pitchFamily="18" charset="0"/>
              </a:rPr>
              <a:t>”</a:t>
            </a:r>
          </a:p>
        </p:txBody>
      </p:sp>
      <p:sp>
        <p:nvSpPr>
          <p:cNvPr id="8" name="Rectangle 7"/>
          <p:cNvSpPr/>
          <p:nvPr/>
        </p:nvSpPr>
        <p:spPr>
          <a:xfrm>
            <a:off x="1219200" y="2590800"/>
            <a:ext cx="7010400" cy="2308324"/>
          </a:xfrm>
          <a:prstGeom prst="rect">
            <a:avLst/>
          </a:prstGeom>
        </p:spPr>
        <p:txBody>
          <a:bodyPr wrap="square">
            <a:spAutoFit/>
          </a:bodyPr>
          <a:lstStyle/>
          <a:p>
            <a:pPr algn="ctr"/>
            <a:r>
              <a:rPr lang="en-US" dirty="0">
                <a:solidFill>
                  <a:srgbClr val="C00000"/>
                </a:solidFill>
              </a:rPr>
              <a:t>Presented By</a:t>
            </a:r>
          </a:p>
          <a:p>
            <a:pPr algn="ctr"/>
            <a:r>
              <a:rPr lang="en-US" dirty="0"/>
              <a:t>B ANITHA</a:t>
            </a:r>
          </a:p>
          <a:p>
            <a:pPr algn="ctr"/>
            <a:r>
              <a:rPr lang="en-US" dirty="0"/>
              <a:t>     PUSHPA B.M</a:t>
            </a:r>
          </a:p>
          <a:p>
            <a:pPr algn="ctr"/>
            <a:r>
              <a:rPr lang="en-US" dirty="0">
                <a:solidFill>
                  <a:srgbClr val="C00000"/>
                </a:solidFill>
              </a:rPr>
              <a:t>Under the Guidance of </a:t>
            </a:r>
          </a:p>
          <a:p>
            <a:pPr algn="ctr"/>
            <a:r>
              <a:rPr lang="en-US" dirty="0"/>
              <a:t>DHANUSHREE KUTHE </a:t>
            </a:r>
          </a:p>
          <a:p>
            <a:pPr algn="ctr"/>
            <a:r>
              <a:rPr lang="en-US" dirty="0">
                <a:solidFill>
                  <a:schemeClr val="accent1"/>
                </a:solidFill>
              </a:rPr>
              <a:t>DEPARTMENT OF COMPUTER SCIENCE &amp; ENGINEERING </a:t>
            </a:r>
          </a:p>
          <a:p>
            <a:pPr algn="ctr"/>
            <a:r>
              <a:rPr lang="en-US" dirty="0">
                <a:solidFill>
                  <a:schemeClr val="accent1"/>
                </a:solidFill>
              </a:rPr>
              <a:t>MS ENGINEERING COLLEGE</a:t>
            </a:r>
          </a:p>
          <a:p>
            <a:pPr algn="ctr"/>
            <a:r>
              <a:rPr lang="en-US" dirty="0">
                <a:solidFill>
                  <a:schemeClr val="accent1"/>
                </a:solidFill>
              </a:rPr>
              <a:t>BANGALORE</a:t>
            </a:r>
          </a:p>
        </p:txBody>
      </p:sp>
    </p:spTree>
    <p:extLst>
      <p:ext uri="{BB962C8B-B14F-4D97-AF65-F5344CB8AC3E}">
        <p14:creationId xmlns:p14="http://schemas.microsoft.com/office/powerpoint/2010/main" xmlns="" val="1290797759"/>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mph" presetSubtype="0" fill="hold" nodeType="clickEffect">
                                  <p:stCondLst>
                                    <p:cond delay="0"/>
                                  </p:stCondLst>
                                  <p:iterate type="lt">
                                    <p:tmPct val="10000"/>
                                  </p:iterate>
                                  <p:childTnLst>
                                    <p:set>
                                      <p:cBhvr override="childStyle">
                                        <p:cTn id="6" dur="500" autoRev="1" fill="hold"/>
                                        <p:tgtEl>
                                          <p:spTgt spid="7">
                                            <p:txEl>
                                              <p:pRg st="0" end="0"/>
                                            </p:txEl>
                                          </p:spTgt>
                                        </p:tgtEl>
                                        <p:attrNameLst>
                                          <p:attrName>style.color</p:attrName>
                                        </p:attrNameLst>
                                      </p:cBhvr>
                                      <p:to>
                                        <p:clrVal>
                                          <a:schemeClr val="accent2"/>
                                        </p:clrVal>
                                      </p:to>
                                    </p:set>
                                    <p:set>
                                      <p:cBhvr>
                                        <p:cTn id="7" dur="500" autoRev="1" fill="hold"/>
                                        <p:tgtEl>
                                          <p:spTgt spid="7">
                                            <p:txEl>
                                              <p:pRg st="0" end="0"/>
                                            </p:txEl>
                                          </p:spTgt>
                                        </p:tgtEl>
                                        <p:attrNameLst>
                                          <p:attrName>fillcolor</p:attrName>
                                        </p:attrNameLst>
                                      </p:cBhvr>
                                      <p:to>
                                        <p:clrVal>
                                          <a:schemeClr val="accent2"/>
                                        </p:clrVal>
                                      </p:to>
                                    </p:set>
                                    <p:set>
                                      <p:cBhvr>
                                        <p:cTn id="8" dur="500" autoRev="1" fill="hold"/>
                                        <p:tgtEl>
                                          <p:spTgt spid="7">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iterate type="lt">
                                    <p:tmPct val="0"/>
                                  </p:iterate>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edge">
                                      <p:cBhvr>
                                        <p:cTn id="13"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1"/>
            <a:ext cx="7962900" cy="914400"/>
          </a:xfrm>
        </p:spPr>
        <p:txBody>
          <a:bodyPr/>
          <a:lstStyle/>
          <a:p>
            <a:pPr lvl="0"/>
            <a:r>
              <a:rPr lang="en-SG" sz="1800" b="1" dirty="0"/>
              <a:t>Window displaying the Back View</a:t>
            </a:r>
            <a:endParaRPr lang="en-US" sz="1800" dirty="0"/>
          </a:p>
          <a:p>
            <a:endParaRPr lang="en-US" dirty="0"/>
          </a:p>
        </p:txBody>
      </p:sp>
      <p:pic>
        <p:nvPicPr>
          <p:cNvPr id="5" name="Picture 4"/>
          <p:cNvPicPr/>
          <p:nvPr/>
        </p:nvPicPr>
        <p:blipFill>
          <a:blip r:embed="rId2">
            <a:extLst>
              <a:ext uri="{28A0092B-C50C-407E-A947-70E740481C1C}">
                <a14:useLocalDpi xmlns:a14="http://schemas.microsoft.com/office/drawing/2010/main" xmlns="" val="0"/>
              </a:ext>
            </a:extLst>
          </a:blip>
          <a:srcRect/>
          <a:stretch>
            <a:fillRect/>
          </a:stretch>
        </p:blipFill>
        <p:spPr bwMode="auto">
          <a:xfrm>
            <a:off x="1295400" y="1676400"/>
            <a:ext cx="6356985" cy="4171950"/>
          </a:xfrm>
          <a:prstGeom prst="rect">
            <a:avLst/>
          </a:prstGeom>
          <a:noFill/>
        </p:spPr>
      </p:pic>
    </p:spTree>
  </p:cSld>
  <p:clrMapOvr>
    <a:masterClrMapping/>
  </p:clrMapOvr>
  <p:transition>
    <p:diamon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533401"/>
            <a:ext cx="8335417" cy="914399"/>
          </a:xfrm>
        </p:spPr>
        <p:txBody>
          <a:bodyPr>
            <a:normAutofit/>
          </a:bodyPr>
          <a:lstStyle/>
          <a:p>
            <a:pPr lvl="0"/>
            <a:r>
              <a:rPr lang="en-SG" sz="1800" b="1" dirty="0"/>
              <a:t>Window displaying  Side View</a:t>
            </a:r>
            <a:endParaRPr lang="en-US" sz="1800" dirty="0"/>
          </a:p>
          <a:p>
            <a:endParaRPr lang="en-US" dirty="0"/>
          </a:p>
        </p:txBody>
      </p:sp>
      <p:pic>
        <p:nvPicPr>
          <p:cNvPr id="5" name="Picture 4"/>
          <p:cNvPicPr/>
          <p:nvPr/>
        </p:nvPicPr>
        <p:blipFill>
          <a:blip r:embed="rId2">
            <a:extLst>
              <a:ext uri="{28A0092B-C50C-407E-A947-70E740481C1C}">
                <a14:useLocalDpi xmlns:a14="http://schemas.microsoft.com/office/drawing/2010/main" xmlns="" val="0"/>
              </a:ext>
            </a:extLst>
          </a:blip>
          <a:srcRect/>
          <a:stretch>
            <a:fillRect/>
          </a:stretch>
        </p:blipFill>
        <p:spPr bwMode="auto">
          <a:xfrm>
            <a:off x="1295400" y="1676400"/>
            <a:ext cx="6014720" cy="4171950"/>
          </a:xfrm>
          <a:prstGeom prst="rect">
            <a:avLst/>
          </a:prstGeom>
          <a:noFill/>
        </p:spPr>
      </p:pic>
    </p:spTree>
  </p:cSld>
  <p:clrMapOvr>
    <a:masterClrMapping/>
  </p:clrMapOvr>
  <p:transition>
    <p:split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1"/>
            <a:ext cx="7772400" cy="685799"/>
          </a:xfrm>
        </p:spPr>
        <p:txBody>
          <a:bodyPr>
            <a:normAutofit fontScale="90000"/>
          </a:bodyPr>
          <a:lstStyle/>
          <a:p>
            <a:pPr lvl="0"/>
            <a:r>
              <a:rPr lang="en-US" sz="2000" b="1" dirty="0" smtClean="0"/>
              <a:t>Window displaying  the Menu on click of Middle Mouse Button</a:t>
            </a:r>
            <a:r>
              <a:rPr lang="en-US" dirty="0" smtClean="0"/>
              <a:t/>
            </a:r>
            <a:br>
              <a:rPr lang="en-US" dirty="0" smtClean="0"/>
            </a:br>
            <a:endParaRPr lang="en-US" dirty="0"/>
          </a:p>
        </p:txBody>
      </p:sp>
      <p:pic>
        <p:nvPicPr>
          <p:cNvPr id="4" name="Content Placeholder 3" descr="C:\Users\Nakul\Desktop\Wndmil\frontviewwithmenu.png"/>
          <p:cNvPicPr>
            <a:picLocks noGrp="1"/>
          </p:cNvPicPr>
          <p:nvPr>
            <p:ph idx="1"/>
          </p:nvPr>
        </p:nvPicPr>
        <p:blipFill>
          <a:blip r:embed="rId2"/>
          <a:srcRect/>
          <a:stretch>
            <a:fillRect/>
          </a:stretch>
        </p:blipFill>
        <p:spPr bwMode="auto">
          <a:xfrm>
            <a:off x="609600" y="1295400"/>
            <a:ext cx="8153400" cy="51816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838200"/>
            <a:ext cx="7772400" cy="609600"/>
          </a:xfrm>
        </p:spPr>
        <p:txBody>
          <a:bodyPr>
            <a:normAutofit/>
          </a:bodyPr>
          <a:lstStyle/>
          <a:p>
            <a:r>
              <a:rPr lang="en-US" sz="1800" b="1" dirty="0"/>
              <a:t>Window to display the speed of wheel on click of LMB and RMB</a:t>
            </a:r>
          </a:p>
          <a:p>
            <a:endParaRPr lang="en-US" sz="1800" dirty="0"/>
          </a:p>
        </p:txBody>
      </p:sp>
      <p:pic>
        <p:nvPicPr>
          <p:cNvPr id="5" name="Picture 4"/>
          <p:cNvPicPr/>
          <p:nvPr/>
        </p:nvPicPr>
        <p:blipFill>
          <a:blip r:embed="rId2">
            <a:extLst>
              <a:ext uri="{28A0092B-C50C-407E-A947-70E740481C1C}">
                <a14:useLocalDpi xmlns:a14="http://schemas.microsoft.com/office/drawing/2010/main" xmlns="" val="0"/>
              </a:ext>
            </a:extLst>
          </a:blip>
          <a:srcRect/>
          <a:stretch>
            <a:fillRect/>
          </a:stretch>
        </p:blipFill>
        <p:spPr bwMode="auto">
          <a:xfrm>
            <a:off x="1190307" y="1943879"/>
            <a:ext cx="6306185" cy="4419600"/>
          </a:xfrm>
          <a:prstGeom prst="rect">
            <a:avLst/>
          </a:prstGeom>
          <a:noFill/>
        </p:spPr>
      </p:pic>
    </p:spTree>
  </p:cSld>
  <p:clrMapOvr>
    <a:masterClrMapping/>
  </p:clrMapOvr>
  <p:transition>
    <p:split orient="vert"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xmlns="" val="0"/>
              </a:ext>
            </a:extLst>
          </a:blip>
          <a:stretch>
            <a:fillRect/>
          </a:stretch>
        </p:blipFill>
        <p:spPr bwMode="auto">
          <a:xfrm>
            <a:off x="1752600" y="2598737"/>
            <a:ext cx="4869965" cy="3649662"/>
          </a:xfrm>
          <a:prstGeom prst="rect">
            <a:avLst/>
          </a:prstGeom>
          <a:noFill/>
        </p:spPr>
      </p:pic>
      <p:sp>
        <p:nvSpPr>
          <p:cNvPr id="5" name="TextBox 4"/>
          <p:cNvSpPr txBox="1"/>
          <p:nvPr/>
        </p:nvSpPr>
        <p:spPr>
          <a:xfrm>
            <a:off x="533400" y="1066800"/>
            <a:ext cx="701040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Free Movement of Windmill Structure using Arrow Keys</a:t>
            </a:r>
          </a:p>
        </p:txBody>
      </p:sp>
    </p:spTree>
    <p:extLst>
      <p:ext uri="{BB962C8B-B14F-4D97-AF65-F5344CB8AC3E}">
        <p14:creationId xmlns:p14="http://schemas.microsoft.com/office/powerpoint/2010/main" xmlns="" val="1850665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z="3600" dirty="0">
                <a:solidFill>
                  <a:srgbClr val="FF0000"/>
                </a:solidFill>
              </a:rPr>
              <a:t>Conclusion :</a:t>
            </a:r>
            <a:endParaRPr lang="en-US" sz="3600" dirty="0">
              <a:solidFill>
                <a:srgbClr val="FF0000"/>
              </a:solidFill>
            </a:endParaRPr>
          </a:p>
        </p:txBody>
      </p:sp>
      <p:sp>
        <p:nvSpPr>
          <p:cNvPr id="2" name="Content Placeholder 1"/>
          <p:cNvSpPr>
            <a:spLocks noGrp="1"/>
          </p:cNvSpPr>
          <p:nvPr>
            <p:ph idx="1"/>
          </p:nvPr>
        </p:nvSpPr>
        <p:spPr/>
        <p:txBody>
          <a:bodyPr>
            <a:normAutofit fontScale="85000" lnSpcReduction="10000"/>
          </a:bodyPr>
          <a:lstStyle/>
          <a:p>
            <a:r>
              <a:rPr lang="en-IN" b="1" dirty="0"/>
              <a:t>Simulation of Windmill </a:t>
            </a:r>
            <a:r>
              <a:rPr lang="en-IN" dirty="0"/>
              <a:t>is a designed and implemented using a graphics software system called </a:t>
            </a:r>
            <a:r>
              <a:rPr lang="en-IN" b="1" dirty="0"/>
              <a:t>OpenGL </a:t>
            </a:r>
            <a:r>
              <a:rPr lang="en-IN" dirty="0"/>
              <a:t>which has became a widely accepted standard for developing graphic application. Using openGL functions user can create geometrical objects and can use </a:t>
            </a:r>
            <a:r>
              <a:rPr lang="en-IN" b="1" dirty="0"/>
              <a:t>translation, rotation</a:t>
            </a:r>
            <a:r>
              <a:rPr lang="en-IN" dirty="0"/>
              <a:t>, scaling with respect to the co-ordinate system.</a:t>
            </a:r>
            <a:endParaRPr lang="en-US" dirty="0"/>
          </a:p>
          <a:p>
            <a:r>
              <a:rPr lang="en-IN" dirty="0"/>
              <a:t> The project Visual Transformation Techniques using openGL is based on Rotation and Translation processes using shading effects and is demonstrated using Visual C++.</a:t>
            </a:r>
            <a:endParaRPr lang="en-US" dirty="0"/>
          </a:p>
          <a:p>
            <a:r>
              <a:rPr lang="en-IN" dirty="0"/>
              <a:t> The development of the </a:t>
            </a:r>
            <a:r>
              <a:rPr lang="en-IN" b="1" dirty="0"/>
              <a:t>Simulation of Windmill </a:t>
            </a:r>
            <a:r>
              <a:rPr lang="en-IN" dirty="0"/>
              <a:t>project has given us a good exposure to OpenGL by which we have learnt some of the technique which help in development of animated pictures, gaming. Hence it is helpful for us even to take up this field as our career too and develop some other features in OpenGL and provide as a token of contribution to the graphics world.</a:t>
            </a:r>
            <a:endParaRPr lang="en-US" dirty="0"/>
          </a:p>
          <a:p>
            <a:r>
              <a:rPr lang="en-IN" b="1" dirty="0"/>
              <a:t>Simulation of Windmill </a:t>
            </a:r>
            <a:r>
              <a:rPr lang="en-IN" dirty="0"/>
              <a:t>consist of many user defined function such as increasing windmill fan speed, decreasing windmill fan speed, side views, front and back views, custom angle of rotation of entire windmill structure. All these function makes this project an example of animation in </a:t>
            </a:r>
            <a:r>
              <a:rPr lang="en-IN" b="1" dirty="0"/>
              <a:t>OpenGL. </a:t>
            </a:r>
            <a:r>
              <a:rPr lang="en-IN" dirty="0"/>
              <a:t>  </a:t>
            </a:r>
            <a:endParaRPr lang="en-US" dirty="0"/>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z="3600">
                <a:solidFill>
                  <a:srgbClr val="FF0000"/>
                </a:solidFill>
              </a:rPr>
              <a:t>Future Enhancement :</a:t>
            </a:r>
            <a:endParaRPr lang="en-US" sz="3600" dirty="0">
              <a:solidFill>
                <a:srgbClr val="FF0000"/>
              </a:solidFill>
            </a:endParaRPr>
          </a:p>
        </p:txBody>
      </p:sp>
      <p:sp>
        <p:nvSpPr>
          <p:cNvPr id="2" name="Content Placeholder 1"/>
          <p:cNvSpPr>
            <a:spLocks noGrp="1"/>
          </p:cNvSpPr>
          <p:nvPr>
            <p:ph idx="1"/>
          </p:nvPr>
        </p:nvSpPr>
        <p:spPr>
          <a:xfrm>
            <a:off x="457200" y="1752600"/>
            <a:ext cx="8229600" cy="4572000"/>
          </a:xfrm>
        </p:spPr>
        <p:txBody>
          <a:bodyPr>
            <a:normAutofit/>
          </a:bodyPr>
          <a:lstStyle/>
          <a:p>
            <a:pPr marL="0" indent="0">
              <a:buNone/>
            </a:pPr>
            <a:r>
              <a:rPr lang="en-US" sz="1800" dirty="0"/>
              <a:t>This project has been designed using C++, which works on the windows platform. The project can be designed using other languages and better graphical interfaces. The following features could have been incorporated.</a:t>
            </a:r>
          </a:p>
          <a:p>
            <a:pPr marL="0" indent="0">
              <a:buNone/>
            </a:pPr>
            <a:endParaRPr lang="en-US" sz="1800" dirty="0"/>
          </a:p>
          <a:p>
            <a:pPr lvl="0">
              <a:buFont typeface="Wingdings" panose="05000000000000000000" pitchFamily="2" charset="2"/>
              <a:buChar char="ü"/>
            </a:pPr>
            <a:r>
              <a:rPr lang="en-US" sz="1800" dirty="0"/>
              <a:t>Circular and priority queues can be implemented.</a:t>
            </a:r>
          </a:p>
          <a:p>
            <a:pPr lvl="0">
              <a:buFont typeface="Wingdings" panose="05000000000000000000" pitchFamily="2" charset="2"/>
              <a:buChar char="ü"/>
            </a:pPr>
            <a:r>
              <a:rPr lang="en-US" sz="1800" dirty="0"/>
              <a:t>Different shading effects can be added.</a:t>
            </a:r>
          </a:p>
          <a:p>
            <a:pPr lvl="0">
              <a:buFont typeface="Wingdings" panose="05000000000000000000" pitchFamily="2" charset="2"/>
              <a:buChar char="ü"/>
            </a:pPr>
            <a:r>
              <a:rPr lang="en-US" sz="1800" dirty="0"/>
              <a:t>We can give transparency and fogging to the objects.</a:t>
            </a:r>
          </a:p>
          <a:p>
            <a:pPr algn="just">
              <a:buFont typeface="Wingdings" panose="05000000000000000000" pitchFamily="2" charset="2"/>
              <a:buChar char="ü"/>
            </a:pPr>
            <a:endParaRPr lang="en-US" sz="1800" dirty="0"/>
          </a:p>
        </p:txBody>
      </p:sp>
    </p:spTree>
  </p:cSld>
  <p:clrMapOvr>
    <a:masterClrMapping/>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z="3600" dirty="0">
                <a:solidFill>
                  <a:srgbClr val="FF0000"/>
                </a:solidFill>
              </a:rPr>
              <a:t>Bibliography :</a:t>
            </a:r>
            <a:endParaRPr lang="en-US" sz="3600" dirty="0">
              <a:solidFill>
                <a:srgbClr val="FF0000"/>
              </a:solidFill>
            </a:endParaRPr>
          </a:p>
        </p:txBody>
      </p:sp>
      <p:sp>
        <p:nvSpPr>
          <p:cNvPr id="2" name="Content Placeholder 1"/>
          <p:cNvSpPr>
            <a:spLocks noGrp="1"/>
          </p:cNvSpPr>
          <p:nvPr>
            <p:ph idx="1"/>
          </p:nvPr>
        </p:nvSpPr>
        <p:spPr>
          <a:xfrm>
            <a:off x="685800" y="1905000"/>
            <a:ext cx="7391400" cy="3886201"/>
          </a:xfrm>
        </p:spPr>
        <p:txBody>
          <a:bodyPr>
            <a:normAutofit fontScale="25000" lnSpcReduction="20000"/>
          </a:bodyPr>
          <a:lstStyle/>
          <a:p>
            <a:pPr marL="0" indent="0">
              <a:buNone/>
            </a:pPr>
            <a:r>
              <a:rPr lang="en-US" sz="2400" b="1" dirty="0"/>
              <a:t> </a:t>
            </a:r>
            <a:endParaRPr lang="en-US" sz="4000" b="1" dirty="0"/>
          </a:p>
          <a:p>
            <a:pPr lvl="0"/>
            <a:r>
              <a:rPr lang="en-IN" sz="4000" b="1" dirty="0"/>
              <a:t>Edward Angel:</a:t>
            </a:r>
            <a:r>
              <a:rPr lang="en-IN" sz="4000" dirty="0"/>
              <a:t> </a:t>
            </a:r>
            <a:endParaRPr lang="en-US" sz="4000" b="1" dirty="0"/>
          </a:p>
          <a:p>
            <a:pPr lvl="2"/>
            <a:r>
              <a:rPr lang="en-IN" sz="4000" dirty="0"/>
              <a:t>Interactive Computer Graphics: A Top-Down Approach with OpenGL</a:t>
            </a:r>
            <a:endParaRPr lang="en-US" sz="4000" b="1" dirty="0"/>
          </a:p>
          <a:p>
            <a:pPr lvl="0"/>
            <a:r>
              <a:rPr lang="en-IN" sz="4000" b="1" dirty="0"/>
              <a:t>F.S. Hill, Jr.:</a:t>
            </a:r>
            <a:endParaRPr lang="en-US" sz="4000" b="1" dirty="0"/>
          </a:p>
          <a:p>
            <a:pPr lvl="2"/>
            <a:r>
              <a:rPr lang="en-IN" sz="4000" dirty="0"/>
              <a:t>Computer Graphics Using OpenGL</a:t>
            </a:r>
            <a:endParaRPr lang="en-US" sz="4000" b="1" dirty="0"/>
          </a:p>
          <a:p>
            <a:pPr lvl="0"/>
            <a:r>
              <a:rPr lang="en-IN" sz="4000" b="1" dirty="0"/>
              <a:t>Donald Hearn and Pauline Baker:</a:t>
            </a:r>
            <a:endParaRPr lang="en-US" sz="4000" b="1" dirty="0"/>
          </a:p>
          <a:p>
            <a:pPr lvl="2"/>
            <a:r>
              <a:rPr lang="en-IN" sz="4000" dirty="0"/>
              <a:t>Computer Graphics- OpenGL Version</a:t>
            </a:r>
            <a:endParaRPr lang="en-US" sz="4000" b="1" dirty="0"/>
          </a:p>
          <a:p>
            <a:pPr lvl="0"/>
            <a:r>
              <a:rPr lang="en-IN" sz="4000" b="1" dirty="0"/>
              <a:t>Richard S. Wright, Jr. and Michael Sweet: </a:t>
            </a:r>
            <a:endParaRPr lang="en-US" sz="4000" b="1" dirty="0"/>
          </a:p>
          <a:p>
            <a:pPr lvl="2"/>
            <a:r>
              <a:rPr lang="en-IN" sz="4000" dirty="0"/>
              <a:t>The OpenGL Super Bible</a:t>
            </a:r>
            <a:endParaRPr lang="en-US" sz="4000" b="1" dirty="0"/>
          </a:p>
          <a:p>
            <a:pPr lvl="0"/>
            <a:r>
              <a:rPr lang="en-IN" sz="4000" b="1" dirty="0"/>
              <a:t>Dave Shreiner , Mason Woo, Jackie Neider and Tom Davis:</a:t>
            </a:r>
            <a:endParaRPr lang="en-US" sz="4000" b="1" dirty="0"/>
          </a:p>
          <a:p>
            <a:pPr lvl="2"/>
            <a:r>
              <a:rPr lang="en-IN" sz="4000" dirty="0"/>
              <a:t>OpenGL Programming Guide</a:t>
            </a:r>
            <a:endParaRPr lang="en-US" sz="4000" b="1" dirty="0"/>
          </a:p>
          <a:p>
            <a:pPr lvl="0"/>
            <a:r>
              <a:rPr lang="en-IN" sz="4000" b="1" dirty="0"/>
              <a:t>Shalini Govil -Pai : </a:t>
            </a:r>
            <a:endParaRPr lang="en-US" sz="4000" b="1" dirty="0"/>
          </a:p>
          <a:p>
            <a:pPr lvl="2"/>
            <a:r>
              <a:rPr lang="en-IN" sz="4000" dirty="0"/>
              <a:t>Principles of Computer Graphics: Theory and Practice Using OpenGL</a:t>
            </a:r>
            <a:endParaRPr lang="en-US" sz="4000" b="1" dirty="0"/>
          </a:p>
          <a:p>
            <a:pPr lvl="0"/>
            <a:r>
              <a:rPr lang="en-IN" sz="4000" b="1" dirty="0"/>
              <a:t>Websites: </a:t>
            </a:r>
            <a:endParaRPr lang="en-US" sz="4000" b="1" dirty="0"/>
          </a:p>
          <a:p>
            <a:pPr lvl="2"/>
            <a:r>
              <a:rPr lang="en-IN" sz="4000" u="sng" dirty="0">
                <a:hlinkClick r:id="rId2"/>
              </a:rPr>
              <a:t>http://www.OpenGl.org</a:t>
            </a:r>
            <a:endParaRPr lang="en-US" sz="4000" b="1" dirty="0"/>
          </a:p>
          <a:p>
            <a:pPr lvl="2"/>
            <a:r>
              <a:rPr lang="en-IN" sz="4000" u="sng" dirty="0">
                <a:hlinkClick r:id="rId2"/>
              </a:rPr>
              <a:t>www.opengl.org</a:t>
            </a:r>
            <a:endParaRPr lang="en-US" sz="4000" b="1" dirty="0"/>
          </a:p>
          <a:p>
            <a:pPr lvl="2"/>
            <a:r>
              <a:rPr lang="en-IN" sz="4000" u="sng" dirty="0">
                <a:hlinkClick r:id="rId3"/>
              </a:rPr>
              <a:t>www.sourcecode.com</a:t>
            </a:r>
            <a:endParaRPr lang="en-US" sz="4000" b="1" dirty="0"/>
          </a:p>
          <a:p>
            <a:pPr>
              <a:buNone/>
            </a:pPr>
            <a:endParaRPr lang="en-US" dirty="0"/>
          </a:p>
        </p:txBody>
      </p:sp>
    </p:spTree>
  </p:cSld>
  <p:clrMapOvr>
    <a:masterClrMapping/>
  </p:clrMapOvr>
  <p:transition>
    <p:cut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77146" y="2658106"/>
            <a:ext cx="5804853" cy="1532893"/>
          </a:xfrm>
        </p:spPr>
        <p:txBody>
          <a:bodyPr>
            <a:noAutofit/>
          </a:bodyPr>
          <a:lstStyle/>
          <a:p>
            <a:pPr>
              <a:buNone/>
            </a:pPr>
            <a:r>
              <a:rPr lang="en-US" sz="480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latin typeface="Algerian" pitchFamily="82" charset="0"/>
                <a:cs typeface="Aharoni" pitchFamily="2" charset="-79"/>
              </a:rPr>
              <a:t>THANK  YOU</a:t>
            </a:r>
          </a:p>
          <a:p>
            <a:endParaRPr lang="en-US" sz="4800" dirty="0">
              <a:latin typeface="Algerian" pitchFamily="82" charset="0"/>
              <a:cs typeface="Aharoni" pitchFamily="2" charset="-79"/>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to="" calcmode="lin" valueType="num">
                                      <p:cBhvr>
                                        <p:cTn id="7" dur="1" fill="hold"/>
                                        <p:tgtEl>
                                          <p:spTgt spid="2">
                                            <p:txEl>
                                              <p:pRg st="0" end="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50927" cy="646331"/>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3600" b="1" dirty="0">
                <a:ln w="18415" cmpd="sng">
                  <a:solidFill>
                    <a:srgbClr val="FFFFFF"/>
                  </a:solidFill>
                  <a:prstDash val="solid"/>
                </a:ln>
                <a:solidFill>
                  <a:srgbClr val="FF0000"/>
                </a:solidFill>
                <a:latin typeface="Times New Roman" pitchFamily="18" charset="0"/>
                <a:cs typeface="Times New Roman" pitchFamily="18" charset="0"/>
              </a:rPr>
              <a:t>AGENDA</a:t>
            </a:r>
            <a:endParaRPr lang="en-US" sz="3600" b="1" cap="none" spc="150" dirty="0">
              <a:ln w="11430"/>
              <a:solidFill>
                <a:srgbClr val="FF0000"/>
              </a:solidFill>
              <a:latin typeface="Times New Roman" pitchFamily="18" charset="0"/>
              <a:cs typeface="Times New Roman" pitchFamily="18" charset="0"/>
            </a:endParaRPr>
          </a:p>
        </p:txBody>
      </p:sp>
      <p:sp>
        <p:nvSpPr>
          <p:cNvPr id="3" name="Content Placeholder 2"/>
          <p:cNvSpPr txBox="1">
            <a:spLocks/>
          </p:cNvSpPr>
          <p:nvPr/>
        </p:nvSpPr>
        <p:spPr>
          <a:xfrm>
            <a:off x="533400" y="1600200"/>
            <a:ext cx="7467600" cy="4525963"/>
          </a:xfrm>
          <a:prstGeom prst="rect">
            <a:avLst/>
          </a:prstGeom>
        </p:spPr>
        <p:txBody>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sz="2200" b="1" spc="50" dirty="0">
                <a:ln w="13500">
                  <a:solidFill>
                    <a:schemeClr val="accent1">
                      <a:shade val="2500"/>
                      <a:alpha val="6500"/>
                    </a:schemeClr>
                  </a:solidFill>
                  <a:prstDash val="solid"/>
                </a:ln>
                <a:solidFill>
                  <a:schemeClr val="tx2">
                    <a:alpha val="95000"/>
                  </a:schemeClr>
                </a:solidFill>
                <a:effectLst>
                  <a:innerShdw blurRad="50900" dist="38500" dir="13500000">
                    <a:srgbClr val="000000">
                      <a:alpha val="60000"/>
                    </a:srgbClr>
                  </a:innerShdw>
                </a:effectLst>
                <a:latin typeface="Adobe Heiti Std R" pitchFamily="34" charset="-128"/>
                <a:ea typeface="Adobe Heiti Std R" pitchFamily="34" charset="-128"/>
              </a:rPr>
              <a:t>Abstract</a:t>
            </a:r>
          </a:p>
          <a:p>
            <a:r>
              <a:rPr lang="en-US" sz="2200" b="1" spc="50" dirty="0">
                <a:ln w="13500">
                  <a:solidFill>
                    <a:schemeClr val="accent1">
                      <a:shade val="2500"/>
                      <a:alpha val="6500"/>
                    </a:schemeClr>
                  </a:solidFill>
                  <a:prstDash val="solid"/>
                </a:ln>
                <a:solidFill>
                  <a:schemeClr val="tx2">
                    <a:alpha val="95000"/>
                  </a:schemeClr>
                </a:solidFill>
                <a:effectLst>
                  <a:innerShdw blurRad="50900" dist="38500" dir="13500000">
                    <a:srgbClr val="000000">
                      <a:alpha val="60000"/>
                    </a:srgbClr>
                  </a:innerShdw>
                </a:effectLst>
                <a:latin typeface="Adobe Heiti Std R" pitchFamily="34" charset="-128"/>
                <a:ea typeface="Adobe Heiti Std R" pitchFamily="34" charset="-128"/>
              </a:rPr>
              <a:t>Introduction</a:t>
            </a:r>
          </a:p>
          <a:p>
            <a:r>
              <a:rPr lang="en-US" sz="2200" b="1" spc="50" dirty="0">
                <a:ln w="13500">
                  <a:solidFill>
                    <a:schemeClr val="accent1">
                      <a:shade val="2500"/>
                      <a:alpha val="6500"/>
                    </a:schemeClr>
                  </a:solidFill>
                  <a:prstDash val="solid"/>
                </a:ln>
                <a:solidFill>
                  <a:schemeClr val="tx2">
                    <a:alpha val="95000"/>
                  </a:schemeClr>
                </a:solidFill>
                <a:effectLst>
                  <a:innerShdw blurRad="50900" dist="38500" dir="13500000">
                    <a:srgbClr val="000000">
                      <a:alpha val="60000"/>
                    </a:srgbClr>
                  </a:innerShdw>
                </a:effectLst>
                <a:latin typeface="Adobe Heiti Std R" pitchFamily="34" charset="-128"/>
                <a:ea typeface="Adobe Heiti Std R" pitchFamily="34" charset="-128"/>
              </a:rPr>
              <a:t>Requirements</a:t>
            </a:r>
          </a:p>
          <a:p>
            <a:r>
              <a:rPr lang="en-US" sz="2200" b="1" spc="50" dirty="0">
                <a:ln w="13500">
                  <a:solidFill>
                    <a:schemeClr val="accent1">
                      <a:shade val="2500"/>
                      <a:alpha val="6500"/>
                    </a:schemeClr>
                  </a:solidFill>
                  <a:prstDash val="solid"/>
                </a:ln>
                <a:solidFill>
                  <a:schemeClr val="tx2">
                    <a:alpha val="95000"/>
                  </a:schemeClr>
                </a:solidFill>
                <a:effectLst>
                  <a:innerShdw blurRad="50900" dist="38500" dir="13500000">
                    <a:srgbClr val="000000">
                      <a:alpha val="60000"/>
                    </a:srgbClr>
                  </a:innerShdw>
                </a:effectLst>
                <a:latin typeface="Adobe Heiti Std R" pitchFamily="34" charset="-128"/>
                <a:ea typeface="Adobe Heiti Std R" pitchFamily="34" charset="-128"/>
              </a:rPr>
              <a:t>Design</a:t>
            </a:r>
          </a:p>
          <a:p>
            <a:r>
              <a:rPr lang="en-US" sz="2200" b="1" spc="50" dirty="0">
                <a:ln w="13500">
                  <a:solidFill>
                    <a:schemeClr val="accent1">
                      <a:shade val="2500"/>
                      <a:alpha val="6500"/>
                    </a:schemeClr>
                  </a:solidFill>
                  <a:prstDash val="solid"/>
                </a:ln>
                <a:solidFill>
                  <a:schemeClr val="tx2">
                    <a:alpha val="95000"/>
                  </a:schemeClr>
                </a:solidFill>
                <a:effectLst>
                  <a:innerShdw blurRad="50900" dist="38500" dir="13500000">
                    <a:srgbClr val="000000">
                      <a:alpha val="60000"/>
                    </a:srgbClr>
                  </a:innerShdw>
                </a:effectLst>
                <a:latin typeface="Adobe Heiti Std R" pitchFamily="34" charset="-128"/>
                <a:ea typeface="Adobe Heiti Std R" pitchFamily="34" charset="-128"/>
              </a:rPr>
              <a:t>Implementation</a:t>
            </a:r>
          </a:p>
          <a:p>
            <a:r>
              <a:rPr lang="en-US" sz="2200" b="1" spc="50" dirty="0">
                <a:ln w="13500">
                  <a:solidFill>
                    <a:schemeClr val="accent1">
                      <a:shade val="2500"/>
                      <a:alpha val="6500"/>
                    </a:schemeClr>
                  </a:solidFill>
                  <a:prstDash val="solid"/>
                </a:ln>
                <a:solidFill>
                  <a:schemeClr val="tx2">
                    <a:alpha val="95000"/>
                  </a:schemeClr>
                </a:solidFill>
                <a:effectLst>
                  <a:innerShdw blurRad="50900" dist="38500" dir="13500000">
                    <a:srgbClr val="000000">
                      <a:alpha val="60000"/>
                    </a:srgbClr>
                  </a:innerShdw>
                </a:effectLst>
                <a:latin typeface="Adobe Heiti Std R" pitchFamily="34" charset="-128"/>
                <a:ea typeface="Adobe Heiti Std R" pitchFamily="34" charset="-128"/>
              </a:rPr>
              <a:t>Snapshots</a:t>
            </a:r>
          </a:p>
          <a:p>
            <a:r>
              <a:rPr lang="en-US" sz="2200" b="1" spc="50" dirty="0">
                <a:ln w="13500">
                  <a:solidFill>
                    <a:schemeClr val="accent1">
                      <a:shade val="2500"/>
                      <a:alpha val="6500"/>
                    </a:schemeClr>
                  </a:solidFill>
                  <a:prstDash val="solid"/>
                </a:ln>
                <a:solidFill>
                  <a:schemeClr val="tx2">
                    <a:alpha val="95000"/>
                  </a:schemeClr>
                </a:solidFill>
                <a:effectLst>
                  <a:innerShdw blurRad="50900" dist="38500" dir="13500000">
                    <a:srgbClr val="000000">
                      <a:alpha val="60000"/>
                    </a:srgbClr>
                  </a:innerShdw>
                </a:effectLst>
                <a:latin typeface="Adobe Heiti Std R" pitchFamily="34" charset="-128"/>
                <a:ea typeface="Adobe Heiti Std R" pitchFamily="34" charset="-128"/>
              </a:rPr>
              <a:t>Conclusion</a:t>
            </a:r>
          </a:p>
          <a:p>
            <a:r>
              <a:rPr lang="en-US" sz="2200" b="1" spc="50" dirty="0">
                <a:ln w="13500">
                  <a:solidFill>
                    <a:schemeClr val="accent1">
                      <a:shade val="2500"/>
                      <a:alpha val="6500"/>
                    </a:schemeClr>
                  </a:solidFill>
                  <a:prstDash val="solid"/>
                </a:ln>
                <a:solidFill>
                  <a:schemeClr val="tx2">
                    <a:alpha val="95000"/>
                  </a:schemeClr>
                </a:solidFill>
                <a:effectLst>
                  <a:innerShdw blurRad="50900" dist="38500" dir="13500000">
                    <a:srgbClr val="000000">
                      <a:alpha val="60000"/>
                    </a:srgbClr>
                  </a:innerShdw>
                </a:effectLst>
                <a:latin typeface="Adobe Heiti Std R" pitchFamily="34" charset="-128"/>
                <a:ea typeface="Adobe Heiti Std R" pitchFamily="34" charset="-128"/>
              </a:rPr>
              <a:t>Future Enhancement</a:t>
            </a:r>
          </a:p>
          <a:p>
            <a:r>
              <a:rPr lang="en-US" sz="2200" b="1" spc="50" dirty="0">
                <a:ln w="13500">
                  <a:solidFill>
                    <a:schemeClr val="accent1">
                      <a:shade val="2500"/>
                      <a:alpha val="6500"/>
                    </a:schemeClr>
                  </a:solidFill>
                  <a:prstDash val="solid"/>
                </a:ln>
                <a:solidFill>
                  <a:schemeClr val="tx2">
                    <a:alpha val="95000"/>
                  </a:schemeClr>
                </a:solidFill>
                <a:effectLst>
                  <a:innerShdw blurRad="50900" dist="38500" dir="13500000">
                    <a:srgbClr val="000000">
                      <a:alpha val="60000"/>
                    </a:srgbClr>
                  </a:innerShdw>
                </a:effectLst>
                <a:latin typeface="Adobe Heiti Std R" pitchFamily="34" charset="-128"/>
                <a:ea typeface="Adobe Heiti Std R" pitchFamily="34" charset="-128"/>
              </a:rPr>
              <a:t>Bibliography</a:t>
            </a:r>
            <a:r>
              <a:rPr lang="en-US" sz="2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dobe Heiti Std R" pitchFamily="34" charset="-128"/>
                <a:ea typeface="Adobe Heiti Std R" pitchFamily="34" charset="-128"/>
              </a:rPr>
              <a:t/>
            </a:r>
            <a:br>
              <a:rPr lang="en-US" sz="2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dobe Heiti Std R" pitchFamily="34" charset="-128"/>
                <a:ea typeface="Adobe Heiti Std R" pitchFamily="34" charset="-128"/>
              </a:rPr>
            </a:br>
            <a:endParaRPr lang="en-IN" sz="2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dobe Heiti Std R" pitchFamily="34" charset="-128"/>
              <a:ea typeface="Adobe Heiti Std R" pitchFamily="34" charset="-128"/>
            </a:endParaRPr>
          </a:p>
        </p:txBody>
      </p:sp>
      <p:pic>
        <p:nvPicPr>
          <p:cNvPr id="4" name="Picture 4"/>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5334000" y="1981200"/>
            <a:ext cx="2540000" cy="279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091390802"/>
      </p:ext>
    </p:extLst>
  </p:cSld>
  <p:clrMapOvr>
    <a:masterClrMapping/>
  </p:clrMapOvr>
  <p:transition>
    <p:wheel spokes="3"/>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8" fill="hold" grpId="0"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par>
                          <p:cTn id="43" fill="hold">
                            <p:stCondLst>
                              <p:cond delay="500"/>
                            </p:stCondLst>
                            <p:childTnLst>
                              <p:par>
                                <p:cTn id="44" presetID="2" presetClass="entr" presetSubtype="8" fill="hold" grpId="0" nodeType="after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 calcmode="lin" valueType="num">
                                      <p:cBhvr additive="base">
                                        <p:cTn id="46"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par>
                          <p:cTn id="48" fill="hold">
                            <p:stCondLst>
                              <p:cond delay="1000"/>
                            </p:stCondLst>
                            <p:childTnLst>
                              <p:par>
                                <p:cTn id="49" presetID="2" presetClass="entr" presetSubtype="8" fill="hold" grpId="0" nodeType="after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27" y="533400"/>
            <a:ext cx="9150927" cy="646331"/>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r>
              <a:rPr lang="en-US" sz="3600" b="1" dirty="0">
                <a:ln w="18415" cmpd="sng">
                  <a:solidFill>
                    <a:srgbClr val="FFFFFF"/>
                  </a:solidFill>
                  <a:prstDash val="solid"/>
                </a:ln>
                <a:solidFill>
                  <a:srgbClr val="FF0000"/>
                </a:solidFill>
                <a:latin typeface="Times New Roman" pitchFamily="18" charset="0"/>
                <a:cs typeface="Times New Roman" pitchFamily="18" charset="0"/>
              </a:rPr>
              <a:t>          ABSTRACT :</a:t>
            </a:r>
            <a:endParaRPr lang="en-US" sz="3600" b="1" cap="none" spc="150" dirty="0">
              <a:ln w="11430"/>
              <a:solidFill>
                <a:srgbClr val="FF0000"/>
              </a:solidFill>
              <a:latin typeface="Times New Roman" pitchFamily="18" charset="0"/>
              <a:cs typeface="Times New Roman" pitchFamily="18" charset="0"/>
            </a:endParaRPr>
          </a:p>
        </p:txBody>
      </p:sp>
      <p:sp>
        <p:nvSpPr>
          <p:cNvPr id="4" name="Rectangle 3"/>
          <p:cNvSpPr/>
          <p:nvPr/>
        </p:nvSpPr>
        <p:spPr>
          <a:xfrm>
            <a:off x="1143000" y="948690"/>
            <a:ext cx="7239000" cy="6186309"/>
          </a:xfrm>
          <a:prstGeom prst="rect">
            <a:avLst/>
          </a:prstGeom>
        </p:spPr>
        <p:txBody>
          <a:bodyPr wrap="square">
            <a:spAutoFit/>
          </a:bodyPr>
          <a:lstStyle/>
          <a:p>
            <a:endParaRPr lang="en-US" dirty="0"/>
          </a:p>
          <a:p>
            <a:r>
              <a:rPr lang="en-US" b="1" dirty="0"/>
              <a:t> </a:t>
            </a:r>
            <a:endParaRPr lang="en-US" dirty="0"/>
          </a:p>
          <a:p>
            <a:r>
              <a:rPr lang="en-US" b="1" dirty="0"/>
              <a:t> </a:t>
            </a:r>
            <a:r>
              <a:rPr lang="en-IN" dirty="0"/>
              <a:t>In this project we designed the simulation of windmill using OpenGL. We used transformation functions like translate and rotate functions to design blades of the windmill. We used many OpenGL inbuilt function to design the structure of windmill.  </a:t>
            </a:r>
            <a:endParaRPr lang="en-US" dirty="0"/>
          </a:p>
          <a:p>
            <a:r>
              <a:rPr lang="en-IN" dirty="0"/>
              <a:t>This project</a:t>
            </a:r>
            <a:r>
              <a:rPr lang="en-IN" b="1" dirty="0"/>
              <a:t> </a:t>
            </a:r>
            <a:r>
              <a:rPr lang="en-IN" dirty="0"/>
              <a:t>consist of many user defined function such as increasing windmill fan speed, decreasing windmill fan speed, side views, front and back views, custom angle of rotation of entire windmill structure</a:t>
            </a:r>
          </a:p>
          <a:p>
            <a:r>
              <a:rPr lang="en-IN" dirty="0"/>
              <a:t>It provides several options which can be interacted through menus. The user can also interact with program through mouse, keyboard functions</a:t>
            </a:r>
            <a:endParaRPr lang="en-US" dirty="0"/>
          </a:p>
          <a:p>
            <a:r>
              <a:rPr lang="en-IN" dirty="0"/>
              <a:t>We can rotate the entire windmill with respect to its axis using the arrow keys of keyboard. It can be rotate through 360</a:t>
            </a:r>
            <a:r>
              <a:rPr lang="en-IN" baseline="30000" dirty="0"/>
              <a:t>0</a:t>
            </a:r>
            <a:r>
              <a:rPr lang="en-IN" dirty="0"/>
              <a:t>.</a:t>
            </a:r>
            <a:endParaRPr lang="en-US" dirty="0"/>
          </a:p>
          <a:p>
            <a:endParaRPr lang="en-US" dirty="0"/>
          </a:p>
          <a:p>
            <a:r>
              <a:rPr lang="en-US" dirty="0"/>
              <a:t> </a:t>
            </a:r>
          </a:p>
          <a:p>
            <a:r>
              <a:rPr lang="en-US" dirty="0"/>
              <a:t> </a:t>
            </a:r>
          </a:p>
          <a:p>
            <a:r>
              <a:rPr lang="en-US" dirty="0"/>
              <a:t> </a:t>
            </a:r>
          </a:p>
          <a:p>
            <a:r>
              <a:rPr lang="en-US" dirty="0"/>
              <a:t> </a:t>
            </a:r>
          </a:p>
          <a:p>
            <a:pPr marL="285750" indent="-285750">
              <a:buFont typeface="Arial" pitchFamily="34" charset="0"/>
              <a:buChar char="•"/>
            </a:pPr>
            <a:endParaRPr lang="en-US" dirty="0"/>
          </a:p>
        </p:txBody>
      </p:sp>
    </p:spTree>
    <p:extLst>
      <p:ext uri="{BB962C8B-B14F-4D97-AF65-F5344CB8AC3E}">
        <p14:creationId xmlns:p14="http://schemas.microsoft.com/office/powerpoint/2010/main" xmlns="" val="1169368558"/>
      </p:ext>
    </p:extLst>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27" y="381000"/>
            <a:ext cx="9150927" cy="646331"/>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r>
              <a:rPr lang="en-US" sz="3600" b="1" dirty="0">
                <a:ln w="18415" cmpd="sng">
                  <a:solidFill>
                    <a:srgbClr val="FFFFFF"/>
                  </a:solidFill>
                  <a:prstDash val="solid"/>
                </a:ln>
                <a:solidFill>
                  <a:srgbClr val="FF0000"/>
                </a:solidFill>
                <a:latin typeface="Times New Roman" pitchFamily="18" charset="0"/>
                <a:cs typeface="Times New Roman" pitchFamily="18" charset="0"/>
              </a:rPr>
              <a:t>    Introduction :</a:t>
            </a:r>
            <a:endParaRPr lang="en-US" sz="3600" b="1" cap="none" spc="150" dirty="0">
              <a:ln w="11430"/>
              <a:solidFill>
                <a:srgbClr val="FF0000"/>
              </a:solidFill>
              <a:latin typeface="Times New Roman" pitchFamily="18" charset="0"/>
              <a:cs typeface="Times New Roman" pitchFamily="18" charset="0"/>
            </a:endParaRPr>
          </a:p>
        </p:txBody>
      </p:sp>
      <p:sp>
        <p:nvSpPr>
          <p:cNvPr id="4" name="Rectangle 3"/>
          <p:cNvSpPr/>
          <p:nvPr/>
        </p:nvSpPr>
        <p:spPr>
          <a:xfrm>
            <a:off x="533400" y="1447800"/>
            <a:ext cx="8063346" cy="4524315"/>
          </a:xfrm>
          <a:prstGeom prst="rect">
            <a:avLst/>
          </a:prstGeom>
        </p:spPr>
        <p:txBody>
          <a:bodyPr wrap="square">
            <a:spAutoFit/>
          </a:bodyPr>
          <a:lstStyle/>
          <a:p>
            <a:pPr marL="285750" indent="-285750">
              <a:buFont typeface="Arial" panose="020B0604020202020204" pitchFamily="34" charset="0"/>
              <a:buChar char="•"/>
            </a:pPr>
            <a:r>
              <a:rPr lang="en-IN" dirty="0"/>
              <a:t>In this project we designed the simulation of windmill using OpenGL. </a:t>
            </a:r>
          </a:p>
          <a:p>
            <a:pPr marL="285750" indent="-285750">
              <a:buFont typeface="Arial" panose="020B0604020202020204" pitchFamily="34" charset="0"/>
              <a:buChar char="•"/>
            </a:pPr>
            <a:r>
              <a:rPr lang="en-IN" dirty="0"/>
              <a:t>We used transformation functions like translate and rotate functions to design blades of the windmill. </a:t>
            </a:r>
          </a:p>
          <a:p>
            <a:pPr marL="285750" indent="-285750">
              <a:buFont typeface="Arial" panose="020B0604020202020204" pitchFamily="34" charset="0"/>
              <a:buChar char="•"/>
            </a:pPr>
            <a:r>
              <a:rPr lang="en-IN" dirty="0"/>
              <a:t>We used many OpenGL inbuilt function to design the structure of windmill. </a:t>
            </a:r>
            <a:endParaRPr lang="en-US" dirty="0"/>
          </a:p>
          <a:p>
            <a:pPr marL="285750" indent="-285750">
              <a:buFont typeface="Arial" panose="020B0604020202020204" pitchFamily="34" charset="0"/>
              <a:buChar char="•"/>
            </a:pPr>
            <a:r>
              <a:rPr lang="en-IN" dirty="0"/>
              <a:t>This project</a:t>
            </a:r>
            <a:r>
              <a:rPr lang="en-IN" b="1" dirty="0"/>
              <a:t> </a:t>
            </a:r>
            <a:r>
              <a:rPr lang="en-IN" dirty="0"/>
              <a:t>consist of many user defined function such as increasing windmill fan speed, decreasing windmill fan speed, side views, front and back views, custom angle of rotation of entire windmill structure. </a:t>
            </a:r>
            <a:endParaRPr lang="en-US" dirty="0"/>
          </a:p>
          <a:p>
            <a:pPr marL="285750" indent="-285750">
              <a:buFont typeface="Arial" panose="020B0604020202020204" pitchFamily="34" charset="0"/>
              <a:buChar char="•"/>
            </a:pPr>
            <a:r>
              <a:rPr lang="en-IN" dirty="0"/>
              <a:t>It provides several options which can be interacted through menus. </a:t>
            </a:r>
          </a:p>
          <a:p>
            <a:pPr marL="285750" indent="-285750">
              <a:buFont typeface="Arial" panose="020B0604020202020204" pitchFamily="34" charset="0"/>
              <a:buChar char="•"/>
            </a:pPr>
            <a:r>
              <a:rPr lang="en-IN" dirty="0"/>
              <a:t>The user can also interact with program through mouse, keyboard functions</a:t>
            </a:r>
            <a:endParaRPr lang="en-US" dirty="0"/>
          </a:p>
          <a:p>
            <a:pPr marL="285750" indent="-285750">
              <a:buFont typeface="Arial" panose="020B0604020202020204" pitchFamily="34" charset="0"/>
              <a:buChar char="•"/>
            </a:pPr>
            <a:r>
              <a:rPr lang="en-US" sz="1800" dirty="0"/>
              <a:t> </a:t>
            </a:r>
            <a:r>
              <a:rPr lang="en-IN" sz="1800" dirty="0"/>
              <a:t>The options provided by the menu are views like side view, back view, front view, custom view. </a:t>
            </a:r>
          </a:p>
          <a:p>
            <a:pPr marL="285750" indent="-285750">
              <a:buFont typeface="Arial" panose="020B0604020202020204" pitchFamily="34" charset="0"/>
              <a:buChar char="•"/>
            </a:pPr>
            <a:r>
              <a:rPr lang="en-IN" sz="1800" dirty="0"/>
              <a:t>Using mouse, if we click left side it rotates to left and on successive clicking speed increases, if we click right button speed decreases and on successive clicking, it turns rotating towards right and vice versa. </a:t>
            </a:r>
            <a:endParaRPr lang="en-US" sz="1800" dirty="0"/>
          </a:p>
          <a:p>
            <a:pPr marL="285750" indent="-285750">
              <a:buFont typeface="Arial" panose="020B0604020202020204" pitchFamily="34" charset="0"/>
              <a:buChar char="•"/>
            </a:pPr>
            <a:r>
              <a:rPr lang="en-IN" sz="1800" dirty="0"/>
              <a:t>We can rotate the entire windmill with respect to its axis using the arrow keys of keyboard. It can be rotate through 360</a:t>
            </a:r>
            <a:r>
              <a:rPr lang="en-IN" sz="1800" baseline="30000" dirty="0"/>
              <a:t>0</a:t>
            </a:r>
            <a:endParaRPr lang="en-US" dirty="0"/>
          </a:p>
        </p:txBody>
      </p:sp>
    </p:spTree>
    <p:extLst>
      <p:ext uri="{BB962C8B-B14F-4D97-AF65-F5344CB8AC3E}">
        <p14:creationId xmlns:p14="http://schemas.microsoft.com/office/powerpoint/2010/main" xmlns="" val="3157280825"/>
      </p:ext>
    </p:extLst>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600" b="1" dirty="0">
                <a:solidFill>
                  <a:srgbClr val="FF0000"/>
                </a:solidFill>
              </a:rPr>
              <a:t>Requirements :</a:t>
            </a:r>
            <a:endParaRPr lang="en-US" sz="3600" dirty="0">
              <a:solidFill>
                <a:srgbClr val="FF0000"/>
              </a:solidFill>
            </a:endParaRPr>
          </a:p>
        </p:txBody>
      </p:sp>
      <p:sp>
        <p:nvSpPr>
          <p:cNvPr id="3" name="Content Placeholder 2"/>
          <p:cNvSpPr>
            <a:spLocks noGrp="1"/>
          </p:cNvSpPr>
          <p:nvPr>
            <p:ph sz="half" idx="1"/>
          </p:nvPr>
        </p:nvSpPr>
        <p:spPr/>
        <p:txBody>
          <a:bodyPr>
            <a:normAutofit/>
          </a:bodyPr>
          <a:lstStyle/>
          <a:p>
            <a:pPr>
              <a:buNone/>
            </a:pPr>
            <a:r>
              <a:rPr lang="en-US" b="1" dirty="0"/>
              <a:t>	</a:t>
            </a:r>
            <a:r>
              <a:rPr lang="en-US" b="1" dirty="0">
                <a:solidFill>
                  <a:schemeClr val="tx2"/>
                </a:solidFill>
              </a:rPr>
              <a:t>Hardware requirements</a:t>
            </a:r>
            <a:endParaRPr lang="en-US" dirty="0">
              <a:solidFill>
                <a:schemeClr val="tx2"/>
              </a:solidFill>
            </a:endParaRPr>
          </a:p>
          <a:p>
            <a:pPr lvl="0"/>
            <a:r>
              <a:rPr lang="en-IN" sz="1050" dirty="0"/>
              <a:t>Processor                                :      Pentium Processor</a:t>
            </a:r>
            <a:endParaRPr lang="en-US" sz="1050" dirty="0"/>
          </a:p>
          <a:p>
            <a:pPr lvl="0"/>
            <a:r>
              <a:rPr lang="en-IN" sz="1050" dirty="0"/>
              <a:t>Processor Speed                     :      333 MHz</a:t>
            </a:r>
            <a:endParaRPr lang="en-US" sz="1050" dirty="0"/>
          </a:p>
          <a:p>
            <a:pPr lvl="0"/>
            <a:r>
              <a:rPr lang="en-IN" sz="1050" dirty="0"/>
              <a:t>RAM                                      :      32 MB or Higher</a:t>
            </a:r>
            <a:endParaRPr lang="en-US" sz="1050" dirty="0"/>
          </a:p>
          <a:p>
            <a:pPr lvl="0"/>
            <a:r>
              <a:rPr lang="en-IN" sz="1050" dirty="0"/>
              <a:t>Graphics Card                        :      512MB</a:t>
            </a:r>
            <a:endParaRPr lang="en-US" sz="1050" dirty="0"/>
          </a:p>
          <a:p>
            <a:pPr lvl="0"/>
            <a:r>
              <a:rPr lang="en-IN" sz="1050" dirty="0"/>
              <a:t>Monitor                                  :      Colour</a:t>
            </a:r>
            <a:endParaRPr lang="en-US" sz="1050" dirty="0"/>
          </a:p>
          <a:p>
            <a:pPr lvl="0"/>
            <a:r>
              <a:rPr lang="en-IN" sz="1050" dirty="0"/>
              <a:t>Keyboard                                :      Low Profile, Dispatchable Type       </a:t>
            </a:r>
            <a:endParaRPr lang="en-US" sz="1050" dirty="0"/>
          </a:p>
          <a:p>
            <a:pPr lvl="0"/>
            <a:r>
              <a:rPr lang="en-IN" sz="1050" dirty="0"/>
              <a:t>I/O Parts                                 :      Mouse, Monitor</a:t>
            </a:r>
            <a:endParaRPr lang="en-US" sz="1050" dirty="0"/>
          </a:p>
          <a:p>
            <a:endParaRPr lang="en-US" dirty="0"/>
          </a:p>
        </p:txBody>
      </p:sp>
      <p:sp>
        <p:nvSpPr>
          <p:cNvPr id="4" name="Content Placeholder 3"/>
          <p:cNvSpPr>
            <a:spLocks noGrp="1"/>
          </p:cNvSpPr>
          <p:nvPr>
            <p:ph sz="half" idx="2"/>
          </p:nvPr>
        </p:nvSpPr>
        <p:spPr/>
        <p:txBody>
          <a:bodyPr>
            <a:normAutofit/>
          </a:bodyPr>
          <a:lstStyle/>
          <a:p>
            <a:pPr>
              <a:buNone/>
            </a:pPr>
            <a:r>
              <a:rPr lang="en-US" b="1" dirty="0">
                <a:solidFill>
                  <a:schemeClr val="tx2"/>
                </a:solidFill>
              </a:rPr>
              <a:t>Software requirements</a:t>
            </a:r>
            <a:endParaRPr lang="en-US" dirty="0">
              <a:solidFill>
                <a:schemeClr val="tx2"/>
              </a:solidFill>
            </a:endParaRPr>
          </a:p>
          <a:p>
            <a:endParaRPr lang="en-US" dirty="0"/>
          </a:p>
          <a:p>
            <a:pPr lvl="0"/>
            <a:r>
              <a:rPr lang="en-IN" sz="1100" dirty="0"/>
              <a:t>Operating System                   :     Windows 98/XP or Higher</a:t>
            </a:r>
            <a:endParaRPr lang="en-US" sz="1100" dirty="0"/>
          </a:p>
          <a:p>
            <a:pPr lvl="0"/>
            <a:r>
              <a:rPr lang="en-IN" sz="1100" dirty="0"/>
              <a:t>Programming Language         :     C,C++</a:t>
            </a:r>
            <a:endParaRPr lang="en-US" sz="1100" dirty="0"/>
          </a:p>
          <a:p>
            <a:pPr lvl="0"/>
            <a:r>
              <a:rPr lang="en-IN" sz="1100" dirty="0"/>
              <a:t>Microsoft Visual Studio 2005 or higher: This Software package containing visual basics in c++  language is required.</a:t>
            </a:r>
            <a:endParaRPr lang="en-US" sz="1100" dirty="0"/>
          </a:p>
          <a:p>
            <a:pPr lvl="0"/>
            <a:r>
              <a:rPr lang="en-IN" sz="1100" dirty="0"/>
              <a:t>Toolkit                                    :     GLUT Toolkit, VC++</a:t>
            </a:r>
            <a:endParaRPr lang="en-US" sz="1100" dirty="0"/>
          </a:p>
          <a:p>
            <a:endParaRPr lang="en-US" sz="1100"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down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down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trips(down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strips(down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strips(down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strips(down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12" fill="hold"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animEffect transition="in" filter="strips(downLeft)">
                                      <p:cBhvr>
                                        <p:cTn id="47" dur="500"/>
                                        <p:tgtEl>
                                          <p:spTgt spid="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12" fill="hold" nodeType="clickEffect">
                                  <p:stCondLst>
                                    <p:cond delay="0"/>
                                  </p:stCondLst>
                                  <p:childTnLst>
                                    <p:set>
                                      <p:cBhvr>
                                        <p:cTn id="51" dur="1" fill="hold">
                                          <p:stCondLst>
                                            <p:cond delay="0"/>
                                          </p:stCondLst>
                                        </p:cTn>
                                        <p:tgtEl>
                                          <p:spTgt spid="4">
                                            <p:txEl>
                                              <p:pRg st="2" end="2"/>
                                            </p:txEl>
                                          </p:spTgt>
                                        </p:tgtEl>
                                        <p:attrNameLst>
                                          <p:attrName>style.visibility</p:attrName>
                                        </p:attrNameLst>
                                      </p:cBhvr>
                                      <p:to>
                                        <p:strVal val="visible"/>
                                      </p:to>
                                    </p:set>
                                    <p:animEffect transition="in" filter="strips(downLeft)">
                                      <p:cBhvr>
                                        <p:cTn id="52" dur="500"/>
                                        <p:tgtEl>
                                          <p:spTgt spid="4">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12" fill="hold" nodeType="clickEffect">
                                  <p:stCondLst>
                                    <p:cond delay="0"/>
                                  </p:stCondLst>
                                  <p:childTnLst>
                                    <p:set>
                                      <p:cBhvr>
                                        <p:cTn id="56" dur="1" fill="hold">
                                          <p:stCondLst>
                                            <p:cond delay="0"/>
                                          </p:stCondLst>
                                        </p:cTn>
                                        <p:tgtEl>
                                          <p:spTgt spid="4">
                                            <p:txEl>
                                              <p:pRg st="3" end="3"/>
                                            </p:txEl>
                                          </p:spTgt>
                                        </p:tgtEl>
                                        <p:attrNameLst>
                                          <p:attrName>style.visibility</p:attrName>
                                        </p:attrNameLst>
                                      </p:cBhvr>
                                      <p:to>
                                        <p:strVal val="visible"/>
                                      </p:to>
                                    </p:set>
                                    <p:animEffect transition="in" filter="strips(downLeft)">
                                      <p:cBhvr>
                                        <p:cTn id="57" dur="500"/>
                                        <p:tgtEl>
                                          <p:spTgt spid="4">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12" fill="hold" nodeType="click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Effect transition="in" filter="strips(downLeft)">
                                      <p:cBhvr>
                                        <p:cTn id="62" dur="500"/>
                                        <p:tgtEl>
                                          <p:spTgt spid="4">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nodeType="clickEffect">
                                  <p:stCondLst>
                                    <p:cond delay="0"/>
                                  </p:stCondLst>
                                  <p:childTnLst>
                                    <p:set>
                                      <p:cBhvr>
                                        <p:cTn id="66" dur="1" fill="hold">
                                          <p:stCondLst>
                                            <p:cond delay="0"/>
                                          </p:stCondLst>
                                        </p:cTn>
                                        <p:tgtEl>
                                          <p:spTgt spid="4">
                                            <p:txEl>
                                              <p:pRg st="5" end="5"/>
                                            </p:txEl>
                                          </p:spTgt>
                                        </p:tgtEl>
                                        <p:attrNameLst>
                                          <p:attrName>style.visibility</p:attrName>
                                        </p:attrNameLst>
                                      </p:cBhvr>
                                      <p:to>
                                        <p:strVal val="visible"/>
                                      </p:to>
                                    </p:set>
                                    <p:animEffect transition="in" filter="strips(downLeft)">
                                      <p:cBhvr>
                                        <p:cTn id="6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854074"/>
          </a:xfrm>
        </p:spPr>
        <p:txBody>
          <a:bodyPr>
            <a:normAutofit/>
          </a:bodyPr>
          <a:lstStyle/>
          <a:p>
            <a:r>
              <a:rPr sz="3600" dirty="0">
                <a:solidFill>
                  <a:srgbClr val="FF0000"/>
                </a:solidFill>
              </a:rPr>
              <a:t>Design :</a:t>
            </a:r>
            <a:endParaRPr lang="en-US" sz="3600" dirty="0">
              <a:solidFill>
                <a:srgbClr val="FF0000"/>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514600" y="1219202"/>
            <a:ext cx="4724400" cy="4190998"/>
          </a:xfrm>
        </p:spPr>
      </p:pic>
      <p:sp>
        <p:nvSpPr>
          <p:cNvPr id="28673" name="Rectangle 1"/>
          <p:cNvSpPr>
            <a:spLocks noChangeArrowheads="1"/>
          </p:cNvSpPr>
          <p:nvPr/>
        </p:nvSpPr>
        <p:spPr bwMode="auto">
          <a:xfrm>
            <a:off x="304800" y="4878288"/>
            <a:ext cx="91440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 typeface="Wingdings" pitchFamily="2" charset="2"/>
              <a:buChar char="Ø"/>
              <a:tabLst/>
            </a:pP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6" name="TextBox 5"/>
          <p:cNvSpPr txBox="1"/>
          <p:nvPr/>
        </p:nvSpPr>
        <p:spPr>
          <a:xfrm>
            <a:off x="1066800" y="5562600"/>
            <a:ext cx="7086600"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The Middle Mouse Button displays the menu .</a:t>
            </a:r>
          </a:p>
          <a:p>
            <a:pPr marL="285750" indent="-285750">
              <a:buFont typeface="Wingdings" panose="05000000000000000000" pitchFamily="2" charset="2"/>
              <a:buChar char="Ø"/>
            </a:pPr>
            <a:r>
              <a:rPr lang="en-US" dirty="0"/>
              <a:t>The Left Mouse Button increases the wheel speed</a:t>
            </a:r>
          </a:p>
          <a:p>
            <a:pPr marL="285750" indent="-285750">
              <a:buFont typeface="Wingdings" panose="05000000000000000000" pitchFamily="2" charset="2"/>
              <a:buChar char="Ø"/>
            </a:pPr>
            <a:r>
              <a:rPr lang="en-US" dirty="0"/>
              <a:t>The Right Mouse Button decreases the wheel speed</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nodePh="1">
                                  <p:stCondLst>
                                    <p:cond delay="0"/>
                                  </p:stCondLst>
                                  <p:endCondLst>
                                    <p:cond evt="begin" delay="0">
                                      <p:tn val="5"/>
                                    </p:cond>
                                  </p:endCondLst>
                                  <p:childTnLst>
                                    <p:set>
                                      <p:cBhvr>
                                        <p:cTn id="6" dur="1" fill="hold">
                                          <p:stCondLst>
                                            <p:cond delay="0"/>
                                          </p:stCondLst>
                                        </p:cTn>
                                        <p:tgtEl>
                                          <p:spTgt spid="28673">
                                            <p:txEl>
                                              <p:pRg st="0" end="0"/>
                                            </p:txEl>
                                          </p:spTgt>
                                        </p:tgtEl>
                                        <p:attrNameLst>
                                          <p:attrName>style.visibility</p:attrName>
                                        </p:attrNameLst>
                                      </p:cBhvr>
                                      <p:to>
                                        <p:strVal val="visible"/>
                                      </p:to>
                                    </p:set>
                                    <p:anim calcmode="lin" valueType="num">
                                      <p:cBhvr>
                                        <p:cTn id="7" dur="1000" fill="hold"/>
                                        <p:tgtEl>
                                          <p:spTgt spid="2867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867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86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z="3600" b="1">
                <a:solidFill>
                  <a:srgbClr val="FF0000"/>
                </a:solidFill>
                <a:effectLst/>
              </a:rPr>
              <a:t>User defined functions :</a:t>
            </a:r>
            <a:endParaRPr lang="en-US" sz="3600" dirty="0">
              <a:solidFill>
                <a:srgbClr val="FF0000"/>
              </a:solidFill>
              <a:effectLst/>
            </a:endParaRPr>
          </a:p>
        </p:txBody>
      </p:sp>
      <p:sp>
        <p:nvSpPr>
          <p:cNvPr id="2" name="Content Placeholder 1"/>
          <p:cNvSpPr>
            <a:spLocks noGrp="1"/>
          </p:cNvSpPr>
          <p:nvPr>
            <p:ph idx="1"/>
          </p:nvPr>
        </p:nvSpPr>
        <p:spPr>
          <a:xfrm>
            <a:off x="564735" y="1897380"/>
            <a:ext cx="7955280" cy="3063240"/>
          </a:xfrm>
        </p:spPr>
        <p:txBody>
          <a:bodyPr>
            <a:normAutofit fontScale="55000" lnSpcReduction="20000"/>
          </a:bodyPr>
          <a:lstStyle/>
          <a:p>
            <a:pPr>
              <a:buNone/>
            </a:pPr>
            <a:r>
              <a:rPr lang="en-US" b="1" dirty="0"/>
              <a:t> </a:t>
            </a:r>
            <a:endParaRPr lang="en-US" dirty="0"/>
          </a:p>
          <a:p>
            <a:pPr>
              <a:buNone/>
            </a:pPr>
            <a:r>
              <a:rPr lang="en-US" dirty="0"/>
              <a:t>	</a:t>
            </a:r>
            <a:r>
              <a:rPr lang="en-US" sz="3300" dirty="0"/>
              <a:t>The user defined functions used to implement the gaming application are:</a:t>
            </a:r>
          </a:p>
          <a:p>
            <a:pPr>
              <a:buNone/>
            </a:pPr>
            <a:r>
              <a:rPr lang="en-US" sz="3300" b="1" dirty="0"/>
              <a:t> </a:t>
            </a:r>
            <a:endParaRPr lang="en-US" sz="3300" dirty="0"/>
          </a:p>
          <a:p>
            <a:r>
              <a:rPr lang="en-SG" sz="3300" b="1" dirty="0">
                <a:solidFill>
                  <a:schemeClr val="tx2">
                    <a:lumMod val="75000"/>
                  </a:schemeClr>
                </a:solidFill>
              </a:rPr>
              <a:t>Change _ view (void)</a:t>
            </a:r>
            <a:endParaRPr lang="en-US" sz="3300" dirty="0">
              <a:solidFill>
                <a:schemeClr val="tx2">
                  <a:lumMod val="75000"/>
                </a:schemeClr>
              </a:solidFill>
            </a:endParaRPr>
          </a:p>
          <a:p>
            <a:pPr>
              <a:buNone/>
            </a:pPr>
            <a:r>
              <a:rPr lang="en-SG" sz="3300" dirty="0"/>
              <a:t> </a:t>
            </a:r>
            <a:r>
              <a:rPr lang="en-US" sz="3300" dirty="0"/>
              <a:t>		</a:t>
            </a:r>
            <a:r>
              <a:rPr lang="en-SG" sz="3300" dirty="0"/>
              <a:t>This function is used to </a:t>
            </a:r>
            <a:r>
              <a:rPr lang="en-US" sz="3300" dirty="0"/>
              <a:t>change the view</a:t>
            </a:r>
          </a:p>
          <a:p>
            <a:pPr>
              <a:buNone/>
            </a:pPr>
            <a:endParaRPr lang="en-US" sz="3300" dirty="0"/>
          </a:p>
          <a:p>
            <a:r>
              <a:rPr lang="en-SG" sz="3300" dirty="0"/>
              <a:t> </a:t>
            </a:r>
            <a:r>
              <a:rPr lang="en-SG" sz="3300" b="1" dirty="0">
                <a:solidFill>
                  <a:schemeClr val="tx2">
                    <a:lumMod val="75000"/>
                  </a:schemeClr>
                </a:solidFill>
              </a:rPr>
              <a:t>initialize _ menu(void)</a:t>
            </a:r>
            <a:endParaRPr lang="en-US" sz="3300" b="1" dirty="0">
              <a:solidFill>
                <a:schemeClr val="tx2">
                  <a:lumMod val="75000"/>
                </a:schemeClr>
              </a:solidFill>
            </a:endParaRPr>
          </a:p>
          <a:p>
            <a:pPr algn="just">
              <a:buNone/>
            </a:pPr>
            <a:r>
              <a:rPr lang="en-SG" sz="3300" b="1" dirty="0"/>
              <a:t>     </a:t>
            </a:r>
            <a:r>
              <a:rPr lang="en-US" sz="3300" b="1" dirty="0"/>
              <a:t>		</a:t>
            </a:r>
            <a:r>
              <a:rPr lang="en-SG" sz="3300" dirty="0"/>
              <a:t> This function used to initialize the menu which provides the options such as the back view, front view, custom view.</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371600"/>
            <a:ext cx="7772400" cy="4419601"/>
          </a:xfrm>
        </p:spPr>
        <p:txBody>
          <a:bodyPr>
            <a:normAutofit fontScale="92500" lnSpcReduction="10000"/>
          </a:bodyPr>
          <a:lstStyle/>
          <a:p>
            <a:r>
              <a:rPr lang="en-IN" sz="1800" b="1" dirty="0"/>
              <a:t>void spin(void)</a:t>
            </a:r>
            <a:endParaRPr lang="en-US" sz="1800" b="1" dirty="0"/>
          </a:p>
          <a:p>
            <a:pPr marL="0" indent="0">
              <a:buNone/>
            </a:pPr>
            <a:r>
              <a:rPr lang="en-SG" sz="1800" b="1" dirty="0"/>
              <a:t>	 </a:t>
            </a:r>
            <a:r>
              <a:rPr lang="en-SG" sz="1800" dirty="0"/>
              <a:t>Used to spin the windmill in any direction</a:t>
            </a:r>
            <a:endParaRPr lang="en-US" sz="1800" dirty="0"/>
          </a:p>
          <a:p>
            <a:pPr>
              <a:buNone/>
            </a:pPr>
            <a:r>
              <a:rPr lang="en-SG" sz="1800" dirty="0"/>
              <a:t> </a:t>
            </a:r>
            <a:endParaRPr lang="en-US" sz="1800" dirty="0"/>
          </a:p>
          <a:p>
            <a:r>
              <a:rPr lang="en-IN" sz="1800" b="1" dirty="0"/>
              <a:t>void special (</a:t>
            </a:r>
            <a:r>
              <a:rPr lang="en-IN" sz="1800" b="1" dirty="0" err="1"/>
              <a:t>int</a:t>
            </a:r>
            <a:r>
              <a:rPr lang="en-IN" sz="1800" b="1" dirty="0"/>
              <a:t>, </a:t>
            </a:r>
            <a:r>
              <a:rPr lang="en-IN" sz="1800" b="1" dirty="0" err="1"/>
              <a:t>int</a:t>
            </a:r>
            <a:r>
              <a:rPr lang="en-IN" sz="1800" b="1" dirty="0"/>
              <a:t> , </a:t>
            </a:r>
            <a:r>
              <a:rPr lang="en-IN" sz="1800" b="1" dirty="0" err="1"/>
              <a:t>int</a:t>
            </a:r>
            <a:r>
              <a:rPr lang="en-IN" sz="1800" b="1" dirty="0"/>
              <a:t> ) </a:t>
            </a:r>
            <a:endParaRPr lang="en-US" sz="1800" b="1" dirty="0"/>
          </a:p>
          <a:p>
            <a:pPr marL="0" indent="0">
              <a:buNone/>
            </a:pPr>
            <a:r>
              <a:rPr lang="en-US" sz="1800" b="1" dirty="0"/>
              <a:t>	</a:t>
            </a:r>
            <a:r>
              <a:rPr lang="en-SG" sz="1800" b="1" dirty="0"/>
              <a:t> </a:t>
            </a:r>
            <a:r>
              <a:rPr lang="en-SG" sz="1800" dirty="0"/>
              <a:t>Used to change the camera angle clockwise and anti-clockwise direction.</a:t>
            </a:r>
          </a:p>
          <a:p>
            <a:pPr marL="0" indent="0" algn="just">
              <a:buNone/>
            </a:pPr>
            <a:endParaRPr lang="en-SG" sz="1800" b="1" dirty="0"/>
          </a:p>
          <a:p>
            <a:pPr algn="just"/>
            <a:r>
              <a:rPr lang="en-SG" sz="1800" b="1" dirty="0"/>
              <a:t> Mouse_button (</a:t>
            </a:r>
            <a:r>
              <a:rPr lang="en-SG" sz="1800" b="1" dirty="0" err="1"/>
              <a:t>int,int,int</a:t>
            </a:r>
            <a:r>
              <a:rPr lang="en-SG" sz="1800" b="1" dirty="0"/>
              <a:t>)</a:t>
            </a:r>
          </a:p>
          <a:p>
            <a:pPr algn="just">
              <a:buNone/>
            </a:pPr>
            <a:r>
              <a:rPr lang="en-SG" sz="1800" b="1" dirty="0"/>
              <a:t>                         </a:t>
            </a:r>
            <a:r>
              <a:rPr lang="en-SG" sz="1800" dirty="0"/>
              <a:t>    This function used to assign the mount buttons with their respective functions, </a:t>
            </a:r>
            <a:endParaRPr lang="en-US" sz="1800" dirty="0"/>
          </a:p>
          <a:p>
            <a:endParaRPr lang="en-US" sz="1800" dirty="0"/>
          </a:p>
          <a:p>
            <a:pPr marL="0" indent="0">
              <a:buNone/>
            </a:pPr>
            <a:endParaRPr lang="en-US" sz="1800" dirty="0"/>
          </a:p>
          <a:p>
            <a:pPr>
              <a:buNone/>
            </a:pPr>
            <a:r>
              <a:rPr lang="en-SG" sz="1800" dirty="0"/>
              <a:t> </a:t>
            </a:r>
            <a:endParaRPr lang="en-US" sz="1800" dirty="0"/>
          </a:p>
          <a:p>
            <a:pPr marL="0" indent="0">
              <a:buNone/>
            </a:pPr>
            <a:endParaRPr lang="en-US" sz="1800" dirty="0"/>
          </a:p>
        </p:txBody>
      </p:sp>
    </p:spTree>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09601"/>
            <a:ext cx="7772400" cy="990599"/>
          </a:xfrm>
        </p:spPr>
        <p:txBody>
          <a:bodyPr>
            <a:normAutofit/>
          </a:bodyPr>
          <a:lstStyle/>
          <a:p>
            <a:r>
              <a:rPr sz="3600" dirty="0">
                <a:solidFill>
                  <a:srgbClr val="FF0000"/>
                </a:solidFill>
              </a:rPr>
              <a:t>Snapshots :</a:t>
            </a:r>
            <a:endParaRPr lang="en-US" sz="3600" dirty="0">
              <a:solidFill>
                <a:srgbClr val="FF0000"/>
              </a:solidFill>
            </a:endParaRPr>
          </a:p>
        </p:txBody>
      </p:sp>
      <p:sp>
        <p:nvSpPr>
          <p:cNvPr id="2" name="Content Placeholder 1"/>
          <p:cNvSpPr>
            <a:spLocks noGrp="1"/>
          </p:cNvSpPr>
          <p:nvPr>
            <p:ph idx="1"/>
          </p:nvPr>
        </p:nvSpPr>
        <p:spPr>
          <a:xfrm>
            <a:off x="381000" y="1600200"/>
            <a:ext cx="7772400" cy="914400"/>
          </a:xfrm>
        </p:spPr>
        <p:txBody>
          <a:bodyPr/>
          <a:lstStyle/>
          <a:p>
            <a:r>
              <a:rPr lang="en-US" dirty="0"/>
              <a:t>Window displaying front view</a:t>
            </a:r>
          </a:p>
        </p:txBody>
      </p:sp>
      <p:pic>
        <p:nvPicPr>
          <p:cNvPr id="5" name="Picture 4" descr="C:\Users\Nakul\Desktop\Wndmil\Frontviewblue.png"/>
          <p:cNvPicPr/>
          <p:nvPr/>
        </p:nvPicPr>
        <p:blipFill>
          <a:blip r:embed="rId2"/>
          <a:srcRect/>
          <a:stretch>
            <a:fillRect/>
          </a:stretch>
        </p:blipFill>
        <p:spPr bwMode="auto">
          <a:xfrm>
            <a:off x="1524000" y="2614613"/>
            <a:ext cx="5715000" cy="3709987"/>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891</TotalTime>
  <Words>475</Words>
  <Application>Microsoft Office PowerPoint</Application>
  <PresentationFormat>On-screen Show (4:3)</PresentationFormat>
  <Paragraphs>117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Celestial</vt:lpstr>
      <vt:lpstr>Slide 1</vt:lpstr>
      <vt:lpstr>Slide 2</vt:lpstr>
      <vt:lpstr>Slide 3</vt:lpstr>
      <vt:lpstr>Slide 4</vt:lpstr>
      <vt:lpstr>Requirements :</vt:lpstr>
      <vt:lpstr>Design :</vt:lpstr>
      <vt:lpstr>User defined functions :</vt:lpstr>
      <vt:lpstr>Slide 8</vt:lpstr>
      <vt:lpstr>Snapshots :</vt:lpstr>
      <vt:lpstr>Slide 10</vt:lpstr>
      <vt:lpstr>Slide 11</vt:lpstr>
      <vt:lpstr>Window displaying  the Menu on click of Middle Mouse Button </vt:lpstr>
      <vt:lpstr>Slide 13</vt:lpstr>
      <vt:lpstr>Slide 14</vt:lpstr>
      <vt:lpstr>Conclusion :</vt:lpstr>
      <vt:lpstr>Future Enhancement :</vt:lpstr>
      <vt:lpstr>Bibliography :</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push</cp:lastModifiedBy>
  <cp:revision>70</cp:revision>
  <dcterms:created xsi:type="dcterms:W3CDTF">2013-05-13T11:28:47Z</dcterms:created>
  <dcterms:modified xsi:type="dcterms:W3CDTF">2021-08-30T05:43:22Z</dcterms:modified>
</cp:coreProperties>
</file>