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305" r:id="rId5"/>
    <p:sldId id="259" r:id="rId6"/>
    <p:sldId id="297" r:id="rId7"/>
    <p:sldId id="303" r:id="rId8"/>
    <p:sldId id="304" r:id="rId9"/>
    <p:sldId id="260" r:id="rId10"/>
    <p:sldId id="261" r:id="rId11"/>
    <p:sldId id="294" r:id="rId12"/>
    <p:sldId id="264" r:id="rId13"/>
    <p:sldId id="262" r:id="rId14"/>
    <p:sldId id="263" r:id="rId15"/>
    <p:sldId id="265" r:id="rId16"/>
    <p:sldId id="308" r:id="rId17"/>
    <p:sldId id="298" r:id="rId18"/>
    <p:sldId id="266" r:id="rId19"/>
    <p:sldId id="267" r:id="rId20"/>
    <p:sldId id="268" r:id="rId21"/>
    <p:sldId id="272" r:id="rId22"/>
    <p:sldId id="269" r:id="rId23"/>
    <p:sldId id="270" r:id="rId24"/>
    <p:sldId id="271" r:id="rId25"/>
    <p:sldId id="310" r:id="rId26"/>
    <p:sldId id="299" r:id="rId27"/>
    <p:sldId id="273" r:id="rId28"/>
    <p:sldId id="274" r:id="rId29"/>
    <p:sldId id="275" r:id="rId30"/>
    <p:sldId id="280" r:id="rId31"/>
    <p:sldId id="276" r:id="rId32"/>
    <p:sldId id="277" r:id="rId33"/>
    <p:sldId id="278" r:id="rId34"/>
    <p:sldId id="311" r:id="rId35"/>
    <p:sldId id="300" r:id="rId36"/>
    <p:sldId id="279" r:id="rId37"/>
    <p:sldId id="281" r:id="rId38"/>
    <p:sldId id="282" r:id="rId39"/>
    <p:sldId id="292" r:id="rId40"/>
    <p:sldId id="283" r:id="rId41"/>
    <p:sldId id="284" r:id="rId42"/>
    <p:sldId id="285" r:id="rId43"/>
    <p:sldId id="312" r:id="rId44"/>
    <p:sldId id="301" r:id="rId45"/>
    <p:sldId id="286" r:id="rId46"/>
    <p:sldId id="287" r:id="rId47"/>
    <p:sldId id="288" r:id="rId48"/>
    <p:sldId id="293" r:id="rId49"/>
    <p:sldId id="289" r:id="rId50"/>
    <p:sldId id="290" r:id="rId51"/>
    <p:sldId id="291" r:id="rId52"/>
    <p:sldId id="313" r:id="rId53"/>
    <p:sldId id="302" r:id="rId54"/>
    <p:sldId id="295" r:id="rId55"/>
    <p:sldId id="296" r:id="rId56"/>
    <p:sldId id="306" r:id="rId57"/>
    <p:sldId id="30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8204F-ABD2-43E6-A098-094094243AD6}"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7E301-9CF0-4F89-ACC6-9C54E0A92A91}" type="slidenum">
              <a:rPr lang="en-IN" smtClean="0"/>
              <a:t>‹#›</a:t>
            </a:fld>
            <a:endParaRPr lang="en-IN"/>
          </a:p>
        </p:txBody>
      </p:sp>
    </p:spTree>
    <p:extLst>
      <p:ext uri="{BB962C8B-B14F-4D97-AF65-F5344CB8AC3E}">
        <p14:creationId xmlns:p14="http://schemas.microsoft.com/office/powerpoint/2010/main" val="389429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F7E301-9CF0-4F89-ACC6-9C54E0A92A91}" type="slidenum">
              <a:rPr lang="en-IN" smtClean="0"/>
              <a:t>11</a:t>
            </a:fld>
            <a:endParaRPr lang="en-IN"/>
          </a:p>
        </p:txBody>
      </p:sp>
    </p:spTree>
    <p:extLst>
      <p:ext uri="{BB962C8B-B14F-4D97-AF65-F5344CB8AC3E}">
        <p14:creationId xmlns:p14="http://schemas.microsoft.com/office/powerpoint/2010/main" val="325122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1F75D6-E45D-45C7-A3C5-1404DB39835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9AEA5-A1B6-416F-A319-1820B1D772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01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F75D6-E45D-45C7-A3C5-1404DB39835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9AEA5-A1B6-416F-A319-1820B1D772FC}" type="slidenum">
              <a:rPr lang="en-IN" smtClean="0"/>
              <a:t>‹#›</a:t>
            </a:fld>
            <a:endParaRPr lang="en-IN"/>
          </a:p>
        </p:txBody>
      </p:sp>
    </p:spTree>
    <p:extLst>
      <p:ext uri="{BB962C8B-B14F-4D97-AF65-F5344CB8AC3E}">
        <p14:creationId xmlns:p14="http://schemas.microsoft.com/office/powerpoint/2010/main" val="258134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F75D6-E45D-45C7-A3C5-1404DB39835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9AEA5-A1B6-416F-A319-1820B1D772FC}" type="slidenum">
              <a:rPr lang="en-IN" smtClean="0"/>
              <a:t>‹#›</a:t>
            </a:fld>
            <a:endParaRPr lang="en-IN"/>
          </a:p>
        </p:txBody>
      </p:sp>
    </p:spTree>
    <p:extLst>
      <p:ext uri="{BB962C8B-B14F-4D97-AF65-F5344CB8AC3E}">
        <p14:creationId xmlns:p14="http://schemas.microsoft.com/office/powerpoint/2010/main" val="21392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F75D6-E45D-45C7-A3C5-1404DB39835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9AEA5-A1B6-416F-A319-1820B1D772FC}" type="slidenum">
              <a:rPr lang="en-IN" smtClean="0"/>
              <a:t>‹#›</a:t>
            </a:fld>
            <a:endParaRPr lang="en-IN"/>
          </a:p>
        </p:txBody>
      </p:sp>
    </p:spTree>
    <p:extLst>
      <p:ext uri="{BB962C8B-B14F-4D97-AF65-F5344CB8AC3E}">
        <p14:creationId xmlns:p14="http://schemas.microsoft.com/office/powerpoint/2010/main" val="96272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F75D6-E45D-45C7-A3C5-1404DB39835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9AEA5-A1B6-416F-A319-1820B1D772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26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1F75D6-E45D-45C7-A3C5-1404DB39835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B9AEA5-A1B6-416F-A319-1820B1D772FC}" type="slidenum">
              <a:rPr lang="en-IN" smtClean="0"/>
              <a:t>‹#›</a:t>
            </a:fld>
            <a:endParaRPr lang="en-IN"/>
          </a:p>
        </p:txBody>
      </p:sp>
    </p:spTree>
    <p:extLst>
      <p:ext uri="{BB962C8B-B14F-4D97-AF65-F5344CB8AC3E}">
        <p14:creationId xmlns:p14="http://schemas.microsoft.com/office/powerpoint/2010/main" val="312607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1F75D6-E45D-45C7-A3C5-1404DB398352}"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B9AEA5-A1B6-416F-A319-1820B1D772FC}" type="slidenum">
              <a:rPr lang="en-IN" smtClean="0"/>
              <a:t>‹#›</a:t>
            </a:fld>
            <a:endParaRPr lang="en-IN"/>
          </a:p>
        </p:txBody>
      </p:sp>
    </p:spTree>
    <p:extLst>
      <p:ext uri="{BB962C8B-B14F-4D97-AF65-F5344CB8AC3E}">
        <p14:creationId xmlns:p14="http://schemas.microsoft.com/office/powerpoint/2010/main" val="237994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1F75D6-E45D-45C7-A3C5-1404DB398352}"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B9AEA5-A1B6-416F-A319-1820B1D772FC}" type="slidenum">
              <a:rPr lang="en-IN" smtClean="0"/>
              <a:t>‹#›</a:t>
            </a:fld>
            <a:endParaRPr lang="en-IN"/>
          </a:p>
        </p:txBody>
      </p:sp>
    </p:spTree>
    <p:extLst>
      <p:ext uri="{BB962C8B-B14F-4D97-AF65-F5344CB8AC3E}">
        <p14:creationId xmlns:p14="http://schemas.microsoft.com/office/powerpoint/2010/main" val="377268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1F75D6-E45D-45C7-A3C5-1404DB398352}" type="datetimeFigureOut">
              <a:rPr lang="en-IN" smtClean="0"/>
              <a:t>28-11-2023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9B9AEA5-A1B6-416F-A319-1820B1D772FC}" type="slidenum">
              <a:rPr lang="en-IN" smtClean="0"/>
              <a:t>‹#›</a:t>
            </a:fld>
            <a:endParaRPr lang="en-IN"/>
          </a:p>
        </p:txBody>
      </p:sp>
    </p:spTree>
    <p:extLst>
      <p:ext uri="{BB962C8B-B14F-4D97-AF65-F5344CB8AC3E}">
        <p14:creationId xmlns:p14="http://schemas.microsoft.com/office/powerpoint/2010/main" val="421851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1F75D6-E45D-45C7-A3C5-1404DB398352}" type="datetimeFigureOut">
              <a:rPr lang="en-IN" smtClean="0"/>
              <a:t>28-11-2023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B9AEA5-A1B6-416F-A319-1820B1D772FC}" type="slidenum">
              <a:rPr lang="en-IN" smtClean="0"/>
              <a:t>‹#›</a:t>
            </a:fld>
            <a:endParaRPr lang="en-IN"/>
          </a:p>
        </p:txBody>
      </p:sp>
    </p:spTree>
    <p:extLst>
      <p:ext uri="{BB962C8B-B14F-4D97-AF65-F5344CB8AC3E}">
        <p14:creationId xmlns:p14="http://schemas.microsoft.com/office/powerpoint/2010/main" val="322152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1F75D6-E45D-45C7-A3C5-1404DB39835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B9AEA5-A1B6-416F-A319-1820B1D772FC}" type="slidenum">
              <a:rPr lang="en-IN" smtClean="0"/>
              <a:t>‹#›</a:t>
            </a:fld>
            <a:endParaRPr lang="en-IN"/>
          </a:p>
        </p:txBody>
      </p:sp>
    </p:spTree>
    <p:extLst>
      <p:ext uri="{BB962C8B-B14F-4D97-AF65-F5344CB8AC3E}">
        <p14:creationId xmlns:p14="http://schemas.microsoft.com/office/powerpoint/2010/main" val="191749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1F75D6-E45D-45C7-A3C5-1404DB398352}" type="datetimeFigureOut">
              <a:rPr lang="en-IN" smtClean="0"/>
              <a:t>28-11-2023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B9AEA5-A1B6-416F-A319-1820B1D772F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890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s://scikit-image.org/docs/stable/auto_examples/data/plot_specific.html" TargetMode="External"/><Relationship Id="rId2" Type="http://schemas.openxmlformats.org/officeDocument/2006/relationships/hyperlink" Target="https://nipy.org/nibabel/coordinate_systems.html" TargetMode="External"/><Relationship Id="rId1" Type="http://schemas.openxmlformats.org/officeDocument/2006/relationships/slideLayout" Target="../slideLayouts/slideLayout6.xml"/><Relationship Id="rId6" Type="http://schemas.openxmlformats.org/officeDocument/2006/relationships/hyperlink" Target="https://github.com/ummadiviany/pds_final_projects/tree/b6e3b9807845dc278498d3f027724601e53d12e7#resources" TargetMode="External"/><Relationship Id="rId5" Type="http://schemas.openxmlformats.org/officeDocument/2006/relationships/hyperlink" Target="https://numpy.org/" TargetMode="External"/><Relationship Id="rId4" Type="http://schemas.openxmlformats.org/officeDocument/2006/relationships/hyperlink" Target="https://matplotlib.org/"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E292-DAF1-C350-6F8A-15482FD53650}"/>
              </a:ext>
            </a:extLst>
          </p:cNvPr>
          <p:cNvSpPr>
            <a:spLocks noGrp="1"/>
          </p:cNvSpPr>
          <p:nvPr>
            <p:ph type="ctrTitle"/>
          </p:nvPr>
        </p:nvSpPr>
        <p:spPr/>
        <p:txBody>
          <a:bodyPr>
            <a:normAutofit/>
          </a:bodyPr>
          <a:lstStyle/>
          <a:p>
            <a:r>
              <a:rPr lang="en-IN" dirty="0"/>
              <a:t>MEDICAL IMAGE VISUALISATION AND ANALYSIS</a:t>
            </a:r>
          </a:p>
        </p:txBody>
      </p:sp>
      <p:sp>
        <p:nvSpPr>
          <p:cNvPr id="3" name="Subtitle 2">
            <a:extLst>
              <a:ext uri="{FF2B5EF4-FFF2-40B4-BE49-F238E27FC236}">
                <a16:creationId xmlns:a16="http://schemas.microsoft.com/office/drawing/2014/main" id="{02150BCB-0819-770A-6804-617666514C6E}"/>
              </a:ext>
            </a:extLst>
          </p:cNvPr>
          <p:cNvSpPr>
            <a:spLocks noGrp="1"/>
          </p:cNvSpPr>
          <p:nvPr>
            <p:ph type="subTitle" idx="1"/>
          </p:nvPr>
        </p:nvSpPr>
        <p:spPr>
          <a:xfrm>
            <a:off x="1524000" y="4563035"/>
            <a:ext cx="9144000" cy="694764"/>
          </a:xfrm>
        </p:spPr>
        <p:txBody>
          <a:bodyPr>
            <a:normAutofit fontScale="77500" lnSpcReduction="20000"/>
          </a:bodyPr>
          <a:lstStyle/>
          <a:p>
            <a:pPr algn="r"/>
            <a:r>
              <a:rPr lang="en-IN" dirty="0"/>
              <a:t>-PUSPAMITA BANERJEE(23MM60007)</a:t>
            </a:r>
          </a:p>
          <a:p>
            <a:pPr algn="r"/>
            <a:r>
              <a:rPr lang="en-IN" dirty="0"/>
              <a:t>-MEGHARAJ P (23MM60004)</a:t>
            </a:r>
          </a:p>
        </p:txBody>
      </p:sp>
    </p:spTree>
    <p:extLst>
      <p:ext uri="{BB962C8B-B14F-4D97-AF65-F5344CB8AC3E}">
        <p14:creationId xmlns:p14="http://schemas.microsoft.com/office/powerpoint/2010/main" val="1144141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E731-69AE-9EFB-1469-4D57A72C8A11}"/>
              </a:ext>
            </a:extLst>
          </p:cNvPr>
          <p:cNvSpPr>
            <a:spLocks noGrp="1"/>
          </p:cNvSpPr>
          <p:nvPr>
            <p:ph type="title"/>
          </p:nvPr>
        </p:nvSpPr>
        <p:spPr/>
        <p:txBody>
          <a:bodyPr/>
          <a:lstStyle/>
          <a:p>
            <a:r>
              <a:rPr lang="en-IN" dirty="0"/>
              <a:t>VISUALIZATION OF ABDOMINAL CT IMAGES</a:t>
            </a:r>
          </a:p>
        </p:txBody>
      </p:sp>
      <p:sp>
        <p:nvSpPr>
          <p:cNvPr id="3" name="Text Placeholder 2">
            <a:extLst>
              <a:ext uri="{FF2B5EF4-FFF2-40B4-BE49-F238E27FC236}">
                <a16:creationId xmlns:a16="http://schemas.microsoft.com/office/drawing/2014/main" id="{9EA93D1E-D505-D278-7EEA-15EF247F0DF9}"/>
              </a:ext>
            </a:extLst>
          </p:cNvPr>
          <p:cNvSpPr>
            <a:spLocks noGrp="1"/>
          </p:cNvSpPr>
          <p:nvPr>
            <p:ph type="body" idx="1"/>
          </p:nvPr>
        </p:nvSpPr>
        <p:spPr>
          <a:xfrm>
            <a:off x="107576" y="1681163"/>
            <a:ext cx="7243481" cy="823912"/>
          </a:xfrm>
        </p:spPr>
        <p:txBody>
          <a:bodyPr/>
          <a:lstStyle/>
          <a:p>
            <a:r>
              <a:rPr lang="en-IN" dirty="0"/>
              <a:t>CODE BLOCK</a:t>
            </a:r>
          </a:p>
        </p:txBody>
      </p:sp>
      <p:sp>
        <p:nvSpPr>
          <p:cNvPr id="4" name="Content Placeholder 3">
            <a:extLst>
              <a:ext uri="{FF2B5EF4-FFF2-40B4-BE49-F238E27FC236}">
                <a16:creationId xmlns:a16="http://schemas.microsoft.com/office/drawing/2014/main" id="{05342FDF-3DEE-90F9-9FD8-64E7B17B24E4}"/>
              </a:ext>
            </a:extLst>
          </p:cNvPr>
          <p:cNvSpPr>
            <a:spLocks noGrp="1"/>
          </p:cNvSpPr>
          <p:nvPr>
            <p:ph sz="half" idx="2"/>
          </p:nvPr>
        </p:nvSpPr>
        <p:spPr>
          <a:xfrm>
            <a:off x="107576" y="2505075"/>
            <a:ext cx="7342095" cy="3987800"/>
          </a:xfrm>
        </p:spPr>
        <p:txBody>
          <a:bodyPr>
            <a:normAutofit fontScale="25000" lnSpcReduction="20000"/>
          </a:bodyPr>
          <a:lstStyle/>
          <a:p>
            <a:pPr marL="0" indent="0">
              <a:buNone/>
            </a:pPr>
            <a:r>
              <a:rPr lang="en-IN" sz="4800" b="0" dirty="0">
                <a:solidFill>
                  <a:srgbClr val="008000"/>
                </a:solidFill>
                <a:effectLst/>
                <a:latin typeface="Courier New" panose="02070309020205020404" pitchFamily="49" charset="0"/>
              </a:rPr>
              <a:t>#visualize a slice</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fig, </a:t>
            </a:r>
            <a:r>
              <a:rPr lang="en-IN" sz="4800" b="0" dirty="0" err="1">
                <a:solidFill>
                  <a:srgbClr val="000000"/>
                </a:solidFill>
                <a:effectLst/>
                <a:latin typeface="Courier New" panose="02070309020205020404" pitchFamily="49" charset="0"/>
              </a:rPr>
              <a:t>axs</a:t>
            </a:r>
            <a:r>
              <a:rPr lang="en-IN" sz="4800" b="0" dirty="0">
                <a:solidFill>
                  <a:srgbClr val="000000"/>
                </a:solidFill>
                <a:effectLst/>
                <a:latin typeface="Courier New" panose="02070309020205020404" pitchFamily="49" charset="0"/>
              </a:rPr>
              <a:t> = </a:t>
            </a:r>
            <a:r>
              <a:rPr lang="en-IN" sz="4800" b="0" dirty="0" err="1">
                <a:solidFill>
                  <a:srgbClr val="000000"/>
                </a:solidFill>
                <a:effectLst/>
                <a:latin typeface="Courier New" panose="02070309020205020404" pitchFamily="49" charset="0"/>
              </a:rPr>
              <a:t>plt.subplots</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1</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3</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fig.suptitle</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'Abdomen CT: (Middle Slices)'</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axs</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0</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imshow</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visulised_img_data</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visulishedshape</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0</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2</a:t>
            </a: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cmap</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a:t>
            </a:r>
            <a:r>
              <a:rPr lang="en-IN" sz="4800" b="0" dirty="0" err="1">
                <a:solidFill>
                  <a:srgbClr val="A31515"/>
                </a:solidFill>
                <a:effectLst/>
                <a:latin typeface="Courier New" panose="02070309020205020404" pitchFamily="49" charset="0"/>
              </a:rPr>
              <a:t>gray</a:t>
            </a:r>
            <a:r>
              <a:rPr lang="en-IN" sz="4800" b="0" dirty="0">
                <a:solidFill>
                  <a:srgbClr val="A31515"/>
                </a:solidFill>
                <a:effectLst/>
                <a:latin typeface="Courier New" panose="02070309020205020404" pitchFamily="49" charset="0"/>
              </a:rPr>
              <a: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axs</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1</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imshow</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visulised_img_data</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visulishedshape</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1</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2</a:t>
            </a: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cmap</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a:t>
            </a:r>
            <a:r>
              <a:rPr lang="en-IN" sz="4800" b="0" dirty="0" err="1">
                <a:solidFill>
                  <a:srgbClr val="A31515"/>
                </a:solidFill>
                <a:effectLst/>
                <a:latin typeface="Courier New" panose="02070309020205020404" pitchFamily="49" charset="0"/>
              </a:rPr>
              <a:t>gray</a:t>
            </a:r>
            <a:r>
              <a:rPr lang="en-IN" sz="4800" b="0" dirty="0">
                <a:solidFill>
                  <a:srgbClr val="A31515"/>
                </a:solidFill>
                <a:effectLst/>
                <a:latin typeface="Courier New" panose="02070309020205020404" pitchFamily="49" charset="0"/>
              </a:rPr>
              <a: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axs</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2</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imshow</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visulised_img_data</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visulishedshape</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2</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2</a:t>
            </a: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cmap</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a:t>
            </a:r>
            <a:r>
              <a:rPr lang="en-IN" sz="4800" b="0" dirty="0" err="1">
                <a:solidFill>
                  <a:srgbClr val="A31515"/>
                </a:solidFill>
                <a:effectLst/>
                <a:latin typeface="Courier New" panose="02070309020205020404" pitchFamily="49" charset="0"/>
              </a:rPr>
              <a:t>gray</a:t>
            </a:r>
            <a:r>
              <a:rPr lang="en-IN" sz="4800" b="0" dirty="0">
                <a:solidFill>
                  <a:srgbClr val="A31515"/>
                </a:solidFill>
                <a:effectLst/>
                <a:latin typeface="Courier New" panose="02070309020205020404" pitchFamily="49" charset="0"/>
              </a:rPr>
              <a: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fig.tight_layout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plt.show</a:t>
            </a:r>
            <a:r>
              <a:rPr lang="en-IN" sz="4800" b="0" dirty="0">
                <a:solidFill>
                  <a:srgbClr val="000000"/>
                </a:solidFill>
                <a:effectLst/>
                <a:latin typeface="Courier New" panose="02070309020205020404" pitchFamily="49" charset="0"/>
              </a:rPr>
              <a:t>()</a:t>
            </a:r>
          </a:p>
          <a:p>
            <a:pPr marL="0" indent="0">
              <a:buNone/>
            </a:pPr>
            <a:br>
              <a:rPr lang="en-IN" sz="4800" b="0" dirty="0">
                <a:solidFill>
                  <a:srgbClr val="000000"/>
                </a:solidFill>
                <a:effectLst/>
                <a:latin typeface="Courier New" panose="02070309020205020404" pitchFamily="49" charset="0"/>
              </a:rPr>
            </a:b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plotting.plot_img</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plt.suptitle</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a:t>
            </a:r>
            <a:r>
              <a:rPr lang="en-IN" sz="4800" b="0" dirty="0" err="1">
                <a:solidFill>
                  <a:srgbClr val="A31515"/>
                </a:solidFill>
                <a:effectLst/>
                <a:latin typeface="Courier New" panose="02070309020205020404" pitchFamily="49" charset="0"/>
              </a:rPr>
              <a:t>Visulisation</a:t>
            </a:r>
            <a:r>
              <a:rPr lang="en-IN" sz="4800" b="0" dirty="0">
                <a:solidFill>
                  <a:srgbClr val="A31515"/>
                </a:solidFill>
                <a:effectLst/>
                <a:latin typeface="Courier New" panose="02070309020205020404" pitchFamily="49" charset="0"/>
              </a:rPr>
              <a:t> of Abdomen CT :by </a:t>
            </a:r>
            <a:r>
              <a:rPr lang="en-IN" sz="4800" b="0" dirty="0" err="1">
                <a:solidFill>
                  <a:srgbClr val="A31515"/>
                </a:solidFill>
                <a:effectLst/>
                <a:latin typeface="Courier New" panose="02070309020205020404" pitchFamily="49" charset="0"/>
              </a:rPr>
              <a:t>Nilearn</a:t>
            </a:r>
            <a:r>
              <a:rPr lang="en-IN" sz="4800" b="0" dirty="0">
                <a:solidFill>
                  <a:srgbClr val="A31515"/>
                </a:solidFill>
                <a:effectLst/>
                <a:latin typeface="Courier New" panose="02070309020205020404" pitchFamily="49" charset="0"/>
              </a:rPr>
              <a: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plt.show</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plotting.plot_img</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a:t>
            </a: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display_mode</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'mosaic'</a:t>
            </a: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cmap</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a:t>
            </a:r>
            <a:r>
              <a:rPr lang="en-IN" sz="4800" b="0" dirty="0" err="1">
                <a:solidFill>
                  <a:srgbClr val="A31515"/>
                </a:solidFill>
                <a:effectLst/>
                <a:latin typeface="Courier New" panose="02070309020205020404" pitchFamily="49" charset="0"/>
              </a:rPr>
              <a:t>gray</a:t>
            </a:r>
            <a:r>
              <a:rPr lang="en-IN" sz="4800" b="0" dirty="0">
                <a:solidFill>
                  <a:srgbClr val="A31515"/>
                </a:solidFill>
                <a:effectLst/>
                <a:latin typeface="Courier New" panose="02070309020205020404" pitchFamily="49" charset="0"/>
              </a:rPr>
              <a: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plt.show</a:t>
            </a:r>
            <a:r>
              <a:rPr lang="en-IN" sz="4800" b="0" dirty="0">
                <a:solidFill>
                  <a:srgbClr val="000000"/>
                </a:solidFill>
                <a:effectLst/>
                <a:latin typeface="Courier New" panose="02070309020205020404" pitchFamily="49" charset="0"/>
              </a:rPr>
              <a:t>()</a:t>
            </a:r>
            <a:br>
              <a:rPr lang="en-IN" sz="4800" b="0" dirty="0">
                <a:solidFill>
                  <a:srgbClr val="000000"/>
                </a:solidFill>
                <a:effectLst/>
                <a:latin typeface="Courier New" panose="02070309020205020404" pitchFamily="49" charset="0"/>
              </a:rPr>
            </a:br>
            <a:r>
              <a:rPr lang="en-IN" sz="4800" b="0" dirty="0">
                <a:solidFill>
                  <a:srgbClr val="000000"/>
                </a:solidFill>
                <a:effectLst/>
                <a:latin typeface="Courier New" panose="02070309020205020404" pitchFamily="49" charset="0"/>
              </a:rPr>
              <a:t>     </a:t>
            </a:r>
          </a:p>
          <a:p>
            <a:endParaRPr lang="en-IN" sz="1200" dirty="0"/>
          </a:p>
        </p:txBody>
      </p:sp>
      <p:sp>
        <p:nvSpPr>
          <p:cNvPr id="5" name="Text Placeholder 4">
            <a:extLst>
              <a:ext uri="{FF2B5EF4-FFF2-40B4-BE49-F238E27FC236}">
                <a16:creationId xmlns:a16="http://schemas.microsoft.com/office/drawing/2014/main" id="{8D71973C-E4EE-A19B-FB29-FF9C98DB0E18}"/>
              </a:ext>
            </a:extLst>
          </p:cNvPr>
          <p:cNvSpPr>
            <a:spLocks noGrp="1"/>
          </p:cNvSpPr>
          <p:nvPr>
            <p:ph type="body" sz="quarter" idx="3"/>
          </p:nvPr>
        </p:nvSpPr>
        <p:spPr>
          <a:xfrm>
            <a:off x="7351058" y="1681163"/>
            <a:ext cx="4543516" cy="823912"/>
          </a:xfrm>
        </p:spPr>
        <p:txBody>
          <a:bodyPr/>
          <a:lstStyle/>
          <a:p>
            <a:r>
              <a:rPr lang="en-IN" dirty="0"/>
              <a:t>VISUALIZATION OF THE IMAGE </a:t>
            </a:r>
          </a:p>
        </p:txBody>
      </p:sp>
      <p:sp>
        <p:nvSpPr>
          <p:cNvPr id="6" name="Content Placeholder 5">
            <a:extLst>
              <a:ext uri="{FF2B5EF4-FFF2-40B4-BE49-F238E27FC236}">
                <a16:creationId xmlns:a16="http://schemas.microsoft.com/office/drawing/2014/main" id="{2AC32B83-7131-8666-C44E-8DA1B5988B2B}"/>
              </a:ext>
            </a:extLst>
          </p:cNvPr>
          <p:cNvSpPr>
            <a:spLocks noGrp="1"/>
          </p:cNvSpPr>
          <p:nvPr>
            <p:ph sz="quarter" idx="4"/>
          </p:nvPr>
        </p:nvSpPr>
        <p:spPr>
          <a:xfrm>
            <a:off x="7351057" y="2675405"/>
            <a:ext cx="4733367" cy="3817470"/>
          </a:xfrm>
        </p:spPr>
        <p:txBody>
          <a:bodyPr>
            <a:noAutofit/>
          </a:bodyPr>
          <a:lstStyle/>
          <a:p>
            <a:r>
              <a:rPr lang="en-IN" sz="1200" dirty="0"/>
              <a:t>PLOTTING THE  MIDDLE SLICE OF THE ABDOMINAL CT </a:t>
            </a:r>
          </a:p>
        </p:txBody>
      </p:sp>
      <p:pic>
        <p:nvPicPr>
          <p:cNvPr id="1026" name="Picture 2">
            <a:extLst>
              <a:ext uri="{FF2B5EF4-FFF2-40B4-BE49-F238E27FC236}">
                <a16:creationId xmlns:a16="http://schemas.microsoft.com/office/drawing/2014/main" id="{E4DE8694-B1CF-F8D5-A66D-01E10BE84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057" y="2981885"/>
            <a:ext cx="3269654" cy="219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6AC0-EFBC-61E4-1B14-F3DFA4129094}"/>
              </a:ext>
            </a:extLst>
          </p:cNvPr>
          <p:cNvSpPr>
            <a:spLocks noGrp="1"/>
          </p:cNvSpPr>
          <p:nvPr>
            <p:ph type="title"/>
          </p:nvPr>
        </p:nvSpPr>
        <p:spPr>
          <a:xfrm>
            <a:off x="838200" y="60327"/>
            <a:ext cx="10515600" cy="726144"/>
          </a:xfrm>
        </p:spPr>
        <p:txBody>
          <a:bodyPr>
            <a:normAutofit fontScale="90000"/>
          </a:bodyPr>
          <a:lstStyle/>
          <a:p>
            <a:r>
              <a:rPr lang="en-IN" dirty="0"/>
              <a:t>VISUALISATION OF A SERIES OF SLICE IMAGES</a:t>
            </a:r>
          </a:p>
        </p:txBody>
      </p:sp>
      <p:sp>
        <p:nvSpPr>
          <p:cNvPr id="3" name="Text Placeholder 2">
            <a:extLst>
              <a:ext uri="{FF2B5EF4-FFF2-40B4-BE49-F238E27FC236}">
                <a16:creationId xmlns:a16="http://schemas.microsoft.com/office/drawing/2014/main" id="{8A4BEB7C-9C9B-9545-7B92-BB5C7577B280}"/>
              </a:ext>
            </a:extLst>
          </p:cNvPr>
          <p:cNvSpPr>
            <a:spLocks noGrp="1"/>
          </p:cNvSpPr>
          <p:nvPr>
            <p:ph type="body" idx="1"/>
          </p:nvPr>
        </p:nvSpPr>
        <p:spPr>
          <a:xfrm>
            <a:off x="321344" y="786472"/>
            <a:ext cx="5647951" cy="304799"/>
          </a:xfrm>
        </p:spPr>
        <p:txBody>
          <a:bodyPr>
            <a:normAutofit fontScale="85000" lnSpcReduction="10000"/>
          </a:bodyPr>
          <a:lstStyle/>
          <a:p>
            <a:r>
              <a:rPr lang="en-IN" dirty="0"/>
              <a:t>CODE BLOCK</a:t>
            </a:r>
          </a:p>
        </p:txBody>
      </p:sp>
      <p:sp>
        <p:nvSpPr>
          <p:cNvPr id="4" name="Content Placeholder 3">
            <a:extLst>
              <a:ext uri="{FF2B5EF4-FFF2-40B4-BE49-F238E27FC236}">
                <a16:creationId xmlns:a16="http://schemas.microsoft.com/office/drawing/2014/main" id="{2C73A11A-0AD5-B89B-0E5D-DA2B5B484E9A}"/>
              </a:ext>
            </a:extLst>
          </p:cNvPr>
          <p:cNvSpPr>
            <a:spLocks noGrp="1"/>
          </p:cNvSpPr>
          <p:nvPr>
            <p:ph sz="half" idx="2"/>
          </p:nvPr>
        </p:nvSpPr>
        <p:spPr>
          <a:xfrm>
            <a:off x="321344" y="978704"/>
            <a:ext cx="6606991" cy="5414682"/>
          </a:xfrm>
        </p:spPr>
        <p:txBody>
          <a:bodyPr>
            <a:normAutofit fontScale="25000" lnSpcReduction="20000"/>
          </a:bodyPr>
          <a:lstStyle/>
          <a:p>
            <a:pPr marL="0" indent="0">
              <a:buNone/>
            </a:pPr>
            <a:r>
              <a:rPr lang="en-IN" sz="4000" b="0" dirty="0">
                <a:solidFill>
                  <a:srgbClr val="008000"/>
                </a:solidFill>
                <a:effectLst/>
                <a:latin typeface="Courier New" panose="02070309020205020404" pitchFamily="49" charset="0"/>
              </a:rPr>
              <a:t>#Plot a series of slices</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fig_rows</a:t>
            </a:r>
            <a:r>
              <a:rPr lang="en-IN" sz="4000" b="0" dirty="0">
                <a:solidFill>
                  <a:srgbClr val="000000"/>
                </a:solidFill>
                <a:effectLst/>
                <a:latin typeface="Courier New" panose="02070309020205020404" pitchFamily="49" charset="0"/>
              </a:rPr>
              <a:t> = </a:t>
            </a:r>
            <a:r>
              <a:rPr lang="en-IN" sz="4000" b="0" dirty="0">
                <a:solidFill>
                  <a:srgbClr val="116644"/>
                </a:solidFill>
                <a:effectLst/>
                <a:latin typeface="Courier New" panose="02070309020205020404" pitchFamily="49" charset="0"/>
              </a:rPr>
              <a:t>4</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fig_cols</a:t>
            </a:r>
            <a:r>
              <a:rPr lang="en-IN" sz="4000" b="0" dirty="0">
                <a:solidFill>
                  <a:srgbClr val="000000"/>
                </a:solidFill>
                <a:effectLst/>
                <a:latin typeface="Courier New" panose="02070309020205020404" pitchFamily="49" charset="0"/>
              </a:rPr>
              <a:t> = </a:t>
            </a:r>
            <a:r>
              <a:rPr lang="en-IN" sz="4000" b="0" dirty="0">
                <a:solidFill>
                  <a:srgbClr val="116644"/>
                </a:solidFill>
                <a:effectLst/>
                <a:latin typeface="Courier New" panose="02070309020205020404" pitchFamily="49" charset="0"/>
              </a:rPr>
              <a:t>4</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n_subplots</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fig_rows</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fig_cols</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n_slice</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visulised_img_data.shape</a:t>
            </a:r>
            <a:r>
              <a:rPr lang="en-IN" sz="4000" b="0" dirty="0">
                <a:solidFill>
                  <a:srgbClr val="000000"/>
                </a:solidFill>
                <a:effectLst/>
                <a:latin typeface="Courier New" panose="02070309020205020404" pitchFamily="49" charset="0"/>
              </a:rPr>
              <a:t>[</a:t>
            </a:r>
            <a:r>
              <a:rPr lang="en-IN" sz="4000" b="0" dirty="0">
                <a:solidFill>
                  <a:srgbClr val="116644"/>
                </a:solidFill>
                <a:effectLst/>
                <a:latin typeface="Courier New" panose="02070309020205020404" pitchFamily="49" charset="0"/>
              </a:rPr>
              <a:t>0</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step_size</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n_slice</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n_subplots</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plot_range</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n_subplots</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step_size</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start_stop</a:t>
            </a:r>
            <a:r>
              <a:rPr lang="en-IN" sz="4000" b="0" dirty="0">
                <a:solidFill>
                  <a:srgbClr val="000000"/>
                </a:solidFill>
                <a:effectLst/>
                <a:latin typeface="Courier New" panose="02070309020205020404" pitchFamily="49" charset="0"/>
              </a:rPr>
              <a:t> = </a:t>
            </a:r>
            <a:r>
              <a:rPr lang="en-IN" sz="4000" b="0" dirty="0">
                <a:solidFill>
                  <a:srgbClr val="257693"/>
                </a:solidFill>
                <a:effectLst/>
                <a:latin typeface="Courier New" panose="02070309020205020404" pitchFamily="49" charset="0"/>
              </a:rPr>
              <a:t>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n_slice</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plot_range</a:t>
            </a:r>
            <a:r>
              <a:rPr lang="en-IN" sz="4000" b="0" dirty="0">
                <a:solidFill>
                  <a:srgbClr val="000000"/>
                </a:solidFill>
                <a:effectLst/>
                <a:latin typeface="Courier New" panose="02070309020205020404" pitchFamily="49" charset="0"/>
              </a:rPr>
              <a:t>) / </a:t>
            </a:r>
            <a:r>
              <a:rPr lang="en-IN" sz="4000" b="0" dirty="0">
                <a:solidFill>
                  <a:srgbClr val="116644"/>
                </a:solidFill>
                <a:effectLst/>
                <a:latin typeface="Courier New" panose="02070309020205020404" pitchFamily="49" charset="0"/>
              </a:rPr>
              <a:t>2</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fig, </a:t>
            </a:r>
            <a:r>
              <a:rPr lang="en-IN" sz="4000" b="0" dirty="0" err="1">
                <a:solidFill>
                  <a:srgbClr val="000000"/>
                </a:solidFill>
                <a:effectLst/>
                <a:latin typeface="Courier New" panose="02070309020205020404" pitchFamily="49" charset="0"/>
              </a:rPr>
              <a:t>axs</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plt.subplots</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fig_rows</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fig_cols</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figsize</a:t>
            </a:r>
            <a:r>
              <a:rPr lang="en-IN" sz="4000" b="0" dirty="0">
                <a:solidFill>
                  <a:srgbClr val="000000"/>
                </a:solidFill>
                <a:effectLst/>
                <a:latin typeface="Courier New" panose="02070309020205020404" pitchFamily="49" charset="0"/>
              </a:rPr>
              <a:t>=[</a:t>
            </a:r>
            <a:r>
              <a:rPr lang="en-IN" sz="4000" b="0" dirty="0">
                <a:solidFill>
                  <a:srgbClr val="116644"/>
                </a:solidFill>
                <a:effectLst/>
                <a:latin typeface="Courier New" panose="02070309020205020404" pitchFamily="49" charset="0"/>
              </a:rPr>
              <a:t>10</a:t>
            </a:r>
            <a:r>
              <a:rPr lang="en-IN" sz="4000" b="0" dirty="0">
                <a:solidFill>
                  <a:srgbClr val="000000"/>
                </a:solidFill>
                <a:effectLst/>
                <a:latin typeface="Courier New" panose="02070309020205020404" pitchFamily="49" charset="0"/>
              </a:rPr>
              <a:t>, </a:t>
            </a:r>
            <a:r>
              <a:rPr lang="en-IN" sz="4000" b="0" dirty="0">
                <a:solidFill>
                  <a:srgbClr val="116644"/>
                </a:solidFill>
                <a:effectLst/>
                <a:latin typeface="Courier New" panose="02070309020205020404" pitchFamily="49" charset="0"/>
              </a:rPr>
              <a:t>10</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for</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idx</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img</a:t>
            </a:r>
            <a:r>
              <a:rPr lang="en-IN" sz="4000" b="0" dirty="0">
                <a:solidFill>
                  <a:srgbClr val="000000"/>
                </a:solidFill>
                <a:effectLst/>
                <a:latin typeface="Courier New" panose="02070309020205020404" pitchFamily="49" charset="0"/>
              </a:rPr>
              <a:t> </a:t>
            </a:r>
            <a:r>
              <a:rPr lang="en-IN" sz="4000" b="0" dirty="0">
                <a:solidFill>
                  <a:srgbClr val="0000FF"/>
                </a:solidFill>
                <a:effectLst/>
                <a:latin typeface="Courier New" panose="02070309020205020404" pitchFamily="49" charset="0"/>
              </a:rPr>
              <a:t>in</a:t>
            </a:r>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enumerate</a:t>
            </a:r>
            <a:r>
              <a:rPr lang="en-IN" sz="4000" b="0" dirty="0">
                <a:solidFill>
                  <a:srgbClr val="000000"/>
                </a:solidFill>
                <a:effectLst/>
                <a:latin typeface="Courier New" panose="02070309020205020404" pitchFamily="49" charset="0"/>
              </a:rPr>
              <a:t>(</a:t>
            </a:r>
            <a:r>
              <a:rPr lang="en-IN" sz="4000" b="0" dirty="0">
                <a:solidFill>
                  <a:srgbClr val="795E26"/>
                </a:solidFill>
                <a:effectLst/>
                <a:latin typeface="Courier New" panose="02070309020205020404" pitchFamily="49" charset="0"/>
              </a:rPr>
              <a:t>range</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start_stop</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plot_range</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step_size</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axs.flat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idx</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imshow</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ndi.rotate</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visulised_img_data</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img</a:t>
            </a:r>
            <a:r>
              <a:rPr lang="en-IN" sz="4000" b="0" dirty="0">
                <a:solidFill>
                  <a:srgbClr val="000000"/>
                </a:solidFill>
                <a:effectLst/>
                <a:latin typeface="Courier New" panose="02070309020205020404" pitchFamily="49" charset="0"/>
              </a:rPr>
              <a:t> ,:],</a:t>
            </a:r>
            <a:r>
              <a:rPr lang="en-IN" sz="4000" b="0" dirty="0">
                <a:solidFill>
                  <a:srgbClr val="116644"/>
                </a:solidFill>
                <a:effectLst/>
                <a:latin typeface="Courier New" panose="02070309020205020404" pitchFamily="49" charset="0"/>
              </a:rPr>
              <a:t>90</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cmap</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gray</a:t>
            </a:r>
            <a:r>
              <a:rPr lang="en-IN" sz="4000" b="0" dirty="0">
                <a:solidFill>
                  <a:srgbClr val="A31515"/>
                </a:solidFill>
                <a:effectLst/>
                <a:latin typeface="Courier New" panose="02070309020205020404" pitchFamily="49" charset="0"/>
              </a:rPr>
              <a:t>'</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axs.flat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idx</a:t>
            </a:r>
            <a:r>
              <a:rPr lang="en-IN" sz="4000" b="0" dirty="0">
                <a:solidFill>
                  <a:srgbClr val="000000"/>
                </a:solidFill>
                <a:effectLst/>
                <a:latin typeface="Courier New" panose="02070309020205020404" pitchFamily="49" charset="0"/>
              </a:rPr>
              <a:t>].axis(</a:t>
            </a:r>
            <a:r>
              <a:rPr lang="en-IN" sz="4000" b="0" dirty="0">
                <a:solidFill>
                  <a:srgbClr val="A31515"/>
                </a:solidFill>
                <a:effectLst/>
                <a:latin typeface="Courier New" panose="02070309020205020404" pitchFamily="49" charset="0"/>
              </a:rPr>
              <a:t>'off'</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fig.suptitle</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Abdomen_CT</a:t>
            </a:r>
            <a:r>
              <a:rPr lang="en-IN" sz="4000" b="0" dirty="0">
                <a:solidFill>
                  <a:srgbClr val="A31515"/>
                </a:solidFill>
                <a:effectLst/>
                <a:latin typeface="Courier New" panose="02070309020205020404" pitchFamily="49" charset="0"/>
              </a:rPr>
              <a:t>:(Series of Slices)'</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plt.tight_layout</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plt.show</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plotting.plot_img</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plt.suptitle</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Visulisation</a:t>
            </a:r>
            <a:r>
              <a:rPr lang="en-IN" sz="4000" b="0" dirty="0">
                <a:solidFill>
                  <a:srgbClr val="A31515"/>
                </a:solidFill>
                <a:effectLst/>
                <a:latin typeface="Courier New" panose="02070309020205020404" pitchFamily="49" charset="0"/>
              </a:rPr>
              <a:t> of Abdomen CT :by </a:t>
            </a:r>
            <a:r>
              <a:rPr lang="en-IN" sz="4000" b="0" dirty="0" err="1">
                <a:solidFill>
                  <a:srgbClr val="A31515"/>
                </a:solidFill>
                <a:effectLst/>
                <a:latin typeface="Courier New" panose="02070309020205020404" pitchFamily="49" charset="0"/>
              </a:rPr>
              <a:t>Nilearn</a:t>
            </a:r>
            <a:r>
              <a:rPr lang="en-IN" sz="4000" b="0" dirty="0">
                <a:solidFill>
                  <a:srgbClr val="A31515"/>
                </a:solidFill>
                <a:effectLst/>
                <a:latin typeface="Courier New" panose="02070309020205020404" pitchFamily="49" charset="0"/>
              </a:rPr>
              <a:t>"</a:t>
            </a:r>
            <a:r>
              <a:rPr lang="en-IN" sz="4000" b="0" dirty="0">
                <a:solidFill>
                  <a:srgbClr val="000000"/>
                </a:solidFill>
                <a:effectLst/>
                <a:latin typeface="Courier New" panose="02070309020205020404" pitchFamily="49" charset="0"/>
              </a:rPr>
              <a:t>)</a:t>
            </a:r>
          </a:p>
          <a:p>
            <a:pPr marL="0" indent="0">
              <a:buNone/>
            </a:pPr>
            <a:r>
              <a:rPr lang="en-IN" sz="4000" dirty="0">
                <a:solidFill>
                  <a:schemeClr val="bg1">
                    <a:lumMod val="95000"/>
                  </a:schemeClr>
                </a:solidFill>
                <a:latin typeface="Courier New" panose="02070309020205020404" pitchFamily="49" charset="0"/>
              </a:rPr>
              <a:t>    </a:t>
            </a:r>
            <a:r>
              <a:rPr lang="en-IN" sz="4000" b="0" dirty="0" err="1">
                <a:solidFill>
                  <a:schemeClr val="tx1"/>
                </a:solidFill>
                <a:effectLst/>
                <a:latin typeface="Courier New" panose="02070309020205020404" pitchFamily="49" charset="0"/>
              </a:rPr>
              <a:t>plt.show</a:t>
            </a:r>
            <a:r>
              <a:rPr lang="en-IN" sz="4000" b="0" dirty="0">
                <a:solidFill>
                  <a:schemeClr val="tx1"/>
                </a:solidFill>
                <a:effectLst/>
                <a:latin typeface="Courier New" panose="02070309020205020404" pitchFamily="49" charset="0"/>
              </a:rPr>
              <a:t>()</a:t>
            </a:r>
            <a:br>
              <a:rPr lang="en-IN" sz="4000" b="0" dirty="0">
                <a:solidFill>
                  <a:schemeClr val="bg1">
                    <a:lumMod val="95000"/>
                  </a:schemeClr>
                </a:solidFill>
                <a:effectLst/>
                <a:latin typeface="Courier New" panose="02070309020205020404" pitchFamily="49" charset="0"/>
              </a:rPr>
            </a:br>
            <a:r>
              <a:rPr lang="en-IN" sz="4000" b="0" dirty="0">
                <a:solidFill>
                  <a:schemeClr val="bg1">
                    <a:lumMod val="95000"/>
                  </a:schemeClr>
                </a:solidFill>
                <a:effectLst/>
                <a:latin typeface="Courier New" panose="02070309020205020404" pitchFamily="49" charset="0"/>
              </a:rPr>
              <a:t>  </a:t>
            </a:r>
            <a:r>
              <a:rPr lang="en-IN" sz="4000" b="0" dirty="0">
                <a:solidFill>
                  <a:schemeClr val="tx1"/>
                </a:solidFill>
                <a:effectLst/>
                <a:latin typeface="Courier New" panose="02070309020205020404" pitchFamily="49" charset="0"/>
              </a:rPr>
              <a:t>  </a:t>
            </a:r>
            <a:r>
              <a:rPr lang="en-IN" sz="4000" b="0" dirty="0" err="1">
                <a:solidFill>
                  <a:schemeClr val="tx1"/>
                </a:solidFill>
                <a:effectLst/>
                <a:latin typeface="Courier New" panose="02070309020205020404" pitchFamily="49" charset="0"/>
              </a:rPr>
              <a:t>plotting.plot_img</a:t>
            </a:r>
            <a:r>
              <a:rPr lang="en-IN" sz="4000" b="0" dirty="0">
                <a:solidFill>
                  <a:schemeClr val="tx1"/>
                </a:solidFill>
                <a:effectLst/>
                <a:latin typeface="Courier New" panose="02070309020205020404" pitchFamily="49" charset="0"/>
              </a:rPr>
              <a:t>(</a:t>
            </a:r>
            <a:r>
              <a:rPr lang="en-IN" sz="4000" b="0" dirty="0" err="1">
                <a:solidFill>
                  <a:schemeClr val="tx1"/>
                </a:solidFill>
                <a:effectLst/>
                <a:latin typeface="Courier New" panose="02070309020205020404" pitchFamily="49" charset="0"/>
              </a:rPr>
              <a:t>visulised_img</a:t>
            </a:r>
            <a:r>
              <a:rPr lang="en-IN" sz="4000" b="0" dirty="0">
                <a:solidFill>
                  <a:schemeClr val="tx1"/>
                </a:solidFill>
                <a:effectLst/>
                <a:latin typeface="Courier New" panose="02070309020205020404" pitchFamily="49" charset="0"/>
              </a:rPr>
              <a:t>, </a:t>
            </a:r>
            <a:r>
              <a:rPr lang="en-IN" sz="4000" b="0" dirty="0" err="1">
                <a:solidFill>
                  <a:schemeClr val="tx1"/>
                </a:solidFill>
                <a:effectLst/>
                <a:latin typeface="Courier New" panose="02070309020205020404" pitchFamily="49" charset="0"/>
              </a:rPr>
              <a:t>display_mode</a:t>
            </a:r>
            <a:r>
              <a:rPr lang="en-IN" sz="4000" b="0" dirty="0">
                <a:solidFill>
                  <a:schemeClr val="tx1"/>
                </a:solidFill>
                <a:effectLst/>
                <a:latin typeface="Courier New" panose="02070309020205020404" pitchFamily="49" charset="0"/>
              </a:rPr>
              <a:t>='mosaic', </a:t>
            </a:r>
            <a:r>
              <a:rPr lang="en-IN" sz="4000" b="0" dirty="0" err="1">
                <a:solidFill>
                  <a:schemeClr val="tx1"/>
                </a:solidFill>
                <a:effectLst/>
                <a:latin typeface="Courier New" panose="02070309020205020404" pitchFamily="49" charset="0"/>
              </a:rPr>
              <a:t>cmap</a:t>
            </a:r>
            <a:r>
              <a:rPr lang="en-IN" sz="4000" b="0" dirty="0">
                <a:solidFill>
                  <a:schemeClr val="tx1"/>
                </a:solidFill>
                <a:effectLst/>
                <a:latin typeface="Courier New" panose="02070309020205020404" pitchFamily="49" charset="0"/>
              </a:rPr>
              <a:t>='</a:t>
            </a:r>
            <a:r>
              <a:rPr lang="en-IN" sz="4000" b="0" dirty="0" err="1">
                <a:solidFill>
                  <a:schemeClr val="tx1"/>
                </a:solidFill>
                <a:effectLst/>
                <a:latin typeface="Courier New" panose="02070309020205020404" pitchFamily="49" charset="0"/>
              </a:rPr>
              <a:t>gray</a:t>
            </a:r>
            <a:r>
              <a:rPr lang="en-IN" sz="4000" b="0" dirty="0">
                <a:solidFill>
                  <a:schemeClr val="tx1"/>
                </a:solidFill>
                <a:effectLst/>
                <a:latin typeface="Courier New" panose="02070309020205020404" pitchFamily="49" charset="0"/>
              </a:rPr>
              <a:t>’)</a:t>
            </a:r>
          </a:p>
          <a:p>
            <a:pPr marL="0" indent="0">
              <a:buNone/>
            </a:pPr>
            <a:r>
              <a:rPr lang="en-IN" sz="4000" b="0" dirty="0">
                <a:solidFill>
                  <a:schemeClr val="bg1">
                    <a:lumMod val="95000"/>
                  </a:schemeClr>
                </a:solidFill>
                <a:effectLst/>
                <a:latin typeface="Courier New" panose="02070309020205020404" pitchFamily="49" charset="0"/>
              </a:rPr>
              <a:t>    </a:t>
            </a:r>
            <a:r>
              <a:rPr lang="en-IN" sz="4000" b="0" dirty="0" err="1">
                <a:solidFill>
                  <a:schemeClr val="bg1">
                    <a:lumMod val="95000"/>
                  </a:schemeClr>
                </a:solidFill>
                <a:effectLst/>
                <a:latin typeface="Courier New" panose="02070309020205020404" pitchFamily="49" charset="0"/>
              </a:rPr>
              <a:t>plt.show</a:t>
            </a:r>
            <a:r>
              <a:rPr lang="en-IN" sz="4000" b="0" dirty="0">
                <a:solidFill>
                  <a:schemeClr val="bg1">
                    <a:lumMod val="95000"/>
                  </a:schemeClr>
                </a:solidFill>
                <a:effectLst/>
                <a:latin typeface="Courier New" panose="02070309020205020404" pitchFamily="49" charset="0"/>
              </a:rPr>
              <a:t>()</a:t>
            </a:r>
          </a:p>
          <a:p>
            <a:pPr marL="0" indent="0">
              <a:buNone/>
            </a:pPr>
            <a:endParaRPr lang="en-IN" dirty="0"/>
          </a:p>
        </p:txBody>
      </p:sp>
      <p:sp>
        <p:nvSpPr>
          <p:cNvPr id="5" name="Text Placeholder 4">
            <a:extLst>
              <a:ext uri="{FF2B5EF4-FFF2-40B4-BE49-F238E27FC236}">
                <a16:creationId xmlns:a16="http://schemas.microsoft.com/office/drawing/2014/main" id="{A6365336-3EFD-6321-6915-49802E2DEFB0}"/>
              </a:ext>
            </a:extLst>
          </p:cNvPr>
          <p:cNvSpPr>
            <a:spLocks noGrp="1"/>
          </p:cNvSpPr>
          <p:nvPr>
            <p:ph type="body" sz="quarter" idx="3"/>
          </p:nvPr>
        </p:nvSpPr>
        <p:spPr>
          <a:xfrm>
            <a:off x="7062599" y="728200"/>
            <a:ext cx="4291201" cy="363072"/>
          </a:xfrm>
        </p:spPr>
        <p:txBody>
          <a:bodyPr>
            <a:normAutofit fontScale="85000" lnSpcReduction="10000"/>
          </a:bodyPr>
          <a:lstStyle/>
          <a:p>
            <a:r>
              <a:rPr lang="en-IN" dirty="0"/>
              <a:t>IMAGES</a:t>
            </a:r>
          </a:p>
        </p:txBody>
      </p:sp>
      <p:pic>
        <p:nvPicPr>
          <p:cNvPr id="20482" name="Picture 2">
            <a:extLst>
              <a:ext uri="{FF2B5EF4-FFF2-40B4-BE49-F238E27FC236}">
                <a16:creationId xmlns:a16="http://schemas.microsoft.com/office/drawing/2014/main" id="{9D1F0E0E-E88B-659F-AA64-ACB50C12494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5482" y="1759145"/>
            <a:ext cx="4291013" cy="406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0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43B7EF9-62CF-BE17-C367-16DBDA494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519393"/>
            <a:ext cx="7721413" cy="26451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BD1CEC5-CF7B-2BDC-68A7-378A70723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850776"/>
            <a:ext cx="11334190" cy="40072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BEA695-1969-F9EF-D31E-2F7337BF269A}"/>
              </a:ext>
            </a:extLst>
          </p:cNvPr>
          <p:cNvSpPr txBox="1"/>
          <p:nvPr/>
        </p:nvSpPr>
        <p:spPr>
          <a:xfrm>
            <a:off x="8561294" y="645459"/>
            <a:ext cx="3325906" cy="1200329"/>
          </a:xfrm>
          <a:prstGeom prst="rect">
            <a:avLst/>
          </a:prstGeom>
          <a:noFill/>
        </p:spPr>
        <p:txBody>
          <a:bodyPr wrap="square" rtlCol="0">
            <a:spAutoFit/>
          </a:bodyPr>
          <a:lstStyle/>
          <a:p>
            <a:pPr marL="285750" indent="-285750">
              <a:buFont typeface="Arial" panose="020B0604020202020204" pitchFamily="34" charset="0"/>
              <a:buChar char="•"/>
            </a:pPr>
            <a:r>
              <a:rPr lang="en-IN" dirty="0"/>
              <a:t>VISUALIZATION OF THE 2-D IMAGE SLICES USING NILEARN LIBRARY.</a:t>
            </a:r>
          </a:p>
          <a:p>
            <a:endParaRPr lang="en-IN" dirty="0"/>
          </a:p>
        </p:txBody>
      </p:sp>
    </p:spTree>
    <p:extLst>
      <p:ext uri="{BB962C8B-B14F-4D97-AF65-F5344CB8AC3E}">
        <p14:creationId xmlns:p14="http://schemas.microsoft.com/office/powerpoint/2010/main" val="307068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2E8A-C8C0-3A68-87DC-89C2F04B2F16}"/>
              </a:ext>
            </a:extLst>
          </p:cNvPr>
          <p:cNvSpPr>
            <a:spLocks noGrp="1"/>
          </p:cNvSpPr>
          <p:nvPr>
            <p:ph type="title"/>
          </p:nvPr>
        </p:nvSpPr>
        <p:spPr/>
        <p:txBody>
          <a:bodyPr/>
          <a:lstStyle/>
          <a:p>
            <a:r>
              <a:rPr lang="en-IN" dirty="0"/>
              <a:t>STATISTICAL ANALYSIS OF THE WHOLE CT</a:t>
            </a:r>
          </a:p>
        </p:txBody>
      </p:sp>
      <p:sp>
        <p:nvSpPr>
          <p:cNvPr id="3" name="Text Placeholder 2">
            <a:extLst>
              <a:ext uri="{FF2B5EF4-FFF2-40B4-BE49-F238E27FC236}">
                <a16:creationId xmlns:a16="http://schemas.microsoft.com/office/drawing/2014/main" id="{807B06CB-B3E9-84C9-C8D6-B7B26E750D1C}"/>
              </a:ext>
            </a:extLst>
          </p:cNvPr>
          <p:cNvSpPr>
            <a:spLocks noGrp="1"/>
          </p:cNvSpPr>
          <p:nvPr>
            <p:ph type="body" idx="1"/>
          </p:nvPr>
        </p:nvSpPr>
        <p:spPr/>
        <p:txBody>
          <a:bodyPr/>
          <a:lstStyle/>
          <a:p>
            <a:r>
              <a:rPr lang="en-IN" dirty="0"/>
              <a:t>CODE BLOCK</a:t>
            </a:r>
          </a:p>
        </p:txBody>
      </p:sp>
      <p:sp>
        <p:nvSpPr>
          <p:cNvPr id="4" name="Content Placeholder 3">
            <a:extLst>
              <a:ext uri="{FF2B5EF4-FFF2-40B4-BE49-F238E27FC236}">
                <a16:creationId xmlns:a16="http://schemas.microsoft.com/office/drawing/2014/main" id="{824DD1B8-BE77-84D7-4E1E-90F487C6C086}"/>
              </a:ext>
            </a:extLst>
          </p:cNvPr>
          <p:cNvSpPr>
            <a:spLocks noGrp="1"/>
          </p:cNvSpPr>
          <p:nvPr>
            <p:ph sz="half" idx="2"/>
          </p:nvPr>
        </p:nvSpPr>
        <p:spPr/>
        <p:txBody>
          <a:bodyPr>
            <a:normAutofit fontScale="55000" lnSpcReduction="20000"/>
          </a:bodyPr>
          <a:lstStyle/>
          <a:p>
            <a:pPr marL="0" indent="0">
              <a:buNone/>
            </a:pPr>
            <a:r>
              <a:rPr lang="en-IN" sz="2800" b="0" dirty="0">
                <a:solidFill>
                  <a:srgbClr val="008000"/>
                </a:solidFill>
                <a:effectLst/>
                <a:latin typeface="Courier New" panose="02070309020205020404" pitchFamily="49" charset="0"/>
              </a:rPr>
              <a:t>#statistical analysis </a:t>
            </a:r>
            <a:endParaRPr lang="en-IN" sz="2800" b="0" dirty="0">
              <a:solidFill>
                <a:srgbClr val="000000"/>
              </a:solidFill>
              <a:effectLst/>
              <a:latin typeface="Courier New" panose="02070309020205020404" pitchFamily="49" charset="0"/>
            </a:endParaRP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"statistical Analysis of </a:t>
            </a:r>
            <a:r>
              <a:rPr lang="en-IN" sz="2800" b="0" dirty="0" err="1">
                <a:solidFill>
                  <a:srgbClr val="A31515"/>
                </a:solidFill>
                <a:effectLst/>
                <a:latin typeface="Courier New" panose="02070309020205020404" pitchFamily="49" charset="0"/>
              </a:rPr>
              <a:t>visulised</a:t>
            </a:r>
            <a:r>
              <a:rPr lang="en-IN" sz="2800" b="0" dirty="0">
                <a:solidFill>
                  <a:srgbClr val="A31515"/>
                </a:solidFill>
                <a:effectLst/>
                <a:latin typeface="Courier New" panose="02070309020205020404" pitchFamily="49" charset="0"/>
              </a:rPr>
              <a:t> </a:t>
            </a:r>
            <a:r>
              <a:rPr lang="en-IN" sz="2800" b="0" dirty="0" err="1">
                <a:solidFill>
                  <a:srgbClr val="A31515"/>
                </a:solidFill>
                <a:effectLst/>
                <a:latin typeface="Courier New" panose="02070309020205020404" pitchFamily="49" charset="0"/>
              </a:rPr>
              <a:t>image:Abdomen_CT</a:t>
            </a:r>
            <a:r>
              <a:rPr lang="en-IN" sz="2800" b="0" dirty="0">
                <a:solidFill>
                  <a:srgbClr val="A31515"/>
                </a:solidFill>
                <a:effectLst/>
                <a:latin typeface="Courier New" panose="02070309020205020404" pitchFamily="49" charset="0"/>
              </a:rPr>
              <a:t>"</a:t>
            </a:r>
            <a:r>
              <a:rPr lang="en-IN" sz="2800" b="0" dirty="0">
                <a:solidFill>
                  <a:srgbClr val="000000"/>
                </a:solidFill>
                <a:effectLst/>
                <a:latin typeface="Courier New" panose="02070309020205020404" pitchFamily="49" charset="0"/>
              </a:rPr>
              <a:t>)</a:t>
            </a:r>
          </a:p>
          <a:p>
            <a:pPr marL="0" indent="0">
              <a:buNone/>
            </a:pPr>
            <a:r>
              <a:rPr lang="en-IN" sz="2800" dirty="0">
                <a:solidFill>
                  <a:srgbClr val="000000"/>
                </a:solidFill>
                <a:latin typeface="Courier New" panose="02070309020205020404" pitchFamily="49" charset="0"/>
              </a:rPr>
              <a:t> </a:t>
            </a: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"Mean:"</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visulised_img_data.mean</a:t>
            </a:r>
            <a:r>
              <a:rPr lang="en-IN" sz="2800" b="0" dirty="0">
                <a:solidFill>
                  <a:srgbClr val="000000"/>
                </a:solidFill>
                <a:effectLst/>
                <a:latin typeface="Courier New" panose="02070309020205020404" pitchFamily="49" charset="0"/>
              </a:rPr>
              <a:t>())</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"Max:"</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err="1">
                <a:solidFill>
                  <a:srgbClr val="795E26"/>
                </a:solidFill>
                <a:effectLst/>
                <a:latin typeface="Courier New" panose="02070309020205020404" pitchFamily="49" charset="0"/>
              </a:rPr>
              <a:t>max</a:t>
            </a:r>
            <a:r>
              <a:rPr lang="en-IN" sz="2800" b="0" dirty="0">
                <a:solidFill>
                  <a:srgbClr val="000000"/>
                </a:solidFill>
                <a:effectLst/>
                <a:latin typeface="Courier New" panose="02070309020205020404" pitchFamily="49" charset="0"/>
              </a:rPr>
              <a:t>())</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"Min:"</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err="1">
                <a:solidFill>
                  <a:srgbClr val="795E26"/>
                </a:solidFill>
                <a:effectLst/>
                <a:latin typeface="Courier New" panose="02070309020205020404" pitchFamily="49" charset="0"/>
              </a:rPr>
              <a:t>min</a:t>
            </a:r>
            <a:r>
              <a:rPr lang="en-IN" sz="2800" b="0" dirty="0">
                <a:solidFill>
                  <a:srgbClr val="000000"/>
                </a:solidFill>
                <a:effectLst/>
                <a:latin typeface="Courier New" panose="02070309020205020404" pitchFamily="49" charset="0"/>
              </a:rPr>
              <a:t>())</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"standard deviation:"</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ny.std</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a:solidFill>
                  <a:srgbClr val="000000"/>
                </a:solidFill>
                <a:effectLst/>
                <a:latin typeface="Courier New" panose="02070309020205020404" pitchFamily="49" charset="0"/>
              </a:rPr>
              <a:t>))</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"standard deviation:"</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ny.var</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a:solidFill>
                  <a:srgbClr val="000000"/>
                </a:solidFill>
                <a:effectLst/>
                <a:latin typeface="Courier New" panose="02070309020205020404" pitchFamily="49" charset="0"/>
              </a:rPr>
              <a:t>))</a:t>
            </a:r>
            <a:br>
              <a:rPr lang="en-IN" sz="2800" b="0" dirty="0">
                <a:solidFill>
                  <a:srgbClr val="000000"/>
                </a:solidFill>
                <a:effectLst/>
                <a:latin typeface="Courier New" panose="02070309020205020404" pitchFamily="49" charset="0"/>
              </a:rPr>
            </a:br>
            <a:br>
              <a:rPr lang="en-IN" sz="2800" b="0" dirty="0">
                <a:solidFill>
                  <a:srgbClr val="000000"/>
                </a:solidFill>
                <a:effectLst/>
                <a:latin typeface="Courier New" panose="02070309020205020404" pitchFamily="49" charset="0"/>
              </a:rPr>
            </a:br>
            <a:endParaRPr lang="en-IN" dirty="0"/>
          </a:p>
        </p:txBody>
      </p:sp>
      <p:sp>
        <p:nvSpPr>
          <p:cNvPr id="5" name="Text Placeholder 4">
            <a:extLst>
              <a:ext uri="{FF2B5EF4-FFF2-40B4-BE49-F238E27FC236}">
                <a16:creationId xmlns:a16="http://schemas.microsoft.com/office/drawing/2014/main" id="{97F5E9F1-475E-3D63-EF55-837188B9F47A}"/>
              </a:ext>
            </a:extLst>
          </p:cNvPr>
          <p:cNvSpPr>
            <a:spLocks noGrp="1"/>
          </p:cNvSpPr>
          <p:nvPr>
            <p:ph type="body" sz="quarter" idx="3"/>
          </p:nvPr>
        </p:nvSpPr>
        <p:spPr/>
        <p:txBody>
          <a:bodyPr/>
          <a:lstStyle/>
          <a:p>
            <a:r>
              <a:rPr lang="en-IN" dirty="0"/>
              <a:t>RESULTS</a:t>
            </a:r>
          </a:p>
        </p:txBody>
      </p:sp>
      <p:sp>
        <p:nvSpPr>
          <p:cNvPr id="6" name="Content Placeholder 5">
            <a:extLst>
              <a:ext uri="{FF2B5EF4-FFF2-40B4-BE49-F238E27FC236}">
                <a16:creationId xmlns:a16="http://schemas.microsoft.com/office/drawing/2014/main" id="{11B0F213-4094-B27A-5BEC-DB71E58BABE7}"/>
              </a:ext>
            </a:extLst>
          </p:cNvPr>
          <p:cNvSpPr>
            <a:spLocks noGrp="1"/>
          </p:cNvSpPr>
          <p:nvPr>
            <p:ph sz="quarter" idx="4"/>
          </p:nvPr>
        </p:nvSpPr>
        <p:spPr/>
        <p:txBody>
          <a:bodyPr>
            <a:normAutofit fontScale="55000" lnSpcReduction="20000"/>
          </a:bodyPr>
          <a:lstStyle/>
          <a:p>
            <a:pPr marL="0" indent="0">
              <a:buNone/>
            </a:pPr>
            <a:r>
              <a:rPr lang="en-US" b="0" i="0" dirty="0">
                <a:solidFill>
                  <a:srgbClr val="212121"/>
                </a:solidFill>
                <a:effectLst/>
                <a:latin typeface="Courier New" panose="02070309020205020404" pitchFamily="49" charset="0"/>
              </a:rPr>
              <a:t>statistical Analysis of </a:t>
            </a:r>
            <a:r>
              <a:rPr lang="en-US" b="0" i="0" dirty="0" err="1">
                <a:solidFill>
                  <a:srgbClr val="212121"/>
                </a:solidFill>
                <a:effectLst/>
                <a:latin typeface="Courier New" panose="02070309020205020404" pitchFamily="49" charset="0"/>
              </a:rPr>
              <a:t>visulised</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image:Abdomen_CT</a:t>
            </a:r>
            <a:r>
              <a:rPr lang="en-US" b="0" i="0" dirty="0">
                <a:solidFill>
                  <a:srgbClr val="212121"/>
                </a:solidFill>
                <a:effectLst/>
                <a:latin typeface="Courier New" panose="02070309020205020404" pitchFamily="49" charset="0"/>
              </a:rPr>
              <a:t> </a:t>
            </a:r>
          </a:p>
          <a:p>
            <a:r>
              <a:rPr lang="en-US" b="0" i="0" dirty="0">
                <a:solidFill>
                  <a:srgbClr val="212121"/>
                </a:solidFill>
                <a:effectLst/>
                <a:latin typeface="Courier New" panose="02070309020205020404" pitchFamily="49" charset="0"/>
              </a:rPr>
              <a:t>Mean: -428.51336694532824 </a:t>
            </a:r>
          </a:p>
          <a:p>
            <a:r>
              <a:rPr lang="en-US" b="0" i="0" dirty="0">
                <a:solidFill>
                  <a:srgbClr val="212121"/>
                </a:solidFill>
                <a:effectLst/>
                <a:latin typeface="Courier New" panose="02070309020205020404" pitchFamily="49" charset="0"/>
              </a:rPr>
              <a:t>Max: 1166.0 </a:t>
            </a:r>
          </a:p>
          <a:p>
            <a:r>
              <a:rPr lang="en-US" b="0" i="0" dirty="0">
                <a:solidFill>
                  <a:srgbClr val="212121"/>
                </a:solidFill>
                <a:effectLst/>
                <a:latin typeface="Courier New" panose="02070309020205020404" pitchFamily="49" charset="0"/>
              </a:rPr>
              <a:t>Min: -1024.0 </a:t>
            </a:r>
          </a:p>
          <a:p>
            <a:r>
              <a:rPr lang="en-US" b="0" i="0" dirty="0">
                <a:solidFill>
                  <a:srgbClr val="212121"/>
                </a:solidFill>
                <a:effectLst/>
                <a:latin typeface="Courier New" panose="02070309020205020404" pitchFamily="49" charset="0"/>
              </a:rPr>
              <a:t>standard deviation: 485.81054320686843</a:t>
            </a:r>
          </a:p>
          <a:p>
            <a:r>
              <a:rPr lang="en-US" b="0" i="0" dirty="0">
                <a:solidFill>
                  <a:srgbClr val="212121"/>
                </a:solidFill>
                <a:effectLst/>
                <a:latin typeface="Courier New" panose="02070309020205020404" pitchFamily="49" charset="0"/>
              </a:rPr>
              <a:t> standard deviation: 236011.8838909526</a:t>
            </a:r>
            <a:endParaRPr lang="en-IN" dirty="0"/>
          </a:p>
        </p:txBody>
      </p:sp>
    </p:spTree>
    <p:extLst>
      <p:ext uri="{BB962C8B-B14F-4D97-AF65-F5344CB8AC3E}">
        <p14:creationId xmlns:p14="http://schemas.microsoft.com/office/powerpoint/2010/main" val="310225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5F81-830B-A9B1-08EB-9D28A7B0B37F}"/>
              </a:ext>
            </a:extLst>
          </p:cNvPr>
          <p:cNvSpPr>
            <a:spLocks noGrp="1"/>
          </p:cNvSpPr>
          <p:nvPr>
            <p:ph type="title"/>
          </p:nvPr>
        </p:nvSpPr>
        <p:spPr/>
        <p:txBody>
          <a:bodyPr/>
          <a:lstStyle/>
          <a:p>
            <a:r>
              <a:rPr lang="en-IN" dirty="0"/>
              <a:t>SEGMENTATION OF THE ABDOMINAL CT IMAGES</a:t>
            </a:r>
          </a:p>
        </p:txBody>
      </p:sp>
      <p:sp>
        <p:nvSpPr>
          <p:cNvPr id="3" name="Text Placeholder 2">
            <a:extLst>
              <a:ext uri="{FF2B5EF4-FFF2-40B4-BE49-F238E27FC236}">
                <a16:creationId xmlns:a16="http://schemas.microsoft.com/office/drawing/2014/main" id="{113B62E6-041E-D90A-3D18-2B3671D872C7}"/>
              </a:ext>
            </a:extLst>
          </p:cNvPr>
          <p:cNvSpPr>
            <a:spLocks noGrp="1"/>
          </p:cNvSpPr>
          <p:nvPr>
            <p:ph type="body" idx="1"/>
          </p:nvPr>
        </p:nvSpPr>
        <p:spPr>
          <a:xfrm>
            <a:off x="839788" y="1681163"/>
            <a:ext cx="5157787" cy="515190"/>
          </a:xfrm>
        </p:spPr>
        <p:txBody>
          <a:bodyPr>
            <a:normAutofit/>
          </a:bodyPr>
          <a:lstStyle/>
          <a:p>
            <a:r>
              <a:rPr lang="en-IN" dirty="0"/>
              <a:t>SEGMENTATION </a:t>
            </a:r>
          </a:p>
        </p:txBody>
      </p:sp>
      <p:sp>
        <p:nvSpPr>
          <p:cNvPr id="4" name="Content Placeholder 3">
            <a:extLst>
              <a:ext uri="{FF2B5EF4-FFF2-40B4-BE49-F238E27FC236}">
                <a16:creationId xmlns:a16="http://schemas.microsoft.com/office/drawing/2014/main" id="{7C8A8E18-7281-E936-E7DF-11AED2D4EF69}"/>
              </a:ext>
            </a:extLst>
          </p:cNvPr>
          <p:cNvSpPr>
            <a:spLocks noGrp="1"/>
          </p:cNvSpPr>
          <p:nvPr>
            <p:ph sz="half" idx="2"/>
          </p:nvPr>
        </p:nvSpPr>
        <p:spPr>
          <a:xfrm>
            <a:off x="502024" y="2196353"/>
            <a:ext cx="5692403" cy="3993310"/>
          </a:xfrm>
        </p:spPr>
        <p:txBody>
          <a:bodyPr>
            <a:normAutofit fontScale="25000" lnSpcReduction="20000"/>
          </a:bodyPr>
          <a:lstStyle/>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visulised_img_data.shape</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fig, </a:t>
            </a:r>
            <a:r>
              <a:rPr lang="en-IN" sz="4800" b="0" dirty="0" err="1">
                <a:solidFill>
                  <a:srgbClr val="000000"/>
                </a:solidFill>
                <a:effectLst/>
                <a:latin typeface="Courier New" panose="02070309020205020404" pitchFamily="49" charset="0"/>
              </a:rPr>
              <a:t>axs</a:t>
            </a:r>
            <a:r>
              <a:rPr lang="en-IN" sz="4800" b="0" dirty="0">
                <a:solidFill>
                  <a:srgbClr val="000000"/>
                </a:solidFill>
                <a:effectLst/>
                <a:latin typeface="Courier New" panose="02070309020205020404" pitchFamily="49" charset="0"/>
              </a:rPr>
              <a:t> = </a:t>
            </a:r>
            <a:r>
              <a:rPr lang="en-IN" sz="4800" b="0" dirty="0" err="1">
                <a:solidFill>
                  <a:srgbClr val="000000"/>
                </a:solidFill>
                <a:effectLst/>
                <a:latin typeface="Courier New" panose="02070309020205020404" pitchFamily="49" charset="0"/>
              </a:rPr>
              <a:t>plt.subplots</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1</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1</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fig.suptitle</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'segmented </a:t>
            </a:r>
            <a:r>
              <a:rPr lang="en-IN" sz="4800" b="0" dirty="0" err="1">
                <a:solidFill>
                  <a:srgbClr val="A31515"/>
                </a:solidFill>
                <a:effectLst/>
                <a:latin typeface="Courier New" panose="02070309020205020404" pitchFamily="49" charset="0"/>
              </a:rPr>
              <a:t>image:Abdomen</a:t>
            </a:r>
            <a:r>
              <a:rPr lang="en-IN" sz="4800" b="0" dirty="0">
                <a:solidFill>
                  <a:srgbClr val="A31515"/>
                </a:solidFill>
                <a:effectLst/>
                <a:latin typeface="Courier New" panose="02070309020205020404" pitchFamily="49" charset="0"/>
              </a:rPr>
              <a:t> CT'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plt.pcolormesh</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visulised_img_data</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90</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plt.colorbar</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plt.show</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a:solidFill>
                  <a:srgbClr val="008000"/>
                </a:solidFill>
                <a:effectLst/>
                <a:latin typeface="Courier New" panose="02070309020205020404" pitchFamily="49" charset="0"/>
              </a:rPr>
              <a:t>#segmentation of image </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mask=</a:t>
            </a:r>
            <a:r>
              <a:rPr lang="en-IN" sz="4800" b="0" dirty="0" err="1">
                <a:solidFill>
                  <a:srgbClr val="000000"/>
                </a:solidFill>
                <a:effectLst/>
                <a:latin typeface="Courier New" panose="02070309020205020404" pitchFamily="49" charset="0"/>
              </a:rPr>
              <a:t>visulised_img_data</a:t>
            </a:r>
            <a:r>
              <a:rPr lang="en-IN" sz="4800" b="0" dirty="0">
                <a:solidFill>
                  <a:srgbClr val="000000"/>
                </a:solidFill>
                <a:effectLst/>
                <a:latin typeface="Courier New" panose="02070309020205020404" pitchFamily="49" charset="0"/>
              </a:rPr>
              <a:t>&lt;</a:t>
            </a:r>
            <a:r>
              <a:rPr lang="en-IN" sz="4800" b="0" dirty="0">
                <a:solidFill>
                  <a:srgbClr val="116644"/>
                </a:solidFill>
                <a:effectLst/>
                <a:latin typeface="Courier New" panose="02070309020205020404" pitchFamily="49" charset="0"/>
              </a:rPr>
              <a:t>-320</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plt.suptitle</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'segmented </a:t>
            </a:r>
            <a:r>
              <a:rPr lang="en-IN" sz="4800" b="0" dirty="0" err="1">
                <a:solidFill>
                  <a:srgbClr val="A31515"/>
                </a:solidFill>
                <a:effectLst/>
                <a:latin typeface="Courier New" panose="02070309020205020404" pitchFamily="49" charset="0"/>
              </a:rPr>
              <a:t>image:Abdomen</a:t>
            </a:r>
            <a:r>
              <a:rPr lang="en-IN" sz="4800" b="0" dirty="0">
                <a:solidFill>
                  <a:srgbClr val="A31515"/>
                </a:solidFill>
                <a:effectLst/>
                <a:latin typeface="Courier New" panose="02070309020205020404" pitchFamily="49" charset="0"/>
              </a:rPr>
              <a:t> CT'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plt.pcolormesh</a:t>
            </a:r>
            <a:r>
              <a:rPr lang="en-IN" sz="4800" b="0" dirty="0">
                <a:solidFill>
                  <a:srgbClr val="000000"/>
                </a:solidFill>
                <a:effectLst/>
                <a:latin typeface="Courier New" panose="02070309020205020404" pitchFamily="49" charset="0"/>
              </a:rPr>
              <a:t>(mask[</a:t>
            </a:r>
            <a:r>
              <a:rPr lang="en-IN" sz="4800" b="0" dirty="0">
                <a:solidFill>
                  <a:srgbClr val="116644"/>
                </a:solidFill>
                <a:effectLst/>
                <a:latin typeface="Courier New" panose="02070309020205020404" pitchFamily="49" charset="0"/>
              </a:rPr>
              <a:t>50</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plt.colorbar</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plt.show</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mask_labeled</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ny.vectorize</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label,signature</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a:t>
            </a:r>
            <a:r>
              <a:rPr lang="en-IN" sz="4800" b="0" dirty="0" err="1">
                <a:solidFill>
                  <a:srgbClr val="A31515"/>
                </a:solidFill>
                <a:effectLst/>
                <a:latin typeface="Courier New" panose="02070309020205020404" pitchFamily="49" charset="0"/>
              </a:rPr>
              <a:t>n,m</a:t>
            </a:r>
            <a:r>
              <a:rPr lang="en-IN" sz="4800" b="0" dirty="0">
                <a:solidFill>
                  <a:srgbClr val="A31515"/>
                </a:solidFill>
                <a:effectLst/>
                <a:latin typeface="Courier New" panose="02070309020205020404" pitchFamily="49" charset="0"/>
              </a:rPr>
              <a:t>)-&gt;(</a:t>
            </a:r>
            <a:r>
              <a:rPr lang="en-IN" sz="4800" b="0" dirty="0" err="1">
                <a:solidFill>
                  <a:srgbClr val="A31515"/>
                </a:solidFill>
                <a:effectLst/>
                <a:latin typeface="Courier New" panose="02070309020205020404" pitchFamily="49" charset="0"/>
              </a:rPr>
              <a:t>n,m</a:t>
            </a:r>
            <a:r>
              <a:rPr lang="en-IN" sz="4800" b="0" dirty="0">
                <a:solidFill>
                  <a:srgbClr val="A31515"/>
                </a:solidFill>
                <a:effectLst/>
                <a:latin typeface="Courier New" panose="02070309020205020404" pitchFamily="49" charset="0"/>
              </a:rPr>
              <a:t>)'</a:t>
            </a:r>
            <a:r>
              <a:rPr lang="en-IN" sz="4800" b="0" dirty="0">
                <a:solidFill>
                  <a:srgbClr val="000000"/>
                </a:solidFill>
                <a:effectLst/>
                <a:latin typeface="Courier New" panose="02070309020205020404" pitchFamily="49" charset="0"/>
              </a:rPr>
              <a:t>)(mask)</a:t>
            </a:r>
          </a:p>
          <a:p>
            <a:pPr marL="0" indent="0">
              <a:buNone/>
            </a:pPr>
            <a:r>
              <a:rPr lang="en-IN" sz="4800" b="0" dirty="0">
                <a:solidFill>
                  <a:srgbClr val="000000"/>
                </a:solidFill>
                <a:effectLst/>
                <a:latin typeface="Courier New" panose="02070309020205020404" pitchFamily="49" charset="0"/>
              </a:rPr>
              <a:t>    fig, </a:t>
            </a:r>
            <a:r>
              <a:rPr lang="en-IN" sz="4800" b="0" dirty="0" err="1">
                <a:solidFill>
                  <a:srgbClr val="000000"/>
                </a:solidFill>
                <a:effectLst/>
                <a:latin typeface="Courier New" panose="02070309020205020404" pitchFamily="49" charset="0"/>
              </a:rPr>
              <a:t>axs</a:t>
            </a:r>
            <a:r>
              <a:rPr lang="en-IN" sz="4800" b="0" dirty="0">
                <a:solidFill>
                  <a:srgbClr val="000000"/>
                </a:solidFill>
                <a:effectLst/>
                <a:latin typeface="Courier New" panose="02070309020205020404" pitchFamily="49" charset="0"/>
              </a:rPr>
              <a:t> = </a:t>
            </a:r>
            <a:r>
              <a:rPr lang="en-IN" sz="4800" b="0" dirty="0" err="1">
                <a:solidFill>
                  <a:srgbClr val="000000"/>
                </a:solidFill>
                <a:effectLst/>
                <a:latin typeface="Courier New" panose="02070309020205020404" pitchFamily="49" charset="0"/>
              </a:rPr>
              <a:t>plt.subplots</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1</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1</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fig.suptitle</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'segmented </a:t>
            </a:r>
            <a:r>
              <a:rPr lang="en-IN" sz="4800" b="0" dirty="0" err="1">
                <a:solidFill>
                  <a:srgbClr val="A31515"/>
                </a:solidFill>
                <a:effectLst/>
                <a:latin typeface="Courier New" panose="02070309020205020404" pitchFamily="49" charset="0"/>
              </a:rPr>
              <a:t>image:Abdomen</a:t>
            </a:r>
            <a:r>
              <a:rPr lang="en-IN" sz="4800" b="0" dirty="0">
                <a:solidFill>
                  <a:srgbClr val="A31515"/>
                </a:solidFill>
                <a:effectLst/>
                <a:latin typeface="Courier New" panose="02070309020205020404" pitchFamily="49" charset="0"/>
              </a:rPr>
              <a:t> CT'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plt.pcolormesh</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mask_labeled</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50</a:t>
            </a:r>
            <a:r>
              <a:rPr lang="en-IN" sz="4800" b="0" dirty="0">
                <a:solidFill>
                  <a:srgbClr val="000000"/>
                </a:solidFill>
                <a:effectLst/>
                <a:latin typeface="Courier New" panose="02070309020205020404" pitchFamily="49" charset="0"/>
              </a:rPr>
              <a:t>]) </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plt.colorbar</a:t>
            </a:r>
            <a:r>
              <a:rPr lang="en-IN" sz="4800" b="0" dirty="0">
                <a:solidFill>
                  <a:srgbClr val="000000"/>
                </a:solidFill>
                <a:effectLst/>
                <a:latin typeface="Courier New" panose="02070309020205020404" pitchFamily="49" charset="0"/>
              </a:rPr>
              <a:t>()  </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plt.show</a:t>
            </a:r>
            <a:r>
              <a:rPr lang="en-IN" sz="4800" b="0" dirty="0">
                <a:solidFill>
                  <a:srgbClr val="000000"/>
                </a:solidFill>
                <a:effectLst/>
                <a:latin typeface="Courier New" panose="02070309020205020404" pitchFamily="49" charset="0"/>
              </a:rPr>
              <a:t>() </a:t>
            </a:r>
          </a:p>
          <a:p>
            <a:pPr marL="0" indent="0">
              <a:buNone/>
            </a:pPr>
            <a:r>
              <a:rPr lang="en-IN" b="0" dirty="0">
                <a:solidFill>
                  <a:srgbClr val="008000"/>
                </a:solidFill>
                <a:effectLst/>
                <a:latin typeface="Courier New" panose="02070309020205020404" pitchFamily="49" charset="0"/>
              </a:rPr>
              <a:t>    </a:t>
            </a:r>
            <a:endParaRPr lang="en-IN" dirty="0"/>
          </a:p>
        </p:txBody>
      </p:sp>
      <p:sp>
        <p:nvSpPr>
          <p:cNvPr id="5" name="Text Placeholder 4">
            <a:extLst>
              <a:ext uri="{FF2B5EF4-FFF2-40B4-BE49-F238E27FC236}">
                <a16:creationId xmlns:a16="http://schemas.microsoft.com/office/drawing/2014/main" id="{F66CC54B-1679-C03A-DDD5-627E29A5A0BC}"/>
              </a:ext>
            </a:extLst>
          </p:cNvPr>
          <p:cNvSpPr>
            <a:spLocks noGrp="1"/>
          </p:cNvSpPr>
          <p:nvPr>
            <p:ph type="body" sz="quarter" idx="3"/>
          </p:nvPr>
        </p:nvSpPr>
        <p:spPr>
          <a:xfrm>
            <a:off x="6172200" y="1681163"/>
            <a:ext cx="5183188" cy="515190"/>
          </a:xfrm>
        </p:spPr>
        <p:txBody>
          <a:bodyPr>
            <a:normAutofit/>
          </a:bodyPr>
          <a:lstStyle/>
          <a:p>
            <a:r>
              <a:rPr lang="en-IN" dirty="0"/>
              <a:t>VISUALIZATION OF SEGMENTED IMAGES</a:t>
            </a:r>
          </a:p>
        </p:txBody>
      </p:sp>
      <p:sp>
        <p:nvSpPr>
          <p:cNvPr id="6" name="Content Placeholder 5">
            <a:extLst>
              <a:ext uri="{FF2B5EF4-FFF2-40B4-BE49-F238E27FC236}">
                <a16:creationId xmlns:a16="http://schemas.microsoft.com/office/drawing/2014/main" id="{4E7FAEA8-4949-0FFB-A746-AEEB688F4176}"/>
              </a:ext>
            </a:extLst>
          </p:cNvPr>
          <p:cNvSpPr>
            <a:spLocks noGrp="1"/>
          </p:cNvSpPr>
          <p:nvPr>
            <p:ph sz="quarter" idx="4"/>
          </p:nvPr>
        </p:nvSpPr>
        <p:spPr>
          <a:xfrm>
            <a:off x="9157448" y="3263714"/>
            <a:ext cx="3802330" cy="2532756"/>
          </a:xfrm>
        </p:spPr>
        <p:txBody>
          <a:bodyPr>
            <a:normAutofit fontScale="25000" lnSpcReduction="20000"/>
          </a:bodyPr>
          <a:lstStyle/>
          <a:p>
            <a:pPr marL="0" indent="0">
              <a:buNone/>
            </a:pPr>
            <a:br>
              <a:rPr lang="en-IN" sz="4800" b="0" dirty="0">
                <a:solidFill>
                  <a:srgbClr val="000000"/>
                </a:solidFill>
                <a:effectLst/>
                <a:latin typeface="Courier New" panose="02070309020205020404" pitchFamily="49" charset="0"/>
              </a:rPr>
            </a:br>
            <a:endParaRPr lang="en-IN" sz="4800" b="0" dirty="0">
              <a:solidFill>
                <a:srgbClr val="000000"/>
              </a:solidFill>
              <a:effectLst/>
              <a:latin typeface="Courier New" panose="02070309020205020404" pitchFamily="49" charset="0"/>
            </a:endParaRPr>
          </a:p>
          <a:p>
            <a:endParaRPr lang="en-IN" dirty="0"/>
          </a:p>
        </p:txBody>
      </p:sp>
      <p:pic>
        <p:nvPicPr>
          <p:cNvPr id="3074" name="Picture 2">
            <a:extLst>
              <a:ext uri="{FF2B5EF4-FFF2-40B4-BE49-F238E27FC236}">
                <a16:creationId xmlns:a16="http://schemas.microsoft.com/office/drawing/2014/main" id="{6CAD8694-6B1E-0D52-85CA-8137F6276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660" y="2291323"/>
            <a:ext cx="3872754" cy="21013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27F8C55-9566-1B5B-FEB9-838CB5006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184" y="4487676"/>
            <a:ext cx="2509837" cy="23484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DA5A7F4-30AF-BFA8-1BB1-579070F3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764" y="4392706"/>
            <a:ext cx="2992812" cy="241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91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04FB-AFDD-93CF-7493-F39CBC24790E}"/>
              </a:ext>
            </a:extLst>
          </p:cNvPr>
          <p:cNvSpPr>
            <a:spLocks noGrp="1"/>
          </p:cNvSpPr>
          <p:nvPr>
            <p:ph type="title"/>
          </p:nvPr>
        </p:nvSpPr>
        <p:spPr/>
        <p:txBody>
          <a:bodyPr/>
          <a:lstStyle/>
          <a:p>
            <a:r>
              <a:rPr lang="en-IN" dirty="0"/>
              <a:t>STATISTICAL ANALYSIS OF SEGMENTED IMAGE</a:t>
            </a:r>
          </a:p>
        </p:txBody>
      </p:sp>
      <p:sp>
        <p:nvSpPr>
          <p:cNvPr id="3" name="Text Placeholder 2">
            <a:extLst>
              <a:ext uri="{FF2B5EF4-FFF2-40B4-BE49-F238E27FC236}">
                <a16:creationId xmlns:a16="http://schemas.microsoft.com/office/drawing/2014/main" id="{C3B2A6DE-6661-F195-5E94-D3C97D1F968D}"/>
              </a:ext>
            </a:extLst>
          </p:cNvPr>
          <p:cNvSpPr>
            <a:spLocks noGrp="1"/>
          </p:cNvSpPr>
          <p:nvPr>
            <p:ph type="body" idx="1"/>
          </p:nvPr>
        </p:nvSpPr>
        <p:spPr/>
        <p:txBody>
          <a:bodyPr/>
          <a:lstStyle/>
          <a:p>
            <a:r>
              <a:rPr lang="en-IN" dirty="0"/>
              <a:t>CODE BLOCK</a:t>
            </a:r>
          </a:p>
        </p:txBody>
      </p:sp>
      <p:sp>
        <p:nvSpPr>
          <p:cNvPr id="4" name="Content Placeholder 3">
            <a:extLst>
              <a:ext uri="{FF2B5EF4-FFF2-40B4-BE49-F238E27FC236}">
                <a16:creationId xmlns:a16="http://schemas.microsoft.com/office/drawing/2014/main" id="{BFD71B8E-3C0E-37B0-C5A2-DC259A3539AE}"/>
              </a:ext>
            </a:extLst>
          </p:cNvPr>
          <p:cNvSpPr>
            <a:spLocks noGrp="1"/>
          </p:cNvSpPr>
          <p:nvPr>
            <p:ph sz="half" idx="2"/>
          </p:nvPr>
        </p:nvSpPr>
        <p:spPr>
          <a:xfrm>
            <a:off x="839787" y="2505075"/>
            <a:ext cx="5731341" cy="3684588"/>
          </a:xfrm>
        </p:spPr>
        <p:txBody>
          <a:bodyPr>
            <a:normAutofit fontScale="55000" lnSpcReduction="20000"/>
          </a:bodyPr>
          <a:lstStyle/>
          <a:p>
            <a:pPr marL="0" indent="0">
              <a:buNone/>
            </a:pPr>
            <a:r>
              <a:rPr lang="en-IN" sz="2800" b="0" dirty="0">
                <a:solidFill>
                  <a:srgbClr val="008000"/>
                </a:solidFill>
                <a:effectLst/>
                <a:latin typeface="Courier New" panose="02070309020205020404" pitchFamily="49" charset="0"/>
              </a:rPr>
              <a:t>#statistical analysis </a:t>
            </a:r>
            <a:endParaRPr lang="en-IN" sz="2800" b="0" dirty="0">
              <a:solidFill>
                <a:srgbClr val="000000"/>
              </a:solidFill>
              <a:effectLst/>
              <a:latin typeface="Courier New" panose="02070309020205020404" pitchFamily="49" charset="0"/>
            </a:endParaRP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"statistical Analysis of segmented </a:t>
            </a:r>
            <a:r>
              <a:rPr lang="en-IN" sz="2800" b="0" dirty="0" err="1">
                <a:solidFill>
                  <a:srgbClr val="A31515"/>
                </a:solidFill>
                <a:effectLst/>
                <a:latin typeface="Courier New" panose="02070309020205020404" pitchFamily="49" charset="0"/>
              </a:rPr>
              <a:t>image:Abdomen_CT</a:t>
            </a:r>
            <a:r>
              <a:rPr lang="en-IN" sz="2800" b="0" dirty="0">
                <a:solidFill>
                  <a:srgbClr val="A31515"/>
                </a:solidFill>
                <a:effectLst/>
                <a:latin typeface="Courier New" panose="02070309020205020404" pitchFamily="49" charset="0"/>
              </a:rPr>
              <a:t>"</a:t>
            </a:r>
            <a:r>
              <a:rPr lang="en-IN" sz="2800" b="0" dirty="0">
                <a:solidFill>
                  <a:srgbClr val="000000"/>
                </a:solidFill>
                <a:effectLst/>
                <a:latin typeface="Courier New" panose="02070309020205020404" pitchFamily="49" charset="0"/>
              </a:rPr>
              <a:t>)</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"Mean:"</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a:solidFill>
                  <a:srgbClr val="000000"/>
                </a:solidFill>
                <a:effectLst/>
                <a:latin typeface="Courier New" panose="02070309020205020404" pitchFamily="49" charset="0"/>
              </a:rPr>
              <a:t>[</a:t>
            </a:r>
            <a:r>
              <a:rPr lang="en-IN" sz="2800" b="0" dirty="0">
                <a:solidFill>
                  <a:srgbClr val="116644"/>
                </a:solidFill>
                <a:effectLst/>
                <a:latin typeface="Courier New" panose="02070309020205020404" pitchFamily="49" charset="0"/>
              </a:rPr>
              <a:t>90</a:t>
            </a:r>
            <a:r>
              <a:rPr lang="en-IN" sz="2800" b="0" dirty="0">
                <a:solidFill>
                  <a:srgbClr val="000000"/>
                </a:solidFill>
                <a:effectLst/>
                <a:latin typeface="Courier New" panose="02070309020205020404" pitchFamily="49" charset="0"/>
              </a:rPr>
              <a:t>].mean())</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"Max:"</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a:solidFill>
                  <a:srgbClr val="000000"/>
                </a:solidFill>
                <a:effectLst/>
                <a:latin typeface="Courier New" panose="02070309020205020404" pitchFamily="49" charset="0"/>
              </a:rPr>
              <a:t>[</a:t>
            </a:r>
            <a:r>
              <a:rPr lang="en-IN" sz="2800" b="0" dirty="0">
                <a:solidFill>
                  <a:srgbClr val="116644"/>
                </a:solidFill>
                <a:effectLst/>
                <a:latin typeface="Courier New" panose="02070309020205020404" pitchFamily="49" charset="0"/>
              </a:rPr>
              <a:t>90</a:t>
            </a:r>
            <a:r>
              <a:rPr lang="en-IN" sz="2800" b="0" dirty="0">
                <a:solidFill>
                  <a:srgbClr val="000000"/>
                </a:solidFill>
                <a:effectLst/>
                <a:latin typeface="Courier New" panose="02070309020205020404" pitchFamily="49" charset="0"/>
              </a:rPr>
              <a:t>].</a:t>
            </a:r>
            <a:r>
              <a:rPr lang="en-IN" sz="2800" b="0" dirty="0">
                <a:solidFill>
                  <a:srgbClr val="795E26"/>
                </a:solidFill>
                <a:effectLst/>
                <a:latin typeface="Courier New" panose="02070309020205020404" pitchFamily="49" charset="0"/>
              </a:rPr>
              <a:t>max</a:t>
            </a:r>
            <a:r>
              <a:rPr lang="en-IN" sz="2800" b="0" dirty="0">
                <a:solidFill>
                  <a:srgbClr val="000000"/>
                </a:solidFill>
                <a:effectLst/>
                <a:latin typeface="Courier New" panose="02070309020205020404" pitchFamily="49" charset="0"/>
              </a:rPr>
              <a:t>())</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"Min:"</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a:solidFill>
                  <a:srgbClr val="000000"/>
                </a:solidFill>
                <a:effectLst/>
                <a:latin typeface="Courier New" panose="02070309020205020404" pitchFamily="49" charset="0"/>
              </a:rPr>
              <a:t>[</a:t>
            </a:r>
            <a:r>
              <a:rPr lang="en-IN" sz="2800" b="0" dirty="0">
                <a:solidFill>
                  <a:srgbClr val="116644"/>
                </a:solidFill>
                <a:effectLst/>
                <a:latin typeface="Courier New" panose="02070309020205020404" pitchFamily="49" charset="0"/>
              </a:rPr>
              <a:t>90</a:t>
            </a:r>
            <a:r>
              <a:rPr lang="en-IN" sz="2800" b="0" dirty="0">
                <a:solidFill>
                  <a:srgbClr val="000000"/>
                </a:solidFill>
                <a:effectLst/>
                <a:latin typeface="Courier New" panose="02070309020205020404" pitchFamily="49" charset="0"/>
              </a:rPr>
              <a:t>].</a:t>
            </a:r>
            <a:r>
              <a:rPr lang="en-IN" sz="2800" b="0" dirty="0">
                <a:solidFill>
                  <a:srgbClr val="795E26"/>
                </a:solidFill>
                <a:effectLst/>
                <a:latin typeface="Courier New" panose="02070309020205020404" pitchFamily="49" charset="0"/>
              </a:rPr>
              <a:t>min</a:t>
            </a:r>
            <a:r>
              <a:rPr lang="en-IN" sz="2800" b="0" dirty="0">
                <a:solidFill>
                  <a:srgbClr val="000000"/>
                </a:solidFill>
                <a:effectLst/>
                <a:latin typeface="Courier New" panose="02070309020205020404" pitchFamily="49" charset="0"/>
              </a:rPr>
              <a:t>())</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"standard deviation:"</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ny.std</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a:solidFill>
                  <a:srgbClr val="000000"/>
                </a:solidFill>
                <a:effectLst/>
                <a:latin typeface="Courier New" panose="02070309020205020404" pitchFamily="49" charset="0"/>
              </a:rPr>
              <a:t>[</a:t>
            </a:r>
            <a:r>
              <a:rPr lang="en-IN" sz="2800" b="0" dirty="0">
                <a:solidFill>
                  <a:srgbClr val="116644"/>
                </a:solidFill>
                <a:effectLst/>
                <a:latin typeface="Courier New" panose="02070309020205020404" pitchFamily="49" charset="0"/>
              </a:rPr>
              <a:t>90</a:t>
            </a:r>
            <a:r>
              <a:rPr lang="en-IN" sz="2800" b="0" dirty="0">
                <a:solidFill>
                  <a:srgbClr val="000000"/>
                </a:solidFill>
                <a:effectLst/>
                <a:latin typeface="Courier New" panose="02070309020205020404" pitchFamily="49" charset="0"/>
              </a:rPr>
              <a:t>]))</a:t>
            </a:r>
          </a:p>
          <a:p>
            <a:pPr marL="0" indent="0">
              <a:buNone/>
            </a:pPr>
            <a:r>
              <a:rPr lang="en-IN" sz="2800" b="0" dirty="0">
                <a:solidFill>
                  <a:srgbClr val="000000"/>
                </a:solidFill>
                <a:effectLst/>
                <a:latin typeface="Courier New" panose="02070309020205020404" pitchFamily="49" charset="0"/>
              </a:rPr>
              <a:t>    </a:t>
            </a:r>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"standard deviation:"</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ny.var</a:t>
            </a:r>
            <a:r>
              <a:rPr lang="en-IN" sz="2800" b="0" dirty="0">
                <a:solidFill>
                  <a:srgbClr val="000000"/>
                </a:solidFill>
                <a:effectLst/>
                <a:latin typeface="Courier New" panose="02070309020205020404" pitchFamily="49" charset="0"/>
              </a:rPr>
              <a:t>(</a:t>
            </a:r>
            <a:r>
              <a:rPr lang="en-IN" sz="2800" b="0" dirty="0" err="1">
                <a:solidFill>
                  <a:srgbClr val="000000"/>
                </a:solidFill>
                <a:effectLst/>
                <a:latin typeface="Courier New" panose="02070309020205020404" pitchFamily="49" charset="0"/>
              </a:rPr>
              <a:t>visulised_img_data</a:t>
            </a:r>
            <a:r>
              <a:rPr lang="en-IN" sz="2800" b="0" dirty="0">
                <a:solidFill>
                  <a:srgbClr val="000000"/>
                </a:solidFill>
                <a:effectLst/>
                <a:latin typeface="Courier New" panose="02070309020205020404" pitchFamily="49" charset="0"/>
              </a:rPr>
              <a:t>[</a:t>
            </a:r>
            <a:r>
              <a:rPr lang="en-IN" sz="2800" b="0" dirty="0">
                <a:solidFill>
                  <a:srgbClr val="116644"/>
                </a:solidFill>
                <a:effectLst/>
                <a:latin typeface="Courier New" panose="02070309020205020404" pitchFamily="49" charset="0"/>
              </a:rPr>
              <a:t>90</a:t>
            </a:r>
            <a:r>
              <a:rPr lang="en-IN" sz="2800" b="0" dirty="0">
                <a:solidFill>
                  <a:srgbClr val="000000"/>
                </a:solidFill>
                <a:effectLst/>
                <a:latin typeface="Courier New" panose="02070309020205020404" pitchFamily="49" charset="0"/>
              </a:rPr>
              <a:t>]))</a:t>
            </a:r>
          </a:p>
          <a:p>
            <a:endParaRPr lang="en-IN" dirty="0"/>
          </a:p>
          <a:p>
            <a:endParaRPr lang="en-IN" dirty="0"/>
          </a:p>
        </p:txBody>
      </p:sp>
      <p:sp>
        <p:nvSpPr>
          <p:cNvPr id="5" name="Text Placeholder 4">
            <a:extLst>
              <a:ext uri="{FF2B5EF4-FFF2-40B4-BE49-F238E27FC236}">
                <a16:creationId xmlns:a16="http://schemas.microsoft.com/office/drawing/2014/main" id="{D968CBCC-4409-D48D-E831-DB27AFFE4741}"/>
              </a:ext>
            </a:extLst>
          </p:cNvPr>
          <p:cNvSpPr>
            <a:spLocks noGrp="1"/>
          </p:cNvSpPr>
          <p:nvPr>
            <p:ph type="body" sz="quarter" idx="3"/>
          </p:nvPr>
        </p:nvSpPr>
        <p:spPr/>
        <p:txBody>
          <a:bodyPr/>
          <a:lstStyle/>
          <a:p>
            <a:r>
              <a:rPr lang="en-IN" dirty="0"/>
              <a:t>    RESULTS</a:t>
            </a:r>
          </a:p>
        </p:txBody>
      </p:sp>
      <p:sp>
        <p:nvSpPr>
          <p:cNvPr id="6" name="Content Placeholder 5">
            <a:extLst>
              <a:ext uri="{FF2B5EF4-FFF2-40B4-BE49-F238E27FC236}">
                <a16:creationId xmlns:a16="http://schemas.microsoft.com/office/drawing/2014/main" id="{541FFC2B-C97B-999C-241A-0BB4179C7380}"/>
              </a:ext>
            </a:extLst>
          </p:cNvPr>
          <p:cNvSpPr>
            <a:spLocks noGrp="1"/>
          </p:cNvSpPr>
          <p:nvPr>
            <p:ph sz="quarter" idx="4"/>
          </p:nvPr>
        </p:nvSpPr>
        <p:spPr>
          <a:xfrm>
            <a:off x="6418728" y="2505075"/>
            <a:ext cx="4936659" cy="3684588"/>
          </a:xfrm>
        </p:spPr>
        <p:txBody>
          <a:bodyPr>
            <a:normAutofit fontScale="55000" lnSpcReduction="20000"/>
          </a:bodyPr>
          <a:lstStyle/>
          <a:p>
            <a:pPr marL="0" indent="0">
              <a:buNone/>
            </a:pPr>
            <a:r>
              <a:rPr lang="en-US" b="0" i="0" dirty="0">
                <a:solidFill>
                  <a:srgbClr val="212121"/>
                </a:solidFill>
                <a:effectLst/>
                <a:latin typeface="Courier New" panose="02070309020205020404" pitchFamily="49" charset="0"/>
              </a:rPr>
              <a:t>statistical Analysis of segmented </a:t>
            </a:r>
            <a:r>
              <a:rPr lang="en-US" b="0" i="0" dirty="0" err="1">
                <a:solidFill>
                  <a:srgbClr val="212121"/>
                </a:solidFill>
                <a:effectLst/>
                <a:latin typeface="Courier New" panose="02070309020205020404" pitchFamily="49" charset="0"/>
              </a:rPr>
              <a:t>image:Abdomen_CT</a:t>
            </a:r>
            <a:r>
              <a:rPr lang="en-US" b="0" i="0" dirty="0">
                <a:solidFill>
                  <a:srgbClr val="212121"/>
                </a:solidFill>
                <a:effectLst/>
                <a:latin typeface="Courier New" panose="02070309020205020404" pitchFamily="49" charset="0"/>
              </a:rPr>
              <a:t> </a:t>
            </a:r>
          </a:p>
          <a:p>
            <a:r>
              <a:rPr lang="en-US" b="0" i="0" dirty="0">
                <a:solidFill>
                  <a:srgbClr val="212121"/>
                </a:solidFill>
                <a:effectLst/>
                <a:latin typeface="Courier New" panose="02070309020205020404" pitchFamily="49" charset="0"/>
              </a:rPr>
              <a:t>Mean: -567.7133316532259 </a:t>
            </a:r>
          </a:p>
          <a:p>
            <a:r>
              <a:rPr lang="en-US" b="0" i="0" dirty="0">
                <a:solidFill>
                  <a:srgbClr val="212121"/>
                </a:solidFill>
                <a:effectLst/>
                <a:latin typeface="Courier New" panose="02070309020205020404" pitchFamily="49" charset="0"/>
              </a:rPr>
              <a:t>Max: 114.0 </a:t>
            </a:r>
          </a:p>
          <a:p>
            <a:r>
              <a:rPr lang="en-US" b="0" i="0" dirty="0">
                <a:solidFill>
                  <a:srgbClr val="212121"/>
                </a:solidFill>
                <a:effectLst/>
                <a:latin typeface="Courier New" panose="02070309020205020404" pitchFamily="49" charset="0"/>
              </a:rPr>
              <a:t>Min: -1024.0 </a:t>
            </a:r>
          </a:p>
          <a:p>
            <a:r>
              <a:rPr lang="en-US" b="0" i="0" dirty="0">
                <a:solidFill>
                  <a:srgbClr val="212121"/>
                </a:solidFill>
                <a:effectLst/>
                <a:latin typeface="Courier New" panose="02070309020205020404" pitchFamily="49" charset="0"/>
              </a:rPr>
              <a:t>standard deviation: 463.4158702005345</a:t>
            </a:r>
          </a:p>
          <a:p>
            <a:r>
              <a:rPr lang="en-US" b="0" i="0" dirty="0">
                <a:solidFill>
                  <a:srgbClr val="212121"/>
                </a:solidFill>
                <a:effectLst/>
                <a:latin typeface="Courier New" panose="02070309020205020404" pitchFamily="49" charset="0"/>
              </a:rPr>
              <a:t> standard deviation: 214754.26875371864</a:t>
            </a:r>
            <a:endParaRPr lang="en-IN" dirty="0"/>
          </a:p>
        </p:txBody>
      </p:sp>
    </p:spTree>
    <p:extLst>
      <p:ext uri="{BB962C8B-B14F-4D97-AF65-F5344CB8AC3E}">
        <p14:creationId xmlns:p14="http://schemas.microsoft.com/office/powerpoint/2010/main" val="312053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44-43FF-180A-EABA-3D17D5875844}"/>
              </a:ext>
            </a:extLst>
          </p:cNvPr>
          <p:cNvSpPr>
            <a:spLocks noGrp="1"/>
          </p:cNvSpPr>
          <p:nvPr>
            <p:ph type="title"/>
          </p:nvPr>
        </p:nvSpPr>
        <p:spPr>
          <a:xfrm>
            <a:off x="1097280" y="286604"/>
            <a:ext cx="10058400" cy="740918"/>
          </a:xfrm>
        </p:spPr>
        <p:txBody>
          <a:bodyPr/>
          <a:lstStyle/>
          <a:p>
            <a:r>
              <a:rPr lang="en-IN" dirty="0"/>
              <a:t>CODE BLOCK FOR PLOTTING HISTOGRAM</a:t>
            </a:r>
          </a:p>
        </p:txBody>
      </p:sp>
      <p:sp>
        <p:nvSpPr>
          <p:cNvPr id="3" name="Content Placeholder 2">
            <a:extLst>
              <a:ext uri="{FF2B5EF4-FFF2-40B4-BE49-F238E27FC236}">
                <a16:creationId xmlns:a16="http://schemas.microsoft.com/office/drawing/2014/main" id="{D9D1A1E2-41F9-1E31-4EBE-5B9E90DEA50E}"/>
              </a:ext>
            </a:extLst>
          </p:cNvPr>
          <p:cNvSpPr>
            <a:spLocks noGrp="1"/>
          </p:cNvSpPr>
          <p:nvPr>
            <p:ph sz="half" idx="1"/>
          </p:nvPr>
        </p:nvSpPr>
        <p:spPr>
          <a:xfrm>
            <a:off x="927597" y="1106639"/>
            <a:ext cx="4937760" cy="5322441"/>
          </a:xfrm>
        </p:spPr>
        <p:txBody>
          <a:bodyPr>
            <a:normAutofit fontScale="25000" lnSpcReduction="20000"/>
          </a:bodyPr>
          <a:lstStyle/>
          <a:p>
            <a:r>
              <a:rPr lang="en-IN" b="0" dirty="0">
                <a:solidFill>
                  <a:srgbClr val="000000"/>
                </a:solidFill>
                <a:effectLst/>
                <a:latin typeface="Courier New" panose="02070309020205020404" pitchFamily="49" charset="0"/>
              </a:rPr>
              <a:t>  </a:t>
            </a:r>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Original 2D array</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visulised_img_data</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visulised_img_data</a:t>
            </a:r>
            <a:endParaRPr lang="en-IN" sz="4000" b="0" dirty="0">
              <a:solidFill>
                <a:srgbClr val="000000"/>
              </a:solidFill>
              <a:effectLst/>
              <a:latin typeface="Courier New" panose="02070309020205020404" pitchFamily="49" charset="0"/>
            </a:endParaRPr>
          </a:p>
          <a:p>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original_array.flatten</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br>
              <a:rPr lang="en-IN" sz="4000" b="0" dirty="0">
                <a:solidFill>
                  <a:srgbClr val="000000"/>
                </a:solidFill>
                <a:effectLst/>
                <a:latin typeface="Courier New" panose="02070309020205020404" pitchFamily="49" charset="0"/>
              </a:rPr>
            </a:br>
            <a:r>
              <a:rPr lang="en-IN" sz="4000" b="0" dirty="0">
                <a:solidFill>
                  <a:srgbClr val="000000"/>
                </a:solidFill>
                <a:effectLst/>
                <a:latin typeface="Courier New" panose="02070309020205020404" pitchFamily="49" charset="0"/>
              </a:rPr>
              <a:t>    visulised_img1_data=</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original_array2 = visulised_img1_data[</a:t>
            </a:r>
            <a:r>
              <a:rPr lang="en-IN" sz="4000" b="0" dirty="0">
                <a:solidFill>
                  <a:srgbClr val="116644"/>
                </a:solidFill>
                <a:effectLst/>
                <a:latin typeface="Courier New" panose="02070309020205020404" pitchFamily="49" charset="0"/>
              </a:rPr>
              <a:t>90</a:t>
            </a:r>
            <a:r>
              <a:rPr lang="en-IN" sz="4000" b="0" dirty="0">
                <a:solidFill>
                  <a:srgbClr val="000000"/>
                </a:solidFill>
                <a:effectLst/>
                <a:latin typeface="Courier New" panose="02070309020205020404" pitchFamily="49" charset="0"/>
              </a:rPr>
              <a:t>]</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flattened_array2 = original_array2.flatten()</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p>
          <a:p>
            <a:endParaRPr lang="en-IN" dirty="0"/>
          </a:p>
        </p:txBody>
      </p:sp>
      <p:sp>
        <p:nvSpPr>
          <p:cNvPr id="4" name="Content Placeholder 3">
            <a:extLst>
              <a:ext uri="{FF2B5EF4-FFF2-40B4-BE49-F238E27FC236}">
                <a16:creationId xmlns:a16="http://schemas.microsoft.com/office/drawing/2014/main" id="{55D50565-7B67-0B45-E5B3-7AAED789A2F5}"/>
              </a:ext>
            </a:extLst>
          </p:cNvPr>
          <p:cNvSpPr>
            <a:spLocks noGrp="1"/>
          </p:cNvSpPr>
          <p:nvPr>
            <p:ph sz="half" idx="2"/>
          </p:nvPr>
        </p:nvSpPr>
        <p:spPr>
          <a:xfrm>
            <a:off x="6217920" y="1723186"/>
            <a:ext cx="4937760" cy="4564491"/>
          </a:xfrm>
        </p:spPr>
        <p:txBody>
          <a:bodyPr>
            <a:noAutofit/>
          </a:bodyPr>
          <a:lstStyle/>
          <a:p>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(flattened_array2,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flattened_array</a:t>
            </a:r>
            <a:r>
              <a:rPr lang="en-IN" sz="1200" b="0" dirty="0">
                <a:solidFill>
                  <a:srgbClr val="000000"/>
                </a:solidFill>
                <a:effectLst/>
                <a:latin typeface="Courier New" panose="02070309020205020404" pitchFamily="49" charset="0"/>
              </a:rPr>
              <a:t>,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11582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83B3-BF9C-6D69-EA79-61F9E7AC6166}"/>
              </a:ext>
            </a:extLst>
          </p:cNvPr>
          <p:cNvSpPr>
            <a:spLocks noGrp="1"/>
          </p:cNvSpPr>
          <p:nvPr>
            <p:ph type="title"/>
          </p:nvPr>
        </p:nvSpPr>
        <p:spPr/>
        <p:txBody>
          <a:bodyPr/>
          <a:lstStyle/>
          <a:p>
            <a:r>
              <a:rPr lang="en-IN" dirty="0"/>
              <a:t>COMPARISON OF RESULTS FOR ABDOMEN CT IMAGES</a:t>
            </a:r>
          </a:p>
        </p:txBody>
      </p:sp>
      <p:sp>
        <p:nvSpPr>
          <p:cNvPr id="3" name="Text Placeholder 2">
            <a:extLst>
              <a:ext uri="{FF2B5EF4-FFF2-40B4-BE49-F238E27FC236}">
                <a16:creationId xmlns:a16="http://schemas.microsoft.com/office/drawing/2014/main" id="{51091753-35A7-205E-9D42-74207D6F9B8C}"/>
              </a:ext>
            </a:extLst>
          </p:cNvPr>
          <p:cNvSpPr>
            <a:spLocks noGrp="1"/>
          </p:cNvSpPr>
          <p:nvPr>
            <p:ph type="body" idx="1"/>
          </p:nvPr>
        </p:nvSpPr>
        <p:spPr/>
        <p:txBody>
          <a:bodyPr/>
          <a:lstStyle/>
          <a:p>
            <a:r>
              <a:rPr lang="en-IN" dirty="0"/>
              <a:t>HISTOGRAM FOR WHOLE IMAGE</a:t>
            </a:r>
          </a:p>
        </p:txBody>
      </p:sp>
      <p:pic>
        <p:nvPicPr>
          <p:cNvPr id="1026" name="Picture 2">
            <a:extLst>
              <a:ext uri="{FF2B5EF4-FFF2-40B4-BE49-F238E27FC236}">
                <a16:creationId xmlns:a16="http://schemas.microsoft.com/office/drawing/2014/main" id="{FB5E9961-0840-1561-E192-CEFB6A19E10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6612" y="2505075"/>
            <a:ext cx="4696838" cy="368458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2E9F1A79-8E52-BF70-1951-FBD722980EA9}"/>
              </a:ext>
            </a:extLst>
          </p:cNvPr>
          <p:cNvSpPr>
            <a:spLocks noGrp="1"/>
          </p:cNvSpPr>
          <p:nvPr>
            <p:ph type="body" sz="quarter" idx="3"/>
          </p:nvPr>
        </p:nvSpPr>
        <p:spPr/>
        <p:txBody>
          <a:bodyPr/>
          <a:lstStyle/>
          <a:p>
            <a:r>
              <a:rPr lang="en-IN" dirty="0"/>
              <a:t>HISTOGRAM FOR SEGMENTED IMAGE</a:t>
            </a:r>
          </a:p>
        </p:txBody>
      </p:sp>
      <p:pic>
        <p:nvPicPr>
          <p:cNvPr id="1028" name="Picture 4">
            <a:extLst>
              <a:ext uri="{FF2B5EF4-FFF2-40B4-BE49-F238E27FC236}">
                <a16:creationId xmlns:a16="http://schemas.microsoft.com/office/drawing/2014/main" id="{499386CC-CD5D-4D43-2EB2-B2ADF257D71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581922" y="2582863"/>
            <a:ext cx="4209756"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278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23DF-FE0A-157D-97EE-6C1DD53E8AB2}"/>
              </a:ext>
            </a:extLst>
          </p:cNvPr>
          <p:cNvSpPr>
            <a:spLocks noGrp="1"/>
          </p:cNvSpPr>
          <p:nvPr>
            <p:ph type="title"/>
          </p:nvPr>
        </p:nvSpPr>
        <p:spPr>
          <a:xfrm>
            <a:off x="313766" y="365126"/>
            <a:ext cx="11041622" cy="1140946"/>
          </a:xfrm>
        </p:spPr>
        <p:txBody>
          <a:bodyPr/>
          <a:lstStyle/>
          <a:p>
            <a:r>
              <a:rPr lang="en-IN" dirty="0"/>
              <a:t>ANALYSIS OF HEART MRI IMAGES</a:t>
            </a:r>
          </a:p>
        </p:txBody>
      </p:sp>
      <p:sp>
        <p:nvSpPr>
          <p:cNvPr id="3" name="Text Placeholder 2">
            <a:extLst>
              <a:ext uri="{FF2B5EF4-FFF2-40B4-BE49-F238E27FC236}">
                <a16:creationId xmlns:a16="http://schemas.microsoft.com/office/drawing/2014/main" id="{A82BEA50-CB90-A87E-6771-D45B435992DF}"/>
              </a:ext>
            </a:extLst>
          </p:cNvPr>
          <p:cNvSpPr>
            <a:spLocks noGrp="1"/>
          </p:cNvSpPr>
          <p:nvPr>
            <p:ph type="body" idx="1"/>
          </p:nvPr>
        </p:nvSpPr>
        <p:spPr>
          <a:xfrm>
            <a:off x="313766" y="1506072"/>
            <a:ext cx="5683810" cy="823913"/>
          </a:xfrm>
        </p:spPr>
        <p:txBody>
          <a:bodyPr/>
          <a:lstStyle/>
          <a:p>
            <a:r>
              <a:rPr lang="en-IN" dirty="0"/>
              <a:t>FUNCTION ANALYSYING HEART MRI IMAGES</a:t>
            </a:r>
          </a:p>
        </p:txBody>
      </p:sp>
      <p:sp>
        <p:nvSpPr>
          <p:cNvPr id="4" name="Content Placeholder 3">
            <a:extLst>
              <a:ext uri="{FF2B5EF4-FFF2-40B4-BE49-F238E27FC236}">
                <a16:creationId xmlns:a16="http://schemas.microsoft.com/office/drawing/2014/main" id="{9FD30E30-A3D2-2519-3DA8-1A617394BBBE}"/>
              </a:ext>
            </a:extLst>
          </p:cNvPr>
          <p:cNvSpPr>
            <a:spLocks noGrp="1"/>
          </p:cNvSpPr>
          <p:nvPr>
            <p:ph sz="half" idx="2"/>
          </p:nvPr>
        </p:nvSpPr>
        <p:spPr>
          <a:xfrm>
            <a:off x="313766" y="2329985"/>
            <a:ext cx="5683810" cy="4528015"/>
          </a:xfrm>
        </p:spPr>
        <p:txBody>
          <a:bodyPr>
            <a:noAutofit/>
          </a:bodyPr>
          <a:lstStyle/>
          <a:p>
            <a:pPr marL="0" indent="0">
              <a:buNone/>
            </a:pP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err="1">
                <a:solidFill>
                  <a:srgbClr val="795E26"/>
                </a:solidFill>
                <a:effectLst/>
                <a:latin typeface="Courier New" panose="02070309020205020404" pitchFamily="49" charset="0"/>
              </a:rPr>
              <a:t>heart_mri</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img</a:t>
            </a:r>
            <a:r>
              <a:rPr lang="en-IN" sz="1200" b="0" dirty="0">
                <a:solidFill>
                  <a:srgbClr val="000000"/>
                </a:solidFill>
                <a:effectLst/>
                <a:latin typeface="Courier New" panose="02070309020205020404" pitchFamily="49" charset="0"/>
              </a:rPr>
              <a:t> = []</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folder_dir</a:t>
            </a:r>
            <a:r>
              <a:rPr lang="en-IN" sz="1200" b="0" dirty="0">
                <a:solidFill>
                  <a:srgbClr val="000000"/>
                </a:solidFill>
                <a:effectLst/>
                <a:latin typeface="Courier New" panose="02070309020205020404" pitchFamily="49" charset="0"/>
              </a:rPr>
              <a:t> = r</a:t>
            </a:r>
            <a:r>
              <a:rPr lang="en-IN" sz="1200" b="0" dirty="0">
                <a:solidFill>
                  <a:srgbClr val="A31515"/>
                </a:solidFill>
                <a:effectLst/>
                <a:latin typeface="Courier New" panose="02070309020205020404" pitchFamily="49" charset="0"/>
              </a:rPr>
              <a:t>"/content/drive/</a:t>
            </a:r>
            <a:r>
              <a:rPr lang="en-IN" sz="1200" b="0" dirty="0" err="1">
                <a:solidFill>
                  <a:srgbClr val="A31515"/>
                </a:solidFill>
                <a:effectLst/>
                <a:latin typeface="Courier New" panose="02070309020205020404" pitchFamily="49" charset="0"/>
              </a:rPr>
              <a:t>MyDrive</a:t>
            </a:r>
            <a:r>
              <a:rPr lang="en-IN" sz="1200" b="0" dirty="0">
                <a:solidFill>
                  <a:srgbClr val="A31515"/>
                </a:solidFill>
                <a:effectLst/>
                <a:latin typeface="Courier New" panose="02070309020205020404" pitchFamily="49" charset="0"/>
              </a:rPr>
              <a:t>/HEART MRI"</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for</a:t>
            </a:r>
            <a:r>
              <a:rPr lang="en-IN" sz="1200" b="0" dirty="0">
                <a:solidFill>
                  <a:srgbClr val="000000"/>
                </a:solidFill>
                <a:effectLst/>
                <a:latin typeface="Courier New" panose="02070309020205020404" pitchFamily="49" charset="0"/>
              </a:rPr>
              <a:t> images </a:t>
            </a:r>
            <a:r>
              <a:rPr lang="en-IN" sz="1200" b="0" dirty="0">
                <a:solidFill>
                  <a:srgbClr val="0000FF"/>
                </a:solidFill>
                <a:effectLst/>
                <a:latin typeface="Courier New" panose="02070309020205020404" pitchFamily="49" charset="0"/>
              </a:rPr>
              <a:t>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os.listdir</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folder_dir</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check if the image ends with </a:t>
            </a:r>
            <a:r>
              <a:rPr lang="en-IN" sz="1200" b="0" dirty="0" err="1">
                <a:solidFill>
                  <a:srgbClr val="008000"/>
                </a:solidFill>
                <a:effectLst/>
                <a:latin typeface="Courier New" panose="02070309020205020404" pitchFamily="49" charset="0"/>
              </a:rPr>
              <a:t>png</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images.endswith</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gz</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img.append</a:t>
            </a:r>
            <a:r>
              <a:rPr lang="en-IN" sz="1200" b="0" dirty="0">
                <a:solidFill>
                  <a:srgbClr val="000000"/>
                </a:solidFill>
                <a:effectLst/>
                <a:latin typeface="Courier New" panose="02070309020205020404" pitchFamily="49" charset="0"/>
              </a:rPr>
              <a:t>(images)</a:t>
            </a:r>
          </a:p>
          <a:p>
            <a:pPr marL="0" indent="0">
              <a:buNone/>
            </a:pP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#To read the </a:t>
            </a:r>
            <a:r>
              <a:rPr lang="en-IN" sz="1200" b="0" dirty="0" err="1">
                <a:solidFill>
                  <a:srgbClr val="008000"/>
                </a:solidFill>
                <a:effectLst/>
                <a:latin typeface="Courier New" panose="02070309020205020404" pitchFamily="49" charset="0"/>
              </a:rPr>
              <a:t>nifti</a:t>
            </a:r>
            <a:r>
              <a:rPr lang="en-IN" sz="1200" b="0" dirty="0">
                <a:solidFill>
                  <a:srgbClr val="008000"/>
                </a:solidFill>
                <a:effectLst/>
                <a:latin typeface="Courier New" panose="02070309020205020404" pitchFamily="49" charset="0"/>
              </a:rPr>
              <a:t> file by </a:t>
            </a:r>
            <a:r>
              <a:rPr lang="en-IN" sz="1200" b="0" dirty="0" err="1">
                <a:solidFill>
                  <a:srgbClr val="008000"/>
                </a:solidFill>
                <a:effectLst/>
                <a:latin typeface="Courier New" panose="02070309020205020404" pitchFamily="49" charset="0"/>
              </a:rPr>
              <a:t>nibabel</a:t>
            </a:r>
            <a:r>
              <a:rPr lang="en-IN" sz="1200" b="0" dirty="0">
                <a:solidFill>
                  <a:srgbClr val="008000"/>
                </a:solidFill>
                <a:effectLst/>
                <a:latin typeface="Courier New" panose="02070309020205020404" pitchFamily="49" charset="0"/>
              </a:rPr>
              <a:t> </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visulised_img</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nib.load</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os.path.join</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folder_dir,img</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print (</a:t>
            </a:r>
            <a:r>
              <a:rPr lang="en-IN" sz="1200" b="0" dirty="0" err="1">
                <a:solidFill>
                  <a:srgbClr val="000000"/>
                </a:solidFill>
                <a:effectLst/>
                <a:latin typeface="Courier New" panose="02070309020205020404" pitchFamily="49" charset="0"/>
              </a:rPr>
              <a:t>visulised_img</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view file metadata</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visulised_img.header</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#data is a familiar NumPy array</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visulised_img.get_fdata</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visulised_img_data.shape</a:t>
            </a:r>
            <a:endParaRPr lang="en-IN" sz="1200" b="0" dirty="0">
              <a:solidFill>
                <a:srgbClr val="000000"/>
              </a:solidFill>
              <a:effectLst/>
              <a:latin typeface="Courier New" panose="02070309020205020404" pitchFamily="49" charset="0"/>
            </a:endParaRPr>
          </a:p>
        </p:txBody>
      </p:sp>
      <p:sp>
        <p:nvSpPr>
          <p:cNvPr id="5" name="Text Placeholder 4">
            <a:extLst>
              <a:ext uri="{FF2B5EF4-FFF2-40B4-BE49-F238E27FC236}">
                <a16:creationId xmlns:a16="http://schemas.microsoft.com/office/drawing/2014/main" id="{B2923B10-D8EC-AA69-C054-D972583C9C76}"/>
              </a:ext>
            </a:extLst>
          </p:cNvPr>
          <p:cNvSpPr>
            <a:spLocks noGrp="1"/>
          </p:cNvSpPr>
          <p:nvPr>
            <p:ph type="body" sz="quarter" idx="3"/>
          </p:nvPr>
        </p:nvSpPr>
        <p:spPr>
          <a:xfrm>
            <a:off x="6172200" y="1506072"/>
            <a:ext cx="5183188" cy="823913"/>
          </a:xfrm>
        </p:spPr>
        <p:txBody>
          <a:bodyPr/>
          <a:lstStyle/>
          <a:p>
            <a:endParaRPr lang="en-IN" dirty="0"/>
          </a:p>
        </p:txBody>
      </p:sp>
      <p:sp>
        <p:nvSpPr>
          <p:cNvPr id="6" name="Content Placeholder 5">
            <a:extLst>
              <a:ext uri="{FF2B5EF4-FFF2-40B4-BE49-F238E27FC236}">
                <a16:creationId xmlns:a16="http://schemas.microsoft.com/office/drawing/2014/main" id="{6D4C164B-6033-458F-8883-DC1473B0386E}"/>
              </a:ext>
            </a:extLst>
          </p:cNvPr>
          <p:cNvSpPr>
            <a:spLocks noGrp="1"/>
          </p:cNvSpPr>
          <p:nvPr>
            <p:ph sz="quarter" idx="4"/>
          </p:nvPr>
        </p:nvSpPr>
        <p:spPr/>
        <p:txBody>
          <a:bodyPr>
            <a:normAutofit/>
          </a:bodyPr>
          <a:lstStyle/>
          <a:p>
            <a:endParaRPr lang="en-IN"/>
          </a:p>
        </p:txBody>
      </p:sp>
    </p:spTree>
    <p:extLst>
      <p:ext uri="{BB962C8B-B14F-4D97-AF65-F5344CB8AC3E}">
        <p14:creationId xmlns:p14="http://schemas.microsoft.com/office/powerpoint/2010/main" val="1990549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9C11-D1D7-1E91-4CAD-D09840780B8D}"/>
              </a:ext>
            </a:extLst>
          </p:cNvPr>
          <p:cNvSpPr>
            <a:spLocks noGrp="1"/>
          </p:cNvSpPr>
          <p:nvPr>
            <p:ph type="title"/>
          </p:nvPr>
        </p:nvSpPr>
        <p:spPr>
          <a:xfrm>
            <a:off x="448235" y="365125"/>
            <a:ext cx="11429531" cy="1325563"/>
          </a:xfrm>
        </p:spPr>
        <p:txBody>
          <a:bodyPr/>
          <a:lstStyle/>
          <a:p>
            <a:r>
              <a:rPr lang="en-IN" dirty="0"/>
              <a:t>VISUALIZATION OF HEART MRI SLICE</a:t>
            </a:r>
          </a:p>
        </p:txBody>
      </p:sp>
      <p:sp>
        <p:nvSpPr>
          <p:cNvPr id="3" name="Text Placeholder 2">
            <a:extLst>
              <a:ext uri="{FF2B5EF4-FFF2-40B4-BE49-F238E27FC236}">
                <a16:creationId xmlns:a16="http://schemas.microsoft.com/office/drawing/2014/main" id="{00126795-9F77-F756-4615-307E28259079}"/>
              </a:ext>
            </a:extLst>
          </p:cNvPr>
          <p:cNvSpPr>
            <a:spLocks noGrp="1"/>
          </p:cNvSpPr>
          <p:nvPr>
            <p:ph type="body" idx="1"/>
          </p:nvPr>
        </p:nvSpPr>
        <p:spPr>
          <a:xfrm>
            <a:off x="448236" y="1681163"/>
            <a:ext cx="5549339" cy="823912"/>
          </a:xfrm>
        </p:spPr>
        <p:txBody>
          <a:bodyPr/>
          <a:lstStyle/>
          <a:p>
            <a:r>
              <a:rPr lang="en-IN" dirty="0"/>
              <a:t>CODE BLOCK</a:t>
            </a:r>
          </a:p>
        </p:txBody>
      </p:sp>
      <p:sp>
        <p:nvSpPr>
          <p:cNvPr id="4" name="Content Placeholder 3">
            <a:extLst>
              <a:ext uri="{FF2B5EF4-FFF2-40B4-BE49-F238E27FC236}">
                <a16:creationId xmlns:a16="http://schemas.microsoft.com/office/drawing/2014/main" id="{2A0CB9AC-AFEF-7EDD-6E69-2A6545B760C1}"/>
              </a:ext>
            </a:extLst>
          </p:cNvPr>
          <p:cNvSpPr>
            <a:spLocks noGrp="1"/>
          </p:cNvSpPr>
          <p:nvPr>
            <p:ph sz="half" idx="2"/>
          </p:nvPr>
        </p:nvSpPr>
        <p:spPr>
          <a:xfrm>
            <a:off x="448236" y="2505075"/>
            <a:ext cx="7404846" cy="3684588"/>
          </a:xfrm>
        </p:spPr>
        <p:txBody>
          <a:bodyPr>
            <a:normAutofit/>
          </a:bodyPr>
          <a:lstStyle/>
          <a:p>
            <a:pPr marL="0" indent="0">
              <a:buNone/>
            </a:pPr>
            <a:r>
              <a:rPr lang="en-IN" sz="1200" b="0" dirty="0">
                <a:solidFill>
                  <a:srgbClr val="008000"/>
                </a:solidFill>
                <a:effectLst/>
                <a:latin typeface="Courier New" panose="02070309020205020404" pitchFamily="49" charset="0"/>
              </a:rPr>
              <a:t>#visualize a slice</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fig,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plt.subplots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fig.suptitle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Heart_MRI</a:t>
            </a:r>
            <a:r>
              <a:rPr lang="en-IN" sz="1200" b="0" dirty="0">
                <a:solidFill>
                  <a:srgbClr val="A31515"/>
                </a:solidFill>
                <a:effectLst/>
                <a:latin typeface="Courier New" panose="02070309020205020404" pitchFamily="49" charset="0"/>
              </a:rPr>
              <a:t>:(Middle Slices)'</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fig.tight_layout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endParaRPr lang="en-IN" sz="1200" dirty="0"/>
          </a:p>
        </p:txBody>
      </p:sp>
      <p:sp>
        <p:nvSpPr>
          <p:cNvPr id="5" name="Text Placeholder 4">
            <a:extLst>
              <a:ext uri="{FF2B5EF4-FFF2-40B4-BE49-F238E27FC236}">
                <a16:creationId xmlns:a16="http://schemas.microsoft.com/office/drawing/2014/main" id="{B67CF90B-B652-EEB8-1C84-9DBE1ECD60BB}"/>
              </a:ext>
            </a:extLst>
          </p:cNvPr>
          <p:cNvSpPr>
            <a:spLocks noGrp="1"/>
          </p:cNvSpPr>
          <p:nvPr>
            <p:ph type="body" sz="quarter" idx="3"/>
          </p:nvPr>
        </p:nvSpPr>
        <p:spPr>
          <a:xfrm>
            <a:off x="7709647" y="1690688"/>
            <a:ext cx="4168120" cy="823912"/>
          </a:xfrm>
        </p:spPr>
        <p:txBody>
          <a:bodyPr/>
          <a:lstStyle/>
          <a:p>
            <a:r>
              <a:rPr lang="en-IN" dirty="0"/>
              <a:t>IMAGE</a:t>
            </a:r>
          </a:p>
        </p:txBody>
      </p:sp>
      <p:pic>
        <p:nvPicPr>
          <p:cNvPr id="4098" name="Picture 2">
            <a:extLst>
              <a:ext uri="{FF2B5EF4-FFF2-40B4-BE49-F238E27FC236}">
                <a16:creationId xmlns:a16="http://schemas.microsoft.com/office/drawing/2014/main" id="{D745BB61-7562-D28C-9579-D86E47DFFA18}"/>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709647" y="2505075"/>
            <a:ext cx="4168120" cy="34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0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2B61-D059-9E7D-A064-A667C6B64255}"/>
              </a:ext>
            </a:extLst>
          </p:cNvPr>
          <p:cNvSpPr>
            <a:spLocks noGrp="1"/>
          </p:cNvSpPr>
          <p:nvPr>
            <p:ph type="title"/>
          </p:nvPr>
        </p:nvSpPr>
        <p:spPr>
          <a:xfrm>
            <a:off x="838200" y="365126"/>
            <a:ext cx="10515600" cy="764428"/>
          </a:xfrm>
        </p:spPr>
        <p:txBody>
          <a:bodyPr/>
          <a:lstStyle/>
          <a:p>
            <a:r>
              <a:rPr lang="en-IN" dirty="0"/>
              <a:t>AIM</a:t>
            </a:r>
          </a:p>
        </p:txBody>
      </p:sp>
      <p:sp>
        <p:nvSpPr>
          <p:cNvPr id="3" name="Content Placeholder 2">
            <a:extLst>
              <a:ext uri="{FF2B5EF4-FFF2-40B4-BE49-F238E27FC236}">
                <a16:creationId xmlns:a16="http://schemas.microsoft.com/office/drawing/2014/main" id="{50642D41-5CDE-28ED-74B7-0AB1A15E1362}"/>
              </a:ext>
            </a:extLst>
          </p:cNvPr>
          <p:cNvSpPr>
            <a:spLocks noGrp="1"/>
          </p:cNvSpPr>
          <p:nvPr>
            <p:ph idx="1"/>
          </p:nvPr>
        </p:nvSpPr>
        <p:spPr>
          <a:xfrm>
            <a:off x="838200" y="1739153"/>
            <a:ext cx="10515600" cy="4437810"/>
          </a:xfrm>
        </p:spPr>
        <p:txBody>
          <a:bodyPr>
            <a:normAutofit fontScale="92500" lnSpcReduction="10000"/>
          </a:bodyPr>
          <a:lstStyle/>
          <a:p>
            <a:r>
              <a:rPr lang="en-IN" sz="2400" dirty="0"/>
              <a:t>TO READ VISUALIZE AND ANALYZE MEDICAL IMAGES IN THE GIVEN DATASET.</a:t>
            </a:r>
          </a:p>
          <a:p>
            <a:r>
              <a:rPr lang="en-IN" sz="2400" dirty="0"/>
              <a:t>THE DATASET CONTAINS CT AND MRI IMAGES OF VARIOUS ANATOMICAL PARTS ALONG WITH THEIR SEGMENTATION MASKS FOR THE IMAGES AS FOLLOWS:</a:t>
            </a:r>
          </a:p>
          <a:p>
            <a:pPr marL="0" indent="0">
              <a:buNone/>
            </a:pPr>
            <a:r>
              <a:rPr lang="en-IN" sz="2400" dirty="0"/>
              <a:t>           1. ABDOMEN CT IMAGES WITH SEGMENTATION MASKS</a:t>
            </a:r>
          </a:p>
          <a:p>
            <a:pPr marL="0" indent="0">
              <a:buNone/>
            </a:pPr>
            <a:r>
              <a:rPr lang="en-IN" sz="2400" dirty="0"/>
              <a:t>           2.HEART MRI IMAGES WITH SEGMENTATION MASKS</a:t>
            </a:r>
          </a:p>
          <a:p>
            <a:pPr marL="0" indent="0">
              <a:buNone/>
            </a:pPr>
            <a:r>
              <a:rPr lang="en-IN" sz="2400" dirty="0"/>
              <a:t>           3.HIPPOCAMPUS MRI IMAGES WITH SEGMENTATION MASKS</a:t>
            </a:r>
          </a:p>
          <a:p>
            <a:pPr marL="0" indent="0">
              <a:buNone/>
            </a:pPr>
            <a:r>
              <a:rPr lang="en-IN" sz="2400" dirty="0"/>
              <a:t>           4. PROSTATE MRI IMAGES WITH SEGMENTATION MASKS                </a:t>
            </a:r>
          </a:p>
          <a:p>
            <a:r>
              <a:rPr lang="en-IN" sz="2400" dirty="0"/>
              <a:t>THESE SCANS ARE USED FOR DIAGNOSTIC PURPOSES WHILE THE SEGMENTATION MASKS ARE USED TO IDENTIFY DIFFERENT ANATOMICAL PARTS OF THE BODY IN THE IMAGES.</a:t>
            </a:r>
          </a:p>
          <a:p>
            <a:r>
              <a:rPr lang="en-IN" sz="2400" dirty="0"/>
              <a:t>ALL THE SCANS IN THE DATASET ARE  3D-VOLUMES ; EACH OF WHICH IS  A STACK OF 2D-IMAGES. EACH 2D-IMAGE IS CALLED A SLICE.</a:t>
            </a:r>
          </a:p>
          <a:p>
            <a:endParaRPr lang="en-IN" sz="24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41732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0CF9-1F9E-3CFF-975E-561BF52A171F}"/>
              </a:ext>
            </a:extLst>
          </p:cNvPr>
          <p:cNvSpPr>
            <a:spLocks noGrp="1"/>
          </p:cNvSpPr>
          <p:nvPr>
            <p:ph type="title"/>
          </p:nvPr>
        </p:nvSpPr>
        <p:spPr>
          <a:xfrm>
            <a:off x="839788" y="365125"/>
            <a:ext cx="10515600" cy="823913"/>
          </a:xfrm>
        </p:spPr>
        <p:txBody>
          <a:bodyPr>
            <a:normAutofit fontScale="90000"/>
          </a:bodyPr>
          <a:lstStyle/>
          <a:p>
            <a:r>
              <a:rPr lang="en-IN" dirty="0"/>
              <a:t>VISUALIZATION OF SERIES OF IMAGE SLICES</a:t>
            </a:r>
          </a:p>
        </p:txBody>
      </p:sp>
      <p:sp>
        <p:nvSpPr>
          <p:cNvPr id="3" name="Text Placeholder 2">
            <a:extLst>
              <a:ext uri="{FF2B5EF4-FFF2-40B4-BE49-F238E27FC236}">
                <a16:creationId xmlns:a16="http://schemas.microsoft.com/office/drawing/2014/main" id="{0FB7F1AB-63BA-97AE-0642-ECEB58BB0A57}"/>
              </a:ext>
            </a:extLst>
          </p:cNvPr>
          <p:cNvSpPr>
            <a:spLocks noGrp="1"/>
          </p:cNvSpPr>
          <p:nvPr>
            <p:ph type="body" idx="1"/>
          </p:nvPr>
        </p:nvSpPr>
        <p:spPr>
          <a:xfrm>
            <a:off x="170330" y="1189038"/>
            <a:ext cx="5827245" cy="577009"/>
          </a:xfrm>
        </p:spPr>
        <p:txBody>
          <a:bodyPr/>
          <a:lstStyle/>
          <a:p>
            <a:r>
              <a:rPr lang="en-IN" dirty="0"/>
              <a:t>CODE BLOCK</a:t>
            </a:r>
          </a:p>
        </p:txBody>
      </p:sp>
      <p:sp>
        <p:nvSpPr>
          <p:cNvPr id="4" name="Content Placeholder 3">
            <a:extLst>
              <a:ext uri="{FF2B5EF4-FFF2-40B4-BE49-F238E27FC236}">
                <a16:creationId xmlns:a16="http://schemas.microsoft.com/office/drawing/2014/main" id="{F47F9B04-DEF8-E9B8-01C3-9692CEA57C2C}"/>
              </a:ext>
            </a:extLst>
          </p:cNvPr>
          <p:cNvSpPr>
            <a:spLocks noGrp="1"/>
          </p:cNvSpPr>
          <p:nvPr>
            <p:ph sz="half" idx="2"/>
          </p:nvPr>
        </p:nvSpPr>
        <p:spPr>
          <a:xfrm>
            <a:off x="170330" y="1766048"/>
            <a:ext cx="7646894" cy="5011270"/>
          </a:xfrm>
        </p:spPr>
        <p:txBody>
          <a:bodyPr>
            <a:normAutofit fontScale="25000" lnSpcReduction="20000"/>
          </a:bodyPr>
          <a:lstStyle/>
          <a:p>
            <a:pPr marL="0" indent="0">
              <a:buNone/>
            </a:pPr>
            <a:r>
              <a:rPr lang="en-IN" sz="4200" b="0" dirty="0">
                <a:solidFill>
                  <a:srgbClr val="008000"/>
                </a:solidFill>
                <a:effectLst/>
                <a:latin typeface="Courier New" panose="02070309020205020404" pitchFamily="49" charset="0"/>
              </a:rPr>
              <a:t>#Plot a series of slices</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fig_rows</a:t>
            </a:r>
            <a:r>
              <a:rPr lang="en-IN" sz="4200" b="0" dirty="0">
                <a:solidFill>
                  <a:srgbClr val="000000"/>
                </a:solidFill>
                <a:effectLst/>
                <a:latin typeface="Courier New" panose="02070309020205020404" pitchFamily="49" charset="0"/>
              </a:rPr>
              <a:t> = </a:t>
            </a:r>
            <a:r>
              <a:rPr lang="en-IN" sz="4200" b="0" dirty="0">
                <a:solidFill>
                  <a:srgbClr val="116644"/>
                </a:solidFill>
                <a:effectLst/>
                <a:latin typeface="Courier New" panose="02070309020205020404" pitchFamily="49" charset="0"/>
              </a:rPr>
              <a:t>4</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fig_cols</a:t>
            </a:r>
            <a:r>
              <a:rPr lang="en-IN" sz="4200" b="0" dirty="0">
                <a:solidFill>
                  <a:srgbClr val="000000"/>
                </a:solidFill>
                <a:effectLst/>
                <a:latin typeface="Courier New" panose="02070309020205020404" pitchFamily="49" charset="0"/>
              </a:rPr>
              <a:t> = </a:t>
            </a:r>
            <a:r>
              <a:rPr lang="en-IN" sz="4200" b="0" dirty="0">
                <a:solidFill>
                  <a:srgbClr val="116644"/>
                </a:solidFill>
                <a:effectLst/>
                <a:latin typeface="Courier New" panose="02070309020205020404" pitchFamily="49" charset="0"/>
              </a:rPr>
              <a:t>4</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n_subplots</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fig_rows</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fig_cols</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n_slice</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visulised_img_data.shape</a:t>
            </a:r>
            <a:r>
              <a:rPr lang="en-IN" sz="4200" b="0" dirty="0">
                <a:solidFill>
                  <a:srgbClr val="000000"/>
                </a:solidFill>
                <a:effectLst/>
                <a:latin typeface="Courier New" panose="02070309020205020404" pitchFamily="49" charset="0"/>
              </a:rPr>
              <a:t>[</a:t>
            </a:r>
            <a:r>
              <a:rPr lang="en-IN" sz="4200" b="0" dirty="0">
                <a:solidFill>
                  <a:srgbClr val="116644"/>
                </a:solidFill>
                <a:effectLst/>
                <a:latin typeface="Courier New" panose="02070309020205020404" pitchFamily="49" charset="0"/>
              </a:rPr>
              <a:t>0</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step_size</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n_slice</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n_subplots</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plot_range</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n_subplots</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step_size</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start_stop</a:t>
            </a:r>
            <a:r>
              <a:rPr lang="en-IN" sz="4200" b="0" dirty="0">
                <a:solidFill>
                  <a:srgbClr val="000000"/>
                </a:solidFill>
                <a:effectLst/>
                <a:latin typeface="Courier New" panose="02070309020205020404" pitchFamily="49" charset="0"/>
              </a:rPr>
              <a:t> = </a:t>
            </a:r>
            <a:r>
              <a:rPr lang="en-IN" sz="4200" b="0" dirty="0">
                <a:solidFill>
                  <a:srgbClr val="257693"/>
                </a:solidFill>
                <a:effectLst/>
                <a:latin typeface="Courier New" panose="02070309020205020404" pitchFamily="49" charset="0"/>
              </a:rPr>
              <a:t>int</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n_slice</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plot_range</a:t>
            </a:r>
            <a:r>
              <a:rPr lang="en-IN" sz="4200" b="0" dirty="0">
                <a:solidFill>
                  <a:srgbClr val="000000"/>
                </a:solidFill>
                <a:effectLst/>
                <a:latin typeface="Courier New" panose="02070309020205020404" pitchFamily="49" charset="0"/>
              </a:rPr>
              <a:t>) / </a:t>
            </a:r>
            <a:r>
              <a:rPr lang="en-IN" sz="4200" b="0" dirty="0">
                <a:solidFill>
                  <a:srgbClr val="116644"/>
                </a:solidFill>
                <a:effectLst/>
                <a:latin typeface="Courier New" panose="02070309020205020404" pitchFamily="49" charset="0"/>
              </a:rPr>
              <a:t>2</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fig, </a:t>
            </a:r>
            <a:r>
              <a:rPr lang="en-IN" sz="4200" b="0" dirty="0" err="1">
                <a:solidFill>
                  <a:srgbClr val="000000"/>
                </a:solidFill>
                <a:effectLst/>
                <a:latin typeface="Courier New" panose="02070309020205020404" pitchFamily="49" charset="0"/>
              </a:rPr>
              <a:t>axs</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plt.subplots</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fig_rows</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fig_cols</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figsize</a:t>
            </a:r>
            <a:r>
              <a:rPr lang="en-IN" sz="4200" b="0" dirty="0">
                <a:solidFill>
                  <a:srgbClr val="000000"/>
                </a:solidFill>
                <a:effectLst/>
                <a:latin typeface="Courier New" panose="02070309020205020404" pitchFamily="49" charset="0"/>
              </a:rPr>
              <a:t>=[</a:t>
            </a:r>
            <a:r>
              <a:rPr lang="en-IN" sz="4200" b="0" dirty="0">
                <a:solidFill>
                  <a:srgbClr val="116644"/>
                </a:solidFill>
                <a:effectLst/>
                <a:latin typeface="Courier New" panose="02070309020205020404" pitchFamily="49" charset="0"/>
              </a:rPr>
              <a:t>10</a:t>
            </a:r>
            <a:r>
              <a:rPr lang="en-IN" sz="4200" b="0" dirty="0">
                <a:solidFill>
                  <a:srgbClr val="000000"/>
                </a:solidFill>
                <a:effectLst/>
                <a:latin typeface="Courier New" panose="02070309020205020404" pitchFamily="49" charset="0"/>
              </a:rPr>
              <a:t>, </a:t>
            </a:r>
            <a:r>
              <a:rPr lang="en-IN" sz="4200" b="0" dirty="0">
                <a:solidFill>
                  <a:srgbClr val="116644"/>
                </a:solidFill>
                <a:effectLst/>
                <a:latin typeface="Courier New" panose="02070309020205020404" pitchFamily="49" charset="0"/>
              </a:rPr>
              <a:t>10</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a:solidFill>
                  <a:srgbClr val="AF00DB"/>
                </a:solidFill>
                <a:effectLst/>
                <a:latin typeface="Courier New" panose="02070309020205020404" pitchFamily="49" charset="0"/>
              </a:rPr>
              <a:t>for</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idx</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img</a:t>
            </a:r>
            <a:r>
              <a:rPr lang="en-IN" sz="4200" b="0" dirty="0">
                <a:solidFill>
                  <a:srgbClr val="000000"/>
                </a:solidFill>
                <a:effectLst/>
                <a:latin typeface="Courier New" panose="02070309020205020404" pitchFamily="49" charset="0"/>
              </a:rPr>
              <a:t> </a:t>
            </a:r>
            <a:r>
              <a:rPr lang="en-IN" sz="4200" b="0" dirty="0">
                <a:solidFill>
                  <a:srgbClr val="0000FF"/>
                </a:solidFill>
                <a:effectLst/>
                <a:latin typeface="Courier New" panose="02070309020205020404" pitchFamily="49" charset="0"/>
              </a:rPr>
              <a:t>in</a:t>
            </a:r>
            <a:r>
              <a:rPr lang="en-IN" sz="4200" b="0" dirty="0">
                <a:solidFill>
                  <a:srgbClr val="000000"/>
                </a:solidFill>
                <a:effectLst/>
                <a:latin typeface="Courier New" panose="02070309020205020404" pitchFamily="49" charset="0"/>
              </a:rPr>
              <a:t> </a:t>
            </a:r>
            <a:r>
              <a:rPr lang="en-IN" sz="4200" b="0" dirty="0">
                <a:solidFill>
                  <a:srgbClr val="795E26"/>
                </a:solidFill>
                <a:effectLst/>
                <a:latin typeface="Courier New" panose="02070309020205020404" pitchFamily="49" charset="0"/>
              </a:rPr>
              <a:t>enumerate</a:t>
            </a:r>
            <a:r>
              <a:rPr lang="en-IN" sz="4200" b="0" dirty="0">
                <a:solidFill>
                  <a:srgbClr val="000000"/>
                </a:solidFill>
                <a:effectLst/>
                <a:latin typeface="Courier New" panose="02070309020205020404" pitchFamily="49" charset="0"/>
              </a:rPr>
              <a:t>(</a:t>
            </a:r>
            <a:r>
              <a:rPr lang="en-IN" sz="4200" b="0" dirty="0">
                <a:solidFill>
                  <a:srgbClr val="795E26"/>
                </a:solidFill>
                <a:effectLst/>
                <a:latin typeface="Courier New" panose="02070309020205020404" pitchFamily="49" charset="0"/>
              </a:rPr>
              <a:t>range</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start_stop</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plot_range</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step_size</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axs.flat</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idx</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imshow</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ndi.rotate</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visulised_img_data</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img</a:t>
            </a:r>
            <a:r>
              <a:rPr lang="en-IN" sz="4200" b="0" dirty="0">
                <a:solidFill>
                  <a:srgbClr val="000000"/>
                </a:solidFill>
                <a:effectLst/>
                <a:latin typeface="Courier New" panose="02070309020205020404" pitchFamily="49" charset="0"/>
              </a:rPr>
              <a:t>, :, :], </a:t>
            </a:r>
            <a:r>
              <a:rPr lang="en-IN" sz="4200" b="0" dirty="0">
                <a:solidFill>
                  <a:srgbClr val="116644"/>
                </a:solidFill>
                <a:effectLst/>
                <a:latin typeface="Courier New" panose="02070309020205020404" pitchFamily="49" charset="0"/>
              </a:rPr>
              <a:t>90</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cmap</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a:t>
            </a:r>
            <a:r>
              <a:rPr lang="en-IN" sz="4200" b="0" dirty="0" err="1">
                <a:solidFill>
                  <a:srgbClr val="A31515"/>
                </a:solidFill>
                <a:effectLst/>
                <a:latin typeface="Courier New" panose="02070309020205020404" pitchFamily="49" charset="0"/>
              </a:rPr>
              <a:t>gray</a:t>
            </a:r>
            <a:r>
              <a:rPr lang="en-IN" sz="4200" b="0" dirty="0">
                <a:solidFill>
                  <a:srgbClr val="A31515"/>
                </a:solidFill>
                <a:effectLst/>
                <a:latin typeface="Courier New" panose="02070309020205020404" pitchFamily="49" charset="0"/>
              </a:rPr>
              <a:t>'</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axs.flat</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idx</a:t>
            </a:r>
            <a:r>
              <a:rPr lang="en-IN" sz="4200" b="0" dirty="0">
                <a:solidFill>
                  <a:srgbClr val="000000"/>
                </a:solidFill>
                <a:effectLst/>
                <a:latin typeface="Courier New" panose="02070309020205020404" pitchFamily="49" charset="0"/>
              </a:rPr>
              <a:t>].axis(</a:t>
            </a:r>
            <a:r>
              <a:rPr lang="en-IN" sz="4200" b="0" dirty="0">
                <a:solidFill>
                  <a:srgbClr val="A31515"/>
                </a:solidFill>
                <a:effectLst/>
                <a:latin typeface="Courier New" panose="02070309020205020404" pitchFamily="49" charset="0"/>
              </a:rPr>
              <a:t>'off'</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fig.suptitle</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a:t>
            </a:r>
            <a:r>
              <a:rPr lang="en-IN" sz="4200" b="0" dirty="0" err="1">
                <a:solidFill>
                  <a:srgbClr val="A31515"/>
                </a:solidFill>
                <a:effectLst/>
                <a:latin typeface="Courier New" panose="02070309020205020404" pitchFamily="49" charset="0"/>
              </a:rPr>
              <a:t>Heart_MRI</a:t>
            </a:r>
            <a:r>
              <a:rPr lang="en-IN" sz="4200" b="0" dirty="0">
                <a:solidFill>
                  <a:srgbClr val="A31515"/>
                </a:solidFill>
                <a:effectLst/>
                <a:latin typeface="Courier New" panose="02070309020205020404" pitchFamily="49" charset="0"/>
              </a:rPr>
              <a:t>:(Series of Slices)'</a:t>
            </a:r>
            <a:r>
              <a:rPr lang="en-IN" sz="4200" b="0" dirty="0">
                <a:solidFill>
                  <a:srgbClr val="000000"/>
                </a:solidFill>
                <a:effectLst/>
                <a:latin typeface="Courier New" panose="02070309020205020404" pitchFamily="49" charset="0"/>
              </a:rPr>
              <a:t>)    </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plt.tight_layout</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plt.show</a:t>
            </a:r>
            <a:r>
              <a:rPr lang="en-IN" sz="4200" b="0" dirty="0">
                <a:solidFill>
                  <a:srgbClr val="000000"/>
                </a:solidFill>
                <a:effectLst/>
                <a:latin typeface="Courier New" panose="02070309020205020404" pitchFamily="49" charset="0"/>
              </a:rPr>
              <a:t>()    </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plotting.plot_img</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visulised_img</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plt.suptitle</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a:t>
            </a:r>
            <a:r>
              <a:rPr lang="en-IN" sz="4200" b="0" dirty="0" err="1">
                <a:solidFill>
                  <a:srgbClr val="A31515"/>
                </a:solidFill>
                <a:effectLst/>
                <a:latin typeface="Courier New" panose="02070309020205020404" pitchFamily="49" charset="0"/>
              </a:rPr>
              <a:t>Visulisation</a:t>
            </a:r>
            <a:r>
              <a:rPr lang="en-IN" sz="4200" b="0" dirty="0">
                <a:solidFill>
                  <a:srgbClr val="A31515"/>
                </a:solidFill>
                <a:effectLst/>
                <a:latin typeface="Courier New" panose="02070309020205020404" pitchFamily="49" charset="0"/>
              </a:rPr>
              <a:t> of </a:t>
            </a:r>
            <a:r>
              <a:rPr lang="en-IN" sz="4200" b="0" dirty="0" err="1">
                <a:solidFill>
                  <a:srgbClr val="A31515"/>
                </a:solidFill>
                <a:effectLst/>
                <a:latin typeface="Courier New" panose="02070309020205020404" pitchFamily="49" charset="0"/>
              </a:rPr>
              <a:t>Heart_MRI</a:t>
            </a:r>
            <a:r>
              <a:rPr lang="en-IN" sz="4200" b="0" dirty="0">
                <a:solidFill>
                  <a:srgbClr val="A31515"/>
                </a:solidFill>
                <a:effectLst/>
                <a:latin typeface="Courier New" panose="02070309020205020404" pitchFamily="49" charset="0"/>
              </a:rPr>
              <a:t> :by </a:t>
            </a:r>
            <a:r>
              <a:rPr lang="en-IN" sz="4200" b="0" dirty="0" err="1">
                <a:solidFill>
                  <a:srgbClr val="A31515"/>
                </a:solidFill>
                <a:effectLst/>
                <a:latin typeface="Courier New" panose="02070309020205020404" pitchFamily="49" charset="0"/>
              </a:rPr>
              <a:t>Nilearn</a:t>
            </a:r>
            <a:r>
              <a:rPr lang="en-IN" sz="4200" b="0" dirty="0">
                <a:solidFill>
                  <a:srgbClr val="A31515"/>
                </a:solidFill>
                <a:effectLst/>
                <a:latin typeface="Courier New" panose="02070309020205020404" pitchFamily="49" charset="0"/>
              </a:rPr>
              <a:t>"</a:t>
            </a:r>
            <a:r>
              <a:rPr lang="en-IN" sz="4200" b="0" dirty="0">
                <a:solidFill>
                  <a:srgbClr val="000000"/>
                </a:solidFill>
                <a:effectLst/>
                <a:latin typeface="Courier New" panose="02070309020205020404" pitchFamily="49" charset="0"/>
              </a:rPr>
              <a:t>)</a:t>
            </a:r>
          </a:p>
          <a:p>
            <a:pPr marL="0" indent="0">
              <a:buNone/>
            </a:pPr>
            <a:r>
              <a:rPr lang="en-IN" sz="4200" dirty="0">
                <a:solidFill>
                  <a:srgbClr val="000000"/>
                </a:solidFill>
                <a:latin typeface="Courier New" panose="02070309020205020404" pitchFamily="49" charset="0"/>
              </a:rPr>
              <a:t> </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plt.show</a:t>
            </a:r>
            <a:r>
              <a:rPr lang="en-IN" sz="4200" b="0" dirty="0">
                <a:solidFill>
                  <a:srgbClr val="000000"/>
                </a:solidFill>
                <a:effectLst/>
                <a:latin typeface="Courier New" panose="02070309020205020404" pitchFamily="49" charset="0"/>
              </a:rPr>
              <a:t>()    </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plotting.plot_img</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visulised_img</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display_mode</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'mosaic'</a:t>
            </a: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cmap</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a:t>
            </a:r>
            <a:r>
              <a:rPr lang="en-IN" sz="4200" b="0" dirty="0" err="1">
                <a:solidFill>
                  <a:srgbClr val="A31515"/>
                </a:solidFill>
                <a:effectLst/>
                <a:latin typeface="Courier New" panose="02070309020205020404" pitchFamily="49" charset="0"/>
              </a:rPr>
              <a:t>gray</a:t>
            </a:r>
            <a:r>
              <a:rPr lang="en-IN" sz="4200" b="0" dirty="0">
                <a:solidFill>
                  <a:srgbClr val="A31515"/>
                </a:solidFill>
                <a:effectLst/>
                <a:latin typeface="Courier New" panose="02070309020205020404" pitchFamily="49" charset="0"/>
              </a:rPr>
              <a:t>'</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plt.show</a:t>
            </a:r>
            <a:r>
              <a:rPr lang="en-IN" sz="4200" b="0" dirty="0">
                <a:solidFill>
                  <a:srgbClr val="000000"/>
                </a:solidFill>
                <a:effectLst/>
                <a:latin typeface="Courier New" panose="02070309020205020404" pitchFamily="49" charset="0"/>
              </a:rPr>
              <a:t>()</a:t>
            </a:r>
            <a:br>
              <a:rPr lang="en-IN" sz="4200" b="0" dirty="0">
                <a:solidFill>
                  <a:srgbClr val="000000"/>
                </a:solidFill>
                <a:effectLst/>
                <a:latin typeface="Courier New" panose="02070309020205020404" pitchFamily="49" charset="0"/>
              </a:rPr>
            </a:br>
            <a:endParaRPr lang="en-IN" sz="4200" b="0" dirty="0">
              <a:solidFill>
                <a:srgbClr val="000000"/>
              </a:solidFill>
              <a:effectLst/>
              <a:latin typeface="Courier New" panose="02070309020205020404" pitchFamily="49" charset="0"/>
            </a:endParaRPr>
          </a:p>
          <a:p>
            <a:endParaRPr lang="en-IN" dirty="0"/>
          </a:p>
        </p:txBody>
      </p:sp>
      <p:sp>
        <p:nvSpPr>
          <p:cNvPr id="5" name="Text Placeholder 4">
            <a:extLst>
              <a:ext uri="{FF2B5EF4-FFF2-40B4-BE49-F238E27FC236}">
                <a16:creationId xmlns:a16="http://schemas.microsoft.com/office/drawing/2014/main" id="{E5A45632-A949-5153-76F4-55500FDC9496}"/>
              </a:ext>
            </a:extLst>
          </p:cNvPr>
          <p:cNvSpPr>
            <a:spLocks noGrp="1"/>
          </p:cNvSpPr>
          <p:nvPr>
            <p:ph type="body" sz="quarter" idx="3"/>
          </p:nvPr>
        </p:nvSpPr>
        <p:spPr>
          <a:xfrm>
            <a:off x="7646986" y="1189038"/>
            <a:ext cx="3708401" cy="577009"/>
          </a:xfrm>
        </p:spPr>
        <p:txBody>
          <a:bodyPr/>
          <a:lstStyle/>
          <a:p>
            <a:r>
              <a:rPr lang="en-IN" dirty="0"/>
              <a:t>IMAGES</a:t>
            </a:r>
          </a:p>
        </p:txBody>
      </p:sp>
      <p:pic>
        <p:nvPicPr>
          <p:cNvPr id="5122" name="Picture 2">
            <a:extLst>
              <a:ext uri="{FF2B5EF4-FFF2-40B4-BE49-F238E27FC236}">
                <a16:creationId xmlns:a16="http://schemas.microsoft.com/office/drawing/2014/main" id="{60B05D9B-9647-F5B3-1407-A3B537DC653E}"/>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646987" y="1766047"/>
            <a:ext cx="4096777" cy="472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42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6908598-D6D7-6EF3-E8AD-753B172E3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17" y="644899"/>
            <a:ext cx="6017559" cy="25734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0D0B9B4-6C34-E170-BA5B-0B0ECB8A7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28" y="2805953"/>
            <a:ext cx="10894919" cy="40520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1C846F-9188-8686-2A9E-06FE7E2CACF1}"/>
              </a:ext>
            </a:extLst>
          </p:cNvPr>
          <p:cNvSpPr txBox="1"/>
          <p:nvPr/>
        </p:nvSpPr>
        <p:spPr>
          <a:xfrm>
            <a:off x="3048000" y="3105835"/>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t>VISUALIZATION OF THE 2-D IMAGE SLICES USING NILEARN LIBRARY.</a:t>
            </a:r>
          </a:p>
        </p:txBody>
      </p:sp>
      <p:sp>
        <p:nvSpPr>
          <p:cNvPr id="4" name="TextBox 3">
            <a:extLst>
              <a:ext uri="{FF2B5EF4-FFF2-40B4-BE49-F238E27FC236}">
                <a16:creationId xmlns:a16="http://schemas.microsoft.com/office/drawing/2014/main" id="{FAC479FC-3A3E-DC3E-17FE-A1CA6F7994C8}"/>
              </a:ext>
            </a:extLst>
          </p:cNvPr>
          <p:cNvSpPr txBox="1"/>
          <p:nvPr/>
        </p:nvSpPr>
        <p:spPr>
          <a:xfrm>
            <a:off x="7781365" y="815788"/>
            <a:ext cx="3442447" cy="923330"/>
          </a:xfrm>
          <a:prstGeom prst="rect">
            <a:avLst/>
          </a:prstGeom>
          <a:noFill/>
        </p:spPr>
        <p:txBody>
          <a:bodyPr wrap="square" rtlCol="0">
            <a:spAutoFit/>
          </a:bodyPr>
          <a:lstStyle/>
          <a:p>
            <a:pPr marL="285750" indent="-285750">
              <a:buFont typeface="Arial" panose="020B0604020202020204" pitchFamily="34" charset="0"/>
              <a:buChar char="•"/>
            </a:pPr>
            <a:r>
              <a:rPr lang="en-IN"/>
              <a:t>VISUALIZATION OF THE 2-D IMAGE SLICES USING NILEARN LIBRARY.</a:t>
            </a:r>
            <a:endParaRPr lang="en-IN" dirty="0"/>
          </a:p>
        </p:txBody>
      </p:sp>
    </p:spTree>
    <p:extLst>
      <p:ext uri="{BB962C8B-B14F-4D97-AF65-F5344CB8AC3E}">
        <p14:creationId xmlns:p14="http://schemas.microsoft.com/office/powerpoint/2010/main" val="45940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87E9-D509-E0EA-9FAC-CFD473059FF4}"/>
              </a:ext>
            </a:extLst>
          </p:cNvPr>
          <p:cNvSpPr>
            <a:spLocks noGrp="1"/>
          </p:cNvSpPr>
          <p:nvPr>
            <p:ph type="title"/>
          </p:nvPr>
        </p:nvSpPr>
        <p:spPr/>
        <p:txBody>
          <a:bodyPr/>
          <a:lstStyle/>
          <a:p>
            <a:r>
              <a:rPr lang="en-IN" dirty="0"/>
              <a:t>STATISTICAL ANALYSIS OF THE WHOLE IMAGE</a:t>
            </a:r>
          </a:p>
        </p:txBody>
      </p:sp>
      <p:sp>
        <p:nvSpPr>
          <p:cNvPr id="3" name="Text Placeholder 2">
            <a:extLst>
              <a:ext uri="{FF2B5EF4-FFF2-40B4-BE49-F238E27FC236}">
                <a16:creationId xmlns:a16="http://schemas.microsoft.com/office/drawing/2014/main" id="{152BB40D-4BFC-16AB-929E-927CCCE2767B}"/>
              </a:ext>
            </a:extLst>
          </p:cNvPr>
          <p:cNvSpPr>
            <a:spLocks noGrp="1"/>
          </p:cNvSpPr>
          <p:nvPr>
            <p:ph type="body" idx="1"/>
          </p:nvPr>
        </p:nvSpPr>
        <p:spPr/>
        <p:txBody>
          <a:bodyPr/>
          <a:lstStyle/>
          <a:p>
            <a:r>
              <a:rPr lang="en-IN" dirty="0"/>
              <a:t>Code block</a:t>
            </a:r>
          </a:p>
        </p:txBody>
      </p:sp>
      <p:sp>
        <p:nvSpPr>
          <p:cNvPr id="4" name="Content Placeholder 3">
            <a:extLst>
              <a:ext uri="{FF2B5EF4-FFF2-40B4-BE49-F238E27FC236}">
                <a16:creationId xmlns:a16="http://schemas.microsoft.com/office/drawing/2014/main" id="{59AF87E8-DFBA-007D-B3CD-35D04176489C}"/>
              </a:ext>
            </a:extLst>
          </p:cNvPr>
          <p:cNvSpPr>
            <a:spLocks noGrp="1"/>
          </p:cNvSpPr>
          <p:nvPr>
            <p:ph sz="half" idx="2"/>
          </p:nvPr>
        </p:nvSpPr>
        <p:spPr/>
        <p:txBody>
          <a:bodyPr>
            <a:normAutofit fontScale="70000" lnSpcReduction="20000"/>
          </a:bodyPr>
          <a:lstStyle/>
          <a:p>
            <a:r>
              <a:rPr lang="en-IN" b="0" dirty="0">
                <a:solidFill>
                  <a:srgbClr val="008000"/>
                </a:solidFill>
                <a:effectLst/>
                <a:latin typeface="Courier New" panose="02070309020205020404" pitchFamily="49" charset="0"/>
              </a:rPr>
              <a:t>#statistical </a:t>
            </a:r>
            <a:r>
              <a:rPr lang="en-IN" b="0" dirty="0" err="1">
                <a:solidFill>
                  <a:srgbClr val="008000"/>
                </a:solidFill>
                <a:effectLst/>
                <a:latin typeface="Courier New" panose="02070309020205020404" pitchFamily="49" charset="0"/>
              </a:rPr>
              <a:t>anylysis</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"statistical Analysis of </a:t>
            </a:r>
            <a:r>
              <a:rPr lang="en-IN" b="0" dirty="0" err="1">
                <a:solidFill>
                  <a:srgbClr val="A31515"/>
                </a:solidFill>
                <a:effectLst/>
                <a:latin typeface="Courier New" panose="02070309020205020404" pitchFamily="49" charset="0"/>
              </a:rPr>
              <a:t>visulised</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image:Heart_MRI</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"Mean:"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visulised_img_data.mean</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ny.std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ny.var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p>
          <a:p>
            <a:endParaRPr lang="en-IN" dirty="0"/>
          </a:p>
        </p:txBody>
      </p:sp>
      <p:sp>
        <p:nvSpPr>
          <p:cNvPr id="5" name="Text Placeholder 4">
            <a:extLst>
              <a:ext uri="{FF2B5EF4-FFF2-40B4-BE49-F238E27FC236}">
                <a16:creationId xmlns:a16="http://schemas.microsoft.com/office/drawing/2014/main" id="{63F92A62-E78A-D5A9-BB8F-B672A187BE76}"/>
              </a:ext>
            </a:extLst>
          </p:cNvPr>
          <p:cNvSpPr>
            <a:spLocks noGrp="1"/>
          </p:cNvSpPr>
          <p:nvPr>
            <p:ph type="body" sz="quarter" idx="3"/>
          </p:nvPr>
        </p:nvSpPr>
        <p:spPr>
          <a:xfrm>
            <a:off x="6172200" y="1690687"/>
            <a:ext cx="5183188" cy="814387"/>
          </a:xfrm>
        </p:spPr>
        <p:txBody>
          <a:bodyPr/>
          <a:lstStyle/>
          <a:p>
            <a:r>
              <a:rPr lang="en-IN" dirty="0"/>
              <a:t>RESULTS</a:t>
            </a:r>
          </a:p>
        </p:txBody>
      </p:sp>
      <p:sp>
        <p:nvSpPr>
          <p:cNvPr id="6" name="Content Placeholder 5">
            <a:extLst>
              <a:ext uri="{FF2B5EF4-FFF2-40B4-BE49-F238E27FC236}">
                <a16:creationId xmlns:a16="http://schemas.microsoft.com/office/drawing/2014/main" id="{A8C91116-22C4-C233-E59B-E443B4FBD9A6}"/>
              </a:ext>
            </a:extLst>
          </p:cNvPr>
          <p:cNvSpPr>
            <a:spLocks noGrp="1"/>
          </p:cNvSpPr>
          <p:nvPr>
            <p:ph sz="quarter" idx="4"/>
          </p:nvPr>
        </p:nvSpPr>
        <p:spPr/>
        <p:txBody>
          <a:bodyPr>
            <a:normAutofit fontScale="70000" lnSpcReduction="20000"/>
          </a:bodyPr>
          <a:lstStyle/>
          <a:p>
            <a:pPr marL="0" indent="0">
              <a:buNone/>
            </a:pPr>
            <a:r>
              <a:rPr lang="en-US" b="0" i="0" dirty="0">
                <a:solidFill>
                  <a:srgbClr val="212121"/>
                </a:solidFill>
                <a:effectLst/>
                <a:latin typeface="Courier New" panose="02070309020205020404" pitchFamily="49" charset="0"/>
              </a:rPr>
              <a:t>statistical Analysis of </a:t>
            </a:r>
            <a:r>
              <a:rPr lang="en-US" b="0" i="0" dirty="0" err="1">
                <a:solidFill>
                  <a:srgbClr val="212121"/>
                </a:solidFill>
                <a:effectLst/>
                <a:latin typeface="Courier New" panose="02070309020205020404" pitchFamily="49" charset="0"/>
              </a:rPr>
              <a:t>visulised</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image:Heart_MRI</a:t>
            </a:r>
            <a:endParaRPr lang="en-US" b="0" i="0" dirty="0">
              <a:solidFill>
                <a:srgbClr val="212121"/>
              </a:solidFill>
              <a:effectLst/>
              <a:latin typeface="Courier New" panose="02070309020205020404" pitchFamily="49" charset="0"/>
            </a:endParaRPr>
          </a:p>
          <a:p>
            <a:r>
              <a:rPr lang="en-US" b="0" i="0" dirty="0">
                <a:solidFill>
                  <a:srgbClr val="212121"/>
                </a:solidFill>
                <a:effectLst/>
                <a:latin typeface="Courier New" panose="02070309020205020404" pitchFamily="49" charset="0"/>
              </a:rPr>
              <a:t> Mean: 0.003993430397727273</a:t>
            </a:r>
          </a:p>
          <a:p>
            <a:r>
              <a:rPr lang="en-US" b="0" i="0" dirty="0">
                <a:solidFill>
                  <a:srgbClr val="212121"/>
                </a:solidFill>
                <a:effectLst/>
                <a:latin typeface="Courier New" panose="02070309020205020404" pitchFamily="49" charset="0"/>
              </a:rPr>
              <a:t> Max: 1.0</a:t>
            </a:r>
          </a:p>
          <a:p>
            <a:r>
              <a:rPr lang="en-US" b="0" i="0" dirty="0">
                <a:solidFill>
                  <a:srgbClr val="212121"/>
                </a:solidFill>
                <a:effectLst/>
                <a:latin typeface="Courier New" panose="02070309020205020404" pitchFamily="49" charset="0"/>
              </a:rPr>
              <a:t> Min: 0.0 </a:t>
            </a:r>
          </a:p>
          <a:p>
            <a:r>
              <a:rPr lang="en-US" b="0" i="0" dirty="0">
                <a:solidFill>
                  <a:srgbClr val="212121"/>
                </a:solidFill>
                <a:effectLst/>
                <a:latin typeface="Courier New" panose="02070309020205020404" pitchFamily="49" charset="0"/>
              </a:rPr>
              <a:t>standard deviation: 0.06306728875879901</a:t>
            </a:r>
          </a:p>
          <a:p>
            <a:r>
              <a:rPr lang="en-US" b="0" i="0" dirty="0">
                <a:solidFill>
                  <a:srgbClr val="212121"/>
                </a:solidFill>
                <a:effectLst/>
                <a:latin typeface="Courier New" panose="02070309020205020404" pitchFamily="49" charset="0"/>
              </a:rPr>
              <a:t> standard deviation: 0.003977482911385736</a:t>
            </a:r>
            <a:endParaRPr lang="en-IN" dirty="0"/>
          </a:p>
        </p:txBody>
      </p:sp>
    </p:spTree>
    <p:extLst>
      <p:ext uri="{BB962C8B-B14F-4D97-AF65-F5344CB8AC3E}">
        <p14:creationId xmlns:p14="http://schemas.microsoft.com/office/powerpoint/2010/main" val="1918477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5316-D248-44E2-0544-D1DF00B8D86F}"/>
              </a:ext>
            </a:extLst>
          </p:cNvPr>
          <p:cNvSpPr>
            <a:spLocks noGrp="1"/>
          </p:cNvSpPr>
          <p:nvPr>
            <p:ph type="title"/>
          </p:nvPr>
        </p:nvSpPr>
        <p:spPr>
          <a:xfrm>
            <a:off x="125506" y="365126"/>
            <a:ext cx="11229882" cy="818216"/>
          </a:xfrm>
        </p:spPr>
        <p:txBody>
          <a:bodyPr/>
          <a:lstStyle/>
          <a:p>
            <a:r>
              <a:rPr lang="en-IN" dirty="0"/>
              <a:t>SEGMENTATION OF IMAGE</a:t>
            </a:r>
          </a:p>
        </p:txBody>
      </p:sp>
      <p:sp>
        <p:nvSpPr>
          <p:cNvPr id="3" name="Text Placeholder 2">
            <a:extLst>
              <a:ext uri="{FF2B5EF4-FFF2-40B4-BE49-F238E27FC236}">
                <a16:creationId xmlns:a16="http://schemas.microsoft.com/office/drawing/2014/main" id="{11015783-52DA-8F6F-0C66-F216882E0235}"/>
              </a:ext>
            </a:extLst>
          </p:cNvPr>
          <p:cNvSpPr>
            <a:spLocks noGrp="1"/>
          </p:cNvSpPr>
          <p:nvPr>
            <p:ph type="body" idx="1"/>
          </p:nvPr>
        </p:nvSpPr>
        <p:spPr>
          <a:xfrm>
            <a:off x="125506" y="1183343"/>
            <a:ext cx="5872069" cy="690515"/>
          </a:xfrm>
        </p:spPr>
        <p:txBody>
          <a:bodyPr/>
          <a:lstStyle/>
          <a:p>
            <a:r>
              <a:rPr lang="en-IN" dirty="0"/>
              <a:t>CODE BLOCK</a:t>
            </a:r>
          </a:p>
        </p:txBody>
      </p:sp>
      <p:sp>
        <p:nvSpPr>
          <p:cNvPr id="4" name="Content Placeholder 3">
            <a:extLst>
              <a:ext uri="{FF2B5EF4-FFF2-40B4-BE49-F238E27FC236}">
                <a16:creationId xmlns:a16="http://schemas.microsoft.com/office/drawing/2014/main" id="{C392E4F0-A274-49DC-9524-455F77591904}"/>
              </a:ext>
            </a:extLst>
          </p:cNvPr>
          <p:cNvSpPr>
            <a:spLocks noGrp="1"/>
          </p:cNvSpPr>
          <p:nvPr>
            <p:ph sz="half" idx="2"/>
          </p:nvPr>
        </p:nvSpPr>
        <p:spPr>
          <a:xfrm>
            <a:off x="125506" y="1873858"/>
            <a:ext cx="5872069" cy="4849671"/>
          </a:xfrm>
        </p:spPr>
        <p:txBody>
          <a:bodyPr>
            <a:normAutofit fontScale="25000" lnSpcReduction="20000"/>
          </a:bodyPr>
          <a:lstStyle/>
          <a:p>
            <a:pPr marL="0" indent="0">
              <a:buNone/>
            </a:pPr>
            <a:r>
              <a:rPr lang="en-IN" sz="4400" b="0" dirty="0">
                <a:solidFill>
                  <a:srgbClr val="008000"/>
                </a:solidFill>
                <a:effectLst/>
                <a:latin typeface="Courier New" panose="02070309020205020404" pitchFamily="49" charset="0"/>
              </a:rPr>
              <a:t>#Segmentation of image</a:t>
            </a:r>
            <a:endParaRPr lang="en-IN" sz="4400" b="0" dirty="0">
              <a:solidFill>
                <a:srgbClr val="000000"/>
              </a:solidFill>
              <a:effectLst/>
              <a:latin typeface="Courier New" panose="02070309020205020404" pitchFamily="49" charset="0"/>
            </a:endParaRP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visulised_img_data.shape</a:t>
            </a:r>
            <a:endParaRPr lang="en-IN" sz="4400" b="0" dirty="0">
              <a:solidFill>
                <a:srgbClr val="000000"/>
              </a:solidFill>
              <a:effectLst/>
              <a:latin typeface="Courier New" panose="02070309020205020404" pitchFamily="49" charset="0"/>
            </a:endParaRPr>
          </a:p>
          <a:p>
            <a:pPr marL="0" indent="0">
              <a:buNone/>
            </a:pPr>
            <a:r>
              <a:rPr lang="en-IN" sz="4400" b="0" dirty="0">
                <a:solidFill>
                  <a:srgbClr val="000000"/>
                </a:solidFill>
                <a:effectLst/>
                <a:latin typeface="Courier New" panose="02070309020205020404" pitchFamily="49" charset="0"/>
              </a:rPr>
              <a:t>    fig, </a:t>
            </a:r>
            <a:r>
              <a:rPr lang="en-IN" sz="4400" b="0" dirty="0" err="1">
                <a:solidFill>
                  <a:srgbClr val="000000"/>
                </a:solidFill>
                <a:effectLst/>
                <a:latin typeface="Courier New" panose="02070309020205020404" pitchFamily="49" charset="0"/>
              </a:rPr>
              <a:t>axs</a:t>
            </a:r>
            <a:r>
              <a:rPr lang="en-IN" sz="4400" b="0" dirty="0">
                <a:solidFill>
                  <a:srgbClr val="000000"/>
                </a:solidFill>
                <a:effectLst/>
                <a:latin typeface="Courier New" panose="02070309020205020404" pitchFamily="49" charset="0"/>
              </a:rPr>
              <a:t> = </a:t>
            </a:r>
            <a:r>
              <a:rPr lang="en-IN" sz="4400" b="0" dirty="0" err="1">
                <a:solidFill>
                  <a:srgbClr val="000000"/>
                </a:solidFill>
                <a:effectLst/>
                <a:latin typeface="Courier New" panose="02070309020205020404" pitchFamily="49" charset="0"/>
              </a:rPr>
              <a:t>plt.subplots</a:t>
            </a:r>
            <a:r>
              <a:rPr lang="en-IN" sz="4400" b="0" dirty="0">
                <a:solidFill>
                  <a:srgbClr val="000000"/>
                </a:solidFill>
                <a:effectLst/>
                <a:latin typeface="Courier New" panose="02070309020205020404" pitchFamily="49" charset="0"/>
              </a:rPr>
              <a:t>(</a:t>
            </a:r>
            <a:r>
              <a:rPr lang="en-IN" sz="4400" b="0" dirty="0">
                <a:solidFill>
                  <a:srgbClr val="116644"/>
                </a:solidFill>
                <a:effectLst/>
                <a:latin typeface="Courier New" panose="02070309020205020404" pitchFamily="49" charset="0"/>
              </a:rPr>
              <a:t>1</a:t>
            </a:r>
            <a:r>
              <a:rPr lang="en-IN" sz="4400" b="0" dirty="0">
                <a:solidFill>
                  <a:srgbClr val="000000"/>
                </a:solidFill>
                <a:effectLst/>
                <a:latin typeface="Courier New" panose="02070309020205020404" pitchFamily="49" charset="0"/>
              </a:rPr>
              <a:t>,</a:t>
            </a:r>
            <a:r>
              <a:rPr lang="en-IN" sz="4400" b="0" dirty="0">
                <a:solidFill>
                  <a:srgbClr val="116644"/>
                </a:solidFill>
                <a:effectLst/>
                <a:latin typeface="Courier New" panose="02070309020205020404" pitchFamily="49" charset="0"/>
              </a:rPr>
              <a:t>1</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fig.suptitle</a:t>
            </a:r>
            <a:r>
              <a:rPr lang="en-IN" sz="4400" b="0" dirty="0">
                <a:solidFill>
                  <a:srgbClr val="000000"/>
                </a:solidFill>
                <a:effectLst/>
                <a:latin typeface="Courier New" panose="02070309020205020404" pitchFamily="49" charset="0"/>
              </a:rPr>
              <a:t>(</a:t>
            </a:r>
            <a:r>
              <a:rPr lang="en-IN" sz="4400" b="0" dirty="0">
                <a:solidFill>
                  <a:srgbClr val="A31515"/>
                </a:solidFill>
                <a:effectLst/>
                <a:latin typeface="Courier New" panose="02070309020205020404" pitchFamily="49" charset="0"/>
              </a:rPr>
              <a:t>'segmented </a:t>
            </a:r>
            <a:r>
              <a:rPr lang="en-IN" sz="4400" b="0" dirty="0" err="1">
                <a:solidFill>
                  <a:srgbClr val="A31515"/>
                </a:solidFill>
                <a:effectLst/>
                <a:latin typeface="Courier New" panose="02070309020205020404" pitchFamily="49" charset="0"/>
              </a:rPr>
              <a:t>image:Heart_MRI</a:t>
            </a:r>
            <a:r>
              <a:rPr lang="en-IN" sz="4400" b="0" dirty="0">
                <a:solidFill>
                  <a:srgbClr val="A31515"/>
                </a:solidFill>
                <a:effectLst/>
                <a:latin typeface="Courier New" panose="02070309020205020404" pitchFamily="49" charset="0"/>
              </a:rPr>
              <a:t>'</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plt.pcolormesh</a:t>
            </a:r>
            <a:r>
              <a:rPr lang="en-IN" sz="4400" b="0" dirty="0">
                <a:solidFill>
                  <a:srgbClr val="000000"/>
                </a:solidFill>
                <a:effectLst/>
                <a:latin typeface="Courier New" panose="02070309020205020404" pitchFamily="49" charset="0"/>
              </a:rPr>
              <a:t>(</a:t>
            </a:r>
            <a:r>
              <a:rPr lang="en-IN" sz="4400" b="0" dirty="0" err="1">
                <a:solidFill>
                  <a:srgbClr val="000000"/>
                </a:solidFill>
                <a:effectLst/>
                <a:latin typeface="Courier New" panose="02070309020205020404" pitchFamily="49" charset="0"/>
              </a:rPr>
              <a:t>visulised_img_data</a:t>
            </a:r>
            <a:r>
              <a:rPr lang="en-IN" sz="4400" b="0" dirty="0">
                <a:solidFill>
                  <a:srgbClr val="000000"/>
                </a:solidFill>
                <a:effectLst/>
                <a:latin typeface="Courier New" panose="02070309020205020404" pitchFamily="49" charset="0"/>
              </a:rPr>
              <a:t>[</a:t>
            </a:r>
            <a:r>
              <a:rPr lang="en-IN" sz="4400" b="0" dirty="0">
                <a:solidFill>
                  <a:srgbClr val="116644"/>
                </a:solidFill>
                <a:effectLst/>
                <a:latin typeface="Courier New" panose="02070309020205020404" pitchFamily="49" charset="0"/>
              </a:rPr>
              <a:t>154</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plt.colorbar</a:t>
            </a:r>
            <a:endParaRPr lang="en-IN" sz="4400" b="0" dirty="0">
              <a:solidFill>
                <a:srgbClr val="000000"/>
              </a:solidFill>
              <a:effectLst/>
              <a:latin typeface="Courier New" panose="02070309020205020404" pitchFamily="49" charset="0"/>
            </a:endParaRP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plt.show</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mask=</a:t>
            </a:r>
            <a:r>
              <a:rPr lang="en-IN" sz="4400" b="0" dirty="0" err="1">
                <a:solidFill>
                  <a:srgbClr val="000000"/>
                </a:solidFill>
                <a:effectLst/>
                <a:latin typeface="Courier New" panose="02070309020205020404" pitchFamily="49" charset="0"/>
              </a:rPr>
              <a:t>visulised_img_data</a:t>
            </a:r>
            <a:r>
              <a:rPr lang="en-IN" sz="4400" b="0" dirty="0">
                <a:solidFill>
                  <a:srgbClr val="000000"/>
                </a:solidFill>
                <a:effectLst/>
                <a:latin typeface="Courier New" panose="02070309020205020404" pitchFamily="49" charset="0"/>
              </a:rPr>
              <a:t>&lt;</a:t>
            </a:r>
            <a:r>
              <a:rPr lang="en-IN" sz="4400" b="0" dirty="0">
                <a:solidFill>
                  <a:srgbClr val="116644"/>
                </a:solidFill>
                <a:effectLst/>
                <a:latin typeface="Courier New" panose="02070309020205020404" pitchFamily="49" charset="0"/>
              </a:rPr>
              <a:t>320</a:t>
            </a:r>
            <a:endParaRPr lang="en-IN" sz="4400" b="0" dirty="0">
              <a:solidFill>
                <a:srgbClr val="000000"/>
              </a:solidFill>
              <a:effectLst/>
              <a:latin typeface="Courier New" panose="02070309020205020404" pitchFamily="49" charset="0"/>
            </a:endParaRP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plt.suptitle</a:t>
            </a:r>
            <a:r>
              <a:rPr lang="en-IN" sz="4400" b="0" dirty="0">
                <a:solidFill>
                  <a:srgbClr val="000000"/>
                </a:solidFill>
                <a:effectLst/>
                <a:latin typeface="Courier New" panose="02070309020205020404" pitchFamily="49" charset="0"/>
              </a:rPr>
              <a:t>(</a:t>
            </a:r>
            <a:r>
              <a:rPr lang="en-IN" sz="4400" b="0" dirty="0">
                <a:solidFill>
                  <a:srgbClr val="A31515"/>
                </a:solidFill>
                <a:effectLst/>
                <a:latin typeface="Courier New" panose="02070309020205020404" pitchFamily="49" charset="0"/>
              </a:rPr>
              <a:t>'segmented </a:t>
            </a:r>
            <a:r>
              <a:rPr lang="en-IN" sz="4400" b="0" dirty="0" err="1">
                <a:solidFill>
                  <a:srgbClr val="A31515"/>
                </a:solidFill>
                <a:effectLst/>
                <a:latin typeface="Courier New" panose="02070309020205020404" pitchFamily="49" charset="0"/>
              </a:rPr>
              <a:t>image:Heart_MRI</a:t>
            </a:r>
            <a:r>
              <a:rPr lang="en-IN" sz="4400" b="0" dirty="0">
                <a:solidFill>
                  <a:srgbClr val="A31515"/>
                </a:solidFill>
                <a:effectLst/>
                <a:latin typeface="Courier New" panose="02070309020205020404" pitchFamily="49" charset="0"/>
              </a:rPr>
              <a:t>'</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plt.pcolormesh</a:t>
            </a:r>
            <a:r>
              <a:rPr lang="en-IN" sz="4400" b="0" dirty="0">
                <a:solidFill>
                  <a:srgbClr val="000000"/>
                </a:solidFill>
                <a:effectLst/>
                <a:latin typeface="Courier New" panose="02070309020205020404" pitchFamily="49" charset="0"/>
              </a:rPr>
              <a:t>(mask[</a:t>
            </a:r>
            <a:r>
              <a:rPr lang="en-IN" sz="4400" b="0" dirty="0">
                <a:solidFill>
                  <a:srgbClr val="116644"/>
                </a:solidFill>
                <a:effectLst/>
                <a:latin typeface="Courier New" panose="02070309020205020404" pitchFamily="49" charset="0"/>
              </a:rPr>
              <a:t>150</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plt.colorbar</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plt.show</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mask_labeled</a:t>
            </a:r>
            <a:r>
              <a:rPr lang="en-IN" sz="4400" b="0" dirty="0">
                <a:solidFill>
                  <a:srgbClr val="000000"/>
                </a:solidFill>
                <a:effectLst/>
                <a:latin typeface="Courier New" panose="02070309020205020404" pitchFamily="49" charset="0"/>
              </a:rPr>
              <a:t>=</a:t>
            </a:r>
            <a:r>
              <a:rPr lang="en-IN" sz="4400" b="0" dirty="0" err="1">
                <a:solidFill>
                  <a:srgbClr val="000000"/>
                </a:solidFill>
                <a:effectLst/>
                <a:latin typeface="Courier New" panose="02070309020205020404" pitchFamily="49" charset="0"/>
              </a:rPr>
              <a:t>ny.vectorize</a:t>
            </a:r>
            <a:r>
              <a:rPr lang="en-IN" sz="4400" b="0" dirty="0">
                <a:solidFill>
                  <a:srgbClr val="000000"/>
                </a:solidFill>
                <a:effectLst/>
                <a:latin typeface="Courier New" panose="02070309020205020404" pitchFamily="49" charset="0"/>
              </a:rPr>
              <a:t>(</a:t>
            </a:r>
            <a:r>
              <a:rPr lang="en-IN" sz="4400" b="0" dirty="0" err="1">
                <a:solidFill>
                  <a:srgbClr val="000000"/>
                </a:solidFill>
                <a:effectLst/>
                <a:latin typeface="Courier New" panose="02070309020205020404" pitchFamily="49" charset="0"/>
              </a:rPr>
              <a:t>label,signature</a:t>
            </a:r>
            <a:r>
              <a:rPr lang="en-IN" sz="4400" b="0" dirty="0">
                <a:solidFill>
                  <a:srgbClr val="000000"/>
                </a:solidFill>
                <a:effectLst/>
                <a:latin typeface="Courier New" panose="02070309020205020404" pitchFamily="49" charset="0"/>
              </a:rPr>
              <a:t>=</a:t>
            </a:r>
            <a:r>
              <a:rPr lang="en-IN" sz="4400" b="0" dirty="0">
                <a:solidFill>
                  <a:srgbClr val="A31515"/>
                </a:solidFill>
                <a:effectLst/>
                <a:latin typeface="Courier New" panose="02070309020205020404" pitchFamily="49" charset="0"/>
              </a:rPr>
              <a:t>'(</a:t>
            </a:r>
            <a:r>
              <a:rPr lang="en-IN" sz="4400" b="0" dirty="0" err="1">
                <a:solidFill>
                  <a:srgbClr val="A31515"/>
                </a:solidFill>
                <a:effectLst/>
                <a:latin typeface="Courier New" panose="02070309020205020404" pitchFamily="49" charset="0"/>
              </a:rPr>
              <a:t>n,m</a:t>
            </a:r>
            <a:r>
              <a:rPr lang="en-IN" sz="4400" b="0" dirty="0">
                <a:solidFill>
                  <a:srgbClr val="A31515"/>
                </a:solidFill>
                <a:effectLst/>
                <a:latin typeface="Courier New" panose="02070309020205020404" pitchFamily="49" charset="0"/>
              </a:rPr>
              <a:t>)-&gt;(</a:t>
            </a:r>
            <a:r>
              <a:rPr lang="en-IN" sz="4400" b="0" dirty="0" err="1">
                <a:solidFill>
                  <a:srgbClr val="A31515"/>
                </a:solidFill>
                <a:effectLst/>
                <a:latin typeface="Courier New" panose="02070309020205020404" pitchFamily="49" charset="0"/>
              </a:rPr>
              <a:t>n,m</a:t>
            </a:r>
            <a:r>
              <a:rPr lang="en-IN" sz="4400" b="0" dirty="0">
                <a:solidFill>
                  <a:srgbClr val="A31515"/>
                </a:solidFill>
                <a:effectLst/>
                <a:latin typeface="Courier New" panose="02070309020205020404" pitchFamily="49" charset="0"/>
              </a:rPr>
              <a:t>)'</a:t>
            </a:r>
            <a:r>
              <a:rPr lang="en-IN" sz="4400" b="0" dirty="0">
                <a:solidFill>
                  <a:srgbClr val="000000"/>
                </a:solidFill>
                <a:effectLst/>
                <a:latin typeface="Courier New" panose="02070309020205020404" pitchFamily="49" charset="0"/>
              </a:rPr>
              <a:t>)(mask)</a:t>
            </a:r>
          </a:p>
          <a:p>
            <a:pPr marL="0" indent="0">
              <a:buNone/>
            </a:pPr>
            <a:r>
              <a:rPr lang="en-IN" sz="4400" b="0" dirty="0">
                <a:solidFill>
                  <a:srgbClr val="000000"/>
                </a:solidFill>
                <a:effectLst/>
                <a:latin typeface="Courier New" panose="02070309020205020404" pitchFamily="49" charset="0"/>
              </a:rPr>
              <a:t>    fig, </a:t>
            </a:r>
            <a:r>
              <a:rPr lang="en-IN" sz="4400" b="0" dirty="0" err="1">
                <a:solidFill>
                  <a:srgbClr val="000000"/>
                </a:solidFill>
                <a:effectLst/>
                <a:latin typeface="Courier New" panose="02070309020205020404" pitchFamily="49" charset="0"/>
              </a:rPr>
              <a:t>axs</a:t>
            </a:r>
            <a:r>
              <a:rPr lang="en-IN" sz="4400" b="0" dirty="0">
                <a:solidFill>
                  <a:srgbClr val="000000"/>
                </a:solidFill>
                <a:effectLst/>
                <a:latin typeface="Courier New" panose="02070309020205020404" pitchFamily="49" charset="0"/>
              </a:rPr>
              <a:t> = </a:t>
            </a:r>
            <a:r>
              <a:rPr lang="en-IN" sz="4400" b="0" dirty="0" err="1">
                <a:solidFill>
                  <a:srgbClr val="000000"/>
                </a:solidFill>
                <a:effectLst/>
                <a:latin typeface="Courier New" panose="02070309020205020404" pitchFamily="49" charset="0"/>
              </a:rPr>
              <a:t>plt.subplots</a:t>
            </a:r>
            <a:r>
              <a:rPr lang="en-IN" sz="4400" b="0" dirty="0">
                <a:solidFill>
                  <a:srgbClr val="000000"/>
                </a:solidFill>
                <a:effectLst/>
                <a:latin typeface="Courier New" panose="02070309020205020404" pitchFamily="49" charset="0"/>
              </a:rPr>
              <a:t>(</a:t>
            </a:r>
            <a:r>
              <a:rPr lang="en-IN" sz="4400" b="0" dirty="0">
                <a:solidFill>
                  <a:srgbClr val="116644"/>
                </a:solidFill>
                <a:effectLst/>
                <a:latin typeface="Courier New" panose="02070309020205020404" pitchFamily="49" charset="0"/>
              </a:rPr>
              <a:t>1</a:t>
            </a:r>
            <a:r>
              <a:rPr lang="en-IN" sz="4400" b="0" dirty="0">
                <a:solidFill>
                  <a:srgbClr val="000000"/>
                </a:solidFill>
                <a:effectLst/>
                <a:latin typeface="Courier New" panose="02070309020205020404" pitchFamily="49" charset="0"/>
              </a:rPr>
              <a:t>,</a:t>
            </a:r>
            <a:r>
              <a:rPr lang="en-IN" sz="4400" b="0" dirty="0">
                <a:solidFill>
                  <a:srgbClr val="116644"/>
                </a:solidFill>
                <a:effectLst/>
                <a:latin typeface="Courier New" panose="02070309020205020404" pitchFamily="49" charset="0"/>
              </a:rPr>
              <a:t>1</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fig.suptitle</a:t>
            </a:r>
            <a:r>
              <a:rPr lang="en-IN" sz="4400" b="0" dirty="0">
                <a:solidFill>
                  <a:srgbClr val="000000"/>
                </a:solidFill>
                <a:effectLst/>
                <a:latin typeface="Courier New" panose="02070309020205020404" pitchFamily="49" charset="0"/>
              </a:rPr>
              <a:t>(</a:t>
            </a:r>
            <a:r>
              <a:rPr lang="en-IN" sz="4400" b="0" dirty="0">
                <a:solidFill>
                  <a:srgbClr val="A31515"/>
                </a:solidFill>
                <a:effectLst/>
                <a:latin typeface="Courier New" panose="02070309020205020404" pitchFamily="49" charset="0"/>
              </a:rPr>
              <a:t>'segmented </a:t>
            </a:r>
            <a:r>
              <a:rPr lang="en-IN" sz="4400" b="0" dirty="0" err="1">
                <a:solidFill>
                  <a:srgbClr val="A31515"/>
                </a:solidFill>
                <a:effectLst/>
                <a:latin typeface="Courier New" panose="02070309020205020404" pitchFamily="49" charset="0"/>
              </a:rPr>
              <a:t>image:Heart_MRI</a:t>
            </a:r>
            <a:r>
              <a:rPr lang="en-IN" sz="4400" b="0" dirty="0">
                <a:solidFill>
                  <a:srgbClr val="A31515"/>
                </a:solidFill>
                <a:effectLst/>
                <a:latin typeface="Courier New" panose="02070309020205020404" pitchFamily="49" charset="0"/>
              </a:rPr>
              <a:t>'</a:t>
            </a:r>
            <a:r>
              <a:rPr lang="en-IN" sz="4400" b="0" dirty="0">
                <a:solidFill>
                  <a:srgbClr val="000000"/>
                </a:solidFill>
                <a:effectLst/>
                <a:latin typeface="Courier New" panose="02070309020205020404" pitchFamily="49" charset="0"/>
              </a:rPr>
              <a:t>)</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plt.pcolormesh</a:t>
            </a:r>
            <a:r>
              <a:rPr lang="en-IN" sz="4400" b="0" dirty="0">
                <a:solidFill>
                  <a:srgbClr val="000000"/>
                </a:solidFill>
                <a:effectLst/>
                <a:latin typeface="Courier New" panose="02070309020205020404" pitchFamily="49" charset="0"/>
              </a:rPr>
              <a:t>(</a:t>
            </a:r>
            <a:r>
              <a:rPr lang="en-IN" sz="4400" b="0" dirty="0" err="1">
                <a:solidFill>
                  <a:srgbClr val="000000"/>
                </a:solidFill>
                <a:effectLst/>
                <a:latin typeface="Courier New" panose="02070309020205020404" pitchFamily="49" charset="0"/>
              </a:rPr>
              <a:t>mask_labeled</a:t>
            </a:r>
            <a:r>
              <a:rPr lang="en-IN" sz="4400" b="0" dirty="0">
                <a:solidFill>
                  <a:srgbClr val="000000"/>
                </a:solidFill>
                <a:effectLst/>
                <a:latin typeface="Courier New" panose="02070309020205020404" pitchFamily="49" charset="0"/>
              </a:rPr>
              <a:t>[</a:t>
            </a:r>
            <a:r>
              <a:rPr lang="en-IN" sz="4400" b="0" dirty="0">
                <a:solidFill>
                  <a:srgbClr val="116644"/>
                </a:solidFill>
                <a:effectLst/>
                <a:latin typeface="Courier New" panose="02070309020205020404" pitchFamily="49" charset="0"/>
              </a:rPr>
              <a:t>100</a:t>
            </a:r>
            <a:r>
              <a:rPr lang="en-IN" sz="4400" b="0" dirty="0">
                <a:solidFill>
                  <a:srgbClr val="000000"/>
                </a:solidFill>
                <a:effectLst/>
                <a:latin typeface="Courier New" panose="02070309020205020404" pitchFamily="49" charset="0"/>
              </a:rPr>
              <a:t>]) </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plt.colorbar</a:t>
            </a:r>
            <a:r>
              <a:rPr lang="en-IN" sz="4400" b="0" dirty="0">
                <a:solidFill>
                  <a:srgbClr val="000000"/>
                </a:solidFill>
                <a:effectLst/>
                <a:latin typeface="Courier New" panose="02070309020205020404" pitchFamily="49" charset="0"/>
              </a:rPr>
              <a:t>()  </a:t>
            </a:r>
          </a:p>
          <a:p>
            <a:pPr marL="0" indent="0">
              <a:buNone/>
            </a:pPr>
            <a:r>
              <a:rPr lang="en-IN" sz="4400" b="0" dirty="0">
                <a:solidFill>
                  <a:srgbClr val="000000"/>
                </a:solidFill>
                <a:effectLst/>
                <a:latin typeface="Courier New" panose="02070309020205020404" pitchFamily="49" charset="0"/>
              </a:rPr>
              <a:t>    </a:t>
            </a:r>
            <a:r>
              <a:rPr lang="en-IN" sz="4400" b="0" dirty="0" err="1">
                <a:solidFill>
                  <a:srgbClr val="000000"/>
                </a:solidFill>
                <a:effectLst/>
                <a:latin typeface="Courier New" panose="02070309020205020404" pitchFamily="49" charset="0"/>
              </a:rPr>
              <a:t>plt.show</a:t>
            </a:r>
            <a:r>
              <a:rPr lang="en-IN" sz="4400" b="0" dirty="0">
                <a:solidFill>
                  <a:srgbClr val="000000"/>
                </a:solidFill>
                <a:effectLst/>
                <a:latin typeface="Courier New" panose="02070309020205020404" pitchFamily="49" charset="0"/>
              </a:rPr>
              <a:t>()</a:t>
            </a:r>
          </a:p>
          <a:p>
            <a:pPr marL="0" indent="0">
              <a:buNone/>
            </a:pPr>
            <a:endParaRPr lang="en-IN" b="0" dirty="0">
              <a:solidFill>
                <a:srgbClr val="000000"/>
              </a:solidFill>
              <a:effectLst/>
              <a:latin typeface="Courier New" panose="02070309020205020404" pitchFamily="49" charset="0"/>
            </a:endParaRPr>
          </a:p>
        </p:txBody>
      </p:sp>
      <p:sp>
        <p:nvSpPr>
          <p:cNvPr id="5" name="Text Placeholder 4">
            <a:extLst>
              <a:ext uri="{FF2B5EF4-FFF2-40B4-BE49-F238E27FC236}">
                <a16:creationId xmlns:a16="http://schemas.microsoft.com/office/drawing/2014/main" id="{65F1536D-2943-4E19-04B1-15495F3BA650}"/>
              </a:ext>
            </a:extLst>
          </p:cNvPr>
          <p:cNvSpPr>
            <a:spLocks noGrp="1"/>
          </p:cNvSpPr>
          <p:nvPr>
            <p:ph type="body" sz="quarter" idx="3"/>
          </p:nvPr>
        </p:nvSpPr>
        <p:spPr>
          <a:xfrm>
            <a:off x="6172200" y="1183343"/>
            <a:ext cx="5183188" cy="591669"/>
          </a:xfrm>
        </p:spPr>
        <p:txBody>
          <a:bodyPr/>
          <a:lstStyle/>
          <a:p>
            <a:r>
              <a:rPr lang="en-IN" dirty="0"/>
              <a:t>IMAGES</a:t>
            </a:r>
          </a:p>
        </p:txBody>
      </p:sp>
      <p:pic>
        <p:nvPicPr>
          <p:cNvPr id="7170" name="Picture 2">
            <a:extLst>
              <a:ext uri="{FF2B5EF4-FFF2-40B4-BE49-F238E27FC236}">
                <a16:creationId xmlns:a16="http://schemas.microsoft.com/office/drawing/2014/main" id="{E3AAE71D-3D1E-7112-0E6D-FA4EB9316D5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096000" y="1873858"/>
            <a:ext cx="5259387" cy="284181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3ABDCAD-6E66-27F0-7AA9-E5EB09CAA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4427" y="4679693"/>
            <a:ext cx="2677412" cy="198992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5060281-A1C9-3628-E41D-1C1C09A34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0266" y="4715669"/>
            <a:ext cx="2483546" cy="195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08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AD36-ABC3-9F66-85DF-856EB52D70E2}"/>
              </a:ext>
            </a:extLst>
          </p:cNvPr>
          <p:cNvSpPr>
            <a:spLocks noGrp="1"/>
          </p:cNvSpPr>
          <p:nvPr>
            <p:ph type="title"/>
          </p:nvPr>
        </p:nvSpPr>
        <p:spPr>
          <a:xfrm>
            <a:off x="197224" y="365125"/>
            <a:ext cx="11158164" cy="1325563"/>
          </a:xfrm>
        </p:spPr>
        <p:txBody>
          <a:bodyPr/>
          <a:lstStyle/>
          <a:p>
            <a:r>
              <a:rPr lang="en-IN" dirty="0"/>
              <a:t>STATISTICAL ANALYSIS OF SEGMENTED IMAGE</a:t>
            </a:r>
          </a:p>
        </p:txBody>
      </p:sp>
      <p:sp>
        <p:nvSpPr>
          <p:cNvPr id="3" name="Text Placeholder 2">
            <a:extLst>
              <a:ext uri="{FF2B5EF4-FFF2-40B4-BE49-F238E27FC236}">
                <a16:creationId xmlns:a16="http://schemas.microsoft.com/office/drawing/2014/main" id="{57A31752-4E6F-8F30-09D7-E373AF93738D}"/>
              </a:ext>
            </a:extLst>
          </p:cNvPr>
          <p:cNvSpPr>
            <a:spLocks noGrp="1"/>
          </p:cNvSpPr>
          <p:nvPr>
            <p:ph type="body" idx="1"/>
          </p:nvPr>
        </p:nvSpPr>
        <p:spPr>
          <a:xfrm>
            <a:off x="197224" y="1681163"/>
            <a:ext cx="5800351" cy="823912"/>
          </a:xfrm>
        </p:spPr>
        <p:txBody>
          <a:bodyPr/>
          <a:lstStyle/>
          <a:p>
            <a:r>
              <a:rPr lang="en-IN" dirty="0"/>
              <a:t>CODE BLOCK</a:t>
            </a:r>
          </a:p>
        </p:txBody>
      </p:sp>
      <p:sp>
        <p:nvSpPr>
          <p:cNvPr id="4" name="Content Placeholder 3">
            <a:extLst>
              <a:ext uri="{FF2B5EF4-FFF2-40B4-BE49-F238E27FC236}">
                <a16:creationId xmlns:a16="http://schemas.microsoft.com/office/drawing/2014/main" id="{73F51A6B-B445-1576-346C-A414824B3A54}"/>
              </a:ext>
            </a:extLst>
          </p:cNvPr>
          <p:cNvSpPr>
            <a:spLocks noGrp="1"/>
          </p:cNvSpPr>
          <p:nvPr>
            <p:ph sz="half" idx="2"/>
          </p:nvPr>
        </p:nvSpPr>
        <p:spPr>
          <a:xfrm>
            <a:off x="197224" y="2505075"/>
            <a:ext cx="5800351" cy="3684588"/>
          </a:xfrm>
        </p:spPr>
        <p:txBody>
          <a:bodyPr>
            <a:normAutofit fontScale="85000" lnSpcReduction="20000"/>
          </a:bodyPr>
          <a:lstStyle/>
          <a:p>
            <a:pPr marL="0" indent="0">
              <a:buNone/>
            </a:pPr>
            <a:r>
              <a:rPr lang="en-IN" b="0" dirty="0">
                <a:solidFill>
                  <a:srgbClr val="008000"/>
                </a:solidFill>
                <a:effectLst/>
                <a:latin typeface="Courier New" panose="02070309020205020404" pitchFamily="49" charset="0"/>
              </a:rPr>
              <a:t>#statistical </a:t>
            </a:r>
            <a:r>
              <a:rPr lang="en-IN" b="0" dirty="0" err="1">
                <a:solidFill>
                  <a:srgbClr val="008000"/>
                </a:solidFill>
                <a:effectLst/>
                <a:latin typeface="Courier New" panose="02070309020205020404" pitchFamily="49" charset="0"/>
              </a:rPr>
              <a:t>anylysis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"statistical Analysis of segmented </a:t>
            </a:r>
            <a:r>
              <a:rPr lang="en-IN" b="0" dirty="0" err="1">
                <a:solidFill>
                  <a:srgbClr val="A31515"/>
                </a:solidFill>
                <a:effectLst/>
                <a:latin typeface="Courier New" panose="02070309020205020404" pitchFamily="49" charset="0"/>
              </a:rPr>
              <a:t>image:Heart_MRI</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"Mean:"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154</a:t>
            </a:r>
            <a:r>
              <a:rPr lang="en-IN" b="0" dirty="0">
                <a:solidFill>
                  <a:srgbClr val="000000"/>
                </a:solidFill>
                <a:effectLst/>
                <a:latin typeface="Courier New" panose="02070309020205020404" pitchFamily="49" charset="0"/>
              </a:rPr>
              <a:t>].mean())</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154</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154</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ny.std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154</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ny.var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154</a:t>
            </a:r>
            <a:r>
              <a:rPr lang="en-IN" b="0" dirty="0">
                <a:solidFill>
                  <a:srgbClr val="000000"/>
                </a:solidFill>
                <a:effectLst/>
                <a:latin typeface="Courier New" panose="02070309020205020404" pitchFamily="49" charset="0"/>
              </a:rPr>
              <a:t>]))</a:t>
            </a:r>
          </a:p>
          <a:p>
            <a:pPr marL="0" indent="0">
              <a:buNone/>
            </a:pPr>
            <a:endParaRPr lang="en-IN" dirty="0"/>
          </a:p>
        </p:txBody>
      </p:sp>
      <p:sp>
        <p:nvSpPr>
          <p:cNvPr id="5" name="Text Placeholder 4">
            <a:extLst>
              <a:ext uri="{FF2B5EF4-FFF2-40B4-BE49-F238E27FC236}">
                <a16:creationId xmlns:a16="http://schemas.microsoft.com/office/drawing/2014/main" id="{F1EA05E3-7D36-31B2-749F-1EFF4323E8B8}"/>
              </a:ext>
            </a:extLst>
          </p:cNvPr>
          <p:cNvSpPr>
            <a:spLocks noGrp="1"/>
          </p:cNvSpPr>
          <p:nvPr>
            <p:ph type="body" sz="quarter" idx="3"/>
          </p:nvPr>
        </p:nvSpPr>
        <p:spPr/>
        <p:txBody>
          <a:bodyPr/>
          <a:lstStyle/>
          <a:p>
            <a:r>
              <a:rPr lang="en-IN" dirty="0"/>
              <a:t>RESULTS</a:t>
            </a:r>
          </a:p>
        </p:txBody>
      </p:sp>
      <p:sp>
        <p:nvSpPr>
          <p:cNvPr id="6" name="Content Placeholder 5">
            <a:extLst>
              <a:ext uri="{FF2B5EF4-FFF2-40B4-BE49-F238E27FC236}">
                <a16:creationId xmlns:a16="http://schemas.microsoft.com/office/drawing/2014/main" id="{D32FBA4C-41A9-BADD-A795-59B065DAD748}"/>
              </a:ext>
            </a:extLst>
          </p:cNvPr>
          <p:cNvSpPr>
            <a:spLocks noGrp="1"/>
          </p:cNvSpPr>
          <p:nvPr>
            <p:ph sz="quarter" idx="4"/>
          </p:nvPr>
        </p:nvSpPr>
        <p:spPr/>
        <p:txBody>
          <a:bodyPr>
            <a:normAutofit fontScale="85000" lnSpcReduction="20000"/>
          </a:bodyPr>
          <a:lstStyle/>
          <a:p>
            <a:pPr marL="0" indent="0">
              <a:buNone/>
            </a:pPr>
            <a:r>
              <a:rPr lang="en-US" b="0" i="0" dirty="0">
                <a:solidFill>
                  <a:srgbClr val="212121"/>
                </a:solidFill>
                <a:effectLst/>
                <a:latin typeface="Courier New" panose="02070309020205020404" pitchFamily="49" charset="0"/>
              </a:rPr>
              <a:t>statistical Analysis of segmented </a:t>
            </a:r>
            <a:r>
              <a:rPr lang="en-US" b="0" i="0" dirty="0" err="1">
                <a:solidFill>
                  <a:srgbClr val="212121"/>
                </a:solidFill>
                <a:effectLst/>
                <a:latin typeface="Courier New" panose="02070309020205020404" pitchFamily="49" charset="0"/>
              </a:rPr>
              <a:t>image:Heart_MRI</a:t>
            </a:r>
            <a:r>
              <a:rPr lang="en-US" b="0" i="0" dirty="0">
                <a:solidFill>
                  <a:srgbClr val="212121"/>
                </a:solidFill>
                <a:effectLst/>
                <a:latin typeface="Courier New" panose="02070309020205020404" pitchFamily="49" charset="0"/>
              </a:rPr>
              <a:t> </a:t>
            </a:r>
          </a:p>
          <a:p>
            <a:r>
              <a:rPr lang="en-US" b="0" i="0" dirty="0">
                <a:solidFill>
                  <a:srgbClr val="212121"/>
                </a:solidFill>
                <a:effectLst/>
                <a:latin typeface="Courier New" panose="02070309020205020404" pitchFamily="49" charset="0"/>
              </a:rPr>
              <a:t>Mean: 0.056875 </a:t>
            </a:r>
          </a:p>
          <a:p>
            <a:r>
              <a:rPr lang="en-US" b="0" i="0" dirty="0">
                <a:solidFill>
                  <a:srgbClr val="212121"/>
                </a:solidFill>
                <a:effectLst/>
                <a:latin typeface="Courier New" panose="02070309020205020404" pitchFamily="49" charset="0"/>
              </a:rPr>
              <a:t>Max: 1.0 </a:t>
            </a:r>
          </a:p>
          <a:p>
            <a:r>
              <a:rPr lang="en-US" b="0" i="0" dirty="0">
                <a:solidFill>
                  <a:srgbClr val="212121"/>
                </a:solidFill>
                <a:effectLst/>
                <a:latin typeface="Courier New" panose="02070309020205020404" pitchFamily="49" charset="0"/>
              </a:rPr>
              <a:t>Min: 0.0 </a:t>
            </a:r>
          </a:p>
          <a:p>
            <a:r>
              <a:rPr lang="en-US" b="0" i="0" dirty="0">
                <a:solidFill>
                  <a:srgbClr val="212121"/>
                </a:solidFill>
                <a:effectLst/>
                <a:latin typeface="Courier New" panose="02070309020205020404" pitchFamily="49" charset="0"/>
              </a:rPr>
              <a:t>standard deviation: 0.23160361477101346</a:t>
            </a:r>
          </a:p>
          <a:p>
            <a:r>
              <a:rPr lang="en-US" b="0" i="0" dirty="0">
                <a:solidFill>
                  <a:srgbClr val="212121"/>
                </a:solidFill>
                <a:effectLst/>
                <a:latin typeface="Courier New" panose="02070309020205020404" pitchFamily="49" charset="0"/>
              </a:rPr>
              <a:t> standard deviation: 0.053640234375</a:t>
            </a:r>
            <a:endParaRPr lang="en-IN" dirty="0"/>
          </a:p>
        </p:txBody>
      </p:sp>
    </p:spTree>
    <p:extLst>
      <p:ext uri="{BB962C8B-B14F-4D97-AF65-F5344CB8AC3E}">
        <p14:creationId xmlns:p14="http://schemas.microsoft.com/office/powerpoint/2010/main" val="3782495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44-43FF-180A-EABA-3D17D5875844}"/>
              </a:ext>
            </a:extLst>
          </p:cNvPr>
          <p:cNvSpPr>
            <a:spLocks noGrp="1"/>
          </p:cNvSpPr>
          <p:nvPr>
            <p:ph type="title"/>
          </p:nvPr>
        </p:nvSpPr>
        <p:spPr>
          <a:xfrm>
            <a:off x="1097280" y="286604"/>
            <a:ext cx="10058400" cy="740918"/>
          </a:xfrm>
        </p:spPr>
        <p:txBody>
          <a:bodyPr/>
          <a:lstStyle/>
          <a:p>
            <a:r>
              <a:rPr lang="en-IN" dirty="0"/>
              <a:t>CODE BLOCK FOR PLOTTING HISTOGRAM</a:t>
            </a:r>
          </a:p>
        </p:txBody>
      </p:sp>
      <p:sp>
        <p:nvSpPr>
          <p:cNvPr id="3" name="Content Placeholder 2">
            <a:extLst>
              <a:ext uri="{FF2B5EF4-FFF2-40B4-BE49-F238E27FC236}">
                <a16:creationId xmlns:a16="http://schemas.microsoft.com/office/drawing/2014/main" id="{D9D1A1E2-41F9-1E31-4EBE-5B9E90DEA50E}"/>
              </a:ext>
            </a:extLst>
          </p:cNvPr>
          <p:cNvSpPr>
            <a:spLocks noGrp="1"/>
          </p:cNvSpPr>
          <p:nvPr>
            <p:ph sz="half" idx="1"/>
          </p:nvPr>
        </p:nvSpPr>
        <p:spPr>
          <a:xfrm>
            <a:off x="927597" y="1106639"/>
            <a:ext cx="4937760" cy="5322441"/>
          </a:xfrm>
        </p:spPr>
        <p:txBody>
          <a:bodyPr>
            <a:normAutofit fontScale="25000" lnSpcReduction="20000"/>
          </a:bodyPr>
          <a:lstStyle/>
          <a:p>
            <a:r>
              <a:rPr lang="en-IN" b="0" dirty="0">
                <a:solidFill>
                  <a:srgbClr val="000000"/>
                </a:solidFill>
                <a:effectLst/>
                <a:latin typeface="Courier New" panose="02070309020205020404" pitchFamily="49" charset="0"/>
              </a:rPr>
              <a:t>  </a:t>
            </a:r>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Original 2D array</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visulised_img_data</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visulised_img_data</a:t>
            </a:r>
            <a:endParaRPr lang="en-IN" sz="4000" b="0" dirty="0">
              <a:solidFill>
                <a:srgbClr val="000000"/>
              </a:solidFill>
              <a:effectLst/>
              <a:latin typeface="Courier New" panose="02070309020205020404" pitchFamily="49" charset="0"/>
            </a:endParaRPr>
          </a:p>
          <a:p>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original_array.flatten</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br>
              <a:rPr lang="en-IN" sz="4000" b="0" dirty="0">
                <a:solidFill>
                  <a:srgbClr val="000000"/>
                </a:solidFill>
                <a:effectLst/>
                <a:latin typeface="Courier New" panose="02070309020205020404" pitchFamily="49" charset="0"/>
              </a:rPr>
            </a:br>
            <a:r>
              <a:rPr lang="en-IN" sz="4000" b="0" dirty="0">
                <a:solidFill>
                  <a:srgbClr val="000000"/>
                </a:solidFill>
                <a:effectLst/>
                <a:latin typeface="Courier New" panose="02070309020205020404" pitchFamily="49" charset="0"/>
              </a:rPr>
              <a:t>    visulised_img1_data=</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original_array2 = visulised_img1_data[</a:t>
            </a:r>
            <a:r>
              <a:rPr lang="en-IN" sz="4000" dirty="0">
                <a:solidFill>
                  <a:srgbClr val="116644"/>
                </a:solidFill>
                <a:latin typeface="Courier New" panose="02070309020205020404" pitchFamily="49" charset="0"/>
              </a:rPr>
              <a:t>154</a:t>
            </a:r>
            <a:r>
              <a:rPr lang="en-IN" sz="4000" b="0" dirty="0">
                <a:solidFill>
                  <a:srgbClr val="000000"/>
                </a:solidFill>
                <a:effectLst/>
                <a:latin typeface="Courier New" panose="02070309020205020404" pitchFamily="49" charset="0"/>
              </a:rPr>
              <a:t>]</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flattened_array2 = original_array2.flatten()</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p>
          <a:p>
            <a:endParaRPr lang="en-IN" dirty="0"/>
          </a:p>
        </p:txBody>
      </p:sp>
      <p:sp>
        <p:nvSpPr>
          <p:cNvPr id="4" name="Content Placeholder 3">
            <a:extLst>
              <a:ext uri="{FF2B5EF4-FFF2-40B4-BE49-F238E27FC236}">
                <a16:creationId xmlns:a16="http://schemas.microsoft.com/office/drawing/2014/main" id="{55D50565-7B67-0B45-E5B3-7AAED789A2F5}"/>
              </a:ext>
            </a:extLst>
          </p:cNvPr>
          <p:cNvSpPr>
            <a:spLocks noGrp="1"/>
          </p:cNvSpPr>
          <p:nvPr>
            <p:ph sz="half" idx="2"/>
          </p:nvPr>
        </p:nvSpPr>
        <p:spPr>
          <a:xfrm>
            <a:off x="6217920" y="1723186"/>
            <a:ext cx="4937760" cy="4564491"/>
          </a:xfrm>
        </p:spPr>
        <p:txBody>
          <a:bodyPr>
            <a:noAutofit/>
          </a:bodyPr>
          <a:lstStyle/>
          <a:p>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(flattened_array2,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flattened_array</a:t>
            </a:r>
            <a:r>
              <a:rPr lang="en-IN" sz="1200" b="0" dirty="0">
                <a:solidFill>
                  <a:srgbClr val="000000"/>
                </a:solidFill>
                <a:effectLst/>
                <a:latin typeface="Courier New" panose="02070309020205020404" pitchFamily="49" charset="0"/>
              </a:rPr>
              <a:t>,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818909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AB17-BF5B-CEF9-88B4-1768A12005D2}"/>
              </a:ext>
            </a:extLst>
          </p:cNvPr>
          <p:cNvSpPr>
            <a:spLocks noGrp="1"/>
          </p:cNvSpPr>
          <p:nvPr>
            <p:ph type="title"/>
          </p:nvPr>
        </p:nvSpPr>
        <p:spPr/>
        <p:txBody>
          <a:bodyPr/>
          <a:lstStyle/>
          <a:p>
            <a:r>
              <a:rPr lang="en-IN" dirty="0"/>
              <a:t>COMPARISON OF THE RESULTS FOR HEART MRI IMAGES</a:t>
            </a:r>
          </a:p>
        </p:txBody>
      </p:sp>
      <p:sp>
        <p:nvSpPr>
          <p:cNvPr id="3" name="Text Placeholder 2">
            <a:extLst>
              <a:ext uri="{FF2B5EF4-FFF2-40B4-BE49-F238E27FC236}">
                <a16:creationId xmlns:a16="http://schemas.microsoft.com/office/drawing/2014/main" id="{FC5B770B-A1EC-EC95-5BE6-76374772DABB}"/>
              </a:ext>
            </a:extLst>
          </p:cNvPr>
          <p:cNvSpPr>
            <a:spLocks noGrp="1"/>
          </p:cNvSpPr>
          <p:nvPr>
            <p:ph type="body" idx="1"/>
          </p:nvPr>
        </p:nvSpPr>
        <p:spPr/>
        <p:txBody>
          <a:bodyPr/>
          <a:lstStyle/>
          <a:p>
            <a:r>
              <a:rPr lang="en-IN" dirty="0"/>
              <a:t>FOR WHOLE IMAGE</a:t>
            </a:r>
          </a:p>
        </p:txBody>
      </p:sp>
      <p:pic>
        <p:nvPicPr>
          <p:cNvPr id="2050" name="Picture 2">
            <a:extLst>
              <a:ext uri="{FF2B5EF4-FFF2-40B4-BE49-F238E27FC236}">
                <a16:creationId xmlns:a16="http://schemas.microsoft.com/office/drawing/2014/main" id="{8C715460-C9E5-387E-A3A8-A788E13B57B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379770" y="2582863"/>
            <a:ext cx="4373098" cy="337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4CAF14D-7FF3-AA6A-65A6-F28A505456CF}"/>
              </a:ext>
            </a:extLst>
          </p:cNvPr>
          <p:cNvSpPr>
            <a:spLocks noGrp="1"/>
          </p:cNvSpPr>
          <p:nvPr>
            <p:ph type="body" sz="quarter" idx="3"/>
          </p:nvPr>
        </p:nvSpPr>
        <p:spPr/>
        <p:txBody>
          <a:bodyPr/>
          <a:lstStyle/>
          <a:p>
            <a:r>
              <a:rPr lang="en-IN" dirty="0"/>
              <a:t>FOR SEGMENTED IMAGE</a:t>
            </a:r>
          </a:p>
        </p:txBody>
      </p:sp>
      <p:pic>
        <p:nvPicPr>
          <p:cNvPr id="2052" name="Picture 4">
            <a:extLst>
              <a:ext uri="{FF2B5EF4-FFF2-40B4-BE49-F238E27FC236}">
                <a16:creationId xmlns:a16="http://schemas.microsoft.com/office/drawing/2014/main" id="{ED48D57F-4DA0-822D-1E18-349F0A1CAAE4}"/>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581922" y="2582863"/>
            <a:ext cx="4209756"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062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4E01-6090-66E8-A0FC-F64C5ED8CA0E}"/>
              </a:ext>
            </a:extLst>
          </p:cNvPr>
          <p:cNvSpPr>
            <a:spLocks noGrp="1"/>
          </p:cNvSpPr>
          <p:nvPr>
            <p:ph type="title"/>
          </p:nvPr>
        </p:nvSpPr>
        <p:spPr/>
        <p:txBody>
          <a:bodyPr/>
          <a:lstStyle/>
          <a:p>
            <a:r>
              <a:rPr lang="en-IN" dirty="0"/>
              <a:t>ANALYSIS OF HIPPOCAMPUS MRI IMAGES</a:t>
            </a:r>
          </a:p>
        </p:txBody>
      </p:sp>
      <p:sp>
        <p:nvSpPr>
          <p:cNvPr id="3" name="Text Placeholder 2">
            <a:extLst>
              <a:ext uri="{FF2B5EF4-FFF2-40B4-BE49-F238E27FC236}">
                <a16:creationId xmlns:a16="http://schemas.microsoft.com/office/drawing/2014/main" id="{2F5A43CF-8D2C-6F0A-F8BD-1CAB9BFC8307}"/>
              </a:ext>
            </a:extLst>
          </p:cNvPr>
          <p:cNvSpPr>
            <a:spLocks noGrp="1"/>
          </p:cNvSpPr>
          <p:nvPr>
            <p:ph type="body" idx="1"/>
          </p:nvPr>
        </p:nvSpPr>
        <p:spPr/>
        <p:txBody>
          <a:bodyPr/>
          <a:lstStyle/>
          <a:p>
            <a:r>
              <a:rPr lang="en-IN" dirty="0"/>
              <a:t>FUNCTION TO ANALYSE HIPPOCAMPUS MRI IMAGES</a:t>
            </a:r>
          </a:p>
        </p:txBody>
      </p:sp>
      <p:sp>
        <p:nvSpPr>
          <p:cNvPr id="4" name="Content Placeholder 3">
            <a:extLst>
              <a:ext uri="{FF2B5EF4-FFF2-40B4-BE49-F238E27FC236}">
                <a16:creationId xmlns:a16="http://schemas.microsoft.com/office/drawing/2014/main" id="{31D24D1F-C077-1ECA-56B7-3565C1F39229}"/>
              </a:ext>
            </a:extLst>
          </p:cNvPr>
          <p:cNvSpPr>
            <a:spLocks noGrp="1"/>
          </p:cNvSpPr>
          <p:nvPr>
            <p:ph sz="half" idx="2"/>
          </p:nvPr>
        </p:nvSpPr>
        <p:spPr>
          <a:xfrm>
            <a:off x="1097280" y="2582334"/>
            <a:ext cx="5473202" cy="3378200"/>
          </a:xfrm>
        </p:spPr>
        <p:txBody>
          <a:bodyPr>
            <a:normAutofit fontScale="25000" lnSpcReduction="20000"/>
          </a:bodyPr>
          <a:lstStyle/>
          <a:p>
            <a:pPr marL="0" indent="0">
              <a:buNone/>
            </a:pPr>
            <a:r>
              <a:rPr lang="en-IN" sz="4000" b="0" dirty="0">
                <a:solidFill>
                  <a:srgbClr val="0000FF"/>
                </a:solidFill>
                <a:effectLst/>
                <a:latin typeface="Courier New" panose="02070309020205020404" pitchFamily="49" charset="0"/>
              </a:rPr>
              <a:t>def</a:t>
            </a:r>
            <a:r>
              <a:rPr lang="en-IN" sz="4000" b="0" dirty="0">
                <a:solidFill>
                  <a:srgbClr val="000000"/>
                </a:solidFill>
                <a:effectLst/>
                <a:latin typeface="Courier New" panose="02070309020205020404" pitchFamily="49" charset="0"/>
              </a:rPr>
              <a:t> </a:t>
            </a:r>
            <a:r>
              <a:rPr lang="en-IN" sz="4000" b="0" dirty="0" err="1">
                <a:solidFill>
                  <a:srgbClr val="795E26"/>
                </a:solidFill>
                <a:effectLst/>
                <a:latin typeface="Courier New" panose="02070309020205020404" pitchFamily="49" charset="0"/>
              </a:rPr>
              <a:t>hippocampus_mri</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img</a:t>
            </a:r>
            <a:r>
              <a:rPr lang="en-IN" sz="4000" b="0" dirty="0">
                <a:solidFill>
                  <a:srgbClr val="000000"/>
                </a:solidFill>
                <a:effectLst/>
                <a:latin typeface="Courier New" panose="02070309020205020404" pitchFamily="49" charset="0"/>
              </a:rPr>
              <a:t> = []</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folder_dir</a:t>
            </a:r>
            <a:r>
              <a:rPr lang="en-IN" sz="4000" b="0" dirty="0">
                <a:solidFill>
                  <a:srgbClr val="000000"/>
                </a:solidFill>
                <a:effectLst/>
                <a:latin typeface="Courier New" panose="02070309020205020404" pitchFamily="49" charset="0"/>
              </a:rPr>
              <a:t> = r</a:t>
            </a:r>
            <a:r>
              <a:rPr lang="en-IN" sz="4000" b="0" dirty="0">
                <a:solidFill>
                  <a:srgbClr val="A31515"/>
                </a:solidFill>
                <a:effectLst/>
                <a:latin typeface="Courier New" panose="02070309020205020404" pitchFamily="49" charset="0"/>
              </a:rPr>
              <a:t>"/content/drive/</a:t>
            </a:r>
            <a:r>
              <a:rPr lang="en-IN" sz="4000" b="0" dirty="0" err="1">
                <a:solidFill>
                  <a:srgbClr val="A31515"/>
                </a:solidFill>
                <a:effectLst/>
                <a:latin typeface="Courier New" panose="02070309020205020404" pitchFamily="49" charset="0"/>
              </a:rPr>
              <a:t>MyDrive</a:t>
            </a:r>
            <a:r>
              <a:rPr lang="en-IN" sz="4000" b="0" dirty="0">
                <a:solidFill>
                  <a:srgbClr val="A31515"/>
                </a:solidFill>
                <a:effectLst/>
                <a:latin typeface="Courier New" panose="02070309020205020404" pitchFamily="49" charset="0"/>
              </a:rPr>
              <a:t>/HIPPOCAMPUS MRI"</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for</a:t>
            </a:r>
            <a:r>
              <a:rPr lang="en-IN" sz="4000" b="0" dirty="0">
                <a:solidFill>
                  <a:srgbClr val="000000"/>
                </a:solidFill>
                <a:effectLst/>
                <a:latin typeface="Courier New" panose="02070309020205020404" pitchFamily="49" charset="0"/>
              </a:rPr>
              <a:t> images </a:t>
            </a:r>
            <a:r>
              <a:rPr lang="en-IN" sz="4000" b="0" dirty="0">
                <a:solidFill>
                  <a:srgbClr val="0000FF"/>
                </a:solidFill>
                <a:effectLst/>
                <a:latin typeface="Courier New" panose="02070309020205020404" pitchFamily="49" charset="0"/>
              </a:rPr>
              <a:t>in</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os.listdir</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folder_dir</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check if the image ends with </a:t>
            </a:r>
            <a:r>
              <a:rPr lang="en-IN" sz="4000" b="0" dirty="0" err="1">
                <a:solidFill>
                  <a:srgbClr val="008000"/>
                </a:solidFill>
                <a:effectLst/>
                <a:latin typeface="Courier New" panose="02070309020205020404" pitchFamily="49" charset="0"/>
              </a:rPr>
              <a:t>png</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a:solidFill>
                  <a:srgbClr val="AF00DB"/>
                </a:solidFill>
                <a:effectLst/>
                <a:latin typeface="Courier New" panose="02070309020205020404" pitchFamily="49" charset="0"/>
              </a:rPr>
              <a:t>if</a:t>
            </a: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images.endswith</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gz</a:t>
            </a:r>
            <a:r>
              <a:rPr lang="en-IN" sz="4000" b="0" dirty="0">
                <a:solidFill>
                  <a:srgbClr val="A31515"/>
                </a:solidFill>
                <a:effectLst/>
                <a:latin typeface="Courier New" panose="02070309020205020404" pitchFamily="49" charset="0"/>
              </a:rPr>
              <a:t>"</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img.append</a:t>
            </a:r>
            <a:r>
              <a:rPr lang="en-IN" sz="4000" b="0" dirty="0">
                <a:solidFill>
                  <a:srgbClr val="000000"/>
                </a:solidFill>
                <a:effectLst/>
                <a:latin typeface="Courier New" panose="02070309020205020404" pitchFamily="49" charset="0"/>
              </a:rPr>
              <a:t>(images)</a:t>
            </a: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visulised_img</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nib.load</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os.path.join</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folder_dir,img</a:t>
            </a:r>
            <a:r>
              <a:rPr lang="en-IN" sz="4000" b="0" dirty="0">
                <a:solidFill>
                  <a:srgbClr val="000000"/>
                </a:solidFill>
                <a:effectLst/>
                <a:latin typeface="Courier New" panose="02070309020205020404" pitchFamily="49" charset="0"/>
              </a:rPr>
              <a:t>[</a:t>
            </a:r>
            <a:r>
              <a:rPr lang="en-IN" sz="4000" b="0" dirty="0">
                <a:solidFill>
                  <a:srgbClr val="116644"/>
                </a:solidFill>
                <a:effectLst/>
                <a:latin typeface="Courier New" panose="02070309020205020404" pitchFamily="49" charset="0"/>
              </a:rPr>
              <a:t>0</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print (</a:t>
            </a:r>
            <a:r>
              <a:rPr lang="en-IN" sz="4000" b="0" dirty="0" err="1">
                <a:solidFill>
                  <a:srgbClr val="000000"/>
                </a:solidFill>
                <a:effectLst/>
                <a:latin typeface="Courier New" panose="02070309020205020404" pitchFamily="49" charset="0"/>
              </a:rPr>
              <a:t>visulised_img</a:t>
            </a:r>
            <a:r>
              <a:rPr lang="en-IN" sz="4000" b="0" dirty="0">
                <a:solidFill>
                  <a:srgbClr val="000000"/>
                </a:solidFill>
                <a:effectLst/>
                <a:latin typeface="Courier New" panose="02070309020205020404" pitchFamily="49" charset="0"/>
              </a:rPr>
              <a:t>)</a:t>
            </a:r>
          </a:p>
          <a:p>
            <a:pPr marL="0" indent="0">
              <a:buNone/>
            </a:pPr>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view file metadata</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visulised_img.header</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br>
              <a:rPr lang="en-IN" sz="4000" b="0" dirty="0">
                <a:solidFill>
                  <a:srgbClr val="000000"/>
                </a:solidFill>
                <a:effectLst/>
                <a:latin typeface="Courier New" panose="02070309020205020404" pitchFamily="49" charset="0"/>
              </a:rPr>
            </a:br>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#data is a familiar NumPy array</a:t>
            </a:r>
            <a:endParaRPr lang="en-IN" sz="4000" b="0" dirty="0">
              <a:solidFill>
                <a:srgbClr val="000000"/>
              </a:solidFill>
              <a:effectLst/>
              <a:latin typeface="Courier New" panose="02070309020205020404" pitchFamily="49" charset="0"/>
            </a:endParaRPr>
          </a:p>
          <a:p>
            <a:pPr marL="0" indent="0">
              <a:buNone/>
            </a:pP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visulised_img_data</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pPr marL="0" indent="0">
              <a:buNone/>
            </a:pPr>
            <a:br>
              <a:rPr lang="en-IN" sz="4000" b="0" dirty="0">
                <a:solidFill>
                  <a:srgbClr val="000000"/>
                </a:solidFill>
                <a:effectLst/>
                <a:latin typeface="Courier New" panose="02070309020205020404" pitchFamily="49" charset="0"/>
              </a:rPr>
            </a:br>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visulishedshape</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visulised_img_data.shape</a:t>
            </a:r>
            <a:endParaRPr lang="en-IN" sz="4000" b="0" dirty="0">
              <a:solidFill>
                <a:srgbClr val="000000"/>
              </a:solidFill>
              <a:effectLst/>
              <a:latin typeface="Courier New" panose="02070309020205020404" pitchFamily="49" charset="0"/>
            </a:endParaRPr>
          </a:p>
          <a:p>
            <a:pPr marL="0" indent="0">
              <a:buNone/>
            </a:pPr>
            <a:endParaRPr lang="en-IN" dirty="0"/>
          </a:p>
        </p:txBody>
      </p:sp>
      <p:sp>
        <p:nvSpPr>
          <p:cNvPr id="5" name="Text Placeholder 4">
            <a:extLst>
              <a:ext uri="{FF2B5EF4-FFF2-40B4-BE49-F238E27FC236}">
                <a16:creationId xmlns:a16="http://schemas.microsoft.com/office/drawing/2014/main" id="{F131410A-0C4B-B9D6-C502-2050F950B9D8}"/>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BA1F77F1-8979-358B-55F9-6A2ED2910FD1}"/>
              </a:ext>
            </a:extLst>
          </p:cNvPr>
          <p:cNvSpPr>
            <a:spLocks noGrp="1"/>
          </p:cNvSpPr>
          <p:nvPr>
            <p:ph sz="quarter" idx="4"/>
          </p:nvPr>
        </p:nvSpPr>
        <p:spPr/>
        <p:txBody>
          <a:bodyPr>
            <a:normAutofit fontScale="25000" lnSpcReduction="20000"/>
          </a:bodyPr>
          <a:lstStyle/>
          <a:p>
            <a:endParaRPr lang="en-IN"/>
          </a:p>
        </p:txBody>
      </p:sp>
    </p:spTree>
    <p:extLst>
      <p:ext uri="{BB962C8B-B14F-4D97-AF65-F5344CB8AC3E}">
        <p14:creationId xmlns:p14="http://schemas.microsoft.com/office/powerpoint/2010/main" val="3360415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0D73-51D3-C3EA-0FCB-5D67963EBBC8}"/>
              </a:ext>
            </a:extLst>
          </p:cNvPr>
          <p:cNvSpPr>
            <a:spLocks noGrp="1"/>
          </p:cNvSpPr>
          <p:nvPr>
            <p:ph type="title"/>
          </p:nvPr>
        </p:nvSpPr>
        <p:spPr>
          <a:xfrm>
            <a:off x="268943" y="365125"/>
            <a:ext cx="11086445" cy="1325563"/>
          </a:xfrm>
        </p:spPr>
        <p:txBody>
          <a:bodyPr/>
          <a:lstStyle/>
          <a:p>
            <a:r>
              <a:rPr lang="en-IN" dirty="0"/>
              <a:t>VISUALIZATION OF IMAGE SLICE </a:t>
            </a:r>
          </a:p>
        </p:txBody>
      </p:sp>
      <p:sp>
        <p:nvSpPr>
          <p:cNvPr id="3" name="Text Placeholder 2">
            <a:extLst>
              <a:ext uri="{FF2B5EF4-FFF2-40B4-BE49-F238E27FC236}">
                <a16:creationId xmlns:a16="http://schemas.microsoft.com/office/drawing/2014/main" id="{F984318A-2D4A-77D4-B2A2-9E8326204262}"/>
              </a:ext>
            </a:extLst>
          </p:cNvPr>
          <p:cNvSpPr>
            <a:spLocks noGrp="1"/>
          </p:cNvSpPr>
          <p:nvPr>
            <p:ph type="body" idx="1"/>
          </p:nvPr>
        </p:nvSpPr>
        <p:spPr>
          <a:xfrm>
            <a:off x="268942" y="1681163"/>
            <a:ext cx="5728633" cy="823912"/>
          </a:xfrm>
        </p:spPr>
        <p:txBody>
          <a:bodyPr/>
          <a:lstStyle/>
          <a:p>
            <a:r>
              <a:rPr lang="en-IN" dirty="0"/>
              <a:t>CODE BLOCK</a:t>
            </a:r>
          </a:p>
        </p:txBody>
      </p:sp>
      <p:sp>
        <p:nvSpPr>
          <p:cNvPr id="4" name="Content Placeholder 3">
            <a:extLst>
              <a:ext uri="{FF2B5EF4-FFF2-40B4-BE49-F238E27FC236}">
                <a16:creationId xmlns:a16="http://schemas.microsoft.com/office/drawing/2014/main" id="{67E6E885-2F12-2364-99CE-22E915B3A1C6}"/>
              </a:ext>
            </a:extLst>
          </p:cNvPr>
          <p:cNvSpPr>
            <a:spLocks noGrp="1"/>
          </p:cNvSpPr>
          <p:nvPr>
            <p:ph sz="half" idx="2"/>
          </p:nvPr>
        </p:nvSpPr>
        <p:spPr>
          <a:xfrm>
            <a:off x="268943" y="2505075"/>
            <a:ext cx="7301752" cy="3684588"/>
          </a:xfrm>
        </p:spPr>
        <p:txBody>
          <a:bodyPr>
            <a:normAutofit/>
          </a:bodyPr>
          <a:lstStyle/>
          <a:p>
            <a:pPr marL="0" indent="0">
              <a:buNone/>
            </a:pPr>
            <a:r>
              <a:rPr lang="en-IN" sz="1200" b="0" dirty="0">
                <a:solidFill>
                  <a:srgbClr val="008000"/>
                </a:solidFill>
                <a:effectLst/>
                <a:latin typeface="Courier New" panose="02070309020205020404" pitchFamily="49" charset="0"/>
              </a:rPr>
              <a:t>#visualize a slice</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fig,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plt.subplots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fig.suptitle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Hippocampus_MRI</a:t>
            </a:r>
            <a:r>
              <a:rPr lang="en-IN" sz="1200" b="0" dirty="0">
                <a:solidFill>
                  <a:srgbClr val="A31515"/>
                </a:solidFill>
                <a:effectLst/>
                <a:latin typeface="Courier New" panose="02070309020205020404" pitchFamily="49" charset="0"/>
              </a:rPr>
              <a:t>:(Middle Slices)'</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fig.tight_layout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pPr marL="0" indent="0">
              <a:buNone/>
            </a:pPr>
            <a:endParaRPr lang="en-IN" sz="1200" dirty="0"/>
          </a:p>
        </p:txBody>
      </p:sp>
      <p:sp>
        <p:nvSpPr>
          <p:cNvPr id="5" name="Text Placeholder 4">
            <a:extLst>
              <a:ext uri="{FF2B5EF4-FFF2-40B4-BE49-F238E27FC236}">
                <a16:creationId xmlns:a16="http://schemas.microsoft.com/office/drawing/2014/main" id="{BDBA4C27-3DC3-0160-349E-FD7D21CE538A}"/>
              </a:ext>
            </a:extLst>
          </p:cNvPr>
          <p:cNvSpPr>
            <a:spLocks noGrp="1"/>
          </p:cNvSpPr>
          <p:nvPr>
            <p:ph type="body" sz="quarter" idx="3"/>
          </p:nvPr>
        </p:nvSpPr>
        <p:spPr>
          <a:xfrm>
            <a:off x="7570694" y="1827227"/>
            <a:ext cx="3784693" cy="677848"/>
          </a:xfrm>
        </p:spPr>
        <p:txBody>
          <a:bodyPr/>
          <a:lstStyle/>
          <a:p>
            <a:r>
              <a:rPr lang="en-IN" dirty="0"/>
              <a:t>IMAGE</a:t>
            </a:r>
          </a:p>
        </p:txBody>
      </p:sp>
      <p:pic>
        <p:nvPicPr>
          <p:cNvPr id="9218" name="Picture 2">
            <a:extLst>
              <a:ext uri="{FF2B5EF4-FFF2-40B4-BE49-F238E27FC236}">
                <a16:creationId xmlns:a16="http://schemas.microsoft.com/office/drawing/2014/main" id="{29713BE9-192D-3AF0-4DA7-638D81244A8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218238" y="2647185"/>
            <a:ext cx="4937125" cy="324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957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0F4A-A4BE-709B-A2C0-C00FAF262AC7}"/>
              </a:ext>
            </a:extLst>
          </p:cNvPr>
          <p:cNvSpPr>
            <a:spLocks noGrp="1"/>
          </p:cNvSpPr>
          <p:nvPr>
            <p:ph type="title"/>
          </p:nvPr>
        </p:nvSpPr>
        <p:spPr>
          <a:xfrm>
            <a:off x="242047" y="365125"/>
            <a:ext cx="11113341" cy="603063"/>
          </a:xfrm>
        </p:spPr>
        <p:txBody>
          <a:bodyPr>
            <a:normAutofit fontScale="90000"/>
          </a:bodyPr>
          <a:lstStyle/>
          <a:p>
            <a:r>
              <a:rPr lang="en-IN" dirty="0"/>
              <a:t>VISUALISATION OF STACKS OF SLICES</a:t>
            </a:r>
          </a:p>
        </p:txBody>
      </p:sp>
      <p:sp>
        <p:nvSpPr>
          <p:cNvPr id="3" name="Text Placeholder 2">
            <a:extLst>
              <a:ext uri="{FF2B5EF4-FFF2-40B4-BE49-F238E27FC236}">
                <a16:creationId xmlns:a16="http://schemas.microsoft.com/office/drawing/2014/main" id="{66BC3841-680D-4BD9-E359-1A5A95174019}"/>
              </a:ext>
            </a:extLst>
          </p:cNvPr>
          <p:cNvSpPr>
            <a:spLocks noGrp="1"/>
          </p:cNvSpPr>
          <p:nvPr>
            <p:ph type="body" idx="1"/>
          </p:nvPr>
        </p:nvSpPr>
        <p:spPr>
          <a:xfrm>
            <a:off x="242048" y="968188"/>
            <a:ext cx="5755528" cy="603063"/>
          </a:xfrm>
        </p:spPr>
        <p:txBody>
          <a:bodyPr/>
          <a:lstStyle/>
          <a:p>
            <a:r>
              <a:rPr lang="en-IN" dirty="0"/>
              <a:t>CODE BLOCK</a:t>
            </a:r>
          </a:p>
        </p:txBody>
      </p:sp>
      <p:sp>
        <p:nvSpPr>
          <p:cNvPr id="4" name="Content Placeholder 3">
            <a:extLst>
              <a:ext uri="{FF2B5EF4-FFF2-40B4-BE49-F238E27FC236}">
                <a16:creationId xmlns:a16="http://schemas.microsoft.com/office/drawing/2014/main" id="{C2039169-27F1-D5B5-AA00-126DCF4EC28E}"/>
              </a:ext>
            </a:extLst>
          </p:cNvPr>
          <p:cNvSpPr>
            <a:spLocks noGrp="1"/>
          </p:cNvSpPr>
          <p:nvPr>
            <p:ph sz="half" idx="2"/>
          </p:nvPr>
        </p:nvSpPr>
        <p:spPr>
          <a:xfrm>
            <a:off x="242047" y="1571251"/>
            <a:ext cx="6902824" cy="5286749"/>
          </a:xfrm>
        </p:spPr>
        <p:txBody>
          <a:bodyPr>
            <a:noAutofit/>
          </a:bodyPr>
          <a:lstStyle/>
          <a:p>
            <a:pPr marL="0" indent="0">
              <a:buNone/>
            </a:pPr>
            <a:r>
              <a:rPr lang="en-IN" sz="1000" b="0" dirty="0">
                <a:solidFill>
                  <a:srgbClr val="008000"/>
                </a:solidFill>
                <a:effectLst/>
                <a:latin typeface="Courier New" panose="02070309020205020404" pitchFamily="49" charset="0"/>
              </a:rPr>
              <a:t>#Plot a series of slices</a:t>
            </a:r>
            <a:endParaRPr lang="en-IN" sz="1000" b="0" dirty="0">
              <a:solidFill>
                <a:srgbClr val="000000"/>
              </a:solidFill>
              <a:effectLst/>
              <a:latin typeface="Courier New" panose="02070309020205020404" pitchFamily="49" charset="0"/>
            </a:endParaRP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fig_rows</a:t>
            </a:r>
            <a:r>
              <a:rPr lang="en-IN" sz="1000" b="0" dirty="0">
                <a:solidFill>
                  <a:srgbClr val="000000"/>
                </a:solidFill>
                <a:effectLst/>
                <a:latin typeface="Courier New" panose="02070309020205020404" pitchFamily="49" charset="0"/>
              </a:rPr>
              <a:t> = </a:t>
            </a:r>
            <a:r>
              <a:rPr lang="en-IN" sz="1000" b="0" dirty="0">
                <a:solidFill>
                  <a:srgbClr val="116644"/>
                </a:solidFill>
                <a:effectLst/>
                <a:latin typeface="Courier New" panose="02070309020205020404" pitchFamily="49" charset="0"/>
              </a:rPr>
              <a:t>4</a:t>
            </a:r>
            <a:endParaRPr lang="en-IN" sz="1000" b="0" dirty="0">
              <a:solidFill>
                <a:srgbClr val="000000"/>
              </a:solidFill>
              <a:effectLst/>
              <a:latin typeface="Courier New" panose="02070309020205020404" pitchFamily="49" charset="0"/>
            </a:endParaRP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fig_cols</a:t>
            </a:r>
            <a:r>
              <a:rPr lang="en-IN" sz="1000" b="0" dirty="0">
                <a:solidFill>
                  <a:srgbClr val="000000"/>
                </a:solidFill>
                <a:effectLst/>
                <a:latin typeface="Courier New" panose="02070309020205020404" pitchFamily="49" charset="0"/>
              </a:rPr>
              <a:t> = </a:t>
            </a:r>
            <a:r>
              <a:rPr lang="en-IN" sz="1000" b="0" dirty="0">
                <a:solidFill>
                  <a:srgbClr val="116644"/>
                </a:solidFill>
                <a:effectLst/>
                <a:latin typeface="Courier New" panose="02070309020205020404" pitchFamily="49" charset="0"/>
              </a:rPr>
              <a:t>4</a:t>
            </a:r>
            <a:endParaRPr lang="en-IN" sz="1000" b="0" dirty="0">
              <a:solidFill>
                <a:srgbClr val="000000"/>
              </a:solidFill>
              <a:effectLst/>
              <a:latin typeface="Courier New" panose="02070309020205020404" pitchFamily="49" charset="0"/>
            </a:endParaRP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n_subplots</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fig_rows</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fig_cols</a:t>
            </a:r>
            <a:endParaRPr lang="en-IN" sz="1000" b="0" dirty="0">
              <a:solidFill>
                <a:srgbClr val="000000"/>
              </a:solidFill>
              <a:effectLst/>
              <a:latin typeface="Courier New" panose="02070309020205020404" pitchFamily="49" charset="0"/>
            </a:endParaRP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n_slice</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visulised_img_data.shape</a:t>
            </a:r>
            <a:r>
              <a:rPr lang="en-IN" sz="1000" b="0" dirty="0">
                <a:solidFill>
                  <a:srgbClr val="000000"/>
                </a:solidFill>
                <a:effectLst/>
                <a:latin typeface="Courier New" panose="02070309020205020404" pitchFamily="49" charset="0"/>
              </a:rPr>
              <a:t>[</a:t>
            </a:r>
            <a:r>
              <a:rPr lang="en-IN" sz="1000" b="0" dirty="0">
                <a:solidFill>
                  <a:srgbClr val="116644"/>
                </a:solidFill>
                <a:effectLst/>
                <a:latin typeface="Courier New" panose="02070309020205020404" pitchFamily="49" charset="0"/>
              </a:rPr>
              <a:t>0</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step_size</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n_slice</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n_subplots</a:t>
            </a:r>
            <a:endParaRPr lang="en-IN" sz="1000" b="0" dirty="0">
              <a:solidFill>
                <a:srgbClr val="000000"/>
              </a:solidFill>
              <a:effectLst/>
              <a:latin typeface="Courier New" panose="02070309020205020404" pitchFamily="49" charset="0"/>
            </a:endParaRP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plot_range</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n_subplots</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step_size</a:t>
            </a:r>
            <a:endParaRPr lang="en-IN" sz="1000" b="0" dirty="0">
              <a:solidFill>
                <a:srgbClr val="000000"/>
              </a:solidFill>
              <a:effectLst/>
              <a:latin typeface="Courier New" panose="02070309020205020404" pitchFamily="49" charset="0"/>
            </a:endParaRP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start_stop</a:t>
            </a:r>
            <a:r>
              <a:rPr lang="en-IN" sz="1000" b="0" dirty="0">
                <a:solidFill>
                  <a:srgbClr val="000000"/>
                </a:solidFill>
                <a:effectLst/>
                <a:latin typeface="Courier New" panose="02070309020205020404" pitchFamily="49" charset="0"/>
              </a:rPr>
              <a:t> = </a:t>
            </a:r>
            <a:r>
              <a:rPr lang="en-IN" sz="1000" b="0" dirty="0">
                <a:solidFill>
                  <a:srgbClr val="257693"/>
                </a:solidFill>
                <a:effectLst/>
                <a:latin typeface="Courier New" panose="02070309020205020404" pitchFamily="49" charset="0"/>
              </a:rPr>
              <a:t>int</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n_slice</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plot_range</a:t>
            </a:r>
            <a:r>
              <a:rPr lang="en-IN" sz="1000" b="0" dirty="0">
                <a:solidFill>
                  <a:srgbClr val="000000"/>
                </a:solidFill>
                <a:effectLst/>
                <a:latin typeface="Courier New" panose="02070309020205020404" pitchFamily="49" charset="0"/>
              </a:rPr>
              <a:t>) / </a:t>
            </a:r>
            <a:r>
              <a:rPr lang="en-IN" sz="1000" b="0" dirty="0">
                <a:solidFill>
                  <a:srgbClr val="116644"/>
                </a:solidFill>
                <a:effectLst/>
                <a:latin typeface="Courier New" panose="02070309020205020404" pitchFamily="49" charset="0"/>
              </a:rPr>
              <a:t>2</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fig, </a:t>
            </a:r>
            <a:r>
              <a:rPr lang="en-IN" sz="1000" b="0" dirty="0" err="1">
                <a:solidFill>
                  <a:srgbClr val="000000"/>
                </a:solidFill>
                <a:effectLst/>
                <a:latin typeface="Courier New" panose="02070309020205020404" pitchFamily="49" charset="0"/>
              </a:rPr>
              <a:t>axs</a:t>
            </a:r>
            <a:r>
              <a:rPr lang="en-IN" sz="1000" b="0" dirty="0">
                <a:solidFill>
                  <a:srgbClr val="000000"/>
                </a:solidFill>
                <a:effectLst/>
                <a:latin typeface="Courier New" panose="02070309020205020404" pitchFamily="49" charset="0"/>
              </a:rPr>
              <a:t> = </a:t>
            </a:r>
            <a:r>
              <a:rPr lang="en-IN" sz="1000" b="0" dirty="0" err="1">
                <a:solidFill>
                  <a:srgbClr val="000000"/>
                </a:solidFill>
                <a:effectLst/>
                <a:latin typeface="Courier New" panose="02070309020205020404" pitchFamily="49" charset="0"/>
              </a:rPr>
              <a:t>plt.subplots</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fig_rows</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fig_cols</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figsize</a:t>
            </a:r>
            <a:r>
              <a:rPr lang="en-IN" sz="1000" b="0" dirty="0">
                <a:solidFill>
                  <a:srgbClr val="000000"/>
                </a:solidFill>
                <a:effectLst/>
                <a:latin typeface="Courier New" panose="02070309020205020404" pitchFamily="49" charset="0"/>
              </a:rPr>
              <a:t>=[</a:t>
            </a:r>
            <a:r>
              <a:rPr lang="en-IN" sz="1000" b="0" dirty="0">
                <a:solidFill>
                  <a:srgbClr val="116644"/>
                </a:solidFill>
                <a:effectLst/>
                <a:latin typeface="Courier New" panose="02070309020205020404" pitchFamily="49" charset="0"/>
              </a:rPr>
              <a:t>10</a:t>
            </a:r>
            <a:r>
              <a:rPr lang="en-IN" sz="1000" b="0" dirty="0">
                <a:solidFill>
                  <a:srgbClr val="000000"/>
                </a:solidFill>
                <a:effectLst/>
                <a:latin typeface="Courier New" panose="02070309020205020404" pitchFamily="49" charset="0"/>
              </a:rPr>
              <a:t>, </a:t>
            </a:r>
            <a:r>
              <a:rPr lang="en-IN" sz="1000" b="0" dirty="0">
                <a:solidFill>
                  <a:srgbClr val="116644"/>
                </a:solidFill>
                <a:effectLst/>
                <a:latin typeface="Courier New" panose="02070309020205020404" pitchFamily="49" charset="0"/>
              </a:rPr>
              <a:t>10</a:t>
            </a:r>
            <a:r>
              <a:rPr lang="en-IN" sz="1000" b="0" dirty="0">
                <a:solidFill>
                  <a:srgbClr val="000000"/>
                </a:solidFill>
                <a:effectLst/>
                <a:latin typeface="Courier New" panose="02070309020205020404" pitchFamily="49" charset="0"/>
              </a:rPr>
              <a:t>])</a:t>
            </a:r>
            <a:br>
              <a:rPr lang="en-IN" sz="1000" b="0" dirty="0">
                <a:solidFill>
                  <a:srgbClr val="000000"/>
                </a:solidFill>
                <a:effectLst/>
                <a:latin typeface="Courier New" panose="02070309020205020404" pitchFamily="49" charset="0"/>
              </a:rPr>
            </a:br>
            <a:r>
              <a:rPr lang="en-IN" sz="1000" b="0" dirty="0">
                <a:solidFill>
                  <a:srgbClr val="000000"/>
                </a:solidFill>
                <a:effectLst/>
                <a:latin typeface="Courier New" panose="02070309020205020404" pitchFamily="49" charset="0"/>
              </a:rPr>
              <a:t>    </a:t>
            </a:r>
            <a:r>
              <a:rPr lang="en-IN" sz="1000" b="0" dirty="0">
                <a:solidFill>
                  <a:srgbClr val="AF00DB"/>
                </a:solidFill>
                <a:effectLst/>
                <a:latin typeface="Courier New" panose="02070309020205020404" pitchFamily="49" charset="0"/>
              </a:rPr>
              <a:t>for</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idx</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img</a:t>
            </a:r>
            <a:r>
              <a:rPr lang="en-IN" sz="1000" b="0" dirty="0">
                <a:solidFill>
                  <a:srgbClr val="000000"/>
                </a:solidFill>
                <a:effectLst/>
                <a:latin typeface="Courier New" panose="02070309020205020404" pitchFamily="49" charset="0"/>
              </a:rPr>
              <a:t> </a:t>
            </a:r>
            <a:r>
              <a:rPr lang="en-IN" sz="1000" b="0" dirty="0">
                <a:solidFill>
                  <a:srgbClr val="0000FF"/>
                </a:solidFill>
                <a:effectLst/>
                <a:latin typeface="Courier New" panose="02070309020205020404" pitchFamily="49" charset="0"/>
              </a:rPr>
              <a:t>in</a:t>
            </a:r>
            <a:r>
              <a:rPr lang="en-IN" sz="1000" b="0" dirty="0">
                <a:solidFill>
                  <a:srgbClr val="000000"/>
                </a:solidFill>
                <a:effectLst/>
                <a:latin typeface="Courier New" panose="02070309020205020404" pitchFamily="49" charset="0"/>
              </a:rPr>
              <a:t> </a:t>
            </a:r>
            <a:r>
              <a:rPr lang="en-IN" sz="1000" b="0" dirty="0">
                <a:solidFill>
                  <a:srgbClr val="795E26"/>
                </a:solidFill>
                <a:effectLst/>
                <a:latin typeface="Courier New" panose="02070309020205020404" pitchFamily="49" charset="0"/>
              </a:rPr>
              <a:t>enumerate</a:t>
            </a:r>
            <a:r>
              <a:rPr lang="en-IN" sz="1000" b="0" dirty="0">
                <a:solidFill>
                  <a:srgbClr val="000000"/>
                </a:solidFill>
                <a:effectLst/>
                <a:latin typeface="Courier New" panose="02070309020205020404" pitchFamily="49" charset="0"/>
              </a:rPr>
              <a:t>(</a:t>
            </a:r>
            <a:r>
              <a:rPr lang="en-IN" sz="1000" b="0" dirty="0">
                <a:solidFill>
                  <a:srgbClr val="795E26"/>
                </a:solidFill>
                <a:effectLst/>
                <a:latin typeface="Courier New" panose="02070309020205020404" pitchFamily="49" charset="0"/>
              </a:rPr>
              <a:t>range</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start_stop</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plot_range</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step_size</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axs.flat</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idx</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imshow</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ndi.rotate</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visulised_img_data</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img</a:t>
            </a:r>
            <a:r>
              <a:rPr lang="en-IN" sz="1000" b="0" dirty="0">
                <a:solidFill>
                  <a:srgbClr val="000000"/>
                </a:solidFill>
                <a:effectLst/>
                <a:latin typeface="Courier New" panose="02070309020205020404" pitchFamily="49" charset="0"/>
              </a:rPr>
              <a:t>, :, :], </a:t>
            </a:r>
            <a:r>
              <a:rPr lang="en-IN" sz="1000" b="0" dirty="0">
                <a:solidFill>
                  <a:srgbClr val="116644"/>
                </a:solidFill>
                <a:effectLst/>
                <a:latin typeface="Courier New" panose="02070309020205020404" pitchFamily="49" charset="0"/>
              </a:rPr>
              <a:t>90</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cmap</a:t>
            </a:r>
            <a:r>
              <a:rPr lang="en-IN" sz="1000" b="0" dirty="0">
                <a:solidFill>
                  <a:srgbClr val="000000"/>
                </a:solidFill>
                <a:effectLst/>
                <a:latin typeface="Courier New" panose="02070309020205020404" pitchFamily="49" charset="0"/>
              </a:rPr>
              <a:t>=</a:t>
            </a:r>
            <a:r>
              <a:rPr lang="en-IN" sz="1000" b="0" dirty="0">
                <a:solidFill>
                  <a:srgbClr val="A31515"/>
                </a:solidFill>
                <a:effectLst/>
                <a:latin typeface="Courier New" panose="02070309020205020404" pitchFamily="49" charset="0"/>
              </a:rPr>
              <a:t>'</a:t>
            </a:r>
            <a:r>
              <a:rPr lang="en-IN" sz="1000" b="0" dirty="0" err="1">
                <a:solidFill>
                  <a:srgbClr val="A31515"/>
                </a:solidFill>
                <a:effectLst/>
                <a:latin typeface="Courier New" panose="02070309020205020404" pitchFamily="49" charset="0"/>
              </a:rPr>
              <a:t>gray</a:t>
            </a:r>
            <a:r>
              <a:rPr lang="en-IN" sz="1000" b="0" dirty="0">
                <a:solidFill>
                  <a:srgbClr val="A31515"/>
                </a:solidFill>
                <a:effectLst/>
                <a:latin typeface="Courier New" panose="02070309020205020404" pitchFamily="49" charset="0"/>
              </a:rPr>
              <a:t>'</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axs.flat</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idx</a:t>
            </a:r>
            <a:r>
              <a:rPr lang="en-IN" sz="1000" b="0" dirty="0">
                <a:solidFill>
                  <a:srgbClr val="000000"/>
                </a:solidFill>
                <a:effectLst/>
                <a:latin typeface="Courier New" panose="02070309020205020404" pitchFamily="49" charset="0"/>
              </a:rPr>
              <a:t>].axis(</a:t>
            </a:r>
            <a:r>
              <a:rPr lang="en-IN" sz="1000" b="0" dirty="0">
                <a:solidFill>
                  <a:srgbClr val="A31515"/>
                </a:solidFill>
                <a:effectLst/>
                <a:latin typeface="Courier New" panose="02070309020205020404" pitchFamily="49" charset="0"/>
              </a:rPr>
              <a:t>'off'</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fig.suptitle</a:t>
            </a:r>
            <a:r>
              <a:rPr lang="en-IN" sz="1000" b="0" dirty="0">
                <a:solidFill>
                  <a:srgbClr val="000000"/>
                </a:solidFill>
                <a:effectLst/>
                <a:latin typeface="Courier New" panose="02070309020205020404" pitchFamily="49" charset="0"/>
              </a:rPr>
              <a:t>(</a:t>
            </a:r>
            <a:r>
              <a:rPr lang="en-IN" sz="1000" b="0" dirty="0">
                <a:solidFill>
                  <a:srgbClr val="A31515"/>
                </a:solidFill>
                <a:effectLst/>
                <a:latin typeface="Courier New" panose="02070309020205020404" pitchFamily="49" charset="0"/>
              </a:rPr>
              <a:t>'</a:t>
            </a:r>
            <a:r>
              <a:rPr lang="en-IN" sz="1000" b="0" dirty="0" err="1">
                <a:solidFill>
                  <a:srgbClr val="A31515"/>
                </a:solidFill>
                <a:effectLst/>
                <a:latin typeface="Courier New" panose="02070309020205020404" pitchFamily="49" charset="0"/>
              </a:rPr>
              <a:t>Hippocampus_MRI</a:t>
            </a:r>
            <a:r>
              <a:rPr lang="en-IN" sz="1000" b="0" dirty="0">
                <a:solidFill>
                  <a:srgbClr val="A31515"/>
                </a:solidFill>
                <a:effectLst/>
                <a:latin typeface="Courier New" panose="02070309020205020404" pitchFamily="49" charset="0"/>
              </a:rPr>
              <a:t>:(Series of Slices)'</a:t>
            </a:r>
            <a:r>
              <a:rPr lang="en-IN" sz="1000" b="0" dirty="0">
                <a:solidFill>
                  <a:srgbClr val="000000"/>
                </a:solidFill>
                <a:effectLst/>
                <a:latin typeface="Courier New" panose="02070309020205020404" pitchFamily="49" charset="0"/>
              </a:rPr>
              <a:t>) </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plt.tight_layout</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plt.show</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plotting.plot_img</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visulised_img</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plt.suptitle</a:t>
            </a:r>
            <a:r>
              <a:rPr lang="en-IN" sz="1000" b="0" dirty="0">
                <a:solidFill>
                  <a:srgbClr val="000000"/>
                </a:solidFill>
                <a:effectLst/>
                <a:latin typeface="Courier New" panose="02070309020205020404" pitchFamily="49" charset="0"/>
              </a:rPr>
              <a:t>(</a:t>
            </a:r>
            <a:r>
              <a:rPr lang="en-IN" sz="1000" b="0" dirty="0">
                <a:solidFill>
                  <a:srgbClr val="A31515"/>
                </a:solidFill>
                <a:effectLst/>
                <a:latin typeface="Courier New" panose="02070309020205020404" pitchFamily="49" charset="0"/>
              </a:rPr>
              <a:t>"</a:t>
            </a:r>
            <a:r>
              <a:rPr lang="en-IN" sz="1000" b="0" dirty="0" err="1">
                <a:solidFill>
                  <a:srgbClr val="A31515"/>
                </a:solidFill>
                <a:effectLst/>
                <a:latin typeface="Courier New" panose="02070309020205020404" pitchFamily="49" charset="0"/>
              </a:rPr>
              <a:t>Visulisation</a:t>
            </a:r>
            <a:r>
              <a:rPr lang="en-IN" sz="1000" b="0" dirty="0">
                <a:solidFill>
                  <a:srgbClr val="A31515"/>
                </a:solidFill>
                <a:effectLst/>
                <a:latin typeface="Courier New" panose="02070309020205020404" pitchFamily="49" charset="0"/>
              </a:rPr>
              <a:t> of </a:t>
            </a:r>
            <a:r>
              <a:rPr lang="en-IN" sz="1000" b="0" dirty="0" err="1">
                <a:solidFill>
                  <a:srgbClr val="A31515"/>
                </a:solidFill>
                <a:effectLst/>
                <a:latin typeface="Courier New" panose="02070309020205020404" pitchFamily="49" charset="0"/>
              </a:rPr>
              <a:t>Hippocapus_MRI</a:t>
            </a:r>
            <a:r>
              <a:rPr lang="en-IN" sz="1000" b="0" dirty="0">
                <a:solidFill>
                  <a:srgbClr val="A31515"/>
                </a:solidFill>
                <a:effectLst/>
                <a:latin typeface="Courier New" panose="02070309020205020404" pitchFamily="49" charset="0"/>
              </a:rPr>
              <a:t> :by </a:t>
            </a:r>
            <a:r>
              <a:rPr lang="en-IN" sz="1000" b="0" dirty="0" err="1">
                <a:solidFill>
                  <a:srgbClr val="A31515"/>
                </a:solidFill>
                <a:effectLst/>
                <a:latin typeface="Courier New" panose="02070309020205020404" pitchFamily="49" charset="0"/>
              </a:rPr>
              <a:t>Nilearn</a:t>
            </a:r>
            <a:r>
              <a:rPr lang="en-IN" sz="1000" b="0" dirty="0">
                <a:solidFill>
                  <a:srgbClr val="A31515"/>
                </a:solidFill>
                <a:effectLst/>
                <a:latin typeface="Courier New" panose="02070309020205020404" pitchFamily="49" charset="0"/>
              </a:rPr>
              <a:t>"</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plt.show</a:t>
            </a:r>
            <a:r>
              <a:rPr lang="en-IN" sz="1000" b="0" dirty="0">
                <a:solidFill>
                  <a:srgbClr val="000000"/>
                </a:solidFill>
                <a:effectLst/>
                <a:latin typeface="Courier New" panose="02070309020205020404" pitchFamily="49" charset="0"/>
              </a:rPr>
              <a:t>()</a:t>
            </a:r>
          </a:p>
          <a:p>
            <a:pPr marL="0" indent="0">
              <a:buNone/>
            </a:pPr>
            <a:r>
              <a:rPr lang="en-IN" sz="1000" dirty="0">
                <a:solidFill>
                  <a:srgbClr val="000000"/>
                </a:solidFill>
                <a:latin typeface="Courier New" panose="02070309020205020404" pitchFamily="49" charset="0"/>
              </a:rPr>
              <a:t>    </a:t>
            </a:r>
            <a:r>
              <a:rPr lang="en-IN" sz="1000" b="0" dirty="0" err="1">
                <a:solidFill>
                  <a:srgbClr val="000000"/>
                </a:solidFill>
                <a:effectLst/>
                <a:latin typeface="Courier New" panose="02070309020205020404" pitchFamily="49" charset="0"/>
              </a:rPr>
              <a:t>plotting.plot_img</a:t>
            </a:r>
            <a:r>
              <a:rPr lang="en-IN" sz="1000" b="0" dirty="0">
                <a:solidFill>
                  <a:srgbClr val="000000"/>
                </a:solidFill>
                <a:effectLst/>
                <a:latin typeface="Courier New" panose="02070309020205020404" pitchFamily="49" charset="0"/>
              </a:rPr>
              <a:t>(</a:t>
            </a:r>
            <a:r>
              <a:rPr lang="en-IN" sz="1000" b="0" dirty="0" err="1">
                <a:solidFill>
                  <a:srgbClr val="000000"/>
                </a:solidFill>
                <a:effectLst/>
                <a:latin typeface="Courier New" panose="02070309020205020404" pitchFamily="49" charset="0"/>
              </a:rPr>
              <a:t>visulised_img</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display_mode</a:t>
            </a:r>
            <a:r>
              <a:rPr lang="en-IN" sz="1000" b="0" dirty="0">
                <a:solidFill>
                  <a:srgbClr val="000000"/>
                </a:solidFill>
                <a:effectLst/>
                <a:latin typeface="Courier New" panose="02070309020205020404" pitchFamily="49" charset="0"/>
              </a:rPr>
              <a:t>=</a:t>
            </a:r>
            <a:r>
              <a:rPr lang="en-IN" sz="1000" b="0" dirty="0">
                <a:solidFill>
                  <a:srgbClr val="A31515"/>
                </a:solidFill>
                <a:effectLst/>
                <a:latin typeface="Courier New" panose="02070309020205020404" pitchFamily="49" charset="0"/>
              </a:rPr>
              <a:t>'mosaic'</a:t>
            </a: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cmap</a:t>
            </a:r>
            <a:r>
              <a:rPr lang="en-IN" sz="1000" b="0" dirty="0">
                <a:solidFill>
                  <a:srgbClr val="000000"/>
                </a:solidFill>
                <a:effectLst/>
                <a:latin typeface="Courier New" panose="02070309020205020404" pitchFamily="49" charset="0"/>
              </a:rPr>
              <a:t>=</a:t>
            </a:r>
            <a:r>
              <a:rPr lang="en-IN" sz="1000" b="0" dirty="0">
                <a:solidFill>
                  <a:srgbClr val="A31515"/>
                </a:solidFill>
                <a:effectLst/>
                <a:latin typeface="Courier New" panose="02070309020205020404" pitchFamily="49" charset="0"/>
              </a:rPr>
              <a:t>'</a:t>
            </a:r>
            <a:r>
              <a:rPr lang="en-IN" sz="1000" b="0" dirty="0" err="1">
                <a:solidFill>
                  <a:srgbClr val="A31515"/>
                </a:solidFill>
                <a:effectLst/>
                <a:latin typeface="Courier New" panose="02070309020205020404" pitchFamily="49" charset="0"/>
              </a:rPr>
              <a:t>gray</a:t>
            </a:r>
            <a:r>
              <a:rPr lang="en-IN" sz="1000" b="0" dirty="0">
                <a:solidFill>
                  <a:srgbClr val="A31515"/>
                </a:solidFill>
                <a:effectLst/>
                <a:latin typeface="Courier New" panose="02070309020205020404" pitchFamily="49" charset="0"/>
              </a:rPr>
              <a:t>'</a:t>
            </a:r>
            <a:r>
              <a:rPr lang="en-IN" sz="1000" b="0" dirty="0">
                <a:solidFill>
                  <a:srgbClr val="000000"/>
                </a:solidFill>
                <a:effectLst/>
                <a:latin typeface="Courier New" panose="02070309020205020404" pitchFamily="49" charset="0"/>
              </a:rPr>
              <a:t>)</a:t>
            </a:r>
          </a:p>
          <a:p>
            <a:pPr marL="0" indent="0">
              <a:buNone/>
            </a:pPr>
            <a:r>
              <a:rPr lang="en-IN" sz="1000" b="0" dirty="0">
                <a:solidFill>
                  <a:srgbClr val="000000"/>
                </a:solidFill>
                <a:effectLst/>
                <a:latin typeface="Courier New" panose="02070309020205020404" pitchFamily="49" charset="0"/>
              </a:rPr>
              <a:t>    </a:t>
            </a:r>
            <a:r>
              <a:rPr lang="en-IN" sz="1000" b="0" dirty="0" err="1">
                <a:solidFill>
                  <a:srgbClr val="000000"/>
                </a:solidFill>
                <a:effectLst/>
                <a:latin typeface="Courier New" panose="02070309020205020404" pitchFamily="49" charset="0"/>
              </a:rPr>
              <a:t>plt.show</a:t>
            </a:r>
            <a:r>
              <a:rPr lang="en-IN" sz="1000" b="0" dirty="0">
                <a:solidFill>
                  <a:srgbClr val="000000"/>
                </a:solidFill>
                <a:effectLst/>
                <a:latin typeface="Courier New" panose="02070309020205020404" pitchFamily="49" charset="0"/>
              </a:rPr>
              <a:t>() </a:t>
            </a:r>
          </a:p>
          <a:p>
            <a:pPr marL="0" indent="0">
              <a:buNone/>
            </a:pPr>
            <a:r>
              <a:rPr lang="en-IN" sz="1000" b="0" dirty="0">
                <a:solidFill>
                  <a:srgbClr val="000000"/>
                </a:solidFill>
                <a:effectLst/>
                <a:latin typeface="Courier New" panose="02070309020205020404" pitchFamily="49" charset="0"/>
              </a:rPr>
              <a:t> </a:t>
            </a:r>
          </a:p>
        </p:txBody>
      </p:sp>
      <p:sp>
        <p:nvSpPr>
          <p:cNvPr id="5" name="Text Placeholder 4">
            <a:extLst>
              <a:ext uri="{FF2B5EF4-FFF2-40B4-BE49-F238E27FC236}">
                <a16:creationId xmlns:a16="http://schemas.microsoft.com/office/drawing/2014/main" id="{2A01874C-6849-C595-6C96-D6CC9EFB52ED}"/>
              </a:ext>
            </a:extLst>
          </p:cNvPr>
          <p:cNvSpPr>
            <a:spLocks noGrp="1"/>
          </p:cNvSpPr>
          <p:nvPr>
            <p:ph type="body" sz="quarter" idx="3"/>
          </p:nvPr>
        </p:nvSpPr>
        <p:spPr>
          <a:xfrm>
            <a:off x="7073152" y="968188"/>
            <a:ext cx="4876802" cy="823912"/>
          </a:xfrm>
        </p:spPr>
        <p:txBody>
          <a:bodyPr/>
          <a:lstStyle/>
          <a:p>
            <a:r>
              <a:rPr lang="en-IN" dirty="0"/>
              <a:t>IMAGES</a:t>
            </a:r>
          </a:p>
        </p:txBody>
      </p:sp>
      <p:pic>
        <p:nvPicPr>
          <p:cNvPr id="10242" name="Picture 2">
            <a:extLst>
              <a:ext uri="{FF2B5EF4-FFF2-40B4-BE49-F238E27FC236}">
                <a16:creationId xmlns:a16="http://schemas.microsoft.com/office/drawing/2014/main" id="{3945E1AF-62DE-0D92-D1A4-77C036B5D9AE}"/>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144871" y="1864660"/>
            <a:ext cx="4805082" cy="476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50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AC26-8330-C84D-B439-04BC51A77A0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885C198-BD83-26CB-6BAD-851B5A6FEB4D}"/>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514350" indent="-514350">
              <a:buFont typeface="+mj-lt"/>
              <a:buAutoNum type="arabicPeriod"/>
            </a:pPr>
            <a:r>
              <a:rPr lang="en-IN" dirty="0"/>
              <a:t>READ THE IMAGES.(</a:t>
            </a:r>
            <a:r>
              <a:rPr lang="en-IN" sz="2000" dirty="0"/>
              <a:t>USE</a:t>
            </a:r>
            <a:r>
              <a:rPr lang="en-IN" sz="2000" b="1" i="1" dirty="0"/>
              <a:t> NIBABEL </a:t>
            </a:r>
            <a:r>
              <a:rPr lang="en-IN" sz="2000" dirty="0"/>
              <a:t>LIBRARY TO READ THE IMAGES</a:t>
            </a:r>
            <a:r>
              <a:rPr lang="en-IN" dirty="0"/>
              <a:t>)</a:t>
            </a:r>
            <a:endParaRPr lang="en-IN" sz="2000" dirty="0"/>
          </a:p>
          <a:p>
            <a:pPr marL="514350" indent="-514350">
              <a:buFont typeface="+mj-lt"/>
              <a:buAutoNum type="arabicPeriod"/>
            </a:pPr>
            <a:r>
              <a:rPr lang="en-IN" dirty="0"/>
              <a:t>VISUALIZATION OF IMAGES. (</a:t>
            </a:r>
            <a:r>
              <a:rPr lang="en-IN" sz="2000" dirty="0"/>
              <a:t>USE </a:t>
            </a:r>
            <a:r>
              <a:rPr lang="en-IN" sz="2000" b="1" i="1" dirty="0"/>
              <a:t>MATPLOTLIB</a:t>
            </a:r>
            <a:r>
              <a:rPr lang="en-IN" sz="2000" dirty="0"/>
              <a:t> LIBRARY TO VISUALIZE THE IMAGES</a:t>
            </a:r>
            <a:r>
              <a:rPr lang="en-IN" dirty="0"/>
              <a:t>)</a:t>
            </a:r>
          </a:p>
          <a:p>
            <a:pPr marL="514350" indent="-514350">
              <a:buFont typeface="+mj-lt"/>
              <a:buAutoNum type="arabicPeriod"/>
            </a:pPr>
            <a:r>
              <a:rPr lang="en-IN" dirty="0"/>
              <a:t>VISUALIZATION CAN BE DONE BY EITHER WAY: </a:t>
            </a:r>
          </a:p>
          <a:p>
            <a:pPr>
              <a:buFont typeface="Wingdings" panose="05000000000000000000" pitchFamily="2" charset="2"/>
              <a:buChar char="Ø"/>
            </a:pPr>
            <a:r>
              <a:rPr lang="en-IN" dirty="0"/>
              <a:t> VISUALIZE THE </a:t>
            </a:r>
            <a:r>
              <a:rPr lang="en-IN" b="1" i="1" dirty="0"/>
              <a:t>SLICES</a:t>
            </a:r>
            <a:r>
              <a:rPr lang="en-IN" dirty="0"/>
              <a:t> OF IMAGES AND THE SEGMENTATION MASKS</a:t>
            </a:r>
          </a:p>
          <a:p>
            <a:pPr>
              <a:buFont typeface="Wingdings" panose="05000000000000000000" pitchFamily="2" charset="2"/>
              <a:buChar char="Ø"/>
            </a:pPr>
            <a:r>
              <a:rPr lang="en-IN" dirty="0"/>
              <a:t>VISUALIZE THE </a:t>
            </a:r>
            <a:r>
              <a:rPr lang="en-IN" b="1" i="1" dirty="0"/>
              <a:t>3D-VOLUMES</a:t>
            </a:r>
            <a:r>
              <a:rPr lang="en-IN" dirty="0"/>
              <a:t> OF THE IMAGES AND THE SEGMENTATION MASKS.</a:t>
            </a:r>
          </a:p>
          <a:p>
            <a:pPr marL="514350" indent="-514350">
              <a:buAutoNum type="arabicPeriod" startAt="4"/>
            </a:pPr>
            <a:r>
              <a:rPr lang="en-IN" dirty="0"/>
              <a:t>ANALYSIS ON THE IMAGES</a:t>
            </a:r>
            <a:r>
              <a:rPr lang="en-IN" sz="2000" dirty="0"/>
              <a:t>.</a:t>
            </a:r>
            <a:r>
              <a:rPr lang="en-IN" dirty="0"/>
              <a:t>(</a:t>
            </a:r>
            <a:r>
              <a:rPr lang="en-IN" sz="2000" dirty="0"/>
              <a:t>USE </a:t>
            </a:r>
            <a:r>
              <a:rPr lang="en-IN" sz="2000" b="1" i="1" dirty="0"/>
              <a:t>NUMPY</a:t>
            </a:r>
            <a:r>
              <a:rPr lang="en-IN" sz="2000" dirty="0"/>
              <a:t> LIBRARY FOR ANALYSIS OF IMAGES</a:t>
            </a:r>
            <a:r>
              <a:rPr lang="en-IN" dirty="0"/>
              <a:t>)</a:t>
            </a:r>
          </a:p>
          <a:p>
            <a:pPr marL="514350" indent="-514350">
              <a:buAutoNum type="arabicPeriod" startAt="4"/>
            </a:pPr>
            <a:r>
              <a:rPr lang="en-IN" dirty="0"/>
              <a:t>TYPE OF ANALYSIS DONE:</a:t>
            </a:r>
          </a:p>
          <a:p>
            <a:pPr>
              <a:buFont typeface="Wingdings" panose="05000000000000000000" pitchFamily="2" charset="2"/>
              <a:buChar char="§"/>
            </a:pPr>
            <a:r>
              <a:rPr lang="en-IN" dirty="0"/>
              <a:t>SIMPLE STATISTICAL ANALYSIS –</a:t>
            </a:r>
          </a:p>
          <a:p>
            <a:pPr>
              <a:buFont typeface="Courier New" panose="02070309020205020404" pitchFamily="49" charset="0"/>
              <a:buChar char="o"/>
            </a:pPr>
            <a:r>
              <a:rPr lang="en-IN" dirty="0"/>
              <a:t>CALCULATION OF </a:t>
            </a:r>
            <a:r>
              <a:rPr lang="en-IN"/>
              <a:t>MEAN , </a:t>
            </a:r>
            <a:r>
              <a:rPr lang="en-IN" dirty="0"/>
              <a:t>STANDARD DEVIATION, MINIMUM AND MAXIMUM FOR THE WHOLE IMAGE AS WELL AS FOR THE SEGMENTED IMAGE.</a:t>
            </a:r>
          </a:p>
          <a:p>
            <a:pPr>
              <a:buFont typeface="Courier New" panose="02070309020205020404" pitchFamily="49" charset="0"/>
              <a:buChar char="o"/>
            </a:pPr>
            <a:r>
              <a:rPr lang="en-IN" dirty="0"/>
              <a:t>COMPARISON OF THE STATISTICS OF THE SEGMENTED IMAGE WITH THE WHOLE IMAGE                  OBSERVATION.</a:t>
            </a:r>
          </a:p>
          <a:p>
            <a:pPr marL="0" indent="0">
              <a:buNone/>
            </a:pPr>
            <a:endParaRPr lang="en-IN" dirty="0"/>
          </a:p>
          <a:p>
            <a:pPr>
              <a:buFont typeface="Wingdings" panose="05000000000000000000" pitchFamily="2" charset="2"/>
              <a:buChar char="Ø"/>
            </a:pPr>
            <a:endParaRPr lang="en-IN" dirty="0"/>
          </a:p>
          <a:p>
            <a:pPr marL="514350" indent="-514350">
              <a:buFont typeface="+mj-lt"/>
              <a:buAutoNum type="arabicPeriod"/>
            </a:pPr>
            <a:endParaRPr lang="en-IN" b="1" i="1" dirty="0"/>
          </a:p>
          <a:p>
            <a:pPr marL="0" indent="0">
              <a:buNone/>
            </a:pPr>
            <a:endParaRPr lang="en-IN" dirty="0"/>
          </a:p>
        </p:txBody>
      </p:sp>
      <p:cxnSp>
        <p:nvCxnSpPr>
          <p:cNvPr id="5" name="Straight Connector 4">
            <a:extLst>
              <a:ext uri="{FF2B5EF4-FFF2-40B4-BE49-F238E27FC236}">
                <a16:creationId xmlns:a16="http://schemas.microsoft.com/office/drawing/2014/main" id="{0D1D11A4-D421-C0D4-5239-3F9E15EA3946}"/>
              </a:ext>
            </a:extLst>
          </p:cNvPr>
          <p:cNvCxnSpPr/>
          <p:nvPr/>
        </p:nvCxnSpPr>
        <p:spPr>
          <a:xfrm>
            <a:off x="8884024" y="5665694"/>
            <a:ext cx="797859" cy="0"/>
          </a:xfrm>
          <a:prstGeom prst="line">
            <a:avLst/>
          </a:prstGeom>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C6B776A-2012-37A8-FCCB-C85A8250E1E6}"/>
              </a:ext>
            </a:extLst>
          </p:cNvPr>
          <p:cNvCxnSpPr/>
          <p:nvPr/>
        </p:nvCxnSpPr>
        <p:spPr>
          <a:xfrm>
            <a:off x="9610165" y="5656729"/>
            <a:ext cx="1434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2488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8C723EC-93C9-00D4-ADCF-1CEC3A261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88" y="322170"/>
            <a:ext cx="5623112" cy="258239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0CCA81D-4978-43A5-7022-4799C4EC4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752164"/>
            <a:ext cx="11414872" cy="41058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DC4DCF-AAEA-8369-3579-95BD82EF7A8B}"/>
              </a:ext>
            </a:extLst>
          </p:cNvPr>
          <p:cNvSpPr txBox="1"/>
          <p:nvPr/>
        </p:nvSpPr>
        <p:spPr>
          <a:xfrm>
            <a:off x="7700682" y="600635"/>
            <a:ext cx="3424518" cy="923330"/>
          </a:xfrm>
          <a:prstGeom prst="rect">
            <a:avLst/>
          </a:prstGeom>
          <a:noFill/>
        </p:spPr>
        <p:txBody>
          <a:bodyPr wrap="square" rtlCol="0">
            <a:spAutoFit/>
          </a:bodyPr>
          <a:lstStyle/>
          <a:p>
            <a:r>
              <a:rPr lang="en-IN" dirty="0"/>
              <a:t>VISUALIZATION OF THE 2-D IMAGE SLICES USING NILEARN LIBRARY.</a:t>
            </a:r>
          </a:p>
          <a:p>
            <a:endParaRPr lang="en-IN" dirty="0"/>
          </a:p>
        </p:txBody>
      </p:sp>
    </p:spTree>
    <p:extLst>
      <p:ext uri="{BB962C8B-B14F-4D97-AF65-F5344CB8AC3E}">
        <p14:creationId xmlns:p14="http://schemas.microsoft.com/office/powerpoint/2010/main" val="3157367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D1E4-4763-0ECE-9CC6-0C78E41D6B03}"/>
              </a:ext>
            </a:extLst>
          </p:cNvPr>
          <p:cNvSpPr>
            <a:spLocks noGrp="1"/>
          </p:cNvSpPr>
          <p:nvPr>
            <p:ph type="title"/>
          </p:nvPr>
        </p:nvSpPr>
        <p:spPr/>
        <p:txBody>
          <a:bodyPr/>
          <a:lstStyle/>
          <a:p>
            <a:r>
              <a:rPr lang="en-IN" dirty="0"/>
              <a:t>STATISTICAL ANALYSIS OF WHOLE IMAGE</a:t>
            </a:r>
          </a:p>
        </p:txBody>
      </p:sp>
      <p:sp>
        <p:nvSpPr>
          <p:cNvPr id="3" name="Text Placeholder 2">
            <a:extLst>
              <a:ext uri="{FF2B5EF4-FFF2-40B4-BE49-F238E27FC236}">
                <a16:creationId xmlns:a16="http://schemas.microsoft.com/office/drawing/2014/main" id="{6C1235A9-4A39-F7F6-95AD-027B66044B91}"/>
              </a:ext>
            </a:extLst>
          </p:cNvPr>
          <p:cNvSpPr>
            <a:spLocks noGrp="1"/>
          </p:cNvSpPr>
          <p:nvPr>
            <p:ph type="body" idx="1"/>
          </p:nvPr>
        </p:nvSpPr>
        <p:spPr>
          <a:xfrm>
            <a:off x="573742" y="1681163"/>
            <a:ext cx="5423833" cy="823912"/>
          </a:xfrm>
        </p:spPr>
        <p:txBody>
          <a:bodyPr/>
          <a:lstStyle/>
          <a:p>
            <a:r>
              <a:rPr lang="en-IN" dirty="0"/>
              <a:t>CODE BLOCK</a:t>
            </a:r>
          </a:p>
        </p:txBody>
      </p:sp>
      <p:sp>
        <p:nvSpPr>
          <p:cNvPr id="4" name="Content Placeholder 3">
            <a:extLst>
              <a:ext uri="{FF2B5EF4-FFF2-40B4-BE49-F238E27FC236}">
                <a16:creationId xmlns:a16="http://schemas.microsoft.com/office/drawing/2014/main" id="{E3D92540-1E73-5B36-E5FF-E59DCBC0FB7A}"/>
              </a:ext>
            </a:extLst>
          </p:cNvPr>
          <p:cNvSpPr>
            <a:spLocks noGrp="1"/>
          </p:cNvSpPr>
          <p:nvPr>
            <p:ph sz="half" idx="2"/>
          </p:nvPr>
        </p:nvSpPr>
        <p:spPr>
          <a:xfrm>
            <a:off x="573742" y="2505075"/>
            <a:ext cx="5423834" cy="3684588"/>
          </a:xfrm>
        </p:spPr>
        <p:txBody>
          <a:bodyPr>
            <a:normAutofit fontScale="85000" lnSpcReduction="20000"/>
          </a:bodyPr>
          <a:lstStyle/>
          <a:p>
            <a:pPr marL="0" indent="0">
              <a:buNone/>
            </a:pPr>
            <a:r>
              <a:rPr lang="en-IN" b="0" dirty="0">
                <a:solidFill>
                  <a:srgbClr val="008000"/>
                </a:solidFill>
                <a:effectLst/>
                <a:latin typeface="Courier New" panose="02070309020205020404" pitchFamily="49" charset="0"/>
              </a:rPr>
              <a:t>#statistical </a:t>
            </a:r>
            <a:r>
              <a:rPr lang="en-IN" b="0" dirty="0" err="1">
                <a:solidFill>
                  <a:srgbClr val="008000"/>
                </a:solidFill>
                <a:effectLst/>
                <a:latin typeface="Courier New" panose="02070309020205020404" pitchFamily="49" charset="0"/>
              </a:rPr>
              <a:t>anylysis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"statistical Analysis of </a:t>
            </a:r>
            <a:r>
              <a:rPr lang="en-IN" b="0" dirty="0" err="1">
                <a:solidFill>
                  <a:srgbClr val="A31515"/>
                </a:solidFill>
                <a:effectLst/>
                <a:latin typeface="Courier New" panose="02070309020205020404" pitchFamily="49" charset="0"/>
              </a:rPr>
              <a:t>visulised</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image:Hippocampus</a:t>
            </a:r>
            <a:r>
              <a:rPr lang="en-IN" b="0" dirty="0">
                <a:solidFill>
                  <a:srgbClr val="A31515"/>
                </a:solidFill>
                <a:effectLst/>
                <a:latin typeface="Courier New" panose="02070309020205020404" pitchFamily="49" charset="0"/>
              </a:rPr>
              <a:t> MRI"</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"Mean:"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visulised_img_data.mean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ny.std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ny.var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p>
          <a:p>
            <a:endParaRPr lang="en-IN" dirty="0"/>
          </a:p>
        </p:txBody>
      </p:sp>
      <p:sp>
        <p:nvSpPr>
          <p:cNvPr id="5" name="Text Placeholder 4">
            <a:extLst>
              <a:ext uri="{FF2B5EF4-FFF2-40B4-BE49-F238E27FC236}">
                <a16:creationId xmlns:a16="http://schemas.microsoft.com/office/drawing/2014/main" id="{3B9A196C-B39D-3466-8444-42E89A4E7A7D}"/>
              </a:ext>
            </a:extLst>
          </p:cNvPr>
          <p:cNvSpPr>
            <a:spLocks noGrp="1"/>
          </p:cNvSpPr>
          <p:nvPr>
            <p:ph type="body" sz="quarter" idx="3"/>
          </p:nvPr>
        </p:nvSpPr>
        <p:spPr/>
        <p:txBody>
          <a:bodyPr/>
          <a:lstStyle/>
          <a:p>
            <a:r>
              <a:rPr lang="en-IN" dirty="0"/>
              <a:t>RESULTS</a:t>
            </a:r>
          </a:p>
        </p:txBody>
      </p:sp>
      <p:sp>
        <p:nvSpPr>
          <p:cNvPr id="6" name="Content Placeholder 5">
            <a:extLst>
              <a:ext uri="{FF2B5EF4-FFF2-40B4-BE49-F238E27FC236}">
                <a16:creationId xmlns:a16="http://schemas.microsoft.com/office/drawing/2014/main" id="{C261C166-6295-CA5E-AB87-A0CF4737E1DA}"/>
              </a:ext>
            </a:extLst>
          </p:cNvPr>
          <p:cNvSpPr>
            <a:spLocks noGrp="1"/>
          </p:cNvSpPr>
          <p:nvPr>
            <p:ph sz="quarter" idx="4"/>
          </p:nvPr>
        </p:nvSpPr>
        <p:spPr/>
        <p:txBody>
          <a:bodyPr>
            <a:normAutofit fontScale="85000" lnSpcReduction="20000"/>
          </a:bodyPr>
          <a:lstStyle/>
          <a:p>
            <a:pPr marL="0" indent="0">
              <a:buNone/>
            </a:pPr>
            <a:r>
              <a:rPr lang="en-IN" b="0" i="0" dirty="0">
                <a:solidFill>
                  <a:srgbClr val="212121"/>
                </a:solidFill>
                <a:effectLst/>
                <a:latin typeface="Courier New" panose="02070309020205020404" pitchFamily="49" charset="0"/>
              </a:rPr>
              <a:t>statistical Analysis of </a:t>
            </a:r>
            <a:r>
              <a:rPr lang="en-IN" b="0" i="0" dirty="0" err="1">
                <a:solidFill>
                  <a:srgbClr val="212121"/>
                </a:solidFill>
                <a:effectLst/>
                <a:latin typeface="Courier New" panose="02070309020205020404" pitchFamily="49" charset="0"/>
              </a:rPr>
              <a:t>visulised</a:t>
            </a:r>
            <a:r>
              <a:rPr lang="en-IN" b="0" i="0" dirty="0">
                <a:solidFill>
                  <a:srgbClr val="212121"/>
                </a:solidFill>
                <a:effectLst/>
                <a:latin typeface="Courier New" panose="02070309020205020404" pitchFamily="49" charset="0"/>
              </a:rPr>
              <a:t> </a:t>
            </a:r>
            <a:r>
              <a:rPr lang="en-IN" b="0" i="0" dirty="0" err="1">
                <a:solidFill>
                  <a:srgbClr val="212121"/>
                </a:solidFill>
                <a:effectLst/>
                <a:latin typeface="Courier New" panose="02070309020205020404" pitchFamily="49" charset="0"/>
              </a:rPr>
              <a:t>image:Hippocampus</a:t>
            </a:r>
            <a:r>
              <a:rPr lang="en-IN" b="0" i="0" dirty="0">
                <a:solidFill>
                  <a:srgbClr val="212121"/>
                </a:solidFill>
                <a:effectLst/>
                <a:latin typeface="Courier New" panose="02070309020205020404" pitchFamily="49" charset="0"/>
              </a:rPr>
              <a:t> MRI</a:t>
            </a:r>
          </a:p>
          <a:p>
            <a:r>
              <a:rPr lang="en-IN" b="0" i="0" dirty="0">
                <a:solidFill>
                  <a:srgbClr val="212121"/>
                </a:solidFill>
                <a:effectLst/>
                <a:latin typeface="Courier New" panose="02070309020205020404" pitchFamily="49" charset="0"/>
              </a:rPr>
              <a:t> Mean: 0.07773955773955774 </a:t>
            </a:r>
          </a:p>
          <a:p>
            <a:r>
              <a:rPr lang="en-IN" b="0" i="0" dirty="0">
                <a:solidFill>
                  <a:srgbClr val="212121"/>
                </a:solidFill>
                <a:effectLst/>
                <a:latin typeface="Courier New" panose="02070309020205020404" pitchFamily="49" charset="0"/>
              </a:rPr>
              <a:t>Max: 2.0 </a:t>
            </a:r>
          </a:p>
          <a:p>
            <a:r>
              <a:rPr lang="en-IN" b="0" i="0" dirty="0">
                <a:solidFill>
                  <a:srgbClr val="212121"/>
                </a:solidFill>
                <a:effectLst/>
                <a:latin typeface="Courier New" panose="02070309020205020404" pitchFamily="49" charset="0"/>
              </a:rPr>
              <a:t>Min: 0.0 </a:t>
            </a:r>
          </a:p>
          <a:p>
            <a:r>
              <a:rPr lang="en-IN" b="0" i="0" dirty="0">
                <a:solidFill>
                  <a:srgbClr val="212121"/>
                </a:solidFill>
                <a:effectLst/>
                <a:latin typeface="Courier New" panose="02070309020205020404" pitchFamily="49" charset="0"/>
              </a:rPr>
              <a:t>standard deviation: 0.3558379600696792</a:t>
            </a:r>
          </a:p>
          <a:p>
            <a:r>
              <a:rPr lang="en-IN" b="0" i="0" dirty="0">
                <a:solidFill>
                  <a:srgbClr val="212121"/>
                </a:solidFill>
                <a:effectLst/>
                <a:latin typeface="Courier New" panose="02070309020205020404" pitchFamily="49" charset="0"/>
              </a:rPr>
              <a:t>standard deviation: 0.12662065382655063</a:t>
            </a:r>
            <a:endParaRPr lang="en-IN" dirty="0"/>
          </a:p>
        </p:txBody>
      </p:sp>
    </p:spTree>
    <p:extLst>
      <p:ext uri="{BB962C8B-B14F-4D97-AF65-F5344CB8AC3E}">
        <p14:creationId xmlns:p14="http://schemas.microsoft.com/office/powerpoint/2010/main" val="2869097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34EB-AF86-406F-4320-25C6B351E648}"/>
              </a:ext>
            </a:extLst>
          </p:cNvPr>
          <p:cNvSpPr>
            <a:spLocks noGrp="1"/>
          </p:cNvSpPr>
          <p:nvPr>
            <p:ph type="title"/>
          </p:nvPr>
        </p:nvSpPr>
        <p:spPr>
          <a:xfrm>
            <a:off x="421341" y="365125"/>
            <a:ext cx="10934047" cy="925793"/>
          </a:xfrm>
        </p:spPr>
        <p:txBody>
          <a:bodyPr/>
          <a:lstStyle/>
          <a:p>
            <a:r>
              <a:rPr lang="en-IN" dirty="0"/>
              <a:t>SEGMENTATION OF IMAGES</a:t>
            </a:r>
          </a:p>
        </p:txBody>
      </p:sp>
      <p:sp>
        <p:nvSpPr>
          <p:cNvPr id="3" name="Text Placeholder 2">
            <a:extLst>
              <a:ext uri="{FF2B5EF4-FFF2-40B4-BE49-F238E27FC236}">
                <a16:creationId xmlns:a16="http://schemas.microsoft.com/office/drawing/2014/main" id="{23F99B8C-70E0-018B-6CA1-E50834A3142E}"/>
              </a:ext>
            </a:extLst>
          </p:cNvPr>
          <p:cNvSpPr>
            <a:spLocks noGrp="1"/>
          </p:cNvSpPr>
          <p:nvPr>
            <p:ph type="body" idx="1"/>
          </p:nvPr>
        </p:nvSpPr>
        <p:spPr>
          <a:xfrm>
            <a:off x="421342" y="1380565"/>
            <a:ext cx="5576234" cy="582706"/>
          </a:xfrm>
        </p:spPr>
        <p:txBody>
          <a:bodyPr/>
          <a:lstStyle/>
          <a:p>
            <a:r>
              <a:rPr lang="en-IN" dirty="0"/>
              <a:t>CODE BLOCK</a:t>
            </a:r>
          </a:p>
        </p:txBody>
      </p:sp>
      <p:sp>
        <p:nvSpPr>
          <p:cNvPr id="4" name="Content Placeholder 3">
            <a:extLst>
              <a:ext uri="{FF2B5EF4-FFF2-40B4-BE49-F238E27FC236}">
                <a16:creationId xmlns:a16="http://schemas.microsoft.com/office/drawing/2014/main" id="{133B72AB-CE33-0B8A-EDE9-96DC7631670B}"/>
              </a:ext>
            </a:extLst>
          </p:cNvPr>
          <p:cNvSpPr>
            <a:spLocks noGrp="1"/>
          </p:cNvSpPr>
          <p:nvPr>
            <p:ph sz="half" idx="2"/>
          </p:nvPr>
        </p:nvSpPr>
        <p:spPr>
          <a:xfrm>
            <a:off x="421341" y="1963270"/>
            <a:ext cx="5866713" cy="4715435"/>
          </a:xfrm>
        </p:spPr>
        <p:txBody>
          <a:bodyPr>
            <a:normAutofit fontScale="25000" lnSpcReduction="20000"/>
          </a:bodyPr>
          <a:lstStyle/>
          <a:p>
            <a:pPr marL="0" indent="0">
              <a:buNone/>
            </a:pPr>
            <a:r>
              <a:rPr lang="en-IN" sz="4200" dirty="0"/>
              <a:t> </a:t>
            </a:r>
            <a:r>
              <a:rPr lang="en-IN" sz="4200" b="0" dirty="0">
                <a:solidFill>
                  <a:srgbClr val="008000"/>
                </a:solidFill>
                <a:effectLst/>
                <a:latin typeface="Courier New" panose="02070309020205020404" pitchFamily="49" charset="0"/>
              </a:rPr>
              <a:t>#Segmentation of image</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visulised_img_data.shape</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fig, </a:t>
            </a:r>
            <a:r>
              <a:rPr lang="en-IN" sz="4200" b="0" dirty="0" err="1">
                <a:solidFill>
                  <a:srgbClr val="000000"/>
                </a:solidFill>
                <a:effectLst/>
                <a:latin typeface="Courier New" panose="02070309020205020404" pitchFamily="49" charset="0"/>
              </a:rPr>
              <a:t>axs</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plt.subplots</a:t>
            </a:r>
            <a:r>
              <a:rPr lang="en-IN" sz="4200" b="0" dirty="0">
                <a:solidFill>
                  <a:srgbClr val="000000"/>
                </a:solidFill>
                <a:effectLst/>
                <a:latin typeface="Courier New" panose="02070309020205020404" pitchFamily="49" charset="0"/>
              </a:rPr>
              <a:t>(</a:t>
            </a:r>
            <a:r>
              <a:rPr lang="en-IN" sz="4200" b="0" dirty="0">
                <a:solidFill>
                  <a:srgbClr val="116644"/>
                </a:solidFill>
                <a:effectLst/>
                <a:latin typeface="Courier New" panose="02070309020205020404" pitchFamily="49" charset="0"/>
              </a:rPr>
              <a:t>1</a:t>
            </a:r>
            <a:r>
              <a:rPr lang="en-IN" sz="4200" b="0" dirty="0">
                <a:solidFill>
                  <a:srgbClr val="000000"/>
                </a:solidFill>
                <a:effectLst/>
                <a:latin typeface="Courier New" panose="02070309020205020404" pitchFamily="49" charset="0"/>
              </a:rPr>
              <a:t>,</a:t>
            </a:r>
            <a:r>
              <a:rPr lang="en-IN" sz="4200" b="0" dirty="0">
                <a:solidFill>
                  <a:srgbClr val="116644"/>
                </a:solidFill>
                <a:effectLst/>
                <a:latin typeface="Courier New" panose="02070309020205020404" pitchFamily="49" charset="0"/>
              </a:rPr>
              <a:t>1</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fig.suptitle</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'segmented </a:t>
            </a:r>
            <a:r>
              <a:rPr lang="en-IN" sz="4200" b="0" dirty="0" err="1">
                <a:solidFill>
                  <a:srgbClr val="A31515"/>
                </a:solidFill>
                <a:effectLst/>
                <a:latin typeface="Courier New" panose="02070309020205020404" pitchFamily="49" charset="0"/>
              </a:rPr>
              <a:t>image:Hippocampus_MRI</a:t>
            </a:r>
            <a:r>
              <a:rPr lang="en-IN" sz="4200" b="0" dirty="0">
                <a:solidFill>
                  <a:srgbClr val="A31515"/>
                </a:solidFill>
                <a:effectLst/>
                <a:latin typeface="Courier New" panose="02070309020205020404" pitchFamily="49" charset="0"/>
              </a:rPr>
              <a:t>'</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plt.pcolormesh</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visulised_img_data</a:t>
            </a:r>
            <a:r>
              <a:rPr lang="en-IN" sz="4200" b="0" dirty="0">
                <a:solidFill>
                  <a:srgbClr val="000000"/>
                </a:solidFill>
                <a:effectLst/>
                <a:latin typeface="Courier New" panose="02070309020205020404" pitchFamily="49" charset="0"/>
              </a:rPr>
              <a:t>[</a:t>
            </a:r>
            <a:r>
              <a:rPr lang="en-IN" sz="4200" b="0" dirty="0">
                <a:solidFill>
                  <a:srgbClr val="116644"/>
                </a:solidFill>
                <a:effectLst/>
                <a:latin typeface="Courier New" panose="02070309020205020404" pitchFamily="49" charset="0"/>
              </a:rPr>
              <a:t>20</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plt.colorbar</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plt.show</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mask=</a:t>
            </a:r>
            <a:r>
              <a:rPr lang="en-IN" sz="4200" b="0" dirty="0" err="1">
                <a:solidFill>
                  <a:srgbClr val="000000"/>
                </a:solidFill>
                <a:effectLst/>
                <a:latin typeface="Courier New" panose="02070309020205020404" pitchFamily="49" charset="0"/>
              </a:rPr>
              <a:t>visulised_img_data</a:t>
            </a:r>
            <a:r>
              <a:rPr lang="en-IN" sz="4200" b="0" dirty="0">
                <a:solidFill>
                  <a:srgbClr val="000000"/>
                </a:solidFill>
                <a:effectLst/>
                <a:latin typeface="Courier New" panose="02070309020205020404" pitchFamily="49" charset="0"/>
              </a:rPr>
              <a:t>&lt;</a:t>
            </a:r>
            <a:r>
              <a:rPr lang="en-IN" sz="4200" b="0" dirty="0">
                <a:solidFill>
                  <a:srgbClr val="116644"/>
                </a:solidFill>
                <a:effectLst/>
                <a:latin typeface="Courier New" panose="02070309020205020404" pitchFamily="49" charset="0"/>
              </a:rPr>
              <a:t>300</a:t>
            </a:r>
            <a:endParaRPr lang="en-IN" sz="4200" b="0" dirty="0">
              <a:solidFill>
                <a:srgbClr val="000000"/>
              </a:solidFill>
              <a:effectLst/>
              <a:latin typeface="Courier New" panose="02070309020205020404" pitchFamily="49" charset="0"/>
            </a:endParaRP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plt.suptitle</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'segmented </a:t>
            </a:r>
            <a:r>
              <a:rPr lang="en-IN" sz="4200" b="0" dirty="0" err="1">
                <a:solidFill>
                  <a:srgbClr val="A31515"/>
                </a:solidFill>
                <a:effectLst/>
                <a:latin typeface="Courier New" panose="02070309020205020404" pitchFamily="49" charset="0"/>
              </a:rPr>
              <a:t>image:Hippocampus_MRI</a:t>
            </a:r>
            <a:r>
              <a:rPr lang="en-IN" sz="4200" b="0" dirty="0">
                <a:solidFill>
                  <a:srgbClr val="A31515"/>
                </a:solidFill>
                <a:effectLst/>
                <a:latin typeface="Courier New" panose="02070309020205020404" pitchFamily="49" charset="0"/>
              </a:rPr>
              <a:t>'</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plt.pcolormesh</a:t>
            </a:r>
            <a:r>
              <a:rPr lang="en-IN" sz="4200" b="0" dirty="0">
                <a:solidFill>
                  <a:srgbClr val="000000"/>
                </a:solidFill>
                <a:effectLst/>
                <a:latin typeface="Courier New" panose="02070309020205020404" pitchFamily="49" charset="0"/>
              </a:rPr>
              <a:t>(mask[</a:t>
            </a:r>
            <a:r>
              <a:rPr lang="en-IN" sz="4200" b="0" dirty="0">
                <a:solidFill>
                  <a:srgbClr val="116644"/>
                </a:solidFill>
                <a:effectLst/>
                <a:latin typeface="Courier New" panose="02070309020205020404" pitchFamily="49" charset="0"/>
              </a:rPr>
              <a:t>20</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plt.colorbar</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plt.show</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mask_labeled</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ny.vectorize</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label,signature</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a:t>
            </a:r>
            <a:r>
              <a:rPr lang="en-IN" sz="4200" b="0" dirty="0" err="1">
                <a:solidFill>
                  <a:srgbClr val="A31515"/>
                </a:solidFill>
                <a:effectLst/>
                <a:latin typeface="Courier New" panose="02070309020205020404" pitchFamily="49" charset="0"/>
              </a:rPr>
              <a:t>n,m</a:t>
            </a:r>
            <a:r>
              <a:rPr lang="en-IN" sz="4200" b="0" dirty="0">
                <a:solidFill>
                  <a:srgbClr val="A31515"/>
                </a:solidFill>
                <a:effectLst/>
                <a:latin typeface="Courier New" panose="02070309020205020404" pitchFamily="49" charset="0"/>
              </a:rPr>
              <a:t>)-&gt;(</a:t>
            </a:r>
            <a:r>
              <a:rPr lang="en-IN" sz="4200" b="0" dirty="0" err="1">
                <a:solidFill>
                  <a:srgbClr val="A31515"/>
                </a:solidFill>
                <a:effectLst/>
                <a:latin typeface="Courier New" panose="02070309020205020404" pitchFamily="49" charset="0"/>
              </a:rPr>
              <a:t>n,m</a:t>
            </a:r>
            <a:r>
              <a:rPr lang="en-IN" sz="4200" b="0" dirty="0">
                <a:solidFill>
                  <a:srgbClr val="A31515"/>
                </a:solidFill>
                <a:effectLst/>
                <a:latin typeface="Courier New" panose="02070309020205020404" pitchFamily="49" charset="0"/>
              </a:rPr>
              <a:t>)'</a:t>
            </a:r>
            <a:r>
              <a:rPr lang="en-IN" sz="4200" b="0" dirty="0">
                <a:solidFill>
                  <a:srgbClr val="000000"/>
                </a:solidFill>
                <a:effectLst/>
                <a:latin typeface="Courier New" panose="02070309020205020404" pitchFamily="49" charset="0"/>
              </a:rPr>
              <a:t>)(mask)</a:t>
            </a:r>
          </a:p>
          <a:p>
            <a:pPr marL="0" indent="0">
              <a:buNone/>
            </a:pPr>
            <a:r>
              <a:rPr lang="en-IN" sz="4200" b="0" dirty="0">
                <a:solidFill>
                  <a:srgbClr val="000000"/>
                </a:solidFill>
                <a:effectLst/>
                <a:latin typeface="Courier New" panose="02070309020205020404" pitchFamily="49" charset="0"/>
              </a:rPr>
              <a:t>    fig, </a:t>
            </a:r>
            <a:r>
              <a:rPr lang="en-IN" sz="4200" b="0" dirty="0" err="1">
                <a:solidFill>
                  <a:srgbClr val="000000"/>
                </a:solidFill>
                <a:effectLst/>
                <a:latin typeface="Courier New" panose="02070309020205020404" pitchFamily="49" charset="0"/>
              </a:rPr>
              <a:t>axs</a:t>
            </a:r>
            <a:r>
              <a:rPr lang="en-IN" sz="4200" b="0" dirty="0">
                <a:solidFill>
                  <a:srgbClr val="000000"/>
                </a:solidFill>
                <a:effectLst/>
                <a:latin typeface="Courier New" panose="02070309020205020404" pitchFamily="49" charset="0"/>
              </a:rPr>
              <a:t> = </a:t>
            </a:r>
            <a:r>
              <a:rPr lang="en-IN" sz="4200" b="0" dirty="0" err="1">
                <a:solidFill>
                  <a:srgbClr val="000000"/>
                </a:solidFill>
                <a:effectLst/>
                <a:latin typeface="Courier New" panose="02070309020205020404" pitchFamily="49" charset="0"/>
              </a:rPr>
              <a:t>plt.subplots</a:t>
            </a:r>
            <a:r>
              <a:rPr lang="en-IN" sz="4200" b="0" dirty="0">
                <a:solidFill>
                  <a:srgbClr val="000000"/>
                </a:solidFill>
                <a:effectLst/>
                <a:latin typeface="Courier New" panose="02070309020205020404" pitchFamily="49" charset="0"/>
              </a:rPr>
              <a:t>(</a:t>
            </a:r>
            <a:r>
              <a:rPr lang="en-IN" sz="4200" b="0" dirty="0">
                <a:solidFill>
                  <a:srgbClr val="116644"/>
                </a:solidFill>
                <a:effectLst/>
                <a:latin typeface="Courier New" panose="02070309020205020404" pitchFamily="49" charset="0"/>
              </a:rPr>
              <a:t>1</a:t>
            </a:r>
            <a:r>
              <a:rPr lang="en-IN" sz="4200" b="0" dirty="0">
                <a:solidFill>
                  <a:srgbClr val="000000"/>
                </a:solidFill>
                <a:effectLst/>
                <a:latin typeface="Courier New" panose="02070309020205020404" pitchFamily="49" charset="0"/>
              </a:rPr>
              <a:t>,</a:t>
            </a:r>
            <a:r>
              <a:rPr lang="en-IN" sz="4200" b="0" dirty="0">
                <a:solidFill>
                  <a:srgbClr val="116644"/>
                </a:solidFill>
                <a:effectLst/>
                <a:latin typeface="Courier New" panose="02070309020205020404" pitchFamily="49" charset="0"/>
              </a:rPr>
              <a:t>1</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fig.suptitle</a:t>
            </a:r>
            <a:r>
              <a:rPr lang="en-IN" sz="4200" b="0" dirty="0">
                <a:solidFill>
                  <a:srgbClr val="000000"/>
                </a:solidFill>
                <a:effectLst/>
                <a:latin typeface="Courier New" panose="02070309020205020404" pitchFamily="49" charset="0"/>
              </a:rPr>
              <a:t>(</a:t>
            </a:r>
            <a:r>
              <a:rPr lang="en-IN" sz="4200" b="0" dirty="0">
                <a:solidFill>
                  <a:srgbClr val="A31515"/>
                </a:solidFill>
                <a:effectLst/>
                <a:latin typeface="Courier New" panose="02070309020205020404" pitchFamily="49" charset="0"/>
              </a:rPr>
              <a:t>'segmented </a:t>
            </a:r>
            <a:r>
              <a:rPr lang="en-IN" sz="4200" b="0" dirty="0" err="1">
                <a:solidFill>
                  <a:srgbClr val="A31515"/>
                </a:solidFill>
                <a:effectLst/>
                <a:latin typeface="Courier New" panose="02070309020205020404" pitchFamily="49" charset="0"/>
              </a:rPr>
              <a:t>image:Hippocampus_MRI</a:t>
            </a:r>
            <a:r>
              <a:rPr lang="en-IN" sz="4200" b="0" dirty="0">
                <a:solidFill>
                  <a:srgbClr val="A31515"/>
                </a:solidFill>
                <a:effectLst/>
                <a:latin typeface="Courier New" panose="02070309020205020404" pitchFamily="49" charset="0"/>
              </a:rPr>
              <a:t>'</a:t>
            </a:r>
            <a:r>
              <a:rPr lang="en-IN" sz="4200" b="0" dirty="0">
                <a:solidFill>
                  <a:srgbClr val="000000"/>
                </a:solidFill>
                <a:effectLst/>
                <a:latin typeface="Courier New" panose="02070309020205020404" pitchFamily="49" charset="0"/>
              </a:rPr>
              <a:t>)</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plt.pcolormesh</a:t>
            </a:r>
            <a:r>
              <a:rPr lang="en-IN" sz="4200" b="0" dirty="0">
                <a:solidFill>
                  <a:srgbClr val="000000"/>
                </a:solidFill>
                <a:effectLst/>
                <a:latin typeface="Courier New" panose="02070309020205020404" pitchFamily="49" charset="0"/>
              </a:rPr>
              <a:t>(</a:t>
            </a:r>
            <a:r>
              <a:rPr lang="en-IN" sz="4200" b="0" dirty="0" err="1">
                <a:solidFill>
                  <a:srgbClr val="000000"/>
                </a:solidFill>
                <a:effectLst/>
                <a:latin typeface="Courier New" panose="02070309020205020404" pitchFamily="49" charset="0"/>
              </a:rPr>
              <a:t>mask_labeled</a:t>
            </a:r>
            <a:r>
              <a:rPr lang="en-IN" sz="4200" b="0" dirty="0">
                <a:solidFill>
                  <a:srgbClr val="000000"/>
                </a:solidFill>
                <a:effectLst/>
                <a:latin typeface="Courier New" panose="02070309020205020404" pitchFamily="49" charset="0"/>
              </a:rPr>
              <a:t>[</a:t>
            </a:r>
            <a:r>
              <a:rPr lang="en-IN" sz="4200" b="0" dirty="0">
                <a:solidFill>
                  <a:srgbClr val="116644"/>
                </a:solidFill>
                <a:effectLst/>
                <a:latin typeface="Courier New" panose="02070309020205020404" pitchFamily="49" charset="0"/>
              </a:rPr>
              <a:t>30</a:t>
            </a:r>
            <a:r>
              <a:rPr lang="en-IN" sz="4200" b="0" dirty="0">
                <a:solidFill>
                  <a:srgbClr val="000000"/>
                </a:solidFill>
                <a:effectLst/>
                <a:latin typeface="Courier New" panose="02070309020205020404" pitchFamily="49" charset="0"/>
              </a:rPr>
              <a:t>]) </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plt.colorbar</a:t>
            </a:r>
            <a:r>
              <a:rPr lang="en-IN" sz="4200" b="0" dirty="0">
                <a:solidFill>
                  <a:srgbClr val="000000"/>
                </a:solidFill>
                <a:effectLst/>
                <a:latin typeface="Courier New" panose="02070309020205020404" pitchFamily="49" charset="0"/>
              </a:rPr>
              <a:t>()  </a:t>
            </a:r>
          </a:p>
          <a:p>
            <a:pPr marL="0" indent="0">
              <a:buNone/>
            </a:pPr>
            <a:r>
              <a:rPr lang="en-IN" sz="4200" b="0" dirty="0">
                <a:solidFill>
                  <a:srgbClr val="000000"/>
                </a:solidFill>
                <a:effectLst/>
                <a:latin typeface="Courier New" panose="02070309020205020404" pitchFamily="49" charset="0"/>
              </a:rPr>
              <a:t>    </a:t>
            </a:r>
            <a:r>
              <a:rPr lang="en-IN" sz="4200" b="0" dirty="0" err="1">
                <a:solidFill>
                  <a:srgbClr val="000000"/>
                </a:solidFill>
                <a:effectLst/>
                <a:latin typeface="Courier New" panose="02070309020205020404" pitchFamily="49" charset="0"/>
              </a:rPr>
              <a:t>plt.show</a:t>
            </a:r>
            <a:r>
              <a:rPr lang="en-IN" sz="4200" b="0" dirty="0">
                <a:solidFill>
                  <a:srgbClr val="000000"/>
                </a:solidFill>
                <a:effectLst/>
                <a:latin typeface="Courier New" panose="02070309020205020404" pitchFamily="49" charset="0"/>
              </a:rPr>
              <a:t>()   </a:t>
            </a:r>
          </a:p>
          <a:p>
            <a:endParaRPr lang="en-IN" dirty="0"/>
          </a:p>
        </p:txBody>
      </p:sp>
      <p:sp>
        <p:nvSpPr>
          <p:cNvPr id="5" name="Text Placeholder 4">
            <a:extLst>
              <a:ext uri="{FF2B5EF4-FFF2-40B4-BE49-F238E27FC236}">
                <a16:creationId xmlns:a16="http://schemas.microsoft.com/office/drawing/2014/main" id="{42E39B59-A066-223E-D604-93B250981320}"/>
              </a:ext>
            </a:extLst>
          </p:cNvPr>
          <p:cNvSpPr>
            <a:spLocks noGrp="1"/>
          </p:cNvSpPr>
          <p:nvPr>
            <p:ph type="body" sz="quarter" idx="3"/>
          </p:nvPr>
        </p:nvSpPr>
        <p:spPr>
          <a:xfrm>
            <a:off x="6172200" y="1380565"/>
            <a:ext cx="5183188" cy="582706"/>
          </a:xfrm>
        </p:spPr>
        <p:txBody>
          <a:bodyPr/>
          <a:lstStyle/>
          <a:p>
            <a:r>
              <a:rPr lang="en-IN" dirty="0"/>
              <a:t>IMAGES</a:t>
            </a:r>
          </a:p>
        </p:txBody>
      </p:sp>
      <p:pic>
        <p:nvPicPr>
          <p:cNvPr id="8194" name="Picture 2">
            <a:extLst>
              <a:ext uri="{FF2B5EF4-FFF2-40B4-BE49-F238E27FC236}">
                <a16:creationId xmlns:a16="http://schemas.microsoft.com/office/drawing/2014/main" id="{55A227B3-D60D-8D92-0BD6-AE945BC5BA92}"/>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722901" y="2582863"/>
            <a:ext cx="3927799" cy="33782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ED67C01-D072-B833-CEA4-F8A163328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47" y="4765208"/>
            <a:ext cx="2501913" cy="172766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3D48BA7-E52E-BA47-60F8-40836D563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939" y="2160495"/>
            <a:ext cx="4994274" cy="260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56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BA4A-495B-32ED-3F00-22762F7AC841}"/>
              </a:ext>
            </a:extLst>
          </p:cNvPr>
          <p:cNvSpPr>
            <a:spLocks noGrp="1"/>
          </p:cNvSpPr>
          <p:nvPr>
            <p:ph type="title"/>
          </p:nvPr>
        </p:nvSpPr>
        <p:spPr>
          <a:xfrm>
            <a:off x="315353" y="365125"/>
            <a:ext cx="11040035" cy="1325563"/>
          </a:xfrm>
        </p:spPr>
        <p:txBody>
          <a:bodyPr>
            <a:normAutofit fontScale="90000"/>
          </a:bodyPr>
          <a:lstStyle/>
          <a:p>
            <a:r>
              <a:rPr lang="en-IN" dirty="0"/>
              <a:t>STATISTICAL ANALYSIS OF SEGMENTED IMAGE</a:t>
            </a:r>
          </a:p>
        </p:txBody>
      </p:sp>
      <p:sp>
        <p:nvSpPr>
          <p:cNvPr id="3" name="Text Placeholder 2">
            <a:extLst>
              <a:ext uri="{FF2B5EF4-FFF2-40B4-BE49-F238E27FC236}">
                <a16:creationId xmlns:a16="http://schemas.microsoft.com/office/drawing/2014/main" id="{FEFCCA3A-BEFC-4F24-9D6A-BAF28711F39B}"/>
              </a:ext>
            </a:extLst>
          </p:cNvPr>
          <p:cNvSpPr>
            <a:spLocks noGrp="1"/>
          </p:cNvSpPr>
          <p:nvPr>
            <p:ph type="body" idx="1"/>
          </p:nvPr>
        </p:nvSpPr>
        <p:spPr>
          <a:xfrm>
            <a:off x="315354" y="1681163"/>
            <a:ext cx="5682222" cy="823912"/>
          </a:xfrm>
        </p:spPr>
        <p:txBody>
          <a:bodyPr/>
          <a:lstStyle/>
          <a:p>
            <a:r>
              <a:rPr lang="en-IN" dirty="0"/>
              <a:t>CODE BLOCK</a:t>
            </a:r>
          </a:p>
        </p:txBody>
      </p:sp>
      <p:sp>
        <p:nvSpPr>
          <p:cNvPr id="4" name="Content Placeholder 3">
            <a:extLst>
              <a:ext uri="{FF2B5EF4-FFF2-40B4-BE49-F238E27FC236}">
                <a16:creationId xmlns:a16="http://schemas.microsoft.com/office/drawing/2014/main" id="{61AE056A-E96D-CB7C-78A5-E70E7E2DE9C7}"/>
              </a:ext>
            </a:extLst>
          </p:cNvPr>
          <p:cNvSpPr>
            <a:spLocks noGrp="1"/>
          </p:cNvSpPr>
          <p:nvPr>
            <p:ph sz="half" idx="2"/>
          </p:nvPr>
        </p:nvSpPr>
        <p:spPr>
          <a:xfrm>
            <a:off x="315353" y="2505075"/>
            <a:ext cx="5856847" cy="3684588"/>
          </a:xfrm>
        </p:spPr>
        <p:txBody>
          <a:bodyPr>
            <a:normAutofit fontScale="85000" lnSpcReduction="20000"/>
          </a:bodyPr>
          <a:lstStyle/>
          <a:p>
            <a:pPr marL="0" indent="0">
              <a:buNone/>
            </a:pPr>
            <a:r>
              <a:rPr lang="en-IN" b="0" dirty="0">
                <a:solidFill>
                  <a:srgbClr val="008000"/>
                </a:solidFill>
                <a:effectLst/>
                <a:latin typeface="Courier New" panose="02070309020205020404" pitchFamily="49" charset="0"/>
              </a:rPr>
              <a:t>#statistical </a:t>
            </a:r>
            <a:r>
              <a:rPr lang="en-IN" b="0" dirty="0" err="1">
                <a:solidFill>
                  <a:srgbClr val="008000"/>
                </a:solidFill>
                <a:effectLst/>
                <a:latin typeface="Courier New" panose="02070309020205020404" pitchFamily="49" charset="0"/>
              </a:rPr>
              <a:t>anylysis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"statistical Analysis of segmented </a:t>
            </a:r>
            <a:r>
              <a:rPr lang="en-IN" b="0" dirty="0" err="1">
                <a:solidFill>
                  <a:srgbClr val="A31515"/>
                </a:solidFill>
                <a:effectLst/>
                <a:latin typeface="Courier New" panose="02070309020205020404" pitchFamily="49" charset="0"/>
              </a:rPr>
              <a:t>image:Hippocampus</a:t>
            </a:r>
            <a:r>
              <a:rPr lang="en-IN" b="0" dirty="0">
                <a:solidFill>
                  <a:srgbClr val="A31515"/>
                </a:solidFill>
                <a:effectLst/>
                <a:latin typeface="Courier New" panose="02070309020205020404" pitchFamily="49" charset="0"/>
              </a:rPr>
              <a:t> MRI"</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"Mean:"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a:t>
            </a:r>
            <a:r>
              <a:rPr lang="en-IN" b="0" dirty="0">
                <a:solidFill>
                  <a:srgbClr val="000000"/>
                </a:solidFill>
                <a:effectLst/>
                <a:latin typeface="Courier New" panose="02070309020205020404" pitchFamily="49" charset="0"/>
              </a:rPr>
              <a:t>].mean())</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ny.std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ny.var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a:t>
            </a:r>
            <a:r>
              <a:rPr lang="en-IN" b="0" dirty="0">
                <a:solidFill>
                  <a:srgbClr val="000000"/>
                </a:solidFill>
                <a:effectLst/>
                <a:latin typeface="Courier New" panose="02070309020205020404" pitchFamily="49" charset="0"/>
              </a:rPr>
              <a:t>]))</a:t>
            </a:r>
          </a:p>
          <a:p>
            <a:endParaRPr lang="en-IN" dirty="0"/>
          </a:p>
        </p:txBody>
      </p:sp>
      <p:sp>
        <p:nvSpPr>
          <p:cNvPr id="5" name="Text Placeholder 4">
            <a:extLst>
              <a:ext uri="{FF2B5EF4-FFF2-40B4-BE49-F238E27FC236}">
                <a16:creationId xmlns:a16="http://schemas.microsoft.com/office/drawing/2014/main" id="{18BCF98C-F52B-9BB6-01D7-E04A6C1174BC}"/>
              </a:ext>
            </a:extLst>
          </p:cNvPr>
          <p:cNvSpPr>
            <a:spLocks noGrp="1"/>
          </p:cNvSpPr>
          <p:nvPr>
            <p:ph type="body" sz="quarter" idx="3"/>
          </p:nvPr>
        </p:nvSpPr>
        <p:spPr/>
        <p:txBody>
          <a:bodyPr/>
          <a:lstStyle/>
          <a:p>
            <a:r>
              <a:rPr lang="en-IN" dirty="0"/>
              <a:t>RESULTS</a:t>
            </a:r>
          </a:p>
        </p:txBody>
      </p:sp>
      <p:sp>
        <p:nvSpPr>
          <p:cNvPr id="6" name="Content Placeholder 5">
            <a:extLst>
              <a:ext uri="{FF2B5EF4-FFF2-40B4-BE49-F238E27FC236}">
                <a16:creationId xmlns:a16="http://schemas.microsoft.com/office/drawing/2014/main" id="{E4AFD59B-FF68-B541-C3F0-23899ED1B406}"/>
              </a:ext>
            </a:extLst>
          </p:cNvPr>
          <p:cNvSpPr>
            <a:spLocks noGrp="1"/>
          </p:cNvSpPr>
          <p:nvPr>
            <p:ph sz="quarter" idx="4"/>
          </p:nvPr>
        </p:nvSpPr>
        <p:spPr/>
        <p:txBody>
          <a:bodyPr>
            <a:normAutofit fontScale="85000" lnSpcReduction="20000"/>
          </a:bodyPr>
          <a:lstStyle/>
          <a:p>
            <a:pPr marL="0" indent="0">
              <a:buNone/>
            </a:pPr>
            <a:r>
              <a:rPr lang="en-US" b="0" i="0" dirty="0">
                <a:solidFill>
                  <a:srgbClr val="212121"/>
                </a:solidFill>
                <a:effectLst/>
                <a:latin typeface="Courier New" panose="02070309020205020404" pitchFamily="49" charset="0"/>
              </a:rPr>
              <a:t>statistical Analysis of segmented </a:t>
            </a:r>
            <a:r>
              <a:rPr lang="en-US" b="0" i="0" dirty="0" err="1">
                <a:solidFill>
                  <a:srgbClr val="212121"/>
                </a:solidFill>
                <a:effectLst/>
                <a:latin typeface="Courier New" panose="02070309020205020404" pitchFamily="49" charset="0"/>
              </a:rPr>
              <a:t>image:Hippocampus</a:t>
            </a:r>
            <a:r>
              <a:rPr lang="en-US" b="0" i="0" dirty="0">
                <a:solidFill>
                  <a:srgbClr val="212121"/>
                </a:solidFill>
                <a:effectLst/>
                <a:latin typeface="Courier New" panose="02070309020205020404" pitchFamily="49" charset="0"/>
              </a:rPr>
              <a:t> MRI</a:t>
            </a:r>
          </a:p>
          <a:p>
            <a:r>
              <a:rPr lang="en-US" b="0" i="0" dirty="0">
                <a:solidFill>
                  <a:srgbClr val="212121"/>
                </a:solidFill>
                <a:effectLst/>
                <a:latin typeface="Courier New" panose="02070309020205020404" pitchFamily="49" charset="0"/>
              </a:rPr>
              <a:t> Mean: 0.0914004914004914 </a:t>
            </a:r>
          </a:p>
          <a:p>
            <a:r>
              <a:rPr lang="en-US" b="0" i="0" dirty="0">
                <a:solidFill>
                  <a:srgbClr val="212121"/>
                </a:solidFill>
                <a:effectLst/>
                <a:latin typeface="Courier New" panose="02070309020205020404" pitchFamily="49" charset="0"/>
              </a:rPr>
              <a:t>Max: 2.0</a:t>
            </a:r>
          </a:p>
          <a:p>
            <a:r>
              <a:rPr lang="en-US" b="0" i="0" dirty="0">
                <a:solidFill>
                  <a:srgbClr val="212121"/>
                </a:solidFill>
                <a:effectLst/>
                <a:latin typeface="Courier New" panose="02070309020205020404" pitchFamily="49" charset="0"/>
              </a:rPr>
              <a:t> Min: 0.0 </a:t>
            </a:r>
          </a:p>
          <a:p>
            <a:r>
              <a:rPr lang="en-US" b="0" i="0" dirty="0">
                <a:solidFill>
                  <a:srgbClr val="212121"/>
                </a:solidFill>
                <a:effectLst/>
                <a:latin typeface="Courier New" panose="02070309020205020404" pitchFamily="49" charset="0"/>
              </a:rPr>
              <a:t>standard deviation: 0.35259620368047273</a:t>
            </a:r>
          </a:p>
          <a:p>
            <a:r>
              <a:rPr lang="en-US" b="0" i="0" dirty="0">
                <a:solidFill>
                  <a:srgbClr val="212121"/>
                </a:solidFill>
                <a:effectLst/>
                <a:latin typeface="Courier New" panose="02070309020205020404" pitchFamily="49" charset="0"/>
              </a:rPr>
              <a:t> standard deviation: 0.1243240828498814</a:t>
            </a:r>
            <a:endParaRPr lang="en-IN" dirty="0"/>
          </a:p>
        </p:txBody>
      </p:sp>
    </p:spTree>
    <p:extLst>
      <p:ext uri="{BB962C8B-B14F-4D97-AF65-F5344CB8AC3E}">
        <p14:creationId xmlns:p14="http://schemas.microsoft.com/office/powerpoint/2010/main" val="2514822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44-43FF-180A-EABA-3D17D5875844}"/>
              </a:ext>
            </a:extLst>
          </p:cNvPr>
          <p:cNvSpPr>
            <a:spLocks noGrp="1"/>
          </p:cNvSpPr>
          <p:nvPr>
            <p:ph type="title"/>
          </p:nvPr>
        </p:nvSpPr>
        <p:spPr>
          <a:xfrm>
            <a:off x="1097280" y="286604"/>
            <a:ext cx="10058400" cy="740918"/>
          </a:xfrm>
        </p:spPr>
        <p:txBody>
          <a:bodyPr/>
          <a:lstStyle/>
          <a:p>
            <a:r>
              <a:rPr lang="en-IN" dirty="0"/>
              <a:t>CODE BLOCK FOR PLOTTING HISTOGRAM</a:t>
            </a:r>
          </a:p>
        </p:txBody>
      </p:sp>
      <p:sp>
        <p:nvSpPr>
          <p:cNvPr id="3" name="Content Placeholder 2">
            <a:extLst>
              <a:ext uri="{FF2B5EF4-FFF2-40B4-BE49-F238E27FC236}">
                <a16:creationId xmlns:a16="http://schemas.microsoft.com/office/drawing/2014/main" id="{D9D1A1E2-41F9-1E31-4EBE-5B9E90DEA50E}"/>
              </a:ext>
            </a:extLst>
          </p:cNvPr>
          <p:cNvSpPr>
            <a:spLocks noGrp="1"/>
          </p:cNvSpPr>
          <p:nvPr>
            <p:ph sz="half" idx="1"/>
          </p:nvPr>
        </p:nvSpPr>
        <p:spPr>
          <a:xfrm>
            <a:off x="927597" y="1106639"/>
            <a:ext cx="4937760" cy="5322441"/>
          </a:xfrm>
        </p:spPr>
        <p:txBody>
          <a:bodyPr>
            <a:normAutofit fontScale="25000" lnSpcReduction="20000"/>
          </a:bodyPr>
          <a:lstStyle/>
          <a:p>
            <a:r>
              <a:rPr lang="en-IN" b="0" dirty="0">
                <a:solidFill>
                  <a:srgbClr val="000000"/>
                </a:solidFill>
                <a:effectLst/>
                <a:latin typeface="Courier New" panose="02070309020205020404" pitchFamily="49" charset="0"/>
              </a:rPr>
              <a:t>  </a:t>
            </a:r>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Original 2D array</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visulised_img_data</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visulised_img_data</a:t>
            </a:r>
            <a:endParaRPr lang="en-IN" sz="4000" b="0" dirty="0">
              <a:solidFill>
                <a:srgbClr val="000000"/>
              </a:solidFill>
              <a:effectLst/>
              <a:latin typeface="Courier New" panose="02070309020205020404" pitchFamily="49" charset="0"/>
            </a:endParaRPr>
          </a:p>
          <a:p>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original_array.flatten</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br>
              <a:rPr lang="en-IN" sz="4000" b="0" dirty="0">
                <a:solidFill>
                  <a:srgbClr val="000000"/>
                </a:solidFill>
                <a:effectLst/>
                <a:latin typeface="Courier New" panose="02070309020205020404" pitchFamily="49" charset="0"/>
              </a:rPr>
            </a:br>
            <a:r>
              <a:rPr lang="en-IN" sz="4000" b="0" dirty="0">
                <a:solidFill>
                  <a:srgbClr val="000000"/>
                </a:solidFill>
                <a:effectLst/>
                <a:latin typeface="Courier New" panose="02070309020205020404" pitchFamily="49" charset="0"/>
              </a:rPr>
              <a:t>    visulised_img1_data=</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original_array2 = visulised_img1_data[</a:t>
            </a:r>
            <a:r>
              <a:rPr lang="en-IN" sz="4000" dirty="0">
                <a:solidFill>
                  <a:srgbClr val="116644"/>
                </a:solidFill>
                <a:latin typeface="Courier New" panose="02070309020205020404" pitchFamily="49" charset="0"/>
              </a:rPr>
              <a:t>2</a:t>
            </a:r>
            <a:r>
              <a:rPr lang="en-IN" sz="4000" b="0" dirty="0">
                <a:solidFill>
                  <a:srgbClr val="116644"/>
                </a:solidFill>
                <a:effectLst/>
                <a:latin typeface="Courier New" panose="02070309020205020404" pitchFamily="49" charset="0"/>
              </a:rPr>
              <a:t>0</a:t>
            </a:r>
            <a:r>
              <a:rPr lang="en-IN" sz="4000" b="0" dirty="0">
                <a:solidFill>
                  <a:srgbClr val="000000"/>
                </a:solidFill>
                <a:effectLst/>
                <a:latin typeface="Courier New" panose="02070309020205020404" pitchFamily="49" charset="0"/>
              </a:rPr>
              <a:t>]</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flattened_array2 = original_array2.flatten()</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p>
          <a:p>
            <a:endParaRPr lang="en-IN" dirty="0"/>
          </a:p>
        </p:txBody>
      </p:sp>
      <p:sp>
        <p:nvSpPr>
          <p:cNvPr id="4" name="Content Placeholder 3">
            <a:extLst>
              <a:ext uri="{FF2B5EF4-FFF2-40B4-BE49-F238E27FC236}">
                <a16:creationId xmlns:a16="http://schemas.microsoft.com/office/drawing/2014/main" id="{55D50565-7B67-0B45-E5B3-7AAED789A2F5}"/>
              </a:ext>
            </a:extLst>
          </p:cNvPr>
          <p:cNvSpPr>
            <a:spLocks noGrp="1"/>
          </p:cNvSpPr>
          <p:nvPr>
            <p:ph sz="half" idx="2"/>
          </p:nvPr>
        </p:nvSpPr>
        <p:spPr>
          <a:xfrm>
            <a:off x="6217920" y="1723186"/>
            <a:ext cx="4937760" cy="4564491"/>
          </a:xfrm>
        </p:spPr>
        <p:txBody>
          <a:bodyPr>
            <a:noAutofit/>
          </a:bodyPr>
          <a:lstStyle/>
          <a:p>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(flattened_array2,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flattened_array</a:t>
            </a:r>
            <a:r>
              <a:rPr lang="en-IN" sz="1200" b="0" dirty="0">
                <a:solidFill>
                  <a:srgbClr val="000000"/>
                </a:solidFill>
                <a:effectLst/>
                <a:latin typeface="Courier New" panose="02070309020205020404" pitchFamily="49" charset="0"/>
              </a:rPr>
              <a:t>,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968441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0B6A-B16C-41EA-BEAF-08D4D495B583}"/>
              </a:ext>
            </a:extLst>
          </p:cNvPr>
          <p:cNvSpPr>
            <a:spLocks noGrp="1"/>
          </p:cNvSpPr>
          <p:nvPr>
            <p:ph type="title"/>
          </p:nvPr>
        </p:nvSpPr>
        <p:spPr/>
        <p:txBody>
          <a:bodyPr/>
          <a:lstStyle/>
          <a:p>
            <a:r>
              <a:rPr lang="en-IN" dirty="0"/>
              <a:t>COMPARISON OF THE RESULTS FOR HIPPOCAMPUS MRI IMAGES</a:t>
            </a:r>
          </a:p>
        </p:txBody>
      </p:sp>
      <p:sp>
        <p:nvSpPr>
          <p:cNvPr id="3" name="Text Placeholder 2">
            <a:extLst>
              <a:ext uri="{FF2B5EF4-FFF2-40B4-BE49-F238E27FC236}">
                <a16:creationId xmlns:a16="http://schemas.microsoft.com/office/drawing/2014/main" id="{B662BA69-AFBC-D966-2209-95B2C4FE538B}"/>
              </a:ext>
            </a:extLst>
          </p:cNvPr>
          <p:cNvSpPr>
            <a:spLocks noGrp="1"/>
          </p:cNvSpPr>
          <p:nvPr>
            <p:ph type="body" idx="1"/>
          </p:nvPr>
        </p:nvSpPr>
        <p:spPr/>
        <p:txBody>
          <a:bodyPr/>
          <a:lstStyle/>
          <a:p>
            <a:r>
              <a:rPr lang="en-IN" dirty="0"/>
              <a:t>FOR WHOLE IMAGE</a:t>
            </a:r>
          </a:p>
        </p:txBody>
      </p:sp>
      <p:pic>
        <p:nvPicPr>
          <p:cNvPr id="3074" name="Picture 2">
            <a:extLst>
              <a:ext uri="{FF2B5EF4-FFF2-40B4-BE49-F238E27FC236}">
                <a16:creationId xmlns:a16="http://schemas.microsoft.com/office/drawing/2014/main" id="{AFCEA0F6-2D6E-C3E0-46A9-4C74F230AB0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413180" y="2582863"/>
            <a:ext cx="4306277" cy="337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4AEF7A22-EBF9-1C85-5BE4-CB001AF590A6}"/>
              </a:ext>
            </a:extLst>
          </p:cNvPr>
          <p:cNvSpPr>
            <a:spLocks noGrp="1"/>
          </p:cNvSpPr>
          <p:nvPr>
            <p:ph type="body" sz="quarter" idx="3"/>
          </p:nvPr>
        </p:nvSpPr>
        <p:spPr/>
        <p:txBody>
          <a:bodyPr/>
          <a:lstStyle/>
          <a:p>
            <a:r>
              <a:rPr lang="en-IN" dirty="0"/>
              <a:t>FOR SEGMENTED IMAGE</a:t>
            </a:r>
          </a:p>
        </p:txBody>
      </p:sp>
      <p:pic>
        <p:nvPicPr>
          <p:cNvPr id="3076" name="Picture 4">
            <a:extLst>
              <a:ext uri="{FF2B5EF4-FFF2-40B4-BE49-F238E27FC236}">
                <a16:creationId xmlns:a16="http://schemas.microsoft.com/office/drawing/2014/main" id="{EDED2E60-F26C-FAC9-26B2-8E3C5BB62F80}"/>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500251" y="2582863"/>
            <a:ext cx="4373098"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774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B257-9A68-2272-6CF3-FEDC5E5CB7FD}"/>
              </a:ext>
            </a:extLst>
          </p:cNvPr>
          <p:cNvSpPr>
            <a:spLocks noGrp="1"/>
          </p:cNvSpPr>
          <p:nvPr>
            <p:ph type="title"/>
          </p:nvPr>
        </p:nvSpPr>
        <p:spPr/>
        <p:txBody>
          <a:bodyPr/>
          <a:lstStyle/>
          <a:p>
            <a:r>
              <a:rPr lang="en-IN" dirty="0"/>
              <a:t>ANALYSIS OF PROSTATE MRI IMAGES(</a:t>
            </a:r>
            <a:r>
              <a:rPr lang="en-IN" sz="2000" dirty="0"/>
              <a:t>FOLDER-1/157</a:t>
            </a:r>
            <a:r>
              <a:rPr lang="en-IN" dirty="0"/>
              <a:t>)</a:t>
            </a:r>
          </a:p>
        </p:txBody>
      </p:sp>
      <p:sp>
        <p:nvSpPr>
          <p:cNvPr id="3" name="Text Placeholder 2">
            <a:extLst>
              <a:ext uri="{FF2B5EF4-FFF2-40B4-BE49-F238E27FC236}">
                <a16:creationId xmlns:a16="http://schemas.microsoft.com/office/drawing/2014/main" id="{29C4BCE5-2702-6216-9391-A7CE503E1B80}"/>
              </a:ext>
            </a:extLst>
          </p:cNvPr>
          <p:cNvSpPr>
            <a:spLocks noGrp="1"/>
          </p:cNvSpPr>
          <p:nvPr>
            <p:ph type="body" idx="1"/>
          </p:nvPr>
        </p:nvSpPr>
        <p:spPr>
          <a:xfrm>
            <a:off x="412376" y="1681163"/>
            <a:ext cx="5585199" cy="823912"/>
          </a:xfrm>
        </p:spPr>
        <p:txBody>
          <a:bodyPr/>
          <a:lstStyle/>
          <a:p>
            <a:r>
              <a:rPr lang="en-IN" dirty="0"/>
              <a:t>FUNCTION ANALYSYING PROSTATE MRI IMAGES</a:t>
            </a:r>
          </a:p>
        </p:txBody>
      </p:sp>
      <p:sp>
        <p:nvSpPr>
          <p:cNvPr id="4" name="Content Placeholder 3">
            <a:extLst>
              <a:ext uri="{FF2B5EF4-FFF2-40B4-BE49-F238E27FC236}">
                <a16:creationId xmlns:a16="http://schemas.microsoft.com/office/drawing/2014/main" id="{6417D06F-FBFD-B277-D0E1-72F6136E0BD1}"/>
              </a:ext>
            </a:extLst>
          </p:cNvPr>
          <p:cNvSpPr>
            <a:spLocks noGrp="1"/>
          </p:cNvSpPr>
          <p:nvPr>
            <p:ph sz="half" idx="2"/>
          </p:nvPr>
        </p:nvSpPr>
        <p:spPr>
          <a:xfrm>
            <a:off x="412376" y="2505075"/>
            <a:ext cx="5961530" cy="3684588"/>
          </a:xfrm>
        </p:spPr>
        <p:txBody>
          <a:bodyPr>
            <a:normAutofit fontScale="40000" lnSpcReduction="20000"/>
          </a:bodyPr>
          <a:lstStyle/>
          <a:p>
            <a:pPr marL="0" indent="0">
              <a:buNone/>
            </a:pPr>
            <a:r>
              <a:rPr lang="en-IN" b="0" dirty="0">
                <a:solidFill>
                  <a:srgbClr val="0000FF"/>
                </a:solidFill>
                <a:effectLst/>
                <a:latin typeface="Courier New" panose="02070309020205020404" pitchFamily="49" charset="0"/>
              </a:rPr>
              <a:t>def</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prostate_mri157</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a:t>
            </a:r>
            <a:r>
              <a:rPr lang="en-IN" b="0" dirty="0">
                <a:solidFill>
                  <a:srgbClr val="000000"/>
                </a:solidFill>
                <a:effectLst/>
                <a:latin typeface="Courier New" panose="02070309020205020404" pitchFamily="49" charset="0"/>
              </a:rPr>
              <a:t> = []</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folder_dir</a:t>
            </a:r>
            <a:r>
              <a:rPr lang="en-IN" b="0" dirty="0">
                <a:solidFill>
                  <a:srgbClr val="000000"/>
                </a:solidFill>
                <a:effectLst/>
                <a:latin typeface="Courier New" panose="02070309020205020404" pitchFamily="49" charset="0"/>
              </a:rPr>
              <a:t> = r</a:t>
            </a:r>
            <a:r>
              <a:rPr lang="en-IN" b="0" dirty="0">
                <a:solidFill>
                  <a:srgbClr val="A31515"/>
                </a:solidFill>
                <a:effectLst/>
                <a:latin typeface="Courier New" panose="02070309020205020404" pitchFamily="49" charset="0"/>
              </a:rPr>
              <a:t>"/content/drive/</a:t>
            </a:r>
            <a:r>
              <a:rPr lang="en-IN" b="0" dirty="0" err="1">
                <a:solidFill>
                  <a:srgbClr val="A31515"/>
                </a:solidFill>
                <a:effectLst/>
                <a:latin typeface="Courier New" panose="02070309020205020404" pitchFamily="49" charset="0"/>
              </a:rPr>
              <a:t>MyDrive</a:t>
            </a:r>
            <a:r>
              <a:rPr lang="en-IN" b="0" dirty="0">
                <a:solidFill>
                  <a:srgbClr val="A31515"/>
                </a:solidFill>
                <a:effectLst/>
                <a:latin typeface="Courier New" panose="02070309020205020404" pitchFamily="49" charset="0"/>
              </a:rPr>
              <a:t>/PROSTRATE MRI/New folder1"</a:t>
            </a:r>
            <a:r>
              <a:rPr lang="en-IN" b="0" dirty="0">
                <a:solidFill>
                  <a:srgbClr val="000000"/>
                </a:solidFill>
                <a:effectLst/>
                <a:latin typeface="Courier New" panose="02070309020205020404" pitchFamily="49" charset="0"/>
              </a:rPr>
              <a:t> </a:t>
            </a:r>
          </a:p>
          <a:p>
            <a:pPr marL="0" indent="0">
              <a:buNone/>
            </a:pP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images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os.listdir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folder_dir</a:t>
            </a:r>
            <a:r>
              <a:rPr lang="en-IN" b="0" dirty="0">
                <a:solidFill>
                  <a:srgbClr val="000000"/>
                </a:solidFill>
                <a:effectLst/>
                <a:latin typeface="Courier New" panose="02070309020205020404" pitchFamily="49" charset="0"/>
              </a:rPr>
              <a:t>): </a:t>
            </a:r>
          </a:p>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 check if the image ends with </a:t>
            </a:r>
            <a:r>
              <a:rPr lang="en-IN" b="0" dirty="0" err="1">
                <a:solidFill>
                  <a:srgbClr val="008000"/>
                </a:solidFill>
                <a:effectLst/>
                <a:latin typeface="Courier New" panose="02070309020205020404" pitchFamily="49" charset="0"/>
              </a:rPr>
              <a:t>png</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if</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images.endswith</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gz</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img.append</a:t>
            </a:r>
            <a:r>
              <a:rPr lang="en-IN" b="0" dirty="0">
                <a:solidFill>
                  <a:srgbClr val="000000"/>
                </a:solidFill>
                <a:effectLst/>
                <a:latin typeface="Courier New" panose="02070309020205020404" pitchFamily="49" charset="0"/>
              </a:rPr>
              <a:t>(images)</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visulised_img</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nib.load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os.path.join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folder_dir,img</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print (</a:t>
            </a:r>
            <a:r>
              <a:rPr lang="en-IN" b="0" dirty="0" err="1">
                <a:solidFill>
                  <a:srgbClr val="000000"/>
                </a:solidFill>
                <a:effectLst/>
                <a:latin typeface="Courier New" panose="02070309020205020404" pitchFamily="49" charset="0"/>
              </a:rPr>
              <a:t>visulised_img</a:t>
            </a:r>
            <a:r>
              <a:rPr lang="en-IN" b="0" dirty="0">
                <a:solidFill>
                  <a:srgbClr val="000000"/>
                </a:solidFill>
                <a:effectLst/>
                <a:latin typeface="Courier New" panose="02070309020205020404" pitchFamily="49" charset="0"/>
              </a:rPr>
              <a:t>)    </a:t>
            </a:r>
          </a:p>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 view file metadata</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visulised_img.header</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#data is a familiar NumPy array</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visulised_img.get_fdata</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visulishedshape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visulised_img_data.shape</a:t>
            </a:r>
            <a:endParaRPr lang="en-IN" b="0" dirty="0">
              <a:solidFill>
                <a:srgbClr val="000000"/>
              </a:solidFill>
              <a:effectLst/>
              <a:latin typeface="Courier New" panose="02070309020205020404" pitchFamily="49" charset="0"/>
            </a:endParaRPr>
          </a:p>
          <a:p>
            <a:endParaRPr lang="en-IN" dirty="0"/>
          </a:p>
        </p:txBody>
      </p:sp>
      <p:sp>
        <p:nvSpPr>
          <p:cNvPr id="5" name="Text Placeholder 4">
            <a:extLst>
              <a:ext uri="{FF2B5EF4-FFF2-40B4-BE49-F238E27FC236}">
                <a16:creationId xmlns:a16="http://schemas.microsoft.com/office/drawing/2014/main" id="{8294F1AA-C30E-25B1-6EAE-239806761100}"/>
              </a:ext>
            </a:extLst>
          </p:cNvPr>
          <p:cNvSpPr>
            <a:spLocks noGrp="1"/>
          </p:cNvSpPr>
          <p:nvPr>
            <p:ph type="body" sz="quarter" idx="3"/>
          </p:nvPr>
        </p:nvSpPr>
        <p:spPr/>
        <p:txBody>
          <a:bodyPr/>
          <a:lstStyle/>
          <a:p>
            <a:endParaRPr lang="en-IN" dirty="0"/>
          </a:p>
        </p:txBody>
      </p:sp>
      <p:sp>
        <p:nvSpPr>
          <p:cNvPr id="6" name="Content Placeholder 5">
            <a:extLst>
              <a:ext uri="{FF2B5EF4-FFF2-40B4-BE49-F238E27FC236}">
                <a16:creationId xmlns:a16="http://schemas.microsoft.com/office/drawing/2014/main" id="{B8D815A8-7FD8-F7C5-3A08-693C53FA86C3}"/>
              </a:ext>
            </a:extLst>
          </p:cNvPr>
          <p:cNvSpPr>
            <a:spLocks noGrp="1"/>
          </p:cNvSpPr>
          <p:nvPr>
            <p:ph sz="quarter" idx="4"/>
          </p:nvPr>
        </p:nvSpPr>
        <p:spPr/>
        <p:txBody>
          <a:bodyPr>
            <a:normAutofit fontScale="40000" lnSpcReduction="20000"/>
          </a:bodyPr>
          <a:lstStyle/>
          <a:p>
            <a:endParaRPr lang="en-IN"/>
          </a:p>
        </p:txBody>
      </p:sp>
    </p:spTree>
    <p:extLst>
      <p:ext uri="{BB962C8B-B14F-4D97-AF65-F5344CB8AC3E}">
        <p14:creationId xmlns:p14="http://schemas.microsoft.com/office/powerpoint/2010/main" val="3689911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04F-FF89-C81A-9ADA-6B5F42E56B7A}"/>
              </a:ext>
            </a:extLst>
          </p:cNvPr>
          <p:cNvSpPr>
            <a:spLocks noGrp="1"/>
          </p:cNvSpPr>
          <p:nvPr>
            <p:ph type="title"/>
          </p:nvPr>
        </p:nvSpPr>
        <p:spPr>
          <a:xfrm>
            <a:off x="242048" y="365125"/>
            <a:ext cx="11113340" cy="1325563"/>
          </a:xfrm>
        </p:spPr>
        <p:txBody>
          <a:bodyPr/>
          <a:lstStyle/>
          <a:p>
            <a:r>
              <a:rPr lang="en-IN" dirty="0"/>
              <a:t>VISUALIZATION OF IMAGE SLICE</a:t>
            </a:r>
          </a:p>
        </p:txBody>
      </p:sp>
      <p:sp>
        <p:nvSpPr>
          <p:cNvPr id="3" name="Text Placeholder 2">
            <a:extLst>
              <a:ext uri="{FF2B5EF4-FFF2-40B4-BE49-F238E27FC236}">
                <a16:creationId xmlns:a16="http://schemas.microsoft.com/office/drawing/2014/main" id="{F911F901-794D-E568-C03E-20664DF102BF}"/>
              </a:ext>
            </a:extLst>
          </p:cNvPr>
          <p:cNvSpPr>
            <a:spLocks noGrp="1"/>
          </p:cNvSpPr>
          <p:nvPr>
            <p:ph type="body" idx="1"/>
          </p:nvPr>
        </p:nvSpPr>
        <p:spPr>
          <a:xfrm>
            <a:off x="242048" y="1681163"/>
            <a:ext cx="5755528" cy="823912"/>
          </a:xfrm>
        </p:spPr>
        <p:txBody>
          <a:bodyPr/>
          <a:lstStyle/>
          <a:p>
            <a:r>
              <a:rPr lang="en-IN" dirty="0"/>
              <a:t>CODE BLOCK</a:t>
            </a:r>
          </a:p>
        </p:txBody>
      </p:sp>
      <p:sp>
        <p:nvSpPr>
          <p:cNvPr id="4" name="Content Placeholder 3">
            <a:extLst>
              <a:ext uri="{FF2B5EF4-FFF2-40B4-BE49-F238E27FC236}">
                <a16:creationId xmlns:a16="http://schemas.microsoft.com/office/drawing/2014/main" id="{C5839CBC-8041-59C5-002F-15A5F3A93313}"/>
              </a:ext>
            </a:extLst>
          </p:cNvPr>
          <p:cNvSpPr>
            <a:spLocks noGrp="1"/>
          </p:cNvSpPr>
          <p:nvPr>
            <p:ph sz="half" idx="2"/>
          </p:nvPr>
        </p:nvSpPr>
        <p:spPr>
          <a:xfrm>
            <a:off x="179294" y="2505075"/>
            <a:ext cx="7297271" cy="3684588"/>
          </a:xfrm>
        </p:spPr>
        <p:txBody>
          <a:bodyPr>
            <a:normAutofit/>
          </a:bodyPr>
          <a:lstStyle/>
          <a:p>
            <a:pPr marL="0" indent="0">
              <a:buNone/>
            </a:pP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#visualize a slice</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fig,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plt.subplots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fig.suptitle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Prostate_MRI</a:t>
            </a:r>
            <a:r>
              <a:rPr lang="en-IN" sz="1200" b="0" dirty="0">
                <a:solidFill>
                  <a:srgbClr val="A31515"/>
                </a:solidFill>
                <a:effectLst/>
                <a:latin typeface="Courier New" panose="02070309020205020404" pitchFamily="49" charset="0"/>
              </a:rPr>
              <a:t>:(Middle Slices)'</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fig.tight_layout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endParaRPr lang="en-IN" sz="1200" dirty="0"/>
          </a:p>
        </p:txBody>
      </p:sp>
      <p:sp>
        <p:nvSpPr>
          <p:cNvPr id="5" name="Text Placeholder 4">
            <a:extLst>
              <a:ext uri="{FF2B5EF4-FFF2-40B4-BE49-F238E27FC236}">
                <a16:creationId xmlns:a16="http://schemas.microsoft.com/office/drawing/2014/main" id="{E93133C8-7096-7E56-A7BB-A473860814FE}"/>
              </a:ext>
            </a:extLst>
          </p:cNvPr>
          <p:cNvSpPr>
            <a:spLocks noGrp="1"/>
          </p:cNvSpPr>
          <p:nvPr>
            <p:ph type="body" sz="quarter" idx="3"/>
          </p:nvPr>
        </p:nvSpPr>
        <p:spPr>
          <a:xfrm>
            <a:off x="7651186" y="1681163"/>
            <a:ext cx="3704201" cy="823912"/>
          </a:xfrm>
        </p:spPr>
        <p:txBody>
          <a:bodyPr/>
          <a:lstStyle/>
          <a:p>
            <a:r>
              <a:rPr lang="en-IN" dirty="0"/>
              <a:t>IMAGE:</a:t>
            </a:r>
          </a:p>
        </p:txBody>
      </p:sp>
      <p:pic>
        <p:nvPicPr>
          <p:cNvPr id="13314" name="Picture 2">
            <a:extLst>
              <a:ext uri="{FF2B5EF4-FFF2-40B4-BE49-F238E27FC236}">
                <a16:creationId xmlns:a16="http://schemas.microsoft.com/office/drawing/2014/main" id="{CD3E0D91-BB3B-473D-2658-6CCC07104CAA}"/>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592317" y="2582863"/>
            <a:ext cx="4188967"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60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54B4-CF35-4836-5BD0-E8D3C0E1BAF5}"/>
              </a:ext>
            </a:extLst>
          </p:cNvPr>
          <p:cNvSpPr>
            <a:spLocks noGrp="1"/>
          </p:cNvSpPr>
          <p:nvPr>
            <p:ph type="title"/>
          </p:nvPr>
        </p:nvSpPr>
        <p:spPr>
          <a:xfrm>
            <a:off x="839788" y="365125"/>
            <a:ext cx="10515600" cy="823913"/>
          </a:xfrm>
        </p:spPr>
        <p:txBody>
          <a:bodyPr>
            <a:normAutofit fontScale="90000"/>
          </a:bodyPr>
          <a:lstStyle/>
          <a:p>
            <a:r>
              <a:rPr lang="en-IN" dirty="0"/>
              <a:t>VISUALISATION OF A SERIES OF IMAGE SLICES</a:t>
            </a:r>
          </a:p>
        </p:txBody>
      </p:sp>
      <p:sp>
        <p:nvSpPr>
          <p:cNvPr id="3" name="Text Placeholder 2">
            <a:extLst>
              <a:ext uri="{FF2B5EF4-FFF2-40B4-BE49-F238E27FC236}">
                <a16:creationId xmlns:a16="http://schemas.microsoft.com/office/drawing/2014/main" id="{5E380F50-81B7-A29A-3978-AA14679C3FB2}"/>
              </a:ext>
            </a:extLst>
          </p:cNvPr>
          <p:cNvSpPr>
            <a:spLocks noGrp="1"/>
          </p:cNvSpPr>
          <p:nvPr>
            <p:ph type="body" idx="1"/>
          </p:nvPr>
        </p:nvSpPr>
        <p:spPr>
          <a:xfrm>
            <a:off x="161366" y="1189039"/>
            <a:ext cx="5836209" cy="747337"/>
          </a:xfrm>
        </p:spPr>
        <p:txBody>
          <a:bodyPr/>
          <a:lstStyle/>
          <a:p>
            <a:r>
              <a:rPr lang="en-IN" dirty="0"/>
              <a:t>CODE BLOCK</a:t>
            </a:r>
          </a:p>
        </p:txBody>
      </p:sp>
      <p:sp>
        <p:nvSpPr>
          <p:cNvPr id="4" name="Content Placeholder 3">
            <a:extLst>
              <a:ext uri="{FF2B5EF4-FFF2-40B4-BE49-F238E27FC236}">
                <a16:creationId xmlns:a16="http://schemas.microsoft.com/office/drawing/2014/main" id="{88E31D59-EFB6-DE6A-F552-B72644A97892}"/>
              </a:ext>
            </a:extLst>
          </p:cNvPr>
          <p:cNvSpPr>
            <a:spLocks noGrp="1"/>
          </p:cNvSpPr>
          <p:nvPr>
            <p:ph sz="half" idx="2"/>
          </p:nvPr>
        </p:nvSpPr>
        <p:spPr>
          <a:xfrm>
            <a:off x="161366" y="1936376"/>
            <a:ext cx="6338046" cy="4556499"/>
          </a:xfrm>
        </p:spPr>
        <p:txBody>
          <a:bodyPr>
            <a:normAutofit fontScale="25000" lnSpcReduction="20000"/>
          </a:bodyPr>
          <a:lstStyle/>
          <a:p>
            <a:pPr marL="0" indent="0">
              <a:buNone/>
            </a:pPr>
            <a:r>
              <a:rPr lang="en-IN" b="0" dirty="0">
                <a:solidFill>
                  <a:srgbClr val="008000"/>
                </a:solidFill>
                <a:effectLst/>
                <a:latin typeface="Courier New" panose="02070309020205020404" pitchFamily="49" charset="0"/>
              </a:rPr>
              <a:t>#Plot a series of slices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fig_rows</a:t>
            </a:r>
            <a:r>
              <a:rPr lang="en-IN" b="0" dirty="0">
                <a:solidFill>
                  <a:srgbClr val="000000"/>
                </a:solidFill>
                <a:effectLst/>
                <a:latin typeface="Courier New" panose="02070309020205020404" pitchFamily="49" charset="0"/>
              </a:rPr>
              <a:t> = </a:t>
            </a:r>
            <a:r>
              <a:rPr lang="en-IN" b="0" dirty="0">
                <a:solidFill>
                  <a:srgbClr val="116644"/>
                </a:solidFill>
                <a:effectLst/>
                <a:latin typeface="Courier New" panose="02070309020205020404" pitchFamily="49" charset="0"/>
              </a:rPr>
              <a:t>4</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fig_cols</a:t>
            </a:r>
            <a:r>
              <a:rPr lang="en-IN" b="0" dirty="0">
                <a:solidFill>
                  <a:srgbClr val="000000"/>
                </a:solidFill>
                <a:effectLst/>
                <a:latin typeface="Courier New" panose="02070309020205020404" pitchFamily="49" charset="0"/>
              </a:rPr>
              <a:t> = </a:t>
            </a:r>
            <a:r>
              <a:rPr lang="en-IN" b="0" dirty="0">
                <a:solidFill>
                  <a:srgbClr val="116644"/>
                </a:solidFill>
                <a:effectLst/>
                <a:latin typeface="Courier New" panose="02070309020205020404" pitchFamily="49" charset="0"/>
              </a:rPr>
              <a:t>4</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n_subplots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fig_rows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fig_cols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n_slice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visulised_img_data.shape</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step_size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n_slice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n_subplots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plot_range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n_subplots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step_size</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start_stop</a:t>
            </a:r>
            <a:r>
              <a:rPr lang="en-IN" b="0" dirty="0">
                <a:solidFill>
                  <a:srgbClr val="000000"/>
                </a:solidFill>
                <a:effectLst/>
                <a:latin typeface="Courier New" panose="02070309020205020404" pitchFamily="49" charset="0"/>
              </a:rPr>
              <a:t> = </a:t>
            </a:r>
            <a:r>
              <a:rPr lang="en-IN" b="0" dirty="0">
                <a:solidFill>
                  <a:srgbClr val="257693"/>
                </a:solidFill>
                <a:effectLst/>
                <a:latin typeface="Courier New" panose="02070309020205020404" pitchFamily="49" charset="0"/>
              </a:rPr>
              <a:t>int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n_slice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plot_range</a:t>
            </a:r>
            <a:r>
              <a:rPr lang="en-IN" b="0" dirty="0">
                <a:solidFill>
                  <a:srgbClr val="000000"/>
                </a:solidFill>
                <a:effectLst/>
                <a:latin typeface="Courier New" panose="02070309020205020404" pitchFamily="49" charset="0"/>
              </a:rPr>
              <a:t>) / </a:t>
            </a:r>
            <a:r>
              <a:rPr lang="en-IN" b="0" dirty="0">
                <a:solidFill>
                  <a:srgbClr val="116644"/>
                </a:solidFill>
                <a:effectLst/>
                <a:latin typeface="Courier New" panose="02070309020205020404" pitchFamily="49" charset="0"/>
              </a:rPr>
              <a:t>2</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fig, </a:t>
            </a:r>
            <a:r>
              <a:rPr lang="en-IN" b="0" dirty="0" err="1">
                <a:solidFill>
                  <a:srgbClr val="000000"/>
                </a:solidFill>
                <a:effectLst/>
                <a:latin typeface="Courier New" panose="02070309020205020404" pitchFamily="49" charset="0"/>
              </a:rPr>
              <a:t>axs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plt.subplots</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fig_rows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fig_cols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figsize</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 </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idx</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enumerate</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range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start_stop</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plot_range</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step_size</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axs.flat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idx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imshow</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ndi.rotate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img</a:t>
            </a:r>
            <a:r>
              <a:rPr lang="en-IN" b="0" dirty="0">
                <a:solidFill>
                  <a:srgbClr val="000000"/>
                </a:solidFill>
                <a:effectLst/>
                <a:latin typeface="Courier New" panose="02070309020205020404" pitchFamily="49" charset="0"/>
              </a:rPr>
              <a:t>, :, :], </a:t>
            </a:r>
            <a:r>
              <a:rPr lang="en-IN" b="0" dirty="0">
                <a:solidFill>
                  <a:srgbClr val="116644"/>
                </a:solidFill>
                <a:effectLst/>
                <a:latin typeface="Courier New" panose="02070309020205020404" pitchFamily="49" charset="0"/>
              </a:rPr>
              <a:t>90</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cmap</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gray</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axs.flat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idx</a:t>
            </a:r>
            <a:r>
              <a:rPr lang="en-IN" b="0" dirty="0">
                <a:solidFill>
                  <a:srgbClr val="000000"/>
                </a:solidFill>
                <a:effectLst/>
                <a:latin typeface="Courier New" panose="02070309020205020404" pitchFamily="49" charset="0"/>
              </a:rPr>
              <a:t>].axis(</a:t>
            </a:r>
            <a:r>
              <a:rPr lang="en-IN" b="0" dirty="0">
                <a:solidFill>
                  <a:srgbClr val="A31515"/>
                </a:solidFill>
                <a:effectLst/>
                <a:latin typeface="Courier New" panose="02070309020205020404" pitchFamily="49" charset="0"/>
              </a:rPr>
              <a:t>'off'</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fig.suptitle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Prostatr_MRI</a:t>
            </a:r>
            <a:r>
              <a:rPr lang="en-IN" b="0" dirty="0">
                <a:solidFill>
                  <a:srgbClr val="A31515"/>
                </a:solidFill>
                <a:effectLst/>
                <a:latin typeface="Courier New" panose="02070309020205020404" pitchFamily="49" charset="0"/>
              </a:rPr>
              <a:t>:(Series of Slices)'</a:t>
            </a:r>
            <a:r>
              <a:rPr lang="en-IN" b="0" dirty="0">
                <a:solidFill>
                  <a:srgbClr val="000000"/>
                </a:solidFill>
                <a:effectLst/>
                <a:latin typeface="Courier New" panose="02070309020205020404" pitchFamily="49" charset="0"/>
              </a:rPr>
              <a:t>) </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plt.tight_layout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plotting.plot_img</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plt.suptitle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Visulisation</a:t>
            </a:r>
            <a:r>
              <a:rPr lang="en-IN" b="0" dirty="0">
                <a:solidFill>
                  <a:srgbClr val="A31515"/>
                </a:solidFill>
                <a:effectLst/>
                <a:latin typeface="Courier New" panose="02070309020205020404" pitchFamily="49" charset="0"/>
              </a:rPr>
              <a:t> of </a:t>
            </a:r>
            <a:r>
              <a:rPr lang="en-IN" b="0" dirty="0" err="1">
                <a:solidFill>
                  <a:srgbClr val="A31515"/>
                </a:solidFill>
                <a:effectLst/>
                <a:latin typeface="Courier New" panose="02070309020205020404" pitchFamily="49" charset="0"/>
              </a:rPr>
              <a:t>Prostate_MRI</a:t>
            </a:r>
            <a:r>
              <a:rPr lang="en-IN" b="0" dirty="0">
                <a:solidFill>
                  <a:srgbClr val="A31515"/>
                </a:solidFill>
                <a:effectLst/>
                <a:latin typeface="Courier New" panose="02070309020205020404" pitchFamily="49" charset="0"/>
              </a:rPr>
              <a:t> :by </a:t>
            </a:r>
            <a:r>
              <a:rPr lang="en-IN" b="0" dirty="0" err="1">
                <a:solidFill>
                  <a:srgbClr val="A31515"/>
                </a:solidFill>
                <a:effectLst/>
                <a:latin typeface="Courier New" panose="02070309020205020404" pitchFamily="49" charset="0"/>
              </a:rPr>
              <a:t>Nilearn</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plotting.plot_img</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display_mode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'mosaic'</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cmap</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gray</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endParaRPr lang="en-IN" dirty="0"/>
          </a:p>
        </p:txBody>
      </p:sp>
      <p:sp>
        <p:nvSpPr>
          <p:cNvPr id="5" name="Text Placeholder 4">
            <a:extLst>
              <a:ext uri="{FF2B5EF4-FFF2-40B4-BE49-F238E27FC236}">
                <a16:creationId xmlns:a16="http://schemas.microsoft.com/office/drawing/2014/main" id="{A2983BC6-FC6A-0471-D8EB-CFC7D35C9AB9}"/>
              </a:ext>
            </a:extLst>
          </p:cNvPr>
          <p:cNvSpPr>
            <a:spLocks noGrp="1"/>
          </p:cNvSpPr>
          <p:nvPr>
            <p:ph type="body" sz="quarter" idx="3"/>
          </p:nvPr>
        </p:nvSpPr>
        <p:spPr>
          <a:xfrm>
            <a:off x="6172200" y="1264024"/>
            <a:ext cx="5183188" cy="672351"/>
          </a:xfrm>
        </p:spPr>
        <p:txBody>
          <a:bodyPr/>
          <a:lstStyle/>
          <a:p>
            <a:r>
              <a:rPr lang="en-IN" dirty="0"/>
              <a:t>IMAGE:</a:t>
            </a:r>
          </a:p>
        </p:txBody>
      </p:sp>
      <p:pic>
        <p:nvPicPr>
          <p:cNvPr id="14338" name="Picture 2">
            <a:extLst>
              <a:ext uri="{FF2B5EF4-FFF2-40B4-BE49-F238E27FC236}">
                <a16:creationId xmlns:a16="http://schemas.microsoft.com/office/drawing/2014/main" id="{566B578B-6437-0D9D-3D27-2A3767D04EC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636308" y="1936375"/>
            <a:ext cx="4829551" cy="425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832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FBB16C39-2833-B8AC-496F-FB1C2BE3A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77" y="160804"/>
            <a:ext cx="647700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FD54BFEA-EC73-50C7-DE41-CB73AC55A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164540"/>
            <a:ext cx="11372850" cy="36934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DC795B-DFCF-F070-3743-9E769C9EB234}"/>
              </a:ext>
            </a:extLst>
          </p:cNvPr>
          <p:cNvSpPr txBox="1"/>
          <p:nvPr/>
        </p:nvSpPr>
        <p:spPr>
          <a:xfrm>
            <a:off x="7521388" y="555812"/>
            <a:ext cx="3765177" cy="923330"/>
          </a:xfrm>
          <a:prstGeom prst="rect">
            <a:avLst/>
          </a:prstGeom>
          <a:noFill/>
        </p:spPr>
        <p:txBody>
          <a:bodyPr wrap="square" rtlCol="0">
            <a:spAutoFit/>
          </a:bodyPr>
          <a:lstStyle/>
          <a:p>
            <a:r>
              <a:rPr lang="en-IN" dirty="0"/>
              <a:t>VISUALIZATION OF THE 2-D IMAGE SLICES USING NILEARN LIBRARY.</a:t>
            </a:r>
          </a:p>
          <a:p>
            <a:endParaRPr lang="en-IN" dirty="0"/>
          </a:p>
        </p:txBody>
      </p:sp>
    </p:spTree>
    <p:extLst>
      <p:ext uri="{BB962C8B-B14F-4D97-AF65-F5344CB8AC3E}">
        <p14:creationId xmlns:p14="http://schemas.microsoft.com/office/powerpoint/2010/main" val="180810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66EF-2BDB-F965-E852-D54D69BB4874}"/>
              </a:ext>
            </a:extLst>
          </p:cNvPr>
          <p:cNvSpPr>
            <a:spLocks noGrp="1"/>
          </p:cNvSpPr>
          <p:nvPr>
            <p:ph type="title"/>
          </p:nvPr>
        </p:nvSpPr>
        <p:spPr/>
        <p:txBody>
          <a:bodyPr/>
          <a:lstStyle/>
          <a:p>
            <a:r>
              <a:rPr lang="en-IN" dirty="0"/>
              <a:t>MEDICAL IMAGES</a:t>
            </a:r>
          </a:p>
        </p:txBody>
      </p:sp>
      <p:sp>
        <p:nvSpPr>
          <p:cNvPr id="3" name="Content Placeholder 2">
            <a:extLst>
              <a:ext uri="{FF2B5EF4-FFF2-40B4-BE49-F238E27FC236}">
                <a16:creationId xmlns:a16="http://schemas.microsoft.com/office/drawing/2014/main" id="{410E138F-9807-8408-919E-E31C7FC1DCD8}"/>
              </a:ext>
            </a:extLst>
          </p:cNvPr>
          <p:cNvSpPr>
            <a:spLocks noGrp="1"/>
          </p:cNvSpPr>
          <p:nvPr>
            <p:ph idx="1"/>
          </p:nvPr>
        </p:nvSpPr>
        <p:spPr/>
        <p:txBody>
          <a:bodyPr/>
          <a:lstStyle/>
          <a:p>
            <a:r>
              <a:rPr lang="en-IN" dirty="0"/>
              <a:t>CT IMAGE: IT IS A COMPUTED TOMOGRAPHY IMAGE OF CERTAIN ANATOMICAL REGION FOR THE STUDY OF A PARTICULAR ORGAN.</a:t>
            </a:r>
          </a:p>
          <a:p>
            <a:r>
              <a:rPr lang="en-IN" dirty="0"/>
              <a:t>MRI IMAGE: IT IS A MAGNETIC RESONANCE IMAGE OF AN ANATOMICAL REGION FOR THE STUDY OF A PARTICULAR ORGAN </a:t>
            </a:r>
          </a:p>
          <a:p>
            <a:r>
              <a:rPr lang="en-IN" dirty="0"/>
              <a:t>THE DIFFERENCE BETWEEN THESE IMAGES LIES NOT ONLY IN THEIR PRINCIPAL OF RECORDING THE IMAGE AS WELL AS THE IMAGE OUTPUT WE GET.(SOME TISSUES MAY APPEAR DARK ON CT BUT WHITE ON MRI OR VICE VERSA, </a:t>
            </a:r>
            <a:r>
              <a:rPr lang="en-IN" dirty="0" err="1"/>
              <a:t>Eg:FAT</a:t>
            </a:r>
            <a:r>
              <a:rPr lang="en-IN" dirty="0"/>
              <a:t> TISSUE, BONE)</a:t>
            </a:r>
          </a:p>
        </p:txBody>
      </p:sp>
    </p:spTree>
    <p:extLst>
      <p:ext uri="{BB962C8B-B14F-4D97-AF65-F5344CB8AC3E}">
        <p14:creationId xmlns:p14="http://schemas.microsoft.com/office/powerpoint/2010/main" val="1694400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D98A-4636-9E25-1487-12BD705E8D9A}"/>
              </a:ext>
            </a:extLst>
          </p:cNvPr>
          <p:cNvSpPr>
            <a:spLocks noGrp="1"/>
          </p:cNvSpPr>
          <p:nvPr>
            <p:ph type="title"/>
          </p:nvPr>
        </p:nvSpPr>
        <p:spPr/>
        <p:txBody>
          <a:bodyPr/>
          <a:lstStyle/>
          <a:p>
            <a:r>
              <a:rPr lang="en-IN" dirty="0"/>
              <a:t>STATISTICAL ANALYSIS OF THE WHOLE IMAGE</a:t>
            </a:r>
          </a:p>
        </p:txBody>
      </p:sp>
      <p:sp>
        <p:nvSpPr>
          <p:cNvPr id="3" name="Text Placeholder 2">
            <a:extLst>
              <a:ext uri="{FF2B5EF4-FFF2-40B4-BE49-F238E27FC236}">
                <a16:creationId xmlns:a16="http://schemas.microsoft.com/office/drawing/2014/main" id="{6BDD98E3-BFC6-E439-4FB0-3E0CC07B3B2C}"/>
              </a:ext>
            </a:extLst>
          </p:cNvPr>
          <p:cNvSpPr>
            <a:spLocks noGrp="1"/>
          </p:cNvSpPr>
          <p:nvPr>
            <p:ph type="body" idx="1"/>
          </p:nvPr>
        </p:nvSpPr>
        <p:spPr/>
        <p:txBody>
          <a:bodyPr/>
          <a:lstStyle/>
          <a:p>
            <a:r>
              <a:rPr lang="en-IN" dirty="0"/>
              <a:t>CODE BLOCK</a:t>
            </a:r>
          </a:p>
        </p:txBody>
      </p:sp>
      <p:sp>
        <p:nvSpPr>
          <p:cNvPr id="4" name="Content Placeholder 3">
            <a:extLst>
              <a:ext uri="{FF2B5EF4-FFF2-40B4-BE49-F238E27FC236}">
                <a16:creationId xmlns:a16="http://schemas.microsoft.com/office/drawing/2014/main" id="{D52DD3E8-50B1-AE7D-08BC-81E4F1B1A68D}"/>
              </a:ext>
            </a:extLst>
          </p:cNvPr>
          <p:cNvSpPr>
            <a:spLocks noGrp="1"/>
          </p:cNvSpPr>
          <p:nvPr>
            <p:ph sz="half" idx="2"/>
          </p:nvPr>
        </p:nvSpPr>
        <p:spPr/>
        <p:txBody>
          <a:bodyPr>
            <a:normAutofit fontScale="70000" lnSpcReduction="20000"/>
          </a:bodyPr>
          <a:lstStyle/>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#statistical </a:t>
            </a:r>
            <a:r>
              <a:rPr lang="en-IN" b="0" dirty="0" err="1">
                <a:solidFill>
                  <a:srgbClr val="008000"/>
                </a:solidFill>
                <a:effectLst/>
                <a:latin typeface="Courier New" panose="02070309020205020404" pitchFamily="49" charset="0"/>
              </a:rPr>
              <a:t>anylysis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"statistical Analysis of </a:t>
            </a:r>
            <a:r>
              <a:rPr lang="en-IN" b="0" dirty="0" err="1">
                <a:solidFill>
                  <a:srgbClr val="A31515"/>
                </a:solidFill>
                <a:effectLst/>
                <a:latin typeface="Courier New" panose="02070309020205020404" pitchFamily="49" charset="0"/>
              </a:rPr>
              <a:t>visulised</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image:Prostate</a:t>
            </a:r>
            <a:r>
              <a:rPr lang="en-IN" b="0" dirty="0">
                <a:solidFill>
                  <a:srgbClr val="A31515"/>
                </a:solidFill>
                <a:effectLst/>
                <a:latin typeface="Courier New" panose="02070309020205020404" pitchFamily="49" charset="0"/>
              </a:rPr>
              <a:t> MRI"</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"Mean:"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visulised_img_data.mean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ny.std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ny.var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 </a:t>
            </a:r>
          </a:p>
          <a:p>
            <a:endParaRPr lang="en-IN" dirty="0"/>
          </a:p>
        </p:txBody>
      </p:sp>
      <p:sp>
        <p:nvSpPr>
          <p:cNvPr id="5" name="Text Placeholder 4">
            <a:extLst>
              <a:ext uri="{FF2B5EF4-FFF2-40B4-BE49-F238E27FC236}">
                <a16:creationId xmlns:a16="http://schemas.microsoft.com/office/drawing/2014/main" id="{035CD54C-5F68-F5ED-ADEF-EFD1EC02F561}"/>
              </a:ext>
            </a:extLst>
          </p:cNvPr>
          <p:cNvSpPr>
            <a:spLocks noGrp="1"/>
          </p:cNvSpPr>
          <p:nvPr>
            <p:ph type="body" sz="quarter" idx="3"/>
          </p:nvPr>
        </p:nvSpPr>
        <p:spPr/>
        <p:txBody>
          <a:bodyPr/>
          <a:lstStyle/>
          <a:p>
            <a:r>
              <a:rPr lang="en-IN" dirty="0"/>
              <a:t>RESULTS</a:t>
            </a:r>
          </a:p>
        </p:txBody>
      </p:sp>
      <p:sp>
        <p:nvSpPr>
          <p:cNvPr id="6" name="Content Placeholder 5">
            <a:extLst>
              <a:ext uri="{FF2B5EF4-FFF2-40B4-BE49-F238E27FC236}">
                <a16:creationId xmlns:a16="http://schemas.microsoft.com/office/drawing/2014/main" id="{E2BB3E22-C9C3-2BB0-A26A-A89E39AC02B0}"/>
              </a:ext>
            </a:extLst>
          </p:cNvPr>
          <p:cNvSpPr>
            <a:spLocks noGrp="1"/>
          </p:cNvSpPr>
          <p:nvPr>
            <p:ph sz="quarter" idx="4"/>
          </p:nvPr>
        </p:nvSpPr>
        <p:spPr>
          <a:xfrm>
            <a:off x="6172200" y="2505075"/>
            <a:ext cx="5715000" cy="3684588"/>
          </a:xfrm>
        </p:spPr>
        <p:txBody>
          <a:bodyPr>
            <a:normAutofit fontScale="70000" lnSpcReduction="20000"/>
          </a:bodyPr>
          <a:lstStyle/>
          <a:p>
            <a:pPr marL="0" indent="0">
              <a:buNone/>
            </a:pPr>
            <a:r>
              <a:rPr lang="en-US" b="0" i="0" dirty="0">
                <a:solidFill>
                  <a:srgbClr val="212121"/>
                </a:solidFill>
                <a:effectLst/>
                <a:latin typeface="Courier New" panose="02070309020205020404" pitchFamily="49" charset="0"/>
              </a:rPr>
              <a:t>statistical Analysis of </a:t>
            </a:r>
            <a:r>
              <a:rPr lang="en-US" b="0" i="0" dirty="0" err="1">
                <a:solidFill>
                  <a:srgbClr val="212121"/>
                </a:solidFill>
                <a:effectLst/>
                <a:latin typeface="Courier New" panose="02070309020205020404" pitchFamily="49" charset="0"/>
              </a:rPr>
              <a:t>visulised</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image:Prostate</a:t>
            </a:r>
            <a:r>
              <a:rPr lang="en-US" b="0" i="0" dirty="0">
                <a:solidFill>
                  <a:srgbClr val="212121"/>
                </a:solidFill>
                <a:effectLst/>
                <a:latin typeface="Courier New" panose="02070309020205020404" pitchFamily="49" charset="0"/>
              </a:rPr>
              <a:t> MRI</a:t>
            </a:r>
          </a:p>
          <a:p>
            <a:r>
              <a:rPr lang="en-US" b="0" i="0" dirty="0">
                <a:solidFill>
                  <a:srgbClr val="212121"/>
                </a:solidFill>
                <a:effectLst/>
                <a:latin typeface="Courier New" panose="02070309020205020404" pitchFamily="49" charset="0"/>
              </a:rPr>
              <a:t>Mean: 0.003199729158409301 </a:t>
            </a:r>
          </a:p>
          <a:p>
            <a:r>
              <a:rPr lang="en-US" b="0" i="0" dirty="0">
                <a:solidFill>
                  <a:srgbClr val="212121"/>
                </a:solidFill>
                <a:effectLst/>
                <a:latin typeface="Courier New" panose="02070309020205020404" pitchFamily="49" charset="0"/>
              </a:rPr>
              <a:t>Max: 1.0</a:t>
            </a:r>
          </a:p>
          <a:p>
            <a:r>
              <a:rPr lang="en-US" b="0" i="0" dirty="0">
                <a:solidFill>
                  <a:srgbClr val="212121"/>
                </a:solidFill>
                <a:effectLst/>
                <a:latin typeface="Courier New" panose="02070309020205020404" pitchFamily="49" charset="0"/>
              </a:rPr>
              <a:t>Min: 0.0 </a:t>
            </a:r>
          </a:p>
          <a:p>
            <a:r>
              <a:rPr lang="en-US" b="0" i="0" dirty="0">
                <a:solidFill>
                  <a:srgbClr val="212121"/>
                </a:solidFill>
                <a:effectLst/>
                <a:latin typeface="Courier New" panose="02070309020205020404" pitchFamily="49" charset="0"/>
              </a:rPr>
              <a:t>standard deviation: 0.056475577834336044</a:t>
            </a:r>
          </a:p>
          <a:p>
            <a:r>
              <a:rPr lang="en-US" b="0" i="0" dirty="0">
                <a:solidFill>
                  <a:srgbClr val="212121"/>
                </a:solidFill>
                <a:effectLst/>
                <a:latin typeface="Courier New" panose="02070309020205020404" pitchFamily="49" charset="0"/>
              </a:rPr>
              <a:t>standard deviation: 0.0031894908917221485</a:t>
            </a:r>
            <a:endParaRPr lang="en-IN" dirty="0"/>
          </a:p>
        </p:txBody>
      </p:sp>
    </p:spTree>
    <p:extLst>
      <p:ext uri="{BB962C8B-B14F-4D97-AF65-F5344CB8AC3E}">
        <p14:creationId xmlns:p14="http://schemas.microsoft.com/office/powerpoint/2010/main" val="3539466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B360-CF82-6151-A1BE-5557270856B8}"/>
              </a:ext>
            </a:extLst>
          </p:cNvPr>
          <p:cNvSpPr>
            <a:spLocks noGrp="1"/>
          </p:cNvSpPr>
          <p:nvPr>
            <p:ph type="title"/>
          </p:nvPr>
        </p:nvSpPr>
        <p:spPr>
          <a:xfrm>
            <a:off x="591671" y="365125"/>
            <a:ext cx="10763717" cy="708213"/>
          </a:xfrm>
        </p:spPr>
        <p:txBody>
          <a:bodyPr>
            <a:normAutofit fontScale="90000"/>
          </a:bodyPr>
          <a:lstStyle/>
          <a:p>
            <a:r>
              <a:rPr lang="en-IN" dirty="0"/>
              <a:t>SEGMENTATION OF IMAGE</a:t>
            </a:r>
          </a:p>
        </p:txBody>
      </p:sp>
      <p:sp>
        <p:nvSpPr>
          <p:cNvPr id="3" name="Text Placeholder 2">
            <a:extLst>
              <a:ext uri="{FF2B5EF4-FFF2-40B4-BE49-F238E27FC236}">
                <a16:creationId xmlns:a16="http://schemas.microsoft.com/office/drawing/2014/main" id="{CFDD5779-9BF3-EFA8-F48B-D8F25E42A9BA}"/>
              </a:ext>
            </a:extLst>
          </p:cNvPr>
          <p:cNvSpPr>
            <a:spLocks noGrp="1"/>
          </p:cNvSpPr>
          <p:nvPr>
            <p:ph type="body" idx="1"/>
          </p:nvPr>
        </p:nvSpPr>
        <p:spPr>
          <a:xfrm>
            <a:off x="591672" y="1073339"/>
            <a:ext cx="5405904" cy="607824"/>
          </a:xfrm>
        </p:spPr>
        <p:txBody>
          <a:bodyPr/>
          <a:lstStyle/>
          <a:p>
            <a:r>
              <a:rPr lang="en-IN" dirty="0"/>
              <a:t>CODE BLOCK</a:t>
            </a:r>
          </a:p>
        </p:txBody>
      </p:sp>
      <p:sp>
        <p:nvSpPr>
          <p:cNvPr id="4" name="Content Placeholder 3">
            <a:extLst>
              <a:ext uri="{FF2B5EF4-FFF2-40B4-BE49-F238E27FC236}">
                <a16:creationId xmlns:a16="http://schemas.microsoft.com/office/drawing/2014/main" id="{B21ED113-F2F8-C6BF-9C56-9F9B3196D4D1}"/>
              </a:ext>
            </a:extLst>
          </p:cNvPr>
          <p:cNvSpPr>
            <a:spLocks noGrp="1"/>
          </p:cNvSpPr>
          <p:nvPr>
            <p:ph sz="half" idx="2"/>
          </p:nvPr>
        </p:nvSpPr>
        <p:spPr>
          <a:xfrm>
            <a:off x="591671" y="1681163"/>
            <a:ext cx="5925670" cy="5176837"/>
          </a:xfrm>
        </p:spPr>
        <p:txBody>
          <a:bodyPr>
            <a:noAutofit/>
          </a:bodyPr>
          <a:lstStyle/>
          <a:p>
            <a:pPr marL="0" indent="0">
              <a:buNone/>
            </a:pPr>
            <a:r>
              <a:rPr lang="en-IN" sz="1100" b="0" dirty="0">
                <a:solidFill>
                  <a:srgbClr val="008000"/>
                </a:solidFill>
                <a:effectLst/>
                <a:latin typeface="Courier New" panose="02070309020205020404" pitchFamily="49" charset="0"/>
              </a:rPr>
              <a:t>#segmentation of image</a:t>
            </a:r>
            <a:endParaRPr lang="en-IN" sz="1100" b="0" dirty="0">
              <a:solidFill>
                <a:srgbClr val="000000"/>
              </a:solidFill>
              <a:effectLst/>
              <a:latin typeface="Courier New" panose="02070309020205020404" pitchFamily="49" charset="0"/>
            </a:endParaRP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visulised_img_data.shape</a:t>
            </a:r>
            <a:endParaRPr lang="en-IN" sz="1100" b="0" dirty="0">
              <a:solidFill>
                <a:srgbClr val="000000"/>
              </a:solidFill>
              <a:effectLst/>
              <a:latin typeface="Courier New" panose="02070309020205020404" pitchFamily="49" charset="0"/>
            </a:endParaRPr>
          </a:p>
          <a:p>
            <a:pPr marL="0" indent="0">
              <a:buNone/>
            </a:pPr>
            <a:r>
              <a:rPr lang="en-IN" sz="1100" b="0" dirty="0">
                <a:solidFill>
                  <a:srgbClr val="000000"/>
                </a:solidFill>
                <a:effectLst/>
                <a:latin typeface="Courier New" panose="02070309020205020404" pitchFamily="49" charset="0"/>
              </a:rPr>
              <a:t>    fig, </a:t>
            </a:r>
            <a:r>
              <a:rPr lang="en-IN" sz="1100" b="0" dirty="0" err="1">
                <a:solidFill>
                  <a:srgbClr val="000000"/>
                </a:solidFill>
                <a:effectLst/>
                <a:latin typeface="Courier New" panose="02070309020205020404" pitchFamily="49" charset="0"/>
              </a:rPr>
              <a:t>axs</a:t>
            </a:r>
            <a:r>
              <a:rPr lang="en-IN" sz="1100" b="0" dirty="0">
                <a:solidFill>
                  <a:srgbClr val="000000"/>
                </a:solidFill>
                <a:effectLst/>
                <a:latin typeface="Courier New" panose="02070309020205020404" pitchFamily="49" charset="0"/>
              </a:rPr>
              <a:t> = </a:t>
            </a:r>
            <a:r>
              <a:rPr lang="en-IN" sz="1100" b="0" dirty="0" err="1">
                <a:solidFill>
                  <a:srgbClr val="000000"/>
                </a:solidFill>
                <a:effectLst/>
                <a:latin typeface="Courier New" panose="02070309020205020404" pitchFamily="49" charset="0"/>
              </a:rPr>
              <a:t>plt.subplots</a:t>
            </a:r>
            <a:r>
              <a:rPr lang="en-IN" sz="1100" b="0" dirty="0">
                <a:solidFill>
                  <a:srgbClr val="000000"/>
                </a:solidFill>
                <a:effectLst/>
                <a:latin typeface="Courier New" panose="02070309020205020404" pitchFamily="49" charset="0"/>
              </a:rPr>
              <a:t>(</a:t>
            </a:r>
            <a:r>
              <a:rPr lang="en-IN" sz="1100" b="0" dirty="0">
                <a:solidFill>
                  <a:srgbClr val="116644"/>
                </a:solidFill>
                <a:effectLst/>
                <a:latin typeface="Courier New" panose="02070309020205020404" pitchFamily="49" charset="0"/>
              </a:rPr>
              <a:t>1</a:t>
            </a:r>
            <a:r>
              <a:rPr lang="en-IN" sz="1100" b="0" dirty="0">
                <a:solidFill>
                  <a:srgbClr val="000000"/>
                </a:solidFill>
                <a:effectLst/>
                <a:latin typeface="Courier New" panose="02070309020205020404" pitchFamily="49" charset="0"/>
              </a:rPr>
              <a:t>,</a:t>
            </a:r>
            <a:r>
              <a:rPr lang="en-IN" sz="1100" b="0" dirty="0">
                <a:solidFill>
                  <a:srgbClr val="116644"/>
                </a:solidFill>
                <a:effectLst/>
                <a:latin typeface="Courier New" panose="02070309020205020404" pitchFamily="49" charset="0"/>
              </a:rPr>
              <a:t>1</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fig.suptitle</a:t>
            </a:r>
            <a:r>
              <a:rPr lang="en-IN" sz="1100" b="0" dirty="0">
                <a:solidFill>
                  <a:srgbClr val="000000"/>
                </a:solidFill>
                <a:effectLst/>
                <a:latin typeface="Courier New" panose="02070309020205020404" pitchFamily="49" charset="0"/>
              </a:rPr>
              <a:t>(</a:t>
            </a:r>
            <a:r>
              <a:rPr lang="en-IN" sz="1100" b="0" dirty="0">
                <a:solidFill>
                  <a:srgbClr val="A31515"/>
                </a:solidFill>
                <a:effectLst/>
                <a:latin typeface="Courier New" panose="02070309020205020404" pitchFamily="49" charset="0"/>
              </a:rPr>
              <a:t>'segmented </a:t>
            </a:r>
            <a:r>
              <a:rPr lang="en-IN" sz="1100" b="0" dirty="0" err="1">
                <a:solidFill>
                  <a:srgbClr val="A31515"/>
                </a:solidFill>
                <a:effectLst/>
                <a:latin typeface="Courier New" panose="02070309020205020404" pitchFamily="49" charset="0"/>
              </a:rPr>
              <a:t>image:Prostate_MRI</a:t>
            </a:r>
            <a:r>
              <a:rPr lang="en-IN" sz="1100" b="0" dirty="0">
                <a:solidFill>
                  <a:srgbClr val="A31515"/>
                </a:solidFill>
                <a:effectLst/>
                <a:latin typeface="Courier New" panose="02070309020205020404" pitchFamily="49" charset="0"/>
              </a:rPr>
              <a:t>'</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plt.pcolormesh</a:t>
            </a:r>
            <a:r>
              <a:rPr lang="en-IN" sz="1100" b="0" dirty="0">
                <a:solidFill>
                  <a:srgbClr val="000000"/>
                </a:solidFill>
                <a:effectLst/>
                <a:latin typeface="Courier New" panose="02070309020205020404" pitchFamily="49" charset="0"/>
              </a:rPr>
              <a:t>(</a:t>
            </a:r>
            <a:r>
              <a:rPr lang="en-IN" sz="1100" b="0" dirty="0" err="1">
                <a:solidFill>
                  <a:srgbClr val="000000"/>
                </a:solidFill>
                <a:effectLst/>
                <a:latin typeface="Courier New" panose="02070309020205020404" pitchFamily="49" charset="0"/>
              </a:rPr>
              <a:t>visulised_img_data</a:t>
            </a:r>
            <a:r>
              <a:rPr lang="en-IN" sz="1100" b="0" dirty="0">
                <a:solidFill>
                  <a:srgbClr val="000000"/>
                </a:solidFill>
                <a:effectLst/>
                <a:latin typeface="Courier New" panose="02070309020205020404" pitchFamily="49" charset="0"/>
              </a:rPr>
              <a:t>[</a:t>
            </a:r>
            <a:r>
              <a:rPr lang="en-IN" sz="1100" b="0" dirty="0">
                <a:solidFill>
                  <a:srgbClr val="116644"/>
                </a:solidFill>
                <a:effectLst/>
                <a:latin typeface="Courier New" panose="02070309020205020404" pitchFamily="49" charset="0"/>
              </a:rPr>
              <a:t>150</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plt.colorbar</a:t>
            </a:r>
            <a:endParaRPr lang="en-IN" sz="1100" b="0" dirty="0">
              <a:solidFill>
                <a:srgbClr val="000000"/>
              </a:solidFill>
              <a:effectLst/>
              <a:latin typeface="Courier New" panose="02070309020205020404" pitchFamily="49" charset="0"/>
            </a:endParaRP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plt.show</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mask=</a:t>
            </a:r>
            <a:r>
              <a:rPr lang="en-IN" sz="1100" b="0" dirty="0" err="1">
                <a:solidFill>
                  <a:srgbClr val="000000"/>
                </a:solidFill>
                <a:effectLst/>
                <a:latin typeface="Courier New" panose="02070309020205020404" pitchFamily="49" charset="0"/>
              </a:rPr>
              <a:t>visulised_img_data</a:t>
            </a:r>
            <a:r>
              <a:rPr lang="en-IN" sz="1100" b="0" dirty="0">
                <a:solidFill>
                  <a:srgbClr val="000000"/>
                </a:solidFill>
                <a:effectLst/>
                <a:latin typeface="Courier New" panose="02070309020205020404" pitchFamily="49" charset="0"/>
              </a:rPr>
              <a:t>&lt;</a:t>
            </a:r>
            <a:r>
              <a:rPr lang="en-IN" sz="1100" b="0" dirty="0">
                <a:solidFill>
                  <a:srgbClr val="116644"/>
                </a:solidFill>
                <a:effectLst/>
                <a:latin typeface="Courier New" panose="02070309020205020404" pitchFamily="49" charset="0"/>
              </a:rPr>
              <a:t>320</a:t>
            </a:r>
            <a:endParaRPr lang="en-IN" sz="1100" b="0" dirty="0">
              <a:solidFill>
                <a:srgbClr val="000000"/>
              </a:solidFill>
              <a:effectLst/>
              <a:latin typeface="Courier New" panose="02070309020205020404" pitchFamily="49" charset="0"/>
            </a:endParaRP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plt.suptitle</a:t>
            </a:r>
            <a:r>
              <a:rPr lang="en-IN" sz="1100" b="0" dirty="0">
                <a:solidFill>
                  <a:srgbClr val="000000"/>
                </a:solidFill>
                <a:effectLst/>
                <a:latin typeface="Courier New" panose="02070309020205020404" pitchFamily="49" charset="0"/>
              </a:rPr>
              <a:t>(</a:t>
            </a:r>
            <a:r>
              <a:rPr lang="en-IN" sz="1100" b="0" dirty="0">
                <a:solidFill>
                  <a:srgbClr val="A31515"/>
                </a:solidFill>
                <a:effectLst/>
                <a:latin typeface="Courier New" panose="02070309020205020404" pitchFamily="49" charset="0"/>
              </a:rPr>
              <a:t>'segmented </a:t>
            </a:r>
            <a:r>
              <a:rPr lang="en-IN" sz="1100" b="0" dirty="0" err="1">
                <a:solidFill>
                  <a:srgbClr val="A31515"/>
                </a:solidFill>
                <a:effectLst/>
                <a:latin typeface="Courier New" panose="02070309020205020404" pitchFamily="49" charset="0"/>
              </a:rPr>
              <a:t>image:Prostate_MRI</a:t>
            </a:r>
            <a:r>
              <a:rPr lang="en-IN" sz="1100" b="0" dirty="0">
                <a:solidFill>
                  <a:srgbClr val="A31515"/>
                </a:solidFill>
                <a:effectLst/>
                <a:latin typeface="Courier New" panose="02070309020205020404" pitchFamily="49" charset="0"/>
              </a:rPr>
              <a:t>'</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plt.pcolormesh</a:t>
            </a:r>
            <a:r>
              <a:rPr lang="en-IN" sz="1100" b="0" dirty="0">
                <a:solidFill>
                  <a:srgbClr val="000000"/>
                </a:solidFill>
                <a:effectLst/>
                <a:latin typeface="Courier New" panose="02070309020205020404" pitchFamily="49" charset="0"/>
              </a:rPr>
              <a:t>(mask[</a:t>
            </a:r>
            <a:r>
              <a:rPr lang="en-IN" sz="1100" b="0" dirty="0">
                <a:solidFill>
                  <a:srgbClr val="116644"/>
                </a:solidFill>
                <a:effectLst/>
                <a:latin typeface="Courier New" panose="02070309020205020404" pitchFamily="49" charset="0"/>
              </a:rPr>
              <a:t>100</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plt.colorbar</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plt.show</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mask_labeled</a:t>
            </a:r>
            <a:r>
              <a:rPr lang="en-IN" sz="1100" b="0" dirty="0">
                <a:solidFill>
                  <a:srgbClr val="000000"/>
                </a:solidFill>
                <a:effectLst/>
                <a:latin typeface="Courier New" panose="02070309020205020404" pitchFamily="49" charset="0"/>
              </a:rPr>
              <a:t>=</a:t>
            </a:r>
            <a:r>
              <a:rPr lang="en-IN" sz="1100" b="0" dirty="0" err="1">
                <a:solidFill>
                  <a:srgbClr val="000000"/>
                </a:solidFill>
                <a:effectLst/>
                <a:latin typeface="Courier New" panose="02070309020205020404" pitchFamily="49" charset="0"/>
              </a:rPr>
              <a:t>ny.vectorize</a:t>
            </a:r>
            <a:r>
              <a:rPr lang="en-IN" sz="1100" b="0" dirty="0">
                <a:solidFill>
                  <a:srgbClr val="000000"/>
                </a:solidFill>
                <a:effectLst/>
                <a:latin typeface="Courier New" panose="02070309020205020404" pitchFamily="49" charset="0"/>
              </a:rPr>
              <a:t>(</a:t>
            </a:r>
            <a:r>
              <a:rPr lang="en-IN" sz="1100" b="0" dirty="0" err="1">
                <a:solidFill>
                  <a:srgbClr val="000000"/>
                </a:solidFill>
                <a:effectLst/>
                <a:latin typeface="Courier New" panose="02070309020205020404" pitchFamily="49" charset="0"/>
              </a:rPr>
              <a:t>label,signature</a:t>
            </a:r>
            <a:r>
              <a:rPr lang="en-IN" sz="1100" b="0" dirty="0">
                <a:solidFill>
                  <a:srgbClr val="000000"/>
                </a:solidFill>
                <a:effectLst/>
                <a:latin typeface="Courier New" panose="02070309020205020404" pitchFamily="49" charset="0"/>
              </a:rPr>
              <a:t>=</a:t>
            </a:r>
            <a:r>
              <a:rPr lang="en-IN" sz="1100" b="0" dirty="0">
                <a:solidFill>
                  <a:srgbClr val="A31515"/>
                </a:solidFill>
                <a:effectLst/>
                <a:latin typeface="Courier New" panose="02070309020205020404" pitchFamily="49" charset="0"/>
              </a:rPr>
              <a:t>'(</a:t>
            </a:r>
            <a:r>
              <a:rPr lang="en-IN" sz="1100" b="0" dirty="0" err="1">
                <a:solidFill>
                  <a:srgbClr val="A31515"/>
                </a:solidFill>
                <a:effectLst/>
                <a:latin typeface="Courier New" panose="02070309020205020404" pitchFamily="49" charset="0"/>
              </a:rPr>
              <a:t>n,m</a:t>
            </a:r>
            <a:r>
              <a:rPr lang="en-IN" sz="1100" b="0" dirty="0">
                <a:solidFill>
                  <a:srgbClr val="A31515"/>
                </a:solidFill>
                <a:effectLst/>
                <a:latin typeface="Courier New" panose="02070309020205020404" pitchFamily="49" charset="0"/>
              </a:rPr>
              <a:t>)-&gt;(</a:t>
            </a:r>
            <a:r>
              <a:rPr lang="en-IN" sz="1100" b="0" dirty="0" err="1">
                <a:solidFill>
                  <a:srgbClr val="A31515"/>
                </a:solidFill>
                <a:effectLst/>
                <a:latin typeface="Courier New" panose="02070309020205020404" pitchFamily="49" charset="0"/>
              </a:rPr>
              <a:t>n,m</a:t>
            </a:r>
            <a:r>
              <a:rPr lang="en-IN" sz="1100" b="0" dirty="0">
                <a:solidFill>
                  <a:srgbClr val="A31515"/>
                </a:solidFill>
                <a:effectLst/>
                <a:latin typeface="Courier New" panose="02070309020205020404" pitchFamily="49" charset="0"/>
              </a:rPr>
              <a:t>)'</a:t>
            </a:r>
            <a:r>
              <a:rPr lang="en-IN" sz="1100" b="0" dirty="0">
                <a:solidFill>
                  <a:srgbClr val="000000"/>
                </a:solidFill>
                <a:effectLst/>
                <a:latin typeface="Courier New" panose="02070309020205020404" pitchFamily="49" charset="0"/>
              </a:rPr>
              <a:t>)(mask)</a:t>
            </a:r>
          </a:p>
          <a:p>
            <a:pPr marL="0" indent="0">
              <a:buNone/>
            </a:pPr>
            <a:r>
              <a:rPr lang="en-IN" sz="1100" b="0" dirty="0">
                <a:solidFill>
                  <a:srgbClr val="000000"/>
                </a:solidFill>
                <a:effectLst/>
                <a:latin typeface="Courier New" panose="02070309020205020404" pitchFamily="49" charset="0"/>
              </a:rPr>
              <a:t>    fig, </a:t>
            </a:r>
            <a:r>
              <a:rPr lang="en-IN" sz="1100" b="0" dirty="0" err="1">
                <a:solidFill>
                  <a:srgbClr val="000000"/>
                </a:solidFill>
                <a:effectLst/>
                <a:latin typeface="Courier New" panose="02070309020205020404" pitchFamily="49" charset="0"/>
              </a:rPr>
              <a:t>axs</a:t>
            </a:r>
            <a:r>
              <a:rPr lang="en-IN" sz="1100" b="0" dirty="0">
                <a:solidFill>
                  <a:srgbClr val="000000"/>
                </a:solidFill>
                <a:effectLst/>
                <a:latin typeface="Courier New" panose="02070309020205020404" pitchFamily="49" charset="0"/>
              </a:rPr>
              <a:t> = </a:t>
            </a:r>
            <a:r>
              <a:rPr lang="en-IN" sz="1100" b="0" dirty="0" err="1">
                <a:solidFill>
                  <a:srgbClr val="000000"/>
                </a:solidFill>
                <a:effectLst/>
                <a:latin typeface="Courier New" panose="02070309020205020404" pitchFamily="49" charset="0"/>
              </a:rPr>
              <a:t>plt.subplots</a:t>
            </a:r>
            <a:r>
              <a:rPr lang="en-IN" sz="1100" b="0" dirty="0">
                <a:solidFill>
                  <a:srgbClr val="000000"/>
                </a:solidFill>
                <a:effectLst/>
                <a:latin typeface="Courier New" panose="02070309020205020404" pitchFamily="49" charset="0"/>
              </a:rPr>
              <a:t>(</a:t>
            </a:r>
            <a:r>
              <a:rPr lang="en-IN" sz="1100" b="0" dirty="0">
                <a:solidFill>
                  <a:srgbClr val="116644"/>
                </a:solidFill>
                <a:effectLst/>
                <a:latin typeface="Courier New" panose="02070309020205020404" pitchFamily="49" charset="0"/>
              </a:rPr>
              <a:t>1</a:t>
            </a:r>
            <a:r>
              <a:rPr lang="en-IN" sz="1100" b="0" dirty="0">
                <a:solidFill>
                  <a:srgbClr val="000000"/>
                </a:solidFill>
                <a:effectLst/>
                <a:latin typeface="Courier New" panose="02070309020205020404" pitchFamily="49" charset="0"/>
              </a:rPr>
              <a:t>,</a:t>
            </a:r>
            <a:r>
              <a:rPr lang="en-IN" sz="1100" b="0" dirty="0">
                <a:solidFill>
                  <a:srgbClr val="116644"/>
                </a:solidFill>
                <a:effectLst/>
                <a:latin typeface="Courier New" panose="02070309020205020404" pitchFamily="49" charset="0"/>
              </a:rPr>
              <a:t>1</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fig.suptitle</a:t>
            </a:r>
            <a:r>
              <a:rPr lang="en-IN" sz="1100" b="0" dirty="0">
                <a:solidFill>
                  <a:srgbClr val="000000"/>
                </a:solidFill>
                <a:effectLst/>
                <a:latin typeface="Courier New" panose="02070309020205020404" pitchFamily="49" charset="0"/>
              </a:rPr>
              <a:t>(</a:t>
            </a:r>
            <a:r>
              <a:rPr lang="en-IN" sz="1100" b="0" dirty="0">
                <a:solidFill>
                  <a:srgbClr val="A31515"/>
                </a:solidFill>
                <a:effectLst/>
                <a:latin typeface="Courier New" panose="02070309020205020404" pitchFamily="49" charset="0"/>
              </a:rPr>
              <a:t>'segmented </a:t>
            </a:r>
            <a:r>
              <a:rPr lang="en-IN" sz="1100" b="0" dirty="0" err="1">
                <a:solidFill>
                  <a:srgbClr val="A31515"/>
                </a:solidFill>
                <a:effectLst/>
                <a:latin typeface="Courier New" panose="02070309020205020404" pitchFamily="49" charset="0"/>
              </a:rPr>
              <a:t>image:Prostate_MRI</a:t>
            </a:r>
            <a:r>
              <a:rPr lang="en-IN" sz="1100" b="0" dirty="0">
                <a:solidFill>
                  <a:srgbClr val="A31515"/>
                </a:solidFill>
                <a:effectLst/>
                <a:latin typeface="Courier New" panose="02070309020205020404" pitchFamily="49" charset="0"/>
              </a:rPr>
              <a:t>'</a:t>
            </a:r>
            <a:r>
              <a:rPr lang="en-IN" sz="1100" b="0" dirty="0">
                <a:solidFill>
                  <a:srgbClr val="000000"/>
                </a:solidFill>
                <a:effectLst/>
                <a:latin typeface="Courier New" panose="02070309020205020404" pitchFamily="49" charset="0"/>
              </a:rPr>
              <a:t>)</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plt.pcolormesh</a:t>
            </a:r>
            <a:r>
              <a:rPr lang="en-IN" sz="1100" b="0" dirty="0">
                <a:solidFill>
                  <a:srgbClr val="000000"/>
                </a:solidFill>
                <a:effectLst/>
                <a:latin typeface="Courier New" panose="02070309020205020404" pitchFamily="49" charset="0"/>
              </a:rPr>
              <a:t>(</a:t>
            </a:r>
            <a:r>
              <a:rPr lang="en-IN" sz="1100" b="0" dirty="0" err="1">
                <a:solidFill>
                  <a:srgbClr val="000000"/>
                </a:solidFill>
                <a:effectLst/>
                <a:latin typeface="Courier New" panose="02070309020205020404" pitchFamily="49" charset="0"/>
              </a:rPr>
              <a:t>mask_labeled</a:t>
            </a:r>
            <a:r>
              <a:rPr lang="en-IN" sz="1100" b="0" dirty="0">
                <a:solidFill>
                  <a:srgbClr val="000000"/>
                </a:solidFill>
                <a:effectLst/>
                <a:latin typeface="Courier New" panose="02070309020205020404" pitchFamily="49" charset="0"/>
              </a:rPr>
              <a:t>[</a:t>
            </a:r>
            <a:r>
              <a:rPr lang="en-IN" sz="1100" b="0" dirty="0">
                <a:solidFill>
                  <a:srgbClr val="116644"/>
                </a:solidFill>
                <a:effectLst/>
                <a:latin typeface="Courier New" panose="02070309020205020404" pitchFamily="49" charset="0"/>
              </a:rPr>
              <a:t>100</a:t>
            </a:r>
            <a:r>
              <a:rPr lang="en-IN" sz="1100" b="0" dirty="0">
                <a:solidFill>
                  <a:srgbClr val="000000"/>
                </a:solidFill>
                <a:effectLst/>
                <a:latin typeface="Courier New" panose="02070309020205020404" pitchFamily="49" charset="0"/>
              </a:rPr>
              <a:t>]) </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plt.colorbar</a:t>
            </a:r>
            <a:r>
              <a:rPr lang="en-IN" sz="1100" b="0" dirty="0">
                <a:solidFill>
                  <a:srgbClr val="000000"/>
                </a:solidFill>
                <a:effectLst/>
                <a:latin typeface="Courier New" panose="02070309020205020404" pitchFamily="49" charset="0"/>
              </a:rPr>
              <a:t>()  </a:t>
            </a:r>
          </a:p>
          <a:p>
            <a:pPr marL="0" indent="0">
              <a:buNone/>
            </a:pP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plt.show</a:t>
            </a:r>
            <a:r>
              <a:rPr lang="en-IN" sz="1100" b="0" dirty="0">
                <a:solidFill>
                  <a:srgbClr val="000000"/>
                </a:solidFill>
                <a:effectLst/>
                <a:latin typeface="Courier New" panose="02070309020205020404" pitchFamily="49" charset="0"/>
              </a:rPr>
              <a:t>() </a:t>
            </a:r>
          </a:p>
          <a:p>
            <a:pPr marL="0" indent="0">
              <a:buNone/>
            </a:pPr>
            <a:br>
              <a:rPr lang="en-IN" sz="1100" b="0" dirty="0">
                <a:solidFill>
                  <a:srgbClr val="000000"/>
                </a:solidFill>
                <a:effectLst/>
                <a:latin typeface="Courier New" panose="02070309020205020404" pitchFamily="49" charset="0"/>
              </a:rPr>
            </a:br>
            <a:endParaRPr lang="en-IN" sz="1100" b="0" dirty="0">
              <a:solidFill>
                <a:srgbClr val="000000"/>
              </a:solidFill>
              <a:effectLst/>
              <a:latin typeface="Courier New" panose="02070309020205020404" pitchFamily="49" charset="0"/>
            </a:endParaRPr>
          </a:p>
          <a:p>
            <a:endParaRPr lang="en-IN" sz="1100" dirty="0"/>
          </a:p>
        </p:txBody>
      </p:sp>
      <p:sp>
        <p:nvSpPr>
          <p:cNvPr id="5" name="Text Placeholder 4">
            <a:extLst>
              <a:ext uri="{FF2B5EF4-FFF2-40B4-BE49-F238E27FC236}">
                <a16:creationId xmlns:a16="http://schemas.microsoft.com/office/drawing/2014/main" id="{FB471C41-4F36-214F-C452-769F4B6FF3B5}"/>
              </a:ext>
            </a:extLst>
          </p:cNvPr>
          <p:cNvSpPr>
            <a:spLocks noGrp="1"/>
          </p:cNvSpPr>
          <p:nvPr>
            <p:ph type="body" sz="quarter" idx="3"/>
          </p:nvPr>
        </p:nvSpPr>
        <p:spPr>
          <a:xfrm>
            <a:off x="6320116" y="1086785"/>
            <a:ext cx="5035271" cy="594377"/>
          </a:xfrm>
        </p:spPr>
        <p:txBody>
          <a:bodyPr/>
          <a:lstStyle/>
          <a:p>
            <a:r>
              <a:rPr lang="en-IN" dirty="0"/>
              <a:t>SEGMENTED IMAGE:</a:t>
            </a:r>
          </a:p>
        </p:txBody>
      </p:sp>
      <p:pic>
        <p:nvPicPr>
          <p:cNvPr id="16386" name="Picture 2">
            <a:extLst>
              <a:ext uri="{FF2B5EF4-FFF2-40B4-BE49-F238E27FC236}">
                <a16:creationId xmlns:a16="http://schemas.microsoft.com/office/drawing/2014/main" id="{8973E1A2-8B35-7BB7-4D46-966870E01ADA}"/>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320116" y="2085186"/>
            <a:ext cx="2288226" cy="1937628"/>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C3F56700-84BD-E0E1-D3FB-10E3A6384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0587" y="2085186"/>
            <a:ext cx="2716308" cy="2020649"/>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0525B02F-172B-E957-0E69-A4845CAD7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229" y="4197303"/>
            <a:ext cx="3074895" cy="209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379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72C7-4E37-1252-7A74-4E43D0706984}"/>
              </a:ext>
            </a:extLst>
          </p:cNvPr>
          <p:cNvSpPr>
            <a:spLocks noGrp="1"/>
          </p:cNvSpPr>
          <p:nvPr>
            <p:ph type="title"/>
          </p:nvPr>
        </p:nvSpPr>
        <p:spPr/>
        <p:txBody>
          <a:bodyPr/>
          <a:lstStyle/>
          <a:p>
            <a:r>
              <a:rPr lang="en-IN" dirty="0"/>
              <a:t>STATISTICAL ANALYSIS OF SEGMENTED IMAGE</a:t>
            </a:r>
          </a:p>
        </p:txBody>
      </p:sp>
      <p:sp>
        <p:nvSpPr>
          <p:cNvPr id="3" name="Text Placeholder 2">
            <a:extLst>
              <a:ext uri="{FF2B5EF4-FFF2-40B4-BE49-F238E27FC236}">
                <a16:creationId xmlns:a16="http://schemas.microsoft.com/office/drawing/2014/main" id="{5A77C437-FC77-C8C1-C183-F979DC81BC68}"/>
              </a:ext>
            </a:extLst>
          </p:cNvPr>
          <p:cNvSpPr>
            <a:spLocks noGrp="1"/>
          </p:cNvSpPr>
          <p:nvPr>
            <p:ph type="body" idx="1"/>
          </p:nvPr>
        </p:nvSpPr>
        <p:spPr/>
        <p:txBody>
          <a:bodyPr/>
          <a:lstStyle/>
          <a:p>
            <a:r>
              <a:rPr lang="en-IN" dirty="0"/>
              <a:t>CODE BLOCK</a:t>
            </a:r>
          </a:p>
        </p:txBody>
      </p:sp>
      <p:sp>
        <p:nvSpPr>
          <p:cNvPr id="4" name="Content Placeholder 3">
            <a:extLst>
              <a:ext uri="{FF2B5EF4-FFF2-40B4-BE49-F238E27FC236}">
                <a16:creationId xmlns:a16="http://schemas.microsoft.com/office/drawing/2014/main" id="{97AD7F5B-BC1E-0C48-0980-160D6D901390}"/>
              </a:ext>
            </a:extLst>
          </p:cNvPr>
          <p:cNvSpPr>
            <a:spLocks noGrp="1"/>
          </p:cNvSpPr>
          <p:nvPr>
            <p:ph sz="half" idx="2"/>
          </p:nvPr>
        </p:nvSpPr>
        <p:spPr>
          <a:xfrm>
            <a:off x="116541" y="2505075"/>
            <a:ext cx="6416233" cy="3684588"/>
          </a:xfrm>
        </p:spPr>
        <p:txBody>
          <a:bodyPr>
            <a:normAutofit fontScale="85000" lnSpcReduction="10000"/>
          </a:bodyPr>
          <a:lstStyle/>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#statistical </a:t>
            </a:r>
            <a:r>
              <a:rPr lang="en-IN" b="0" dirty="0" err="1">
                <a:solidFill>
                  <a:srgbClr val="008000"/>
                </a:solidFill>
                <a:effectLst/>
                <a:latin typeface="Courier New" panose="02070309020205020404" pitchFamily="49" charset="0"/>
              </a:rPr>
              <a:t>anylysis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"statistical Analysis of segmented </a:t>
            </a:r>
            <a:r>
              <a:rPr lang="en-IN" b="0" dirty="0" err="1">
                <a:solidFill>
                  <a:srgbClr val="A31515"/>
                </a:solidFill>
                <a:effectLst/>
                <a:latin typeface="Courier New" panose="02070309020205020404" pitchFamily="49" charset="0"/>
              </a:rPr>
              <a:t>image:Prostate</a:t>
            </a:r>
            <a:r>
              <a:rPr lang="en-IN" b="0" dirty="0">
                <a:solidFill>
                  <a:srgbClr val="A31515"/>
                </a:solidFill>
                <a:effectLst/>
                <a:latin typeface="Courier New" panose="02070309020205020404" pitchFamily="49" charset="0"/>
              </a:rPr>
              <a:t> MRI"</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"Mean:"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100</a:t>
            </a:r>
            <a:r>
              <a:rPr lang="en-IN" b="0" dirty="0">
                <a:solidFill>
                  <a:srgbClr val="000000"/>
                </a:solidFill>
                <a:effectLst/>
                <a:latin typeface="Courier New" panose="02070309020205020404" pitchFamily="49" charset="0"/>
              </a:rPr>
              <a:t>].mean())</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100</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ny.std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ny.var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100</a:t>
            </a:r>
            <a:r>
              <a:rPr lang="en-IN" b="0" dirty="0">
                <a:solidFill>
                  <a:srgbClr val="000000"/>
                </a:solidFill>
                <a:effectLst/>
                <a:latin typeface="Courier New" panose="02070309020205020404" pitchFamily="49" charset="0"/>
              </a:rPr>
              <a:t>]))  </a:t>
            </a:r>
          </a:p>
          <a:p>
            <a:endParaRPr lang="en-IN" dirty="0"/>
          </a:p>
        </p:txBody>
      </p:sp>
      <p:sp>
        <p:nvSpPr>
          <p:cNvPr id="5" name="Text Placeholder 4">
            <a:extLst>
              <a:ext uri="{FF2B5EF4-FFF2-40B4-BE49-F238E27FC236}">
                <a16:creationId xmlns:a16="http://schemas.microsoft.com/office/drawing/2014/main" id="{8AF0F55A-64FD-E7C4-A1AF-C10689C91EA7}"/>
              </a:ext>
            </a:extLst>
          </p:cNvPr>
          <p:cNvSpPr>
            <a:spLocks noGrp="1"/>
          </p:cNvSpPr>
          <p:nvPr>
            <p:ph type="body" sz="quarter" idx="3"/>
          </p:nvPr>
        </p:nvSpPr>
        <p:spPr>
          <a:xfrm>
            <a:off x="6532772" y="1846052"/>
            <a:ext cx="4622907" cy="736282"/>
          </a:xfrm>
        </p:spPr>
        <p:txBody>
          <a:bodyPr/>
          <a:lstStyle/>
          <a:p>
            <a:r>
              <a:rPr lang="en-IN" dirty="0"/>
              <a:t>RESULTS:</a:t>
            </a:r>
          </a:p>
        </p:txBody>
      </p:sp>
      <p:sp>
        <p:nvSpPr>
          <p:cNvPr id="6" name="Content Placeholder 5">
            <a:extLst>
              <a:ext uri="{FF2B5EF4-FFF2-40B4-BE49-F238E27FC236}">
                <a16:creationId xmlns:a16="http://schemas.microsoft.com/office/drawing/2014/main" id="{8C235E24-82B5-EB34-139B-6D3647DBC666}"/>
              </a:ext>
            </a:extLst>
          </p:cNvPr>
          <p:cNvSpPr>
            <a:spLocks noGrp="1"/>
          </p:cNvSpPr>
          <p:nvPr>
            <p:ph sz="quarter" idx="4"/>
          </p:nvPr>
        </p:nvSpPr>
        <p:spPr>
          <a:xfrm>
            <a:off x="6532774" y="2582334"/>
            <a:ext cx="4622906" cy="3378200"/>
          </a:xfrm>
        </p:spPr>
        <p:txBody>
          <a:bodyPr>
            <a:normAutofit fontScale="85000" lnSpcReduction="10000"/>
          </a:bodyPr>
          <a:lstStyle/>
          <a:p>
            <a:pPr marL="0" indent="0">
              <a:buNone/>
            </a:pPr>
            <a:r>
              <a:rPr lang="en-US" b="0" i="0" dirty="0">
                <a:solidFill>
                  <a:srgbClr val="212121"/>
                </a:solidFill>
                <a:effectLst/>
                <a:latin typeface="Courier New" panose="02070309020205020404" pitchFamily="49" charset="0"/>
              </a:rPr>
              <a:t>statistical Analysis of </a:t>
            </a:r>
            <a:r>
              <a:rPr lang="en-US" b="0" i="0" dirty="0" err="1">
                <a:solidFill>
                  <a:srgbClr val="212121"/>
                </a:solidFill>
                <a:effectLst/>
                <a:latin typeface="Courier New" panose="02070309020205020404" pitchFamily="49" charset="0"/>
              </a:rPr>
              <a:t>visulised</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image:Prostate</a:t>
            </a:r>
            <a:r>
              <a:rPr lang="en-US" b="0" i="0" dirty="0">
                <a:solidFill>
                  <a:srgbClr val="212121"/>
                </a:solidFill>
                <a:effectLst/>
                <a:latin typeface="Courier New" panose="02070309020205020404" pitchFamily="49" charset="0"/>
              </a:rPr>
              <a:t> MRI </a:t>
            </a:r>
          </a:p>
          <a:p>
            <a:r>
              <a:rPr lang="en-US" b="0" i="0" dirty="0">
                <a:solidFill>
                  <a:srgbClr val="212121"/>
                </a:solidFill>
                <a:effectLst/>
                <a:latin typeface="Courier New" panose="02070309020205020404" pitchFamily="49" charset="0"/>
              </a:rPr>
              <a:t>Mean: 0.021711366538952746 </a:t>
            </a:r>
          </a:p>
          <a:p>
            <a:r>
              <a:rPr lang="en-US" b="0" i="0" dirty="0">
                <a:solidFill>
                  <a:srgbClr val="212121"/>
                </a:solidFill>
                <a:effectLst/>
                <a:latin typeface="Courier New" panose="02070309020205020404" pitchFamily="49" charset="0"/>
              </a:rPr>
              <a:t>Max: 1.0 </a:t>
            </a:r>
          </a:p>
          <a:p>
            <a:r>
              <a:rPr lang="en-US" b="0" i="0" dirty="0">
                <a:solidFill>
                  <a:srgbClr val="212121"/>
                </a:solidFill>
                <a:effectLst/>
                <a:latin typeface="Courier New" panose="02070309020205020404" pitchFamily="49" charset="0"/>
              </a:rPr>
              <a:t>Min: 0.0 </a:t>
            </a:r>
          </a:p>
          <a:p>
            <a:r>
              <a:rPr lang="en-US" b="0" i="0" dirty="0">
                <a:solidFill>
                  <a:srgbClr val="212121"/>
                </a:solidFill>
                <a:effectLst/>
                <a:latin typeface="Courier New" panose="02070309020205020404" pitchFamily="49" charset="0"/>
              </a:rPr>
              <a:t>standard deviation: 0.14573943564445413 </a:t>
            </a:r>
          </a:p>
          <a:p>
            <a:r>
              <a:rPr lang="en-US" b="0" i="0" dirty="0">
                <a:solidFill>
                  <a:srgbClr val="212121"/>
                </a:solidFill>
                <a:effectLst/>
                <a:latin typeface="Courier New" panose="02070309020205020404" pitchFamily="49" charset="0"/>
              </a:rPr>
              <a:t>standard deviation: 0.021239983101963986</a:t>
            </a:r>
            <a:endParaRPr lang="en-IN" dirty="0"/>
          </a:p>
        </p:txBody>
      </p:sp>
    </p:spTree>
    <p:extLst>
      <p:ext uri="{BB962C8B-B14F-4D97-AF65-F5344CB8AC3E}">
        <p14:creationId xmlns:p14="http://schemas.microsoft.com/office/powerpoint/2010/main" val="3797140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44-43FF-180A-EABA-3D17D5875844}"/>
              </a:ext>
            </a:extLst>
          </p:cNvPr>
          <p:cNvSpPr>
            <a:spLocks noGrp="1"/>
          </p:cNvSpPr>
          <p:nvPr>
            <p:ph type="title"/>
          </p:nvPr>
        </p:nvSpPr>
        <p:spPr>
          <a:xfrm>
            <a:off x="1097280" y="286604"/>
            <a:ext cx="10058400" cy="740918"/>
          </a:xfrm>
        </p:spPr>
        <p:txBody>
          <a:bodyPr/>
          <a:lstStyle/>
          <a:p>
            <a:r>
              <a:rPr lang="en-IN" dirty="0"/>
              <a:t>CODE BLOCK FOR PLOTTING HISTOGRAM</a:t>
            </a:r>
          </a:p>
        </p:txBody>
      </p:sp>
      <p:sp>
        <p:nvSpPr>
          <p:cNvPr id="3" name="Content Placeholder 2">
            <a:extLst>
              <a:ext uri="{FF2B5EF4-FFF2-40B4-BE49-F238E27FC236}">
                <a16:creationId xmlns:a16="http://schemas.microsoft.com/office/drawing/2014/main" id="{D9D1A1E2-41F9-1E31-4EBE-5B9E90DEA50E}"/>
              </a:ext>
            </a:extLst>
          </p:cNvPr>
          <p:cNvSpPr>
            <a:spLocks noGrp="1"/>
          </p:cNvSpPr>
          <p:nvPr>
            <p:ph sz="half" idx="1"/>
          </p:nvPr>
        </p:nvSpPr>
        <p:spPr>
          <a:xfrm>
            <a:off x="927597" y="1106639"/>
            <a:ext cx="4937760" cy="5322441"/>
          </a:xfrm>
        </p:spPr>
        <p:txBody>
          <a:bodyPr>
            <a:normAutofit fontScale="25000" lnSpcReduction="20000"/>
          </a:bodyPr>
          <a:lstStyle/>
          <a:p>
            <a:r>
              <a:rPr lang="en-IN" b="0" dirty="0">
                <a:solidFill>
                  <a:srgbClr val="000000"/>
                </a:solidFill>
                <a:effectLst/>
                <a:latin typeface="Courier New" panose="02070309020205020404" pitchFamily="49" charset="0"/>
              </a:rPr>
              <a:t>  </a:t>
            </a:r>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Original 2D array</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visulised_img_data</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visulised_img_data</a:t>
            </a:r>
            <a:endParaRPr lang="en-IN" sz="4000" b="0" dirty="0">
              <a:solidFill>
                <a:srgbClr val="000000"/>
              </a:solidFill>
              <a:effectLst/>
              <a:latin typeface="Courier New" panose="02070309020205020404" pitchFamily="49" charset="0"/>
            </a:endParaRPr>
          </a:p>
          <a:p>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original_array.flatten</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br>
              <a:rPr lang="en-IN" sz="4000" b="0" dirty="0">
                <a:solidFill>
                  <a:srgbClr val="000000"/>
                </a:solidFill>
                <a:effectLst/>
                <a:latin typeface="Courier New" panose="02070309020205020404" pitchFamily="49" charset="0"/>
              </a:rPr>
            </a:br>
            <a:r>
              <a:rPr lang="en-IN" sz="4000" b="0" dirty="0">
                <a:solidFill>
                  <a:srgbClr val="000000"/>
                </a:solidFill>
                <a:effectLst/>
                <a:latin typeface="Courier New" panose="02070309020205020404" pitchFamily="49" charset="0"/>
              </a:rPr>
              <a:t>    visulised_img1_data=</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original_array2 = visulised_img1_data[</a:t>
            </a:r>
            <a:r>
              <a:rPr lang="en-IN" sz="4000" dirty="0">
                <a:solidFill>
                  <a:srgbClr val="116644"/>
                </a:solidFill>
                <a:latin typeface="Courier New" panose="02070309020205020404" pitchFamily="49" charset="0"/>
              </a:rPr>
              <a:t>10</a:t>
            </a:r>
            <a:r>
              <a:rPr lang="en-IN" sz="4000" b="0" dirty="0">
                <a:solidFill>
                  <a:srgbClr val="116644"/>
                </a:solidFill>
                <a:effectLst/>
                <a:latin typeface="Courier New" panose="02070309020205020404" pitchFamily="49" charset="0"/>
              </a:rPr>
              <a:t>0</a:t>
            </a:r>
            <a:r>
              <a:rPr lang="en-IN" sz="4000" b="0" dirty="0">
                <a:solidFill>
                  <a:srgbClr val="000000"/>
                </a:solidFill>
                <a:effectLst/>
                <a:latin typeface="Courier New" panose="02070309020205020404" pitchFamily="49" charset="0"/>
              </a:rPr>
              <a:t>]</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flattened_array2 = original_array2.flatten()</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p>
          <a:p>
            <a:endParaRPr lang="en-IN" dirty="0"/>
          </a:p>
        </p:txBody>
      </p:sp>
      <p:sp>
        <p:nvSpPr>
          <p:cNvPr id="4" name="Content Placeholder 3">
            <a:extLst>
              <a:ext uri="{FF2B5EF4-FFF2-40B4-BE49-F238E27FC236}">
                <a16:creationId xmlns:a16="http://schemas.microsoft.com/office/drawing/2014/main" id="{55D50565-7B67-0B45-E5B3-7AAED789A2F5}"/>
              </a:ext>
            </a:extLst>
          </p:cNvPr>
          <p:cNvSpPr>
            <a:spLocks noGrp="1"/>
          </p:cNvSpPr>
          <p:nvPr>
            <p:ph sz="half" idx="2"/>
          </p:nvPr>
        </p:nvSpPr>
        <p:spPr>
          <a:xfrm>
            <a:off x="6217920" y="1723186"/>
            <a:ext cx="4937760" cy="4564491"/>
          </a:xfrm>
        </p:spPr>
        <p:txBody>
          <a:bodyPr>
            <a:noAutofit/>
          </a:bodyPr>
          <a:lstStyle/>
          <a:p>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(flattened_array2,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flattened_array</a:t>
            </a:r>
            <a:r>
              <a:rPr lang="en-IN" sz="1200" b="0" dirty="0">
                <a:solidFill>
                  <a:srgbClr val="000000"/>
                </a:solidFill>
                <a:effectLst/>
                <a:latin typeface="Courier New" panose="02070309020205020404" pitchFamily="49" charset="0"/>
              </a:rPr>
              <a:t>,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49087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C98A-ABC1-14FD-ED7E-8A0F4C94B37C}"/>
              </a:ext>
            </a:extLst>
          </p:cNvPr>
          <p:cNvSpPr>
            <a:spLocks noGrp="1"/>
          </p:cNvSpPr>
          <p:nvPr>
            <p:ph type="title"/>
          </p:nvPr>
        </p:nvSpPr>
        <p:spPr/>
        <p:txBody>
          <a:bodyPr/>
          <a:lstStyle/>
          <a:p>
            <a:r>
              <a:rPr lang="en-IN" dirty="0"/>
              <a:t>COMPARISON OF THE RESULTS FOR PROSTATE MRI IMAGES</a:t>
            </a:r>
          </a:p>
        </p:txBody>
      </p:sp>
      <p:sp>
        <p:nvSpPr>
          <p:cNvPr id="3" name="Text Placeholder 2">
            <a:extLst>
              <a:ext uri="{FF2B5EF4-FFF2-40B4-BE49-F238E27FC236}">
                <a16:creationId xmlns:a16="http://schemas.microsoft.com/office/drawing/2014/main" id="{ECA3BC33-B7F5-75C2-5F5B-73024835FF23}"/>
              </a:ext>
            </a:extLst>
          </p:cNvPr>
          <p:cNvSpPr>
            <a:spLocks noGrp="1"/>
          </p:cNvSpPr>
          <p:nvPr>
            <p:ph type="body" idx="1"/>
          </p:nvPr>
        </p:nvSpPr>
        <p:spPr/>
        <p:txBody>
          <a:bodyPr/>
          <a:lstStyle/>
          <a:p>
            <a:r>
              <a:rPr lang="en-IN" dirty="0"/>
              <a:t>FOR WHOLE IMAGE</a:t>
            </a:r>
          </a:p>
        </p:txBody>
      </p:sp>
      <p:pic>
        <p:nvPicPr>
          <p:cNvPr id="4098" name="Picture 2">
            <a:extLst>
              <a:ext uri="{FF2B5EF4-FFF2-40B4-BE49-F238E27FC236}">
                <a16:creationId xmlns:a16="http://schemas.microsoft.com/office/drawing/2014/main" id="{24636649-B16E-25A3-EB14-283A8CE770C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413180" y="2582863"/>
            <a:ext cx="4306277" cy="337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77047B32-44FA-D8E1-2DBE-989ECE8253B3}"/>
              </a:ext>
            </a:extLst>
          </p:cNvPr>
          <p:cNvSpPr>
            <a:spLocks noGrp="1"/>
          </p:cNvSpPr>
          <p:nvPr>
            <p:ph type="body" sz="quarter" idx="3"/>
          </p:nvPr>
        </p:nvSpPr>
        <p:spPr/>
        <p:txBody>
          <a:bodyPr/>
          <a:lstStyle/>
          <a:p>
            <a:r>
              <a:rPr lang="en-IN" dirty="0"/>
              <a:t>FOR SEGMENTED IMAGE</a:t>
            </a:r>
          </a:p>
        </p:txBody>
      </p:sp>
      <p:pic>
        <p:nvPicPr>
          <p:cNvPr id="4100" name="Picture 4">
            <a:extLst>
              <a:ext uri="{FF2B5EF4-FFF2-40B4-BE49-F238E27FC236}">
                <a16:creationId xmlns:a16="http://schemas.microsoft.com/office/drawing/2014/main" id="{517E9A71-CD63-4048-C454-008F0D252710}"/>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581922" y="2582863"/>
            <a:ext cx="4209756"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608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29AC-C919-774C-D7EC-C071165A9002}"/>
              </a:ext>
            </a:extLst>
          </p:cNvPr>
          <p:cNvSpPr>
            <a:spLocks noGrp="1"/>
          </p:cNvSpPr>
          <p:nvPr>
            <p:ph type="title"/>
          </p:nvPr>
        </p:nvSpPr>
        <p:spPr/>
        <p:txBody>
          <a:bodyPr/>
          <a:lstStyle/>
          <a:p>
            <a:r>
              <a:rPr lang="en-IN" dirty="0"/>
              <a:t>ANALYSIS OF PROSTATE MRI IMAGES(</a:t>
            </a:r>
            <a:r>
              <a:rPr lang="en-IN" sz="2000" dirty="0"/>
              <a:t>FOLDER-2/158</a:t>
            </a:r>
            <a:r>
              <a:rPr lang="en-IN" dirty="0"/>
              <a:t>)</a:t>
            </a:r>
          </a:p>
        </p:txBody>
      </p:sp>
      <p:sp>
        <p:nvSpPr>
          <p:cNvPr id="3" name="Text Placeholder 2">
            <a:extLst>
              <a:ext uri="{FF2B5EF4-FFF2-40B4-BE49-F238E27FC236}">
                <a16:creationId xmlns:a16="http://schemas.microsoft.com/office/drawing/2014/main" id="{C8542090-0DE3-DF91-BEC5-B94CC65905ED}"/>
              </a:ext>
            </a:extLst>
          </p:cNvPr>
          <p:cNvSpPr>
            <a:spLocks noGrp="1"/>
          </p:cNvSpPr>
          <p:nvPr>
            <p:ph type="body" idx="1"/>
          </p:nvPr>
        </p:nvSpPr>
        <p:spPr/>
        <p:txBody>
          <a:bodyPr/>
          <a:lstStyle/>
          <a:p>
            <a:r>
              <a:rPr lang="en-IN" dirty="0"/>
              <a:t>FUNCTION ANALYSYING PROSTATE MRI IMAGES</a:t>
            </a:r>
          </a:p>
        </p:txBody>
      </p:sp>
      <p:sp>
        <p:nvSpPr>
          <p:cNvPr id="4" name="Content Placeholder 3">
            <a:extLst>
              <a:ext uri="{FF2B5EF4-FFF2-40B4-BE49-F238E27FC236}">
                <a16:creationId xmlns:a16="http://schemas.microsoft.com/office/drawing/2014/main" id="{37D9F6BD-0892-0C89-A74C-B1FFFC777667}"/>
              </a:ext>
            </a:extLst>
          </p:cNvPr>
          <p:cNvSpPr>
            <a:spLocks noGrp="1"/>
          </p:cNvSpPr>
          <p:nvPr>
            <p:ph sz="half" idx="2"/>
          </p:nvPr>
        </p:nvSpPr>
        <p:spPr>
          <a:xfrm>
            <a:off x="836612" y="2505075"/>
            <a:ext cx="6096000" cy="3987800"/>
          </a:xfrm>
        </p:spPr>
        <p:txBody>
          <a:bodyPr>
            <a:normAutofit fontScale="40000" lnSpcReduction="20000"/>
          </a:bodyPr>
          <a:lstStyle/>
          <a:p>
            <a:pPr marL="0" indent="0">
              <a:buNone/>
            </a:pPr>
            <a:r>
              <a:rPr lang="en-IN" b="0" dirty="0">
                <a:solidFill>
                  <a:srgbClr val="0000FF"/>
                </a:solidFill>
                <a:effectLst/>
                <a:latin typeface="Courier New" panose="02070309020205020404" pitchFamily="49" charset="0"/>
              </a:rPr>
              <a:t>def</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prostate_mri158</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a:t>
            </a:r>
            <a:r>
              <a:rPr lang="en-IN" b="0" dirty="0">
                <a:solidFill>
                  <a:srgbClr val="000000"/>
                </a:solidFill>
                <a:effectLst/>
                <a:latin typeface="Courier New" panose="02070309020205020404" pitchFamily="49" charset="0"/>
              </a:rPr>
              <a:t> = []</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folder_dir</a:t>
            </a:r>
            <a:r>
              <a:rPr lang="en-IN" b="0" dirty="0">
                <a:solidFill>
                  <a:srgbClr val="000000"/>
                </a:solidFill>
                <a:effectLst/>
                <a:latin typeface="Courier New" panose="02070309020205020404" pitchFamily="49" charset="0"/>
              </a:rPr>
              <a:t> = r</a:t>
            </a:r>
            <a:r>
              <a:rPr lang="en-IN" b="0" dirty="0">
                <a:solidFill>
                  <a:srgbClr val="A31515"/>
                </a:solidFill>
                <a:effectLst/>
                <a:latin typeface="Courier New" panose="02070309020205020404" pitchFamily="49" charset="0"/>
              </a:rPr>
              <a:t>"/content/drive/</a:t>
            </a:r>
            <a:r>
              <a:rPr lang="en-IN" b="0" dirty="0" err="1">
                <a:solidFill>
                  <a:srgbClr val="A31515"/>
                </a:solidFill>
                <a:effectLst/>
                <a:latin typeface="Courier New" panose="02070309020205020404" pitchFamily="49" charset="0"/>
              </a:rPr>
              <a:t>MyDrive</a:t>
            </a:r>
            <a:r>
              <a:rPr lang="en-IN" b="0" dirty="0">
                <a:solidFill>
                  <a:srgbClr val="A31515"/>
                </a:solidFill>
                <a:effectLst/>
                <a:latin typeface="Courier New" panose="02070309020205020404" pitchFamily="49" charset="0"/>
              </a:rPr>
              <a:t>/PROSTRATE MRI/New folder2"</a:t>
            </a:r>
            <a:r>
              <a:rPr lang="en-IN" b="0" dirty="0">
                <a:solidFill>
                  <a:srgbClr val="000000"/>
                </a:solidFill>
                <a:effectLst/>
                <a:latin typeface="Courier New" panose="02070309020205020404" pitchFamily="49" charset="0"/>
              </a:rPr>
              <a:t> </a:t>
            </a:r>
          </a:p>
          <a:p>
            <a:pPr marL="0" indent="0">
              <a:buNone/>
            </a:pPr>
            <a:r>
              <a:rPr lang="en-IN" dirty="0">
                <a:solidFill>
                  <a:srgbClr val="000000"/>
                </a:solidFill>
                <a:latin typeface="Courier New" panose="02070309020205020404" pitchFamily="49" charset="0"/>
              </a:rPr>
              <a:t> </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images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os.listdir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folder_dir</a:t>
            </a:r>
            <a:r>
              <a:rPr lang="en-IN" b="0" dirty="0">
                <a:solidFill>
                  <a:srgbClr val="000000"/>
                </a:solidFill>
                <a:effectLst/>
                <a:latin typeface="Courier New" panose="02070309020205020404" pitchFamily="49" charset="0"/>
              </a:rPr>
              <a:t>): </a:t>
            </a:r>
          </a:p>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 check if the image ends with </a:t>
            </a:r>
            <a:r>
              <a:rPr lang="en-IN" b="0" dirty="0" err="1">
                <a:solidFill>
                  <a:srgbClr val="008000"/>
                </a:solidFill>
                <a:effectLst/>
                <a:latin typeface="Courier New" panose="02070309020205020404" pitchFamily="49" charset="0"/>
              </a:rPr>
              <a:t>png</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if</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images.endswith</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gz</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img.append</a:t>
            </a:r>
            <a:r>
              <a:rPr lang="en-IN" b="0" dirty="0">
                <a:solidFill>
                  <a:srgbClr val="000000"/>
                </a:solidFill>
                <a:effectLst/>
                <a:latin typeface="Courier New" panose="02070309020205020404" pitchFamily="49" charset="0"/>
              </a:rPr>
              <a:t>(images)    </a:t>
            </a:r>
          </a:p>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#To read the </a:t>
            </a:r>
            <a:r>
              <a:rPr lang="en-IN" b="0" dirty="0" err="1">
                <a:solidFill>
                  <a:srgbClr val="008000"/>
                </a:solidFill>
                <a:effectLst/>
                <a:latin typeface="Courier New" panose="02070309020205020404" pitchFamily="49" charset="0"/>
              </a:rPr>
              <a:t>nifti</a:t>
            </a:r>
            <a:r>
              <a:rPr lang="en-IN" b="0" dirty="0">
                <a:solidFill>
                  <a:srgbClr val="008000"/>
                </a:solidFill>
                <a:effectLst/>
                <a:latin typeface="Courier New" panose="02070309020205020404" pitchFamily="49" charset="0"/>
              </a:rPr>
              <a:t> file by </a:t>
            </a:r>
            <a:r>
              <a:rPr lang="en-IN" b="0" dirty="0" err="1">
                <a:solidFill>
                  <a:srgbClr val="008000"/>
                </a:solidFill>
                <a:effectLst/>
                <a:latin typeface="Courier New" panose="02070309020205020404" pitchFamily="49" charset="0"/>
              </a:rPr>
              <a:t>nibabel</a:t>
            </a:r>
            <a:r>
              <a:rPr lang="en-IN" b="0" dirty="0">
                <a:solidFill>
                  <a:srgbClr val="008000"/>
                </a:solidFill>
                <a:effectLst/>
                <a:latin typeface="Courier New" panose="02070309020205020404" pitchFamily="49" charset="0"/>
              </a:rPr>
              <a:t> </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visulised_img</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nib.load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os.path.join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folder_dir,img</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print (</a:t>
            </a:r>
            <a:r>
              <a:rPr lang="en-IN" b="0" dirty="0" err="1">
                <a:solidFill>
                  <a:srgbClr val="000000"/>
                </a:solidFill>
                <a:effectLst/>
                <a:latin typeface="Courier New" panose="02070309020205020404" pitchFamily="49" charset="0"/>
              </a:rPr>
              <a:t>visulised_img</a:t>
            </a:r>
            <a:r>
              <a:rPr lang="en-IN" b="0" dirty="0">
                <a:solidFill>
                  <a:srgbClr val="000000"/>
                </a:solidFill>
                <a:effectLst/>
                <a:latin typeface="Courier New" panose="02070309020205020404" pitchFamily="49" charset="0"/>
              </a:rPr>
              <a:t>)    </a:t>
            </a:r>
          </a:p>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 view file metadata</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visulised_img.header</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#data is a familiar NumPy array</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visulised_img.get_fdata</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visulishedshape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visulised_img_data.shape</a:t>
            </a:r>
            <a:endParaRPr lang="en-IN" b="0" dirty="0">
              <a:solidFill>
                <a:srgbClr val="000000"/>
              </a:solidFill>
              <a:effectLst/>
              <a:latin typeface="Courier New" panose="02070309020205020404" pitchFamily="49" charset="0"/>
            </a:endParaRPr>
          </a:p>
          <a:p>
            <a:endParaRPr lang="en-IN" dirty="0"/>
          </a:p>
        </p:txBody>
      </p:sp>
      <p:sp>
        <p:nvSpPr>
          <p:cNvPr id="5" name="Text Placeholder 4">
            <a:extLst>
              <a:ext uri="{FF2B5EF4-FFF2-40B4-BE49-F238E27FC236}">
                <a16:creationId xmlns:a16="http://schemas.microsoft.com/office/drawing/2014/main" id="{F27497C6-F288-FE1F-12F4-FA89C7DC95A7}"/>
              </a:ext>
            </a:extLst>
          </p:cNvPr>
          <p:cNvSpPr>
            <a:spLocks noGrp="1"/>
          </p:cNvSpPr>
          <p:nvPr>
            <p:ph type="body" sz="quarter" idx="3"/>
          </p:nvPr>
        </p:nvSpPr>
        <p:spPr>
          <a:xfrm>
            <a:off x="6660774" y="1681163"/>
            <a:ext cx="4694613" cy="823912"/>
          </a:xfrm>
        </p:spPr>
        <p:txBody>
          <a:bodyPr/>
          <a:lstStyle/>
          <a:p>
            <a:endParaRPr lang="en-IN" dirty="0"/>
          </a:p>
        </p:txBody>
      </p:sp>
      <p:sp>
        <p:nvSpPr>
          <p:cNvPr id="6" name="Content Placeholder 5">
            <a:extLst>
              <a:ext uri="{FF2B5EF4-FFF2-40B4-BE49-F238E27FC236}">
                <a16:creationId xmlns:a16="http://schemas.microsoft.com/office/drawing/2014/main" id="{6DB368FF-B4E4-E74F-9A82-BC0F6E9BB986}"/>
              </a:ext>
            </a:extLst>
          </p:cNvPr>
          <p:cNvSpPr>
            <a:spLocks noGrp="1"/>
          </p:cNvSpPr>
          <p:nvPr>
            <p:ph sz="quarter" idx="4"/>
          </p:nvPr>
        </p:nvSpPr>
        <p:spPr>
          <a:xfrm>
            <a:off x="6660776" y="2505075"/>
            <a:ext cx="4694612" cy="3684588"/>
          </a:xfrm>
        </p:spPr>
        <p:txBody>
          <a:bodyPr>
            <a:normAutofit fontScale="40000" lnSpcReduction="20000"/>
          </a:bodyPr>
          <a:lstStyle/>
          <a:p>
            <a:endParaRPr lang="en-IN" dirty="0"/>
          </a:p>
        </p:txBody>
      </p:sp>
    </p:spTree>
    <p:extLst>
      <p:ext uri="{BB962C8B-B14F-4D97-AF65-F5344CB8AC3E}">
        <p14:creationId xmlns:p14="http://schemas.microsoft.com/office/powerpoint/2010/main" val="3576701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6DBD-26D3-70B8-81CA-0D6422A52A29}"/>
              </a:ext>
            </a:extLst>
          </p:cNvPr>
          <p:cNvSpPr>
            <a:spLocks noGrp="1"/>
          </p:cNvSpPr>
          <p:nvPr>
            <p:ph type="title"/>
          </p:nvPr>
        </p:nvSpPr>
        <p:spPr>
          <a:xfrm>
            <a:off x="546848" y="365125"/>
            <a:ext cx="10808540" cy="1325563"/>
          </a:xfrm>
        </p:spPr>
        <p:txBody>
          <a:bodyPr/>
          <a:lstStyle/>
          <a:p>
            <a:r>
              <a:rPr lang="en-IN" dirty="0"/>
              <a:t>VISUALIZATION OF IMAGE SLICE</a:t>
            </a:r>
          </a:p>
        </p:txBody>
      </p:sp>
      <p:sp>
        <p:nvSpPr>
          <p:cNvPr id="3" name="Text Placeholder 2">
            <a:extLst>
              <a:ext uri="{FF2B5EF4-FFF2-40B4-BE49-F238E27FC236}">
                <a16:creationId xmlns:a16="http://schemas.microsoft.com/office/drawing/2014/main" id="{4B5AE143-69A5-9271-980B-D9F14427CF58}"/>
              </a:ext>
            </a:extLst>
          </p:cNvPr>
          <p:cNvSpPr>
            <a:spLocks noGrp="1"/>
          </p:cNvSpPr>
          <p:nvPr>
            <p:ph type="body" idx="1"/>
          </p:nvPr>
        </p:nvSpPr>
        <p:spPr>
          <a:xfrm>
            <a:off x="546848" y="1681163"/>
            <a:ext cx="5450728" cy="823912"/>
          </a:xfrm>
        </p:spPr>
        <p:txBody>
          <a:bodyPr/>
          <a:lstStyle/>
          <a:p>
            <a:r>
              <a:rPr lang="en-IN" dirty="0"/>
              <a:t>CODE BLOCK</a:t>
            </a:r>
          </a:p>
        </p:txBody>
      </p:sp>
      <p:sp>
        <p:nvSpPr>
          <p:cNvPr id="4" name="Content Placeholder 3">
            <a:extLst>
              <a:ext uri="{FF2B5EF4-FFF2-40B4-BE49-F238E27FC236}">
                <a16:creationId xmlns:a16="http://schemas.microsoft.com/office/drawing/2014/main" id="{8DFDAEF1-70DA-3BD2-1A15-F294A5BA4AAE}"/>
              </a:ext>
            </a:extLst>
          </p:cNvPr>
          <p:cNvSpPr>
            <a:spLocks noGrp="1"/>
          </p:cNvSpPr>
          <p:nvPr>
            <p:ph sz="half" idx="2"/>
          </p:nvPr>
        </p:nvSpPr>
        <p:spPr>
          <a:xfrm>
            <a:off x="484093" y="2505075"/>
            <a:ext cx="7431741" cy="3684588"/>
          </a:xfrm>
        </p:spPr>
        <p:txBody>
          <a:bodyPr>
            <a:normAutofit/>
          </a:bodyPr>
          <a:lstStyle/>
          <a:p>
            <a:pPr marL="0" indent="0">
              <a:buNone/>
            </a:pP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#visualize a slice</a:t>
            </a:r>
            <a:endParaRPr lang="en-IN" sz="1200" b="0" dirty="0">
              <a:solidFill>
                <a:srgbClr val="000000"/>
              </a:solidFill>
              <a:effectLst/>
              <a:latin typeface="Courier New" panose="02070309020205020404" pitchFamily="49" charset="0"/>
            </a:endParaRPr>
          </a:p>
          <a:p>
            <a:pPr marL="0" indent="0">
              <a:buNone/>
            </a:pPr>
            <a:r>
              <a:rPr lang="en-IN" sz="1200" b="0" dirty="0">
                <a:solidFill>
                  <a:srgbClr val="000000"/>
                </a:solidFill>
                <a:effectLst/>
                <a:latin typeface="Courier New" panose="02070309020205020404" pitchFamily="49" charset="0"/>
              </a:rPr>
              <a:t>    fig,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plt.subplots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fig.suptitle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Prostate_MRI</a:t>
            </a:r>
            <a:r>
              <a:rPr lang="en-IN" sz="1200" b="0" dirty="0">
                <a:solidFill>
                  <a:srgbClr val="A31515"/>
                </a:solidFill>
                <a:effectLst/>
                <a:latin typeface="Courier New" panose="02070309020205020404" pitchFamily="49" charset="0"/>
              </a:rPr>
              <a:t>:(Middle Slices)'</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axs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imshow</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visulised_img_data</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visulishedshape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cmap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gray</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fig.tight_layout</a:t>
            </a:r>
            <a:r>
              <a:rPr lang="en-IN" sz="1200" b="0" dirty="0">
                <a:solidFill>
                  <a:srgbClr val="000000"/>
                </a:solidFill>
                <a:effectLst/>
                <a:latin typeface="Courier New" panose="02070309020205020404" pitchFamily="49" charset="0"/>
              </a:rPr>
              <a:t>()</a:t>
            </a:r>
          </a:p>
          <a:p>
            <a:pPr marL="0" indent="0">
              <a:buNone/>
            </a:pP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endParaRPr lang="en-IN" sz="1200" dirty="0"/>
          </a:p>
        </p:txBody>
      </p:sp>
      <p:sp>
        <p:nvSpPr>
          <p:cNvPr id="5" name="Text Placeholder 4">
            <a:extLst>
              <a:ext uri="{FF2B5EF4-FFF2-40B4-BE49-F238E27FC236}">
                <a16:creationId xmlns:a16="http://schemas.microsoft.com/office/drawing/2014/main" id="{C3FFB009-2FB5-DC7B-8242-CBF214236E59}"/>
              </a:ext>
            </a:extLst>
          </p:cNvPr>
          <p:cNvSpPr>
            <a:spLocks noGrp="1"/>
          </p:cNvSpPr>
          <p:nvPr>
            <p:ph type="body" sz="quarter" idx="3"/>
          </p:nvPr>
        </p:nvSpPr>
        <p:spPr>
          <a:xfrm>
            <a:off x="7806858" y="1681163"/>
            <a:ext cx="3548529" cy="823912"/>
          </a:xfrm>
        </p:spPr>
        <p:txBody>
          <a:bodyPr/>
          <a:lstStyle/>
          <a:p>
            <a:r>
              <a:rPr lang="en-IN" dirty="0"/>
              <a:t>IMAGE</a:t>
            </a:r>
          </a:p>
        </p:txBody>
      </p:sp>
      <p:pic>
        <p:nvPicPr>
          <p:cNvPr id="12290" name="Picture 2">
            <a:extLst>
              <a:ext uri="{FF2B5EF4-FFF2-40B4-BE49-F238E27FC236}">
                <a16:creationId xmlns:a16="http://schemas.microsoft.com/office/drawing/2014/main" id="{198E6F73-BEA4-B952-7093-0B6027D8766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649213" y="2582863"/>
            <a:ext cx="4075175"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970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E22C-56A2-C954-B801-F2C6BF43CEF0}"/>
              </a:ext>
            </a:extLst>
          </p:cNvPr>
          <p:cNvSpPr>
            <a:spLocks noGrp="1"/>
          </p:cNvSpPr>
          <p:nvPr>
            <p:ph type="title"/>
          </p:nvPr>
        </p:nvSpPr>
        <p:spPr>
          <a:xfrm>
            <a:off x="448236" y="365126"/>
            <a:ext cx="10907152" cy="842681"/>
          </a:xfrm>
        </p:spPr>
        <p:txBody>
          <a:bodyPr>
            <a:normAutofit fontScale="90000"/>
          </a:bodyPr>
          <a:lstStyle/>
          <a:p>
            <a:r>
              <a:rPr lang="en-IN" dirty="0"/>
              <a:t>VISUALIZATION OF A SERIES OF IMAGE SLICES</a:t>
            </a:r>
          </a:p>
        </p:txBody>
      </p:sp>
      <p:sp>
        <p:nvSpPr>
          <p:cNvPr id="3" name="Text Placeholder 2">
            <a:extLst>
              <a:ext uri="{FF2B5EF4-FFF2-40B4-BE49-F238E27FC236}">
                <a16:creationId xmlns:a16="http://schemas.microsoft.com/office/drawing/2014/main" id="{2213A732-7F5C-1F6C-F0AB-DE06A6E418D3}"/>
              </a:ext>
            </a:extLst>
          </p:cNvPr>
          <p:cNvSpPr>
            <a:spLocks noGrp="1"/>
          </p:cNvSpPr>
          <p:nvPr>
            <p:ph type="body" idx="1"/>
          </p:nvPr>
        </p:nvSpPr>
        <p:spPr>
          <a:xfrm>
            <a:off x="448236" y="1207807"/>
            <a:ext cx="5549340" cy="603064"/>
          </a:xfrm>
        </p:spPr>
        <p:txBody>
          <a:bodyPr/>
          <a:lstStyle/>
          <a:p>
            <a:r>
              <a:rPr lang="en-IN" dirty="0"/>
              <a:t>CODE BLOCK</a:t>
            </a:r>
          </a:p>
        </p:txBody>
      </p:sp>
      <p:sp>
        <p:nvSpPr>
          <p:cNvPr id="4" name="Content Placeholder 3">
            <a:extLst>
              <a:ext uri="{FF2B5EF4-FFF2-40B4-BE49-F238E27FC236}">
                <a16:creationId xmlns:a16="http://schemas.microsoft.com/office/drawing/2014/main" id="{AAF58EE2-3BF3-6301-9297-7ED8E0D9DBFA}"/>
              </a:ext>
            </a:extLst>
          </p:cNvPr>
          <p:cNvSpPr>
            <a:spLocks noGrp="1"/>
          </p:cNvSpPr>
          <p:nvPr>
            <p:ph sz="half" idx="2"/>
          </p:nvPr>
        </p:nvSpPr>
        <p:spPr>
          <a:xfrm>
            <a:off x="448236" y="1810872"/>
            <a:ext cx="6230470" cy="4787152"/>
          </a:xfrm>
        </p:spPr>
        <p:txBody>
          <a:bodyPr>
            <a:normAutofit fontScale="25000" lnSpcReduction="20000"/>
          </a:bodyPr>
          <a:lstStyle/>
          <a:p>
            <a:pPr marL="0" indent="0">
              <a:buNone/>
            </a:pPr>
            <a:r>
              <a:rPr lang="en-IN" b="0" dirty="0">
                <a:solidFill>
                  <a:srgbClr val="008000"/>
                </a:solidFill>
                <a:effectLst/>
                <a:latin typeface="Courier New" panose="02070309020205020404" pitchFamily="49" charset="0"/>
              </a:rPr>
              <a:t>#Plot a series of slices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fig_rows</a:t>
            </a:r>
            <a:r>
              <a:rPr lang="en-IN" b="0" dirty="0">
                <a:solidFill>
                  <a:srgbClr val="000000"/>
                </a:solidFill>
                <a:effectLst/>
                <a:latin typeface="Courier New" panose="02070309020205020404" pitchFamily="49" charset="0"/>
              </a:rPr>
              <a:t> = </a:t>
            </a:r>
            <a:r>
              <a:rPr lang="en-IN" b="0" dirty="0">
                <a:solidFill>
                  <a:srgbClr val="116644"/>
                </a:solidFill>
                <a:effectLst/>
                <a:latin typeface="Courier New" panose="02070309020205020404" pitchFamily="49" charset="0"/>
              </a:rPr>
              <a:t>4</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fig_cols</a:t>
            </a:r>
            <a:r>
              <a:rPr lang="en-IN" b="0" dirty="0">
                <a:solidFill>
                  <a:srgbClr val="000000"/>
                </a:solidFill>
                <a:effectLst/>
                <a:latin typeface="Courier New" panose="02070309020205020404" pitchFamily="49" charset="0"/>
              </a:rPr>
              <a:t> = </a:t>
            </a:r>
            <a:r>
              <a:rPr lang="en-IN" b="0" dirty="0">
                <a:solidFill>
                  <a:srgbClr val="116644"/>
                </a:solidFill>
                <a:effectLst/>
                <a:latin typeface="Courier New" panose="02070309020205020404" pitchFamily="49" charset="0"/>
              </a:rPr>
              <a:t>4</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n_subplots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fig_rows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fig_cols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n_slice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visulised_img_data.shape</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step_size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n_slice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n_subplots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plot_range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n_subplots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step_size</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start_stop</a:t>
            </a:r>
            <a:r>
              <a:rPr lang="en-IN" b="0" dirty="0">
                <a:solidFill>
                  <a:srgbClr val="000000"/>
                </a:solidFill>
                <a:effectLst/>
                <a:latin typeface="Courier New" panose="02070309020205020404" pitchFamily="49" charset="0"/>
              </a:rPr>
              <a:t> = </a:t>
            </a:r>
            <a:r>
              <a:rPr lang="en-IN" b="0" dirty="0">
                <a:solidFill>
                  <a:srgbClr val="257693"/>
                </a:solidFill>
                <a:effectLst/>
                <a:latin typeface="Courier New" panose="02070309020205020404" pitchFamily="49" charset="0"/>
              </a:rPr>
              <a:t>int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n_slice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plot_range</a:t>
            </a:r>
            <a:r>
              <a:rPr lang="en-IN" b="0" dirty="0">
                <a:solidFill>
                  <a:srgbClr val="000000"/>
                </a:solidFill>
                <a:effectLst/>
                <a:latin typeface="Courier New" panose="02070309020205020404" pitchFamily="49" charset="0"/>
              </a:rPr>
              <a:t>) / </a:t>
            </a:r>
            <a:r>
              <a:rPr lang="en-IN" b="0" dirty="0">
                <a:solidFill>
                  <a:srgbClr val="116644"/>
                </a:solidFill>
                <a:effectLst/>
                <a:latin typeface="Courier New" panose="02070309020205020404" pitchFamily="49" charset="0"/>
              </a:rPr>
              <a:t>2</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fig, </a:t>
            </a:r>
            <a:r>
              <a:rPr lang="en-IN" b="0" dirty="0" err="1">
                <a:solidFill>
                  <a:srgbClr val="000000"/>
                </a:solidFill>
                <a:effectLst/>
                <a:latin typeface="Courier New" panose="02070309020205020404" pitchFamily="49" charset="0"/>
              </a:rPr>
              <a:t>axs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plt.subplots</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fig_rows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fig_cols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figsize</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 </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idx</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enumerate</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range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start_stop</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plot_range</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step_size</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axs.flat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idx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imshow</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ndi.rotate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a:t>
            </a:r>
            <a:r>
              <a:rPr lang="en-IN" b="0" dirty="0">
                <a:solidFill>
                  <a:srgbClr val="000000"/>
                </a:solidFill>
                <a:effectLst/>
                <a:latin typeface="Courier New" panose="02070309020205020404" pitchFamily="49" charset="0"/>
              </a:rPr>
              <a:t>, :], </a:t>
            </a:r>
            <a:r>
              <a:rPr lang="en-IN" b="0" dirty="0">
                <a:solidFill>
                  <a:srgbClr val="116644"/>
                </a:solidFill>
                <a:effectLst/>
                <a:latin typeface="Courier New" panose="02070309020205020404" pitchFamily="49" charset="0"/>
              </a:rPr>
              <a:t>90</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cmap</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gray</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axs.flat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idx</a:t>
            </a:r>
            <a:r>
              <a:rPr lang="en-IN" b="0" dirty="0">
                <a:solidFill>
                  <a:srgbClr val="000000"/>
                </a:solidFill>
                <a:effectLst/>
                <a:latin typeface="Courier New" panose="02070309020205020404" pitchFamily="49" charset="0"/>
              </a:rPr>
              <a:t>].axis(</a:t>
            </a:r>
            <a:r>
              <a:rPr lang="en-IN" b="0" dirty="0">
                <a:solidFill>
                  <a:srgbClr val="A31515"/>
                </a:solidFill>
                <a:effectLst/>
                <a:latin typeface="Courier New" panose="02070309020205020404" pitchFamily="49" charset="0"/>
              </a:rPr>
              <a:t>'off'</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fig.suptitle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Prostate_MRI</a:t>
            </a:r>
            <a:r>
              <a:rPr lang="en-IN" b="0" dirty="0">
                <a:solidFill>
                  <a:srgbClr val="A31515"/>
                </a:solidFill>
                <a:effectLst/>
                <a:latin typeface="Courier New" panose="02070309020205020404" pitchFamily="49" charset="0"/>
              </a:rPr>
              <a:t>:(Series of Slices)'</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plt.tight_layout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plotting.plot_img</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plt.suptitle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Visulisation</a:t>
            </a:r>
            <a:r>
              <a:rPr lang="en-IN" b="0" dirty="0">
                <a:solidFill>
                  <a:srgbClr val="A31515"/>
                </a:solidFill>
                <a:effectLst/>
                <a:latin typeface="Courier New" panose="02070309020205020404" pitchFamily="49" charset="0"/>
              </a:rPr>
              <a:t> of </a:t>
            </a:r>
            <a:r>
              <a:rPr lang="en-IN" b="0" dirty="0" err="1">
                <a:solidFill>
                  <a:srgbClr val="A31515"/>
                </a:solidFill>
                <a:effectLst/>
                <a:latin typeface="Courier New" panose="02070309020205020404" pitchFamily="49" charset="0"/>
              </a:rPr>
              <a:t>Prostate_MRI</a:t>
            </a:r>
            <a:r>
              <a:rPr lang="en-IN" b="0" dirty="0">
                <a:solidFill>
                  <a:srgbClr val="A31515"/>
                </a:solidFill>
                <a:effectLst/>
                <a:latin typeface="Courier New" panose="02070309020205020404" pitchFamily="49" charset="0"/>
              </a:rPr>
              <a:t> :by </a:t>
            </a:r>
            <a:r>
              <a:rPr lang="en-IN" b="0" dirty="0" err="1">
                <a:solidFill>
                  <a:srgbClr val="A31515"/>
                </a:solidFill>
                <a:effectLst/>
                <a:latin typeface="Courier New" panose="02070309020205020404" pitchFamily="49" charset="0"/>
              </a:rPr>
              <a:t>Nilearn</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plotting.plot_img</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display_mode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'mosaic'</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cmap</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gray</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endParaRPr lang="en-IN" dirty="0"/>
          </a:p>
        </p:txBody>
      </p:sp>
      <p:sp>
        <p:nvSpPr>
          <p:cNvPr id="5" name="Text Placeholder 4">
            <a:extLst>
              <a:ext uri="{FF2B5EF4-FFF2-40B4-BE49-F238E27FC236}">
                <a16:creationId xmlns:a16="http://schemas.microsoft.com/office/drawing/2014/main" id="{D5D5655E-AAEF-4074-7169-1A9BC9BF5B1F}"/>
              </a:ext>
            </a:extLst>
          </p:cNvPr>
          <p:cNvSpPr>
            <a:spLocks noGrp="1"/>
          </p:cNvSpPr>
          <p:nvPr>
            <p:ph type="body" sz="quarter" idx="3"/>
          </p:nvPr>
        </p:nvSpPr>
        <p:spPr>
          <a:xfrm>
            <a:off x="7180728" y="1207807"/>
            <a:ext cx="4174659" cy="603064"/>
          </a:xfrm>
        </p:spPr>
        <p:txBody>
          <a:bodyPr/>
          <a:lstStyle/>
          <a:p>
            <a:r>
              <a:rPr lang="en-IN" dirty="0"/>
              <a:t>IMAGE</a:t>
            </a:r>
          </a:p>
        </p:txBody>
      </p:sp>
      <p:pic>
        <p:nvPicPr>
          <p:cNvPr id="17410" name="Picture 2">
            <a:extLst>
              <a:ext uri="{FF2B5EF4-FFF2-40B4-BE49-F238E27FC236}">
                <a16:creationId xmlns:a16="http://schemas.microsoft.com/office/drawing/2014/main" id="{D99BB204-D01B-6FF2-564C-F1F53282E862}"/>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983506" y="1895474"/>
            <a:ext cx="4757130" cy="432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77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F6E18542-B9FB-C515-587E-560CD1B06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12" y="304240"/>
            <a:ext cx="6477000" cy="282444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C4265E1D-8DD4-A11A-DD99-E17943F1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671482"/>
            <a:ext cx="11372850" cy="41865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7920BB2-489E-F595-1C0D-8FE1CE7AD76D}"/>
              </a:ext>
            </a:extLst>
          </p:cNvPr>
          <p:cNvSpPr txBox="1"/>
          <p:nvPr/>
        </p:nvSpPr>
        <p:spPr>
          <a:xfrm>
            <a:off x="7646894" y="654424"/>
            <a:ext cx="3325906" cy="923330"/>
          </a:xfrm>
          <a:prstGeom prst="rect">
            <a:avLst/>
          </a:prstGeom>
          <a:noFill/>
        </p:spPr>
        <p:txBody>
          <a:bodyPr wrap="square" rtlCol="0">
            <a:spAutoFit/>
          </a:bodyPr>
          <a:lstStyle/>
          <a:p>
            <a:r>
              <a:rPr lang="en-IN" dirty="0"/>
              <a:t>VISUALIZATION OF THE 2-D IMAGE SLICES USING NILEARN LIBRARY.</a:t>
            </a:r>
          </a:p>
        </p:txBody>
      </p:sp>
    </p:spTree>
    <p:extLst>
      <p:ext uri="{BB962C8B-B14F-4D97-AF65-F5344CB8AC3E}">
        <p14:creationId xmlns:p14="http://schemas.microsoft.com/office/powerpoint/2010/main" val="1997248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FD71-E8EC-E652-A011-17421BC4A4A4}"/>
              </a:ext>
            </a:extLst>
          </p:cNvPr>
          <p:cNvSpPr>
            <a:spLocks noGrp="1"/>
          </p:cNvSpPr>
          <p:nvPr>
            <p:ph type="title"/>
          </p:nvPr>
        </p:nvSpPr>
        <p:spPr/>
        <p:txBody>
          <a:bodyPr/>
          <a:lstStyle/>
          <a:p>
            <a:r>
              <a:rPr lang="en-IN" dirty="0"/>
              <a:t>STATISTICAL ANALYSIS OF THE WHOLE IMAGE</a:t>
            </a:r>
          </a:p>
        </p:txBody>
      </p:sp>
      <p:sp>
        <p:nvSpPr>
          <p:cNvPr id="3" name="Text Placeholder 2">
            <a:extLst>
              <a:ext uri="{FF2B5EF4-FFF2-40B4-BE49-F238E27FC236}">
                <a16:creationId xmlns:a16="http://schemas.microsoft.com/office/drawing/2014/main" id="{BF3AF20B-6930-0060-E69C-3F6A13D08A0B}"/>
              </a:ext>
            </a:extLst>
          </p:cNvPr>
          <p:cNvSpPr>
            <a:spLocks noGrp="1"/>
          </p:cNvSpPr>
          <p:nvPr>
            <p:ph type="body" idx="1"/>
          </p:nvPr>
        </p:nvSpPr>
        <p:spPr>
          <a:xfrm>
            <a:off x="839788" y="1681163"/>
            <a:ext cx="5157787" cy="649661"/>
          </a:xfrm>
        </p:spPr>
        <p:txBody>
          <a:bodyPr/>
          <a:lstStyle/>
          <a:p>
            <a:r>
              <a:rPr lang="en-IN" dirty="0"/>
              <a:t>CODE BLOCK</a:t>
            </a:r>
          </a:p>
        </p:txBody>
      </p:sp>
      <p:sp>
        <p:nvSpPr>
          <p:cNvPr id="4" name="Content Placeholder 3">
            <a:extLst>
              <a:ext uri="{FF2B5EF4-FFF2-40B4-BE49-F238E27FC236}">
                <a16:creationId xmlns:a16="http://schemas.microsoft.com/office/drawing/2014/main" id="{B3A08EAA-1FE2-E20E-D864-19DBD2C0A16B}"/>
              </a:ext>
            </a:extLst>
          </p:cNvPr>
          <p:cNvSpPr>
            <a:spLocks noGrp="1"/>
          </p:cNvSpPr>
          <p:nvPr>
            <p:ph sz="half" idx="2"/>
          </p:nvPr>
        </p:nvSpPr>
        <p:spPr>
          <a:xfrm>
            <a:off x="839788" y="2505075"/>
            <a:ext cx="5256212" cy="3684588"/>
          </a:xfrm>
        </p:spPr>
        <p:txBody>
          <a:bodyPr>
            <a:normAutofit fontScale="85000" lnSpcReduction="20000"/>
          </a:bodyPr>
          <a:lstStyle/>
          <a:p>
            <a:pPr marL="0" indent="0">
              <a:buNone/>
            </a:pPr>
            <a:r>
              <a:rPr lang="en-IN" b="0" dirty="0">
                <a:solidFill>
                  <a:srgbClr val="008000"/>
                </a:solidFill>
                <a:effectLst/>
                <a:latin typeface="Courier New" panose="02070309020205020404" pitchFamily="49" charset="0"/>
              </a:rPr>
              <a:t>#statistical </a:t>
            </a:r>
            <a:r>
              <a:rPr lang="en-IN" b="0" dirty="0" err="1">
                <a:solidFill>
                  <a:srgbClr val="008000"/>
                </a:solidFill>
                <a:effectLst/>
                <a:latin typeface="Courier New" panose="02070309020205020404" pitchFamily="49" charset="0"/>
              </a:rPr>
              <a:t>anylysis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"statistical Analysis of </a:t>
            </a:r>
            <a:r>
              <a:rPr lang="en-IN" b="0" dirty="0" err="1">
                <a:solidFill>
                  <a:srgbClr val="A31515"/>
                </a:solidFill>
                <a:effectLst/>
                <a:latin typeface="Courier New" panose="02070309020205020404" pitchFamily="49" charset="0"/>
              </a:rPr>
              <a:t>visulised</a:t>
            </a:r>
            <a:r>
              <a:rPr lang="en-IN" b="0" dirty="0">
                <a:solidFill>
                  <a:srgbClr val="A31515"/>
                </a:solidFill>
                <a:effectLst/>
                <a:latin typeface="Courier New" panose="02070309020205020404" pitchFamily="49" charset="0"/>
              </a:rPr>
              <a:t> </a:t>
            </a:r>
            <a:r>
              <a:rPr lang="en-IN" b="0" dirty="0" err="1">
                <a:solidFill>
                  <a:srgbClr val="A31515"/>
                </a:solidFill>
                <a:effectLst/>
                <a:latin typeface="Courier New" panose="02070309020205020404" pitchFamily="49" charset="0"/>
              </a:rPr>
              <a:t>image:Prostate</a:t>
            </a:r>
            <a:r>
              <a:rPr lang="en-IN" b="0" dirty="0">
                <a:solidFill>
                  <a:srgbClr val="A31515"/>
                </a:solidFill>
                <a:effectLst/>
                <a:latin typeface="Courier New" panose="02070309020205020404" pitchFamily="49" charset="0"/>
              </a:rPr>
              <a:t> MRI"</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"Mean:"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visulised_img_data.mean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err="1">
                <a:solidFill>
                  <a:srgbClr val="795E26"/>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ny.std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ny.var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p>
          <a:p>
            <a:endParaRPr lang="en-IN" dirty="0"/>
          </a:p>
        </p:txBody>
      </p:sp>
      <p:sp>
        <p:nvSpPr>
          <p:cNvPr id="5" name="Text Placeholder 4">
            <a:extLst>
              <a:ext uri="{FF2B5EF4-FFF2-40B4-BE49-F238E27FC236}">
                <a16:creationId xmlns:a16="http://schemas.microsoft.com/office/drawing/2014/main" id="{69D13B3E-BAAA-C158-501C-BF5CAC4288D2}"/>
              </a:ext>
            </a:extLst>
          </p:cNvPr>
          <p:cNvSpPr>
            <a:spLocks noGrp="1"/>
          </p:cNvSpPr>
          <p:nvPr>
            <p:ph type="body" sz="quarter" idx="3"/>
          </p:nvPr>
        </p:nvSpPr>
        <p:spPr>
          <a:xfrm>
            <a:off x="6172200" y="1681163"/>
            <a:ext cx="5183188" cy="649661"/>
          </a:xfrm>
        </p:spPr>
        <p:txBody>
          <a:bodyPr/>
          <a:lstStyle/>
          <a:p>
            <a:r>
              <a:rPr lang="en-IN" dirty="0"/>
              <a:t>RESULTS</a:t>
            </a:r>
          </a:p>
        </p:txBody>
      </p:sp>
      <p:sp>
        <p:nvSpPr>
          <p:cNvPr id="6" name="Content Placeholder 5">
            <a:extLst>
              <a:ext uri="{FF2B5EF4-FFF2-40B4-BE49-F238E27FC236}">
                <a16:creationId xmlns:a16="http://schemas.microsoft.com/office/drawing/2014/main" id="{67404CE1-673B-D778-F4E9-8BCCB948FF52}"/>
              </a:ext>
            </a:extLst>
          </p:cNvPr>
          <p:cNvSpPr>
            <a:spLocks noGrp="1"/>
          </p:cNvSpPr>
          <p:nvPr>
            <p:ph sz="quarter" idx="4"/>
          </p:nvPr>
        </p:nvSpPr>
        <p:spPr/>
        <p:txBody>
          <a:bodyPr>
            <a:normAutofit fontScale="85000" lnSpcReduction="20000"/>
          </a:bodyPr>
          <a:lstStyle/>
          <a:p>
            <a:pPr marL="0" indent="0">
              <a:buNone/>
            </a:pPr>
            <a:r>
              <a:rPr lang="en-US" b="0" i="0" dirty="0">
                <a:solidFill>
                  <a:srgbClr val="212121"/>
                </a:solidFill>
                <a:effectLst/>
                <a:latin typeface="Courier New" panose="02070309020205020404" pitchFamily="49" charset="0"/>
              </a:rPr>
              <a:t>statistical Analysis of </a:t>
            </a:r>
            <a:r>
              <a:rPr lang="en-US" b="0" i="0" dirty="0" err="1">
                <a:solidFill>
                  <a:srgbClr val="212121"/>
                </a:solidFill>
                <a:effectLst/>
                <a:latin typeface="Courier New" panose="02070309020205020404" pitchFamily="49" charset="0"/>
              </a:rPr>
              <a:t>visulised</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image:Prostate</a:t>
            </a:r>
            <a:r>
              <a:rPr lang="en-US" b="0" i="0" dirty="0">
                <a:solidFill>
                  <a:srgbClr val="212121"/>
                </a:solidFill>
                <a:effectLst/>
                <a:latin typeface="Courier New" panose="02070309020205020404" pitchFamily="49" charset="0"/>
              </a:rPr>
              <a:t> MRI </a:t>
            </a:r>
          </a:p>
          <a:p>
            <a:r>
              <a:rPr lang="en-US" b="0" i="0" dirty="0">
                <a:solidFill>
                  <a:srgbClr val="212121"/>
                </a:solidFill>
                <a:effectLst/>
                <a:latin typeface="Courier New" panose="02070309020205020404" pitchFamily="49" charset="0"/>
              </a:rPr>
              <a:t>Mean: 817.8060509288981 </a:t>
            </a:r>
          </a:p>
          <a:p>
            <a:r>
              <a:rPr lang="en-US" b="0" i="0" dirty="0">
                <a:solidFill>
                  <a:srgbClr val="212121"/>
                </a:solidFill>
                <a:effectLst/>
                <a:latin typeface="Courier New" panose="02070309020205020404" pitchFamily="49" charset="0"/>
              </a:rPr>
              <a:t>Max: 3607.068359375 </a:t>
            </a:r>
          </a:p>
          <a:p>
            <a:r>
              <a:rPr lang="en-US" b="0" i="0" dirty="0">
                <a:solidFill>
                  <a:srgbClr val="212121"/>
                </a:solidFill>
                <a:effectLst/>
                <a:latin typeface="Courier New" panose="02070309020205020404" pitchFamily="49" charset="0"/>
              </a:rPr>
              <a:t>Min: 0.0 </a:t>
            </a:r>
          </a:p>
          <a:p>
            <a:r>
              <a:rPr lang="en-US" b="0" i="0" dirty="0">
                <a:solidFill>
                  <a:srgbClr val="212121"/>
                </a:solidFill>
                <a:effectLst/>
                <a:latin typeface="Courier New" panose="02070309020205020404" pitchFamily="49" charset="0"/>
              </a:rPr>
              <a:t>standard deviation: 745.8661382826112 </a:t>
            </a:r>
          </a:p>
          <a:p>
            <a:r>
              <a:rPr lang="en-US" b="0" i="0" dirty="0">
                <a:solidFill>
                  <a:srgbClr val="212121"/>
                </a:solidFill>
                <a:effectLst/>
                <a:latin typeface="Courier New" panose="02070309020205020404" pitchFamily="49" charset="0"/>
              </a:rPr>
              <a:t>standard deviation: 556316.2962366153</a:t>
            </a:r>
            <a:endParaRPr lang="en-IN" dirty="0"/>
          </a:p>
        </p:txBody>
      </p:sp>
    </p:spTree>
    <p:extLst>
      <p:ext uri="{BB962C8B-B14F-4D97-AF65-F5344CB8AC3E}">
        <p14:creationId xmlns:p14="http://schemas.microsoft.com/office/powerpoint/2010/main" val="134611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4DB8-B1E2-55A1-D1AB-6B6F59AD8908}"/>
              </a:ext>
            </a:extLst>
          </p:cNvPr>
          <p:cNvSpPr>
            <a:spLocks noGrp="1"/>
          </p:cNvSpPr>
          <p:nvPr>
            <p:ph type="title"/>
          </p:nvPr>
        </p:nvSpPr>
        <p:spPr/>
        <p:txBody>
          <a:bodyPr/>
          <a:lstStyle/>
          <a:p>
            <a:r>
              <a:rPr lang="en-IN" dirty="0"/>
              <a:t>SOLVING THE PROBLEM STATEMENT USING PYTHON CODE .</a:t>
            </a:r>
          </a:p>
        </p:txBody>
      </p:sp>
      <p:sp>
        <p:nvSpPr>
          <p:cNvPr id="3" name="Content Placeholder 2">
            <a:extLst>
              <a:ext uri="{FF2B5EF4-FFF2-40B4-BE49-F238E27FC236}">
                <a16:creationId xmlns:a16="http://schemas.microsoft.com/office/drawing/2014/main" id="{6F4144CE-0183-91A5-0EEF-B7B52DEF73CC}"/>
              </a:ext>
            </a:extLst>
          </p:cNvPr>
          <p:cNvSpPr>
            <a:spLocks noGrp="1"/>
          </p:cNvSpPr>
          <p:nvPr>
            <p:ph sz="half" idx="1"/>
          </p:nvPr>
        </p:nvSpPr>
        <p:spPr>
          <a:xfrm>
            <a:off x="838200" y="1825625"/>
            <a:ext cx="4979894" cy="4073151"/>
          </a:xfrm>
        </p:spPr>
        <p:txBody>
          <a:bodyPr>
            <a:normAutofit fontScale="62500" lnSpcReduction="20000"/>
          </a:bodyPr>
          <a:lstStyle/>
          <a:p>
            <a:r>
              <a:rPr lang="en-IN" sz="1400" dirty="0"/>
              <a:t>THE DATASET CONTAINS :</a:t>
            </a:r>
          </a:p>
          <a:p>
            <a:pPr marL="0" indent="0">
              <a:buNone/>
            </a:pPr>
            <a:r>
              <a:rPr lang="en-IN" sz="1400" dirty="0"/>
              <a:t>           1. ABDOMEN CT IMAGES WITH SEGMENTATION MASKS</a:t>
            </a:r>
          </a:p>
          <a:p>
            <a:pPr marL="0" indent="0">
              <a:buNone/>
            </a:pPr>
            <a:r>
              <a:rPr lang="en-IN" sz="1400" dirty="0"/>
              <a:t>           2.HEART MRI IMAGES WITH SEGMENTATION MASKS</a:t>
            </a:r>
          </a:p>
          <a:p>
            <a:pPr marL="0" indent="0">
              <a:buNone/>
            </a:pPr>
            <a:r>
              <a:rPr lang="en-IN" sz="1400" dirty="0"/>
              <a:t>           3.HIPPOCAMPUS MRI IMAGES WITH SEGMENTATION MASKS</a:t>
            </a:r>
          </a:p>
          <a:p>
            <a:pPr marL="0" indent="0">
              <a:buNone/>
            </a:pPr>
            <a:r>
              <a:rPr lang="en-IN" sz="1400" dirty="0"/>
              <a:t>           4. PROSTATE MRI IMAGES WITH SEGMENTATION MASKS                </a:t>
            </a:r>
          </a:p>
          <a:p>
            <a:r>
              <a:rPr lang="en-IN" sz="1400" dirty="0"/>
              <a:t>FOR EACH SET OF IMAGES FOR EACH ANATOMICAL PART A FUNCTION WAS CREATED WHICH PERFORMS THE FOLLOWING:</a:t>
            </a:r>
          </a:p>
          <a:p>
            <a:pPr marL="0" indent="0">
              <a:buNone/>
            </a:pPr>
            <a:r>
              <a:rPr lang="en-IN" sz="1400" dirty="0"/>
              <a:t>           1. EACH FUNCTON READS AND PRINTS THE VISUALIZED IMAGE.</a:t>
            </a:r>
          </a:p>
          <a:p>
            <a:pPr marL="0" indent="0">
              <a:buNone/>
            </a:pPr>
            <a:r>
              <a:rPr lang="en-IN" sz="1400" dirty="0"/>
              <a:t>           2. PRINT THE MIDDLE SLICES OF THE VISUALISATION</a:t>
            </a:r>
          </a:p>
          <a:p>
            <a:pPr marL="0" indent="0">
              <a:buNone/>
            </a:pPr>
            <a:r>
              <a:rPr lang="en-IN" sz="1400" dirty="0"/>
              <a:t>           3.PRINT THE STACK OF THE SLICES USING NIBABEL</a:t>
            </a:r>
          </a:p>
          <a:p>
            <a:pPr marL="0" indent="0">
              <a:buNone/>
            </a:pPr>
            <a:r>
              <a:rPr lang="en-IN" sz="1400" dirty="0"/>
              <a:t>           4.STATISTICAL ANALYSIS OF VISUALIZED IMAGE</a:t>
            </a:r>
          </a:p>
          <a:p>
            <a:pPr marL="0" indent="0">
              <a:buNone/>
            </a:pPr>
            <a:r>
              <a:rPr lang="en-IN" sz="1400" dirty="0"/>
              <a:t>           5.STATISTICAL ANALYSIS OF SEGMENTED IMAGE</a:t>
            </a:r>
          </a:p>
        </p:txBody>
      </p:sp>
      <p:sp>
        <p:nvSpPr>
          <p:cNvPr id="4" name="Content Placeholder 3">
            <a:extLst>
              <a:ext uri="{FF2B5EF4-FFF2-40B4-BE49-F238E27FC236}">
                <a16:creationId xmlns:a16="http://schemas.microsoft.com/office/drawing/2014/main" id="{6BC8EE55-A7D1-0244-0CFD-CBF9FD5C7A8E}"/>
              </a:ext>
            </a:extLst>
          </p:cNvPr>
          <p:cNvSpPr>
            <a:spLocks noGrp="1"/>
          </p:cNvSpPr>
          <p:nvPr>
            <p:ph sz="half" idx="2"/>
          </p:nvPr>
        </p:nvSpPr>
        <p:spPr/>
        <p:txBody>
          <a:bodyPr>
            <a:normAutofit fontScale="62500" lnSpcReduction="20000"/>
          </a:bodyPr>
          <a:lstStyle/>
          <a:p>
            <a:pPr marL="0" indent="0">
              <a:buNone/>
            </a:pPr>
            <a:r>
              <a:rPr lang="en-IN" dirty="0"/>
              <a:t>LIBRARIES IMPORTED:</a:t>
            </a:r>
          </a:p>
          <a:p>
            <a:pPr>
              <a:buFont typeface="Wingdings" panose="05000000000000000000" pitchFamily="2" charset="2"/>
              <a:buChar char="q"/>
            </a:pPr>
            <a:r>
              <a:rPr lang="en-IN" dirty="0"/>
              <a:t>OS</a:t>
            </a:r>
          </a:p>
          <a:p>
            <a:pPr>
              <a:buFont typeface="Wingdings" panose="05000000000000000000" pitchFamily="2" charset="2"/>
              <a:buChar char="q"/>
            </a:pPr>
            <a:r>
              <a:rPr lang="en-IN" dirty="0"/>
              <a:t>MATPLOTLIB</a:t>
            </a:r>
          </a:p>
          <a:p>
            <a:pPr>
              <a:buFont typeface="Wingdings" panose="05000000000000000000" pitchFamily="2" charset="2"/>
              <a:buChar char="q"/>
            </a:pPr>
            <a:r>
              <a:rPr lang="en-IN" dirty="0"/>
              <a:t>NIBABEL</a:t>
            </a:r>
          </a:p>
          <a:p>
            <a:pPr>
              <a:buFont typeface="Wingdings" panose="05000000000000000000" pitchFamily="2" charset="2"/>
              <a:buChar char="q"/>
            </a:pPr>
            <a:r>
              <a:rPr lang="en-IN" dirty="0"/>
              <a:t>NUMPY</a:t>
            </a:r>
          </a:p>
          <a:p>
            <a:pPr>
              <a:buFont typeface="Wingdings" panose="05000000000000000000" pitchFamily="2" charset="2"/>
              <a:buChar char="q"/>
            </a:pPr>
            <a:r>
              <a:rPr lang="en-IN" dirty="0"/>
              <a:t>SCIKIT</a:t>
            </a:r>
          </a:p>
          <a:p>
            <a:pPr>
              <a:buFont typeface="Wingdings" panose="05000000000000000000" pitchFamily="2" charset="2"/>
              <a:buChar char="q"/>
            </a:pPr>
            <a:r>
              <a:rPr lang="en-IN" dirty="0"/>
              <a:t>NILEARN</a:t>
            </a:r>
          </a:p>
          <a:p>
            <a:pPr marL="0" indent="0">
              <a:buNone/>
            </a:pPr>
            <a:r>
              <a:rPr lang="en-IN" dirty="0"/>
              <a:t>LIBRARIES USED:</a:t>
            </a:r>
          </a:p>
          <a:p>
            <a:r>
              <a:rPr lang="en-IN" sz="2800" dirty="0"/>
              <a:t>Using </a:t>
            </a:r>
            <a:r>
              <a:rPr lang="en-IN" sz="2800" dirty="0" err="1"/>
              <a:t>os.listdir</a:t>
            </a:r>
            <a:r>
              <a:rPr lang="en-IN" sz="2800" dirty="0"/>
              <a:t> to trace the data file path in the memory</a:t>
            </a:r>
          </a:p>
          <a:p>
            <a:r>
              <a:rPr lang="en-IN" sz="2800" dirty="0"/>
              <a:t> </a:t>
            </a:r>
            <a:r>
              <a:rPr lang="en-IN" sz="2800" dirty="0" err="1"/>
              <a:t>img</a:t>
            </a:r>
            <a:r>
              <a:rPr lang="en-IN" sz="2800" dirty="0"/>
              <a:t> is a list containing the compressed .</a:t>
            </a:r>
            <a:r>
              <a:rPr lang="en-IN" sz="2800" dirty="0" err="1"/>
              <a:t>gz</a:t>
            </a:r>
            <a:r>
              <a:rPr lang="en-IN" sz="2800" dirty="0"/>
              <a:t> images</a:t>
            </a:r>
          </a:p>
          <a:p>
            <a:r>
              <a:rPr lang="en-IN" sz="2800" dirty="0"/>
              <a:t>Visualising the nifty image using </a:t>
            </a:r>
            <a:r>
              <a:rPr lang="en-IN" sz="2800" dirty="0" err="1"/>
              <a:t>nibabel</a:t>
            </a:r>
            <a:r>
              <a:rPr lang="en-IN" sz="2800" dirty="0"/>
              <a:t> library</a:t>
            </a:r>
          </a:p>
          <a:p>
            <a:endParaRPr lang="en-IN" dirty="0"/>
          </a:p>
        </p:txBody>
      </p:sp>
    </p:spTree>
    <p:extLst>
      <p:ext uri="{BB962C8B-B14F-4D97-AF65-F5344CB8AC3E}">
        <p14:creationId xmlns:p14="http://schemas.microsoft.com/office/powerpoint/2010/main" val="3882695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3D81-4EA5-EED1-0A05-0664E5DA74BE}"/>
              </a:ext>
            </a:extLst>
          </p:cNvPr>
          <p:cNvSpPr>
            <a:spLocks noGrp="1"/>
          </p:cNvSpPr>
          <p:nvPr>
            <p:ph type="title"/>
          </p:nvPr>
        </p:nvSpPr>
        <p:spPr>
          <a:xfrm>
            <a:off x="466165" y="365125"/>
            <a:ext cx="10889223" cy="1325563"/>
          </a:xfrm>
        </p:spPr>
        <p:txBody>
          <a:bodyPr/>
          <a:lstStyle/>
          <a:p>
            <a:r>
              <a:rPr lang="en-IN" dirty="0"/>
              <a:t>SEGMENTATION OF IMAGE</a:t>
            </a:r>
          </a:p>
        </p:txBody>
      </p:sp>
      <p:sp>
        <p:nvSpPr>
          <p:cNvPr id="3" name="Text Placeholder 2">
            <a:extLst>
              <a:ext uri="{FF2B5EF4-FFF2-40B4-BE49-F238E27FC236}">
                <a16:creationId xmlns:a16="http://schemas.microsoft.com/office/drawing/2014/main" id="{3B57ECB0-315B-691C-B205-45EDD1B3C447}"/>
              </a:ext>
            </a:extLst>
          </p:cNvPr>
          <p:cNvSpPr>
            <a:spLocks noGrp="1"/>
          </p:cNvSpPr>
          <p:nvPr>
            <p:ph type="body" idx="1"/>
          </p:nvPr>
        </p:nvSpPr>
        <p:spPr>
          <a:xfrm>
            <a:off x="466166" y="1681163"/>
            <a:ext cx="5531410" cy="568978"/>
          </a:xfrm>
        </p:spPr>
        <p:txBody>
          <a:bodyPr/>
          <a:lstStyle/>
          <a:p>
            <a:r>
              <a:rPr lang="en-IN" dirty="0"/>
              <a:t>CODE BLOCK</a:t>
            </a:r>
          </a:p>
        </p:txBody>
      </p:sp>
      <p:sp>
        <p:nvSpPr>
          <p:cNvPr id="4" name="Content Placeholder 3">
            <a:extLst>
              <a:ext uri="{FF2B5EF4-FFF2-40B4-BE49-F238E27FC236}">
                <a16:creationId xmlns:a16="http://schemas.microsoft.com/office/drawing/2014/main" id="{25FF5D29-8AFB-D18E-0E61-A3DD590E05B2}"/>
              </a:ext>
            </a:extLst>
          </p:cNvPr>
          <p:cNvSpPr>
            <a:spLocks noGrp="1"/>
          </p:cNvSpPr>
          <p:nvPr>
            <p:ph sz="half" idx="2"/>
          </p:nvPr>
        </p:nvSpPr>
        <p:spPr>
          <a:xfrm>
            <a:off x="466165" y="2250140"/>
            <a:ext cx="5871881" cy="4482354"/>
          </a:xfrm>
        </p:spPr>
        <p:txBody>
          <a:bodyPr>
            <a:normAutofit fontScale="32500" lnSpcReduction="20000"/>
          </a:bodyPr>
          <a:lstStyle/>
          <a:p>
            <a:pPr marL="0" indent="0">
              <a:buNone/>
            </a:pPr>
            <a:r>
              <a:rPr lang="en-IN" b="0" dirty="0">
                <a:solidFill>
                  <a:srgbClr val="008000"/>
                </a:solidFill>
                <a:effectLst/>
                <a:latin typeface="Courier New" panose="02070309020205020404" pitchFamily="49" charset="0"/>
              </a:rPr>
              <a:t>#Segmentation of image</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visulised_img_data.shape</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fig, </a:t>
            </a:r>
            <a:r>
              <a:rPr lang="en-IN" b="0" dirty="0" err="1">
                <a:solidFill>
                  <a:srgbClr val="000000"/>
                </a:solidFill>
                <a:effectLst/>
                <a:latin typeface="Courier New" panose="02070309020205020404" pitchFamily="49" charset="0"/>
              </a:rPr>
              <a:t>axs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plt.subplots</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fig.suptitle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'segmented </a:t>
            </a:r>
            <a:r>
              <a:rPr lang="en-IN" b="0" dirty="0" err="1">
                <a:solidFill>
                  <a:srgbClr val="A31515"/>
                </a:solidFill>
                <a:effectLst/>
                <a:latin typeface="Courier New" panose="02070309020205020404" pitchFamily="49" charset="0"/>
              </a:rPr>
              <a:t>image:Prostate_MRI</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plt.pcolormesh</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plt.colorbar</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mask=</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&lt;</a:t>
            </a:r>
            <a:r>
              <a:rPr lang="en-IN" b="0" dirty="0">
                <a:solidFill>
                  <a:srgbClr val="116644"/>
                </a:solidFill>
                <a:effectLst/>
                <a:latin typeface="Courier New" panose="02070309020205020404" pitchFamily="49" charset="0"/>
              </a:rPr>
              <a:t>320</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plt.suptitle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'segmented </a:t>
            </a:r>
            <a:r>
              <a:rPr lang="en-IN" b="0" dirty="0" err="1">
                <a:solidFill>
                  <a:srgbClr val="A31515"/>
                </a:solidFill>
                <a:effectLst/>
                <a:latin typeface="Courier New" panose="02070309020205020404" pitchFamily="49" charset="0"/>
              </a:rPr>
              <a:t>image:Prostate_MRI</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plt.pcolormesh</a:t>
            </a:r>
            <a:r>
              <a:rPr lang="en-IN" b="0" dirty="0">
                <a:solidFill>
                  <a:srgbClr val="000000"/>
                </a:solidFill>
                <a:effectLst/>
                <a:latin typeface="Courier New" panose="02070309020205020404" pitchFamily="49" charset="0"/>
              </a:rPr>
              <a:t>(mask[</a:t>
            </a:r>
            <a:r>
              <a:rPr lang="en-IN" b="0" dirty="0">
                <a:solidFill>
                  <a:srgbClr val="116644"/>
                </a:solidFill>
                <a:effectLst/>
                <a:latin typeface="Courier New" panose="02070309020205020404" pitchFamily="49" charset="0"/>
              </a:rPr>
              <a:t>150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plt.colorbar</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mask_labeled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ny.vectorize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label,signature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n,m</a:t>
            </a:r>
            <a:r>
              <a:rPr lang="en-IN" b="0" dirty="0">
                <a:solidFill>
                  <a:srgbClr val="A31515"/>
                </a:solidFill>
                <a:effectLst/>
                <a:latin typeface="Courier New" panose="02070309020205020404" pitchFamily="49" charset="0"/>
              </a:rPr>
              <a:t>)-&gt;(</a:t>
            </a:r>
            <a:r>
              <a:rPr lang="en-IN" b="0" dirty="0" err="1">
                <a:solidFill>
                  <a:srgbClr val="A31515"/>
                </a:solidFill>
                <a:effectLst/>
                <a:latin typeface="Courier New" panose="02070309020205020404" pitchFamily="49" charset="0"/>
              </a:rPr>
              <a:t>n,m</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)(mask)</a:t>
            </a:r>
          </a:p>
          <a:p>
            <a:pPr marL="0" indent="0">
              <a:buNone/>
            </a:pPr>
            <a:r>
              <a:rPr lang="en-IN" b="0" dirty="0">
                <a:solidFill>
                  <a:srgbClr val="000000"/>
                </a:solidFill>
                <a:effectLst/>
                <a:latin typeface="Courier New" panose="02070309020205020404" pitchFamily="49" charset="0"/>
              </a:rPr>
              <a:t>    fig, </a:t>
            </a:r>
            <a:r>
              <a:rPr lang="en-IN" b="0" dirty="0" err="1">
                <a:solidFill>
                  <a:srgbClr val="000000"/>
                </a:solidFill>
                <a:effectLst/>
                <a:latin typeface="Courier New" panose="02070309020205020404" pitchFamily="49" charset="0"/>
              </a:rPr>
              <a:t>axs</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plt.subplots</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plt.suptitle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'segmented </a:t>
            </a:r>
            <a:r>
              <a:rPr lang="en-IN" b="0" dirty="0" err="1">
                <a:solidFill>
                  <a:srgbClr val="A31515"/>
                </a:solidFill>
                <a:effectLst/>
                <a:latin typeface="Courier New" panose="02070309020205020404" pitchFamily="49" charset="0"/>
              </a:rPr>
              <a:t>image:Prostate_MRI</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plt.pcolormesh</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mask_labeled</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150</a:t>
            </a:r>
            <a:r>
              <a:rPr lang="en-IN" b="0" dirty="0">
                <a:solidFill>
                  <a:srgbClr val="000000"/>
                </a:solidFill>
                <a:effectLst/>
                <a:latin typeface="Courier New" panose="02070309020205020404" pitchFamily="49" charset="0"/>
              </a:rPr>
              <a:t>]) </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plt.colorbar</a:t>
            </a:r>
            <a:r>
              <a:rPr lang="en-IN" b="0" dirty="0">
                <a:solidFill>
                  <a:srgbClr val="000000"/>
                </a:solidFill>
                <a:effectLst/>
                <a:latin typeface="Courier New" panose="02070309020205020404" pitchFamily="49" charset="0"/>
              </a:rPr>
              <a:t>()  </a:t>
            </a: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 </a:t>
            </a:r>
          </a:p>
        </p:txBody>
      </p:sp>
      <p:sp>
        <p:nvSpPr>
          <p:cNvPr id="5" name="Text Placeholder 4">
            <a:extLst>
              <a:ext uri="{FF2B5EF4-FFF2-40B4-BE49-F238E27FC236}">
                <a16:creationId xmlns:a16="http://schemas.microsoft.com/office/drawing/2014/main" id="{9D7DA364-2CBA-4263-C9DE-8FFF1AEAB8AE}"/>
              </a:ext>
            </a:extLst>
          </p:cNvPr>
          <p:cNvSpPr>
            <a:spLocks noGrp="1"/>
          </p:cNvSpPr>
          <p:nvPr>
            <p:ph type="body" sz="quarter" idx="3"/>
          </p:nvPr>
        </p:nvSpPr>
        <p:spPr>
          <a:xfrm>
            <a:off x="6172200" y="1681163"/>
            <a:ext cx="5183188" cy="568976"/>
          </a:xfrm>
        </p:spPr>
        <p:txBody>
          <a:bodyPr/>
          <a:lstStyle/>
          <a:p>
            <a:r>
              <a:rPr lang="en-IN" dirty="0"/>
              <a:t>IMAGE</a:t>
            </a:r>
          </a:p>
        </p:txBody>
      </p:sp>
      <p:pic>
        <p:nvPicPr>
          <p:cNvPr id="19458" name="Picture 2">
            <a:extLst>
              <a:ext uri="{FF2B5EF4-FFF2-40B4-BE49-F238E27FC236}">
                <a16:creationId xmlns:a16="http://schemas.microsoft.com/office/drawing/2014/main" id="{26AD3572-3248-27CE-5BE4-089D7D08C59A}"/>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525866" y="2250139"/>
            <a:ext cx="4939993" cy="2357723"/>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A1561A3C-D09A-5A73-3BCD-D4B3088F8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046" y="4752693"/>
            <a:ext cx="2698378" cy="197980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15A10B34-92D7-17D3-DE1C-BEB01FB6B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424" y="4752694"/>
            <a:ext cx="2992812" cy="197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55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E4A1-76E4-41AF-1139-1C8EF0E4F140}"/>
              </a:ext>
            </a:extLst>
          </p:cNvPr>
          <p:cNvSpPr>
            <a:spLocks noGrp="1"/>
          </p:cNvSpPr>
          <p:nvPr>
            <p:ph type="title"/>
          </p:nvPr>
        </p:nvSpPr>
        <p:spPr/>
        <p:txBody>
          <a:bodyPr/>
          <a:lstStyle/>
          <a:p>
            <a:r>
              <a:rPr lang="en-IN" dirty="0"/>
              <a:t>STATISTICAL ANALYSIS OF SEGMENTED IMAGE</a:t>
            </a:r>
          </a:p>
        </p:txBody>
      </p:sp>
      <p:sp>
        <p:nvSpPr>
          <p:cNvPr id="3" name="Text Placeholder 2">
            <a:extLst>
              <a:ext uri="{FF2B5EF4-FFF2-40B4-BE49-F238E27FC236}">
                <a16:creationId xmlns:a16="http://schemas.microsoft.com/office/drawing/2014/main" id="{042B57E6-92AE-17A5-0C15-653A92EF2770}"/>
              </a:ext>
            </a:extLst>
          </p:cNvPr>
          <p:cNvSpPr>
            <a:spLocks noGrp="1"/>
          </p:cNvSpPr>
          <p:nvPr>
            <p:ph type="body" idx="1"/>
          </p:nvPr>
        </p:nvSpPr>
        <p:spPr/>
        <p:txBody>
          <a:bodyPr/>
          <a:lstStyle/>
          <a:p>
            <a:r>
              <a:rPr lang="en-IN" dirty="0"/>
              <a:t>CODE BLOCK</a:t>
            </a:r>
          </a:p>
        </p:txBody>
      </p:sp>
      <p:sp>
        <p:nvSpPr>
          <p:cNvPr id="4" name="Content Placeholder 3">
            <a:extLst>
              <a:ext uri="{FF2B5EF4-FFF2-40B4-BE49-F238E27FC236}">
                <a16:creationId xmlns:a16="http://schemas.microsoft.com/office/drawing/2014/main" id="{6936F383-98E0-650B-C98C-45BD1E96384D}"/>
              </a:ext>
            </a:extLst>
          </p:cNvPr>
          <p:cNvSpPr>
            <a:spLocks noGrp="1"/>
          </p:cNvSpPr>
          <p:nvPr>
            <p:ph sz="half" idx="2"/>
          </p:nvPr>
        </p:nvSpPr>
        <p:spPr/>
        <p:txBody>
          <a:bodyPr>
            <a:normAutofit fontScale="62500" lnSpcReduction="20000"/>
          </a:bodyPr>
          <a:lstStyle/>
          <a:p>
            <a:pPr marL="0" indent="0">
              <a:buNone/>
            </a:pP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#statistical </a:t>
            </a:r>
            <a:r>
              <a:rPr lang="en-IN" b="0" dirty="0" err="1">
                <a:solidFill>
                  <a:srgbClr val="008000"/>
                </a:solidFill>
                <a:effectLst/>
                <a:latin typeface="Courier New" panose="02070309020205020404" pitchFamily="49" charset="0"/>
              </a:rPr>
              <a:t>anylysis</a:t>
            </a:r>
            <a:endParaRPr lang="en-IN"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"statistical Analysis of segmented </a:t>
            </a:r>
            <a:r>
              <a:rPr lang="en-IN" b="0" dirty="0" err="1">
                <a:solidFill>
                  <a:srgbClr val="A31515"/>
                </a:solidFill>
                <a:effectLst/>
                <a:latin typeface="Courier New" panose="02070309020205020404" pitchFamily="49" charset="0"/>
              </a:rPr>
              <a:t>image:Prostate</a:t>
            </a:r>
            <a:r>
              <a:rPr lang="en-IN" b="0" dirty="0">
                <a:solidFill>
                  <a:srgbClr val="A31515"/>
                </a:solidFill>
                <a:effectLst/>
                <a:latin typeface="Courier New" panose="02070309020205020404" pitchFamily="49" charset="0"/>
              </a:rPr>
              <a:t> MRI"</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"Mean:"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200</a:t>
            </a:r>
            <a:r>
              <a:rPr lang="en-IN" b="0" dirty="0">
                <a:solidFill>
                  <a:srgbClr val="000000"/>
                </a:solidFill>
                <a:effectLst/>
                <a:latin typeface="Courier New" panose="02070309020205020404" pitchFamily="49" charset="0"/>
              </a:rPr>
              <a:t>].mean())</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200</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max</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200</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min</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ny.std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200</a:t>
            </a:r>
            <a:r>
              <a:rPr lang="en-IN" b="0" dirty="0">
                <a:solidFill>
                  <a:srgbClr val="000000"/>
                </a:solidFill>
                <a:effectLst/>
                <a:latin typeface="Courier New" panose="02070309020205020404" pitchFamily="49" charset="0"/>
              </a:rPr>
              <a:t>]))</a:t>
            </a:r>
          </a:p>
          <a:p>
            <a:pPr marL="0" indent="0">
              <a:buNone/>
            </a:pP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"standard deviation:"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ny.var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visulised_img_data</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200</a:t>
            </a:r>
            <a:r>
              <a:rPr lang="en-IN" b="0" dirty="0">
                <a:solidFill>
                  <a:srgbClr val="000000"/>
                </a:solidFill>
                <a:effectLst/>
                <a:latin typeface="Courier New" panose="02070309020205020404" pitchFamily="49" charset="0"/>
              </a:rPr>
              <a:t>]))  </a:t>
            </a:r>
          </a:p>
          <a:p>
            <a:pPr marL="0" indent="0">
              <a:buNone/>
            </a:pPr>
            <a:br>
              <a:rPr lang="en-IN"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      </a:t>
            </a:r>
          </a:p>
          <a:p>
            <a:endParaRPr lang="en-IN" dirty="0"/>
          </a:p>
        </p:txBody>
      </p:sp>
      <p:sp>
        <p:nvSpPr>
          <p:cNvPr id="5" name="Text Placeholder 4">
            <a:extLst>
              <a:ext uri="{FF2B5EF4-FFF2-40B4-BE49-F238E27FC236}">
                <a16:creationId xmlns:a16="http://schemas.microsoft.com/office/drawing/2014/main" id="{4A8B6152-C13F-9FE5-D7D2-33F3AEC4620C}"/>
              </a:ext>
            </a:extLst>
          </p:cNvPr>
          <p:cNvSpPr>
            <a:spLocks noGrp="1"/>
          </p:cNvSpPr>
          <p:nvPr>
            <p:ph type="body" sz="quarter" idx="3"/>
          </p:nvPr>
        </p:nvSpPr>
        <p:spPr/>
        <p:txBody>
          <a:bodyPr/>
          <a:lstStyle/>
          <a:p>
            <a:r>
              <a:rPr lang="en-IN" dirty="0"/>
              <a:t>RESULTS</a:t>
            </a:r>
          </a:p>
        </p:txBody>
      </p:sp>
      <p:sp>
        <p:nvSpPr>
          <p:cNvPr id="6" name="Content Placeholder 5">
            <a:extLst>
              <a:ext uri="{FF2B5EF4-FFF2-40B4-BE49-F238E27FC236}">
                <a16:creationId xmlns:a16="http://schemas.microsoft.com/office/drawing/2014/main" id="{E0DB77F4-EA25-40F6-2490-2AB1BE0519AA}"/>
              </a:ext>
            </a:extLst>
          </p:cNvPr>
          <p:cNvSpPr>
            <a:spLocks noGrp="1"/>
          </p:cNvSpPr>
          <p:nvPr>
            <p:ph sz="quarter" idx="4"/>
          </p:nvPr>
        </p:nvSpPr>
        <p:spPr/>
        <p:txBody>
          <a:bodyPr>
            <a:normAutofit fontScale="62500" lnSpcReduction="20000"/>
          </a:bodyPr>
          <a:lstStyle/>
          <a:p>
            <a:pPr marL="0" indent="0">
              <a:buNone/>
            </a:pPr>
            <a:r>
              <a:rPr lang="en-US" b="0" i="0" dirty="0">
                <a:solidFill>
                  <a:srgbClr val="212121"/>
                </a:solidFill>
                <a:effectLst/>
                <a:latin typeface="Courier New" panose="02070309020205020404" pitchFamily="49" charset="0"/>
              </a:rPr>
              <a:t>statistical Analysis of segmented </a:t>
            </a:r>
            <a:r>
              <a:rPr lang="en-US" b="0" i="0" dirty="0" err="1">
                <a:solidFill>
                  <a:srgbClr val="212121"/>
                </a:solidFill>
                <a:effectLst/>
                <a:latin typeface="Courier New" panose="02070309020205020404" pitchFamily="49" charset="0"/>
              </a:rPr>
              <a:t>image:Prostate</a:t>
            </a:r>
            <a:r>
              <a:rPr lang="en-US" b="0" i="0" dirty="0">
                <a:solidFill>
                  <a:srgbClr val="212121"/>
                </a:solidFill>
                <a:effectLst/>
                <a:latin typeface="Courier New" panose="02070309020205020404" pitchFamily="49" charset="0"/>
              </a:rPr>
              <a:t> MRI </a:t>
            </a:r>
          </a:p>
          <a:p>
            <a:r>
              <a:rPr lang="en-US" b="0" i="0" dirty="0">
                <a:solidFill>
                  <a:srgbClr val="212121"/>
                </a:solidFill>
                <a:effectLst/>
                <a:latin typeface="Courier New" panose="02070309020205020404" pitchFamily="49" charset="0"/>
              </a:rPr>
              <a:t>Mean: 1327.3683105965179 </a:t>
            </a:r>
          </a:p>
          <a:p>
            <a:r>
              <a:rPr lang="en-US" b="0" i="0" dirty="0">
                <a:solidFill>
                  <a:srgbClr val="212121"/>
                </a:solidFill>
                <a:effectLst/>
                <a:latin typeface="Courier New" panose="02070309020205020404" pitchFamily="49" charset="0"/>
              </a:rPr>
              <a:t>Max: 3415.42626953125 </a:t>
            </a:r>
          </a:p>
          <a:p>
            <a:r>
              <a:rPr lang="en-US" b="0" i="0" dirty="0">
                <a:solidFill>
                  <a:srgbClr val="212121"/>
                </a:solidFill>
                <a:effectLst/>
                <a:latin typeface="Courier New" panose="02070309020205020404" pitchFamily="49" charset="0"/>
              </a:rPr>
              <a:t>Min: 0.0 </a:t>
            </a:r>
          </a:p>
          <a:p>
            <a:r>
              <a:rPr lang="en-US" b="0" i="0" dirty="0">
                <a:solidFill>
                  <a:srgbClr val="212121"/>
                </a:solidFill>
                <a:effectLst/>
                <a:latin typeface="Courier New" panose="02070309020205020404" pitchFamily="49" charset="0"/>
              </a:rPr>
              <a:t>standard deviation: 863.6383321146188 </a:t>
            </a:r>
          </a:p>
          <a:p>
            <a:r>
              <a:rPr lang="en-US" b="0" i="0" dirty="0">
                <a:solidFill>
                  <a:srgbClr val="212121"/>
                </a:solidFill>
                <a:effectLst/>
                <a:latin typeface="Courier New" panose="02070309020205020404" pitchFamily="49" charset="0"/>
              </a:rPr>
              <a:t>standard deviation: 745871.1686977207</a:t>
            </a:r>
            <a:endParaRPr lang="en-IN" dirty="0"/>
          </a:p>
        </p:txBody>
      </p:sp>
    </p:spTree>
    <p:extLst>
      <p:ext uri="{BB962C8B-B14F-4D97-AF65-F5344CB8AC3E}">
        <p14:creationId xmlns:p14="http://schemas.microsoft.com/office/powerpoint/2010/main" val="3398209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44-43FF-180A-EABA-3D17D5875844}"/>
              </a:ext>
            </a:extLst>
          </p:cNvPr>
          <p:cNvSpPr>
            <a:spLocks noGrp="1"/>
          </p:cNvSpPr>
          <p:nvPr>
            <p:ph type="title"/>
          </p:nvPr>
        </p:nvSpPr>
        <p:spPr>
          <a:xfrm>
            <a:off x="1097280" y="286604"/>
            <a:ext cx="10058400" cy="740918"/>
          </a:xfrm>
        </p:spPr>
        <p:txBody>
          <a:bodyPr/>
          <a:lstStyle/>
          <a:p>
            <a:r>
              <a:rPr lang="en-IN" dirty="0"/>
              <a:t>CODE BLOCK FOR PLOTTING HISTOGRAM</a:t>
            </a:r>
          </a:p>
        </p:txBody>
      </p:sp>
      <p:sp>
        <p:nvSpPr>
          <p:cNvPr id="3" name="Content Placeholder 2">
            <a:extLst>
              <a:ext uri="{FF2B5EF4-FFF2-40B4-BE49-F238E27FC236}">
                <a16:creationId xmlns:a16="http://schemas.microsoft.com/office/drawing/2014/main" id="{D9D1A1E2-41F9-1E31-4EBE-5B9E90DEA50E}"/>
              </a:ext>
            </a:extLst>
          </p:cNvPr>
          <p:cNvSpPr>
            <a:spLocks noGrp="1"/>
          </p:cNvSpPr>
          <p:nvPr>
            <p:ph sz="half" idx="1"/>
          </p:nvPr>
        </p:nvSpPr>
        <p:spPr>
          <a:xfrm>
            <a:off x="927597" y="1106639"/>
            <a:ext cx="4937760" cy="5322441"/>
          </a:xfrm>
        </p:spPr>
        <p:txBody>
          <a:bodyPr>
            <a:normAutofit fontScale="25000" lnSpcReduction="20000"/>
          </a:bodyPr>
          <a:lstStyle/>
          <a:p>
            <a:r>
              <a:rPr lang="en-IN" b="0" dirty="0">
                <a:solidFill>
                  <a:srgbClr val="000000"/>
                </a:solidFill>
                <a:effectLst/>
                <a:latin typeface="Courier New" panose="02070309020205020404" pitchFamily="49" charset="0"/>
              </a:rPr>
              <a:t>  </a:t>
            </a:r>
            <a:r>
              <a:rPr lang="en-IN" sz="4000" b="0" dirty="0">
                <a:solidFill>
                  <a:srgbClr val="000000"/>
                </a:solidFill>
                <a:effectLst/>
                <a:latin typeface="Courier New" panose="02070309020205020404" pitchFamily="49" charset="0"/>
              </a:rPr>
              <a:t> </a:t>
            </a:r>
            <a:r>
              <a:rPr lang="en-IN" sz="4000" b="0" dirty="0">
                <a:solidFill>
                  <a:srgbClr val="008000"/>
                </a:solidFill>
                <a:effectLst/>
                <a:latin typeface="Courier New" panose="02070309020205020404" pitchFamily="49" charset="0"/>
              </a:rPr>
              <a:t># Original 2D array</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visulised_img_data</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visulised_img_data</a:t>
            </a:r>
            <a:endParaRPr lang="en-IN" sz="4000" b="0" dirty="0">
              <a:solidFill>
                <a:srgbClr val="000000"/>
              </a:solidFill>
              <a:effectLst/>
              <a:latin typeface="Courier New" panose="02070309020205020404" pitchFamily="49" charset="0"/>
            </a:endParaRPr>
          </a:p>
          <a:p>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 = </a:t>
            </a:r>
            <a:r>
              <a:rPr lang="en-IN" sz="4000" b="0" dirty="0" err="1">
                <a:solidFill>
                  <a:srgbClr val="000000"/>
                </a:solidFill>
                <a:effectLst/>
                <a:latin typeface="Courier New" panose="02070309020205020404" pitchFamily="49" charset="0"/>
              </a:rPr>
              <a:t>original_array.flatten</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br>
              <a:rPr lang="en-IN" sz="4000" b="0" dirty="0">
                <a:solidFill>
                  <a:srgbClr val="000000"/>
                </a:solidFill>
                <a:effectLst/>
                <a:latin typeface="Courier New" panose="02070309020205020404" pitchFamily="49" charset="0"/>
              </a:rPr>
            </a:br>
            <a:br>
              <a:rPr lang="en-IN" sz="4000" b="0" dirty="0">
                <a:solidFill>
                  <a:srgbClr val="000000"/>
                </a:solidFill>
                <a:effectLst/>
                <a:latin typeface="Courier New" panose="02070309020205020404" pitchFamily="49" charset="0"/>
              </a:rPr>
            </a:br>
            <a:r>
              <a:rPr lang="en-IN" sz="4000" b="0" dirty="0">
                <a:solidFill>
                  <a:srgbClr val="000000"/>
                </a:solidFill>
                <a:effectLst/>
                <a:latin typeface="Courier New" panose="02070309020205020404" pitchFamily="49" charset="0"/>
              </a:rPr>
              <a:t>    visulised_img1_data=</a:t>
            </a:r>
            <a:r>
              <a:rPr lang="en-IN" sz="4000" b="0" dirty="0" err="1">
                <a:solidFill>
                  <a:srgbClr val="000000"/>
                </a:solidFill>
                <a:effectLst/>
                <a:latin typeface="Courier New" panose="02070309020205020404" pitchFamily="49" charset="0"/>
              </a:rPr>
              <a:t>visulised_img.get_fdata</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original_array2 = visulised_img1_data[200]</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Flatten using flatten method</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flattened_array2 = original_array2.flatten()</a:t>
            </a:r>
          </a:p>
          <a:p>
            <a:br>
              <a:rPr lang="en-IN" sz="4000" b="0" dirty="0">
                <a:solidFill>
                  <a:srgbClr val="000000"/>
                </a:solidFill>
                <a:effectLst/>
                <a:latin typeface="Courier New" panose="02070309020205020404" pitchFamily="49" charset="0"/>
              </a:rPr>
            </a:br>
            <a:r>
              <a:rPr lang="en-IN" sz="4000" b="0" dirty="0">
                <a:solidFill>
                  <a:srgbClr val="008000"/>
                </a:solidFill>
                <a:effectLst/>
                <a:latin typeface="Courier New" panose="02070309020205020404" pitchFamily="49" charset="0"/>
              </a:rPr>
              <a:t># Print the original and flattened arrays</a:t>
            </a:r>
            <a:endParaRPr lang="en-IN" sz="4000" b="0" dirty="0">
              <a:solidFill>
                <a:srgbClr val="000000"/>
              </a:solidFill>
              <a:effectLst/>
              <a:latin typeface="Courier New" panose="02070309020205020404" pitchFamily="49" charset="0"/>
            </a:endParaRP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"Original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original_array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a:solidFill>
                  <a:srgbClr val="A31515"/>
                </a:solidFill>
                <a:effectLst/>
                <a:latin typeface="Courier New" panose="02070309020205020404" pitchFamily="49" charset="0"/>
              </a:rPr>
              <a:t>"\</a:t>
            </a:r>
            <a:r>
              <a:rPr lang="en-IN" sz="4000" b="0" dirty="0" err="1">
                <a:solidFill>
                  <a:srgbClr val="A31515"/>
                </a:solidFill>
                <a:effectLst/>
                <a:latin typeface="Courier New" panose="02070309020205020404" pitchFamily="49" charset="0"/>
              </a:rPr>
              <a:t>nFlattened</a:t>
            </a:r>
            <a:r>
              <a:rPr lang="en-IN" sz="4000" b="0" dirty="0">
                <a:solidFill>
                  <a:srgbClr val="A31515"/>
                </a:solidFill>
                <a:effectLst/>
                <a:latin typeface="Courier New" panose="02070309020205020404" pitchFamily="49" charset="0"/>
              </a:rPr>
              <a:t> Array:"</a:t>
            </a:r>
            <a:r>
              <a:rPr lang="en-IN" sz="4000" b="0" dirty="0">
                <a:solidFill>
                  <a:srgbClr val="000000"/>
                </a:solidFill>
                <a:effectLst/>
                <a:latin typeface="Courier New" panose="02070309020205020404" pitchFamily="49" charset="0"/>
              </a:rPr>
              <a:t>)</a:t>
            </a:r>
          </a:p>
          <a:p>
            <a:r>
              <a:rPr lang="en-IN" sz="4000" b="0" dirty="0">
                <a:solidFill>
                  <a:srgbClr val="000000"/>
                </a:solidFill>
                <a:effectLst/>
                <a:latin typeface="Courier New" panose="02070309020205020404" pitchFamily="49" charset="0"/>
              </a:rPr>
              <a:t>    </a:t>
            </a:r>
            <a:r>
              <a:rPr lang="en-IN" sz="4000" b="0" dirty="0">
                <a:solidFill>
                  <a:srgbClr val="795E26"/>
                </a:solidFill>
                <a:effectLst/>
                <a:latin typeface="Courier New" panose="02070309020205020404" pitchFamily="49" charset="0"/>
              </a:rPr>
              <a:t>print</a:t>
            </a:r>
            <a:r>
              <a:rPr lang="en-IN" sz="4000" b="0" dirty="0">
                <a:solidFill>
                  <a:srgbClr val="000000"/>
                </a:solidFill>
                <a:effectLst/>
                <a:latin typeface="Courier New" panose="02070309020205020404" pitchFamily="49" charset="0"/>
              </a:rPr>
              <a:t>(</a:t>
            </a:r>
            <a:r>
              <a:rPr lang="en-IN" sz="4000" b="0" dirty="0" err="1">
                <a:solidFill>
                  <a:srgbClr val="000000"/>
                </a:solidFill>
                <a:effectLst/>
                <a:latin typeface="Courier New" panose="02070309020205020404" pitchFamily="49" charset="0"/>
              </a:rPr>
              <a:t>flattened_array</a:t>
            </a:r>
            <a:r>
              <a:rPr lang="en-IN" sz="4000" b="0" dirty="0">
                <a:solidFill>
                  <a:srgbClr val="000000"/>
                </a:solidFill>
                <a:effectLst/>
                <a:latin typeface="Courier New" panose="02070309020205020404" pitchFamily="49" charset="0"/>
              </a:rPr>
              <a:t>)</a:t>
            </a:r>
          </a:p>
          <a:p>
            <a:endParaRPr lang="en-IN" dirty="0"/>
          </a:p>
        </p:txBody>
      </p:sp>
      <p:sp>
        <p:nvSpPr>
          <p:cNvPr id="4" name="Content Placeholder 3">
            <a:extLst>
              <a:ext uri="{FF2B5EF4-FFF2-40B4-BE49-F238E27FC236}">
                <a16:creationId xmlns:a16="http://schemas.microsoft.com/office/drawing/2014/main" id="{55D50565-7B67-0B45-E5B3-7AAED789A2F5}"/>
              </a:ext>
            </a:extLst>
          </p:cNvPr>
          <p:cNvSpPr>
            <a:spLocks noGrp="1"/>
          </p:cNvSpPr>
          <p:nvPr>
            <p:ph sz="half" idx="2"/>
          </p:nvPr>
        </p:nvSpPr>
        <p:spPr>
          <a:xfrm>
            <a:off x="6217920" y="1723186"/>
            <a:ext cx="4937760" cy="4564491"/>
          </a:xfrm>
        </p:spPr>
        <p:txBody>
          <a:bodyPr>
            <a:noAutofit/>
          </a:bodyPr>
          <a:lstStyle/>
          <a:p>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(flattened_array2,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plt.hist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flattened_array</a:t>
            </a:r>
            <a:r>
              <a:rPr lang="en-IN" sz="1200" b="0" dirty="0">
                <a:solidFill>
                  <a:srgbClr val="000000"/>
                </a:solidFill>
                <a:effectLst/>
                <a:latin typeface="Courier New" panose="02070309020205020404" pitchFamily="49" charset="0"/>
              </a:rPr>
              <a:t>, bins=</a:t>
            </a:r>
            <a:r>
              <a:rPr lang="en-IN" sz="1200" b="0" dirty="0">
                <a:solidFill>
                  <a:srgbClr val="116644"/>
                </a:solidFill>
                <a:effectLst/>
                <a:latin typeface="Courier New" panose="02070309020205020404" pitchFamily="49" charset="0"/>
              </a:rPr>
              <a:t>30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color</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'blue'</a:t>
            </a:r>
            <a:r>
              <a:rPr lang="en-IN" sz="1200" b="0" dirty="0">
                <a:solidFill>
                  <a:srgbClr val="000000"/>
                </a:solidFill>
                <a:effectLst/>
                <a:latin typeface="Courier New" panose="02070309020205020404" pitchFamily="49" charset="0"/>
              </a:rPr>
              <a:t>, alpha=</a:t>
            </a:r>
            <a:r>
              <a:rPr lang="en-IN" sz="1200" b="0" dirty="0">
                <a:solidFill>
                  <a:srgbClr val="116644"/>
                </a:solidFill>
                <a:effectLst/>
                <a:latin typeface="Courier New" panose="02070309020205020404" pitchFamily="49" charset="0"/>
              </a:rPr>
              <a:t>0.7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plt.title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'Histogram of Data Array'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plt.xlabel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'Values'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plt.ylabel</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'Frequency'</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plt.grid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plt.show</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370295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A75B-96C4-BCDD-1934-02F8CB1CDFCB}"/>
              </a:ext>
            </a:extLst>
          </p:cNvPr>
          <p:cNvSpPr>
            <a:spLocks noGrp="1"/>
          </p:cNvSpPr>
          <p:nvPr>
            <p:ph type="title"/>
          </p:nvPr>
        </p:nvSpPr>
        <p:spPr/>
        <p:txBody>
          <a:bodyPr/>
          <a:lstStyle/>
          <a:p>
            <a:r>
              <a:rPr lang="en-IN" dirty="0"/>
              <a:t>COMPARISON OF THE RESULTS FOR PROSTATE MRI IMAGES</a:t>
            </a:r>
          </a:p>
        </p:txBody>
      </p:sp>
      <p:sp>
        <p:nvSpPr>
          <p:cNvPr id="3" name="Text Placeholder 2">
            <a:extLst>
              <a:ext uri="{FF2B5EF4-FFF2-40B4-BE49-F238E27FC236}">
                <a16:creationId xmlns:a16="http://schemas.microsoft.com/office/drawing/2014/main" id="{41778257-030C-3285-05B2-92ECBF680013}"/>
              </a:ext>
            </a:extLst>
          </p:cNvPr>
          <p:cNvSpPr>
            <a:spLocks noGrp="1"/>
          </p:cNvSpPr>
          <p:nvPr>
            <p:ph type="body" idx="1"/>
          </p:nvPr>
        </p:nvSpPr>
        <p:spPr/>
        <p:txBody>
          <a:bodyPr/>
          <a:lstStyle/>
          <a:p>
            <a:r>
              <a:rPr lang="en-IN" dirty="0"/>
              <a:t>FOR WHOLE IMAGE</a:t>
            </a:r>
          </a:p>
        </p:txBody>
      </p:sp>
      <p:pic>
        <p:nvPicPr>
          <p:cNvPr id="5122" name="Picture 2">
            <a:extLst>
              <a:ext uri="{FF2B5EF4-FFF2-40B4-BE49-F238E27FC236}">
                <a16:creationId xmlns:a16="http://schemas.microsoft.com/office/drawing/2014/main" id="{142D95D9-8A8E-5703-FBDD-B6D0582B119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424318" y="2582863"/>
            <a:ext cx="4284002" cy="337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19FBD54A-51B0-51E3-8875-BADC7CBD1F70}"/>
              </a:ext>
            </a:extLst>
          </p:cNvPr>
          <p:cNvSpPr>
            <a:spLocks noGrp="1"/>
          </p:cNvSpPr>
          <p:nvPr>
            <p:ph type="body" sz="quarter" idx="3"/>
          </p:nvPr>
        </p:nvSpPr>
        <p:spPr/>
        <p:txBody>
          <a:bodyPr/>
          <a:lstStyle/>
          <a:p>
            <a:r>
              <a:rPr lang="en-IN" dirty="0"/>
              <a:t>FOR SEGMENTED IMAGE</a:t>
            </a:r>
          </a:p>
        </p:txBody>
      </p:sp>
      <p:pic>
        <p:nvPicPr>
          <p:cNvPr id="5124" name="Picture 4">
            <a:extLst>
              <a:ext uri="{FF2B5EF4-FFF2-40B4-BE49-F238E27FC236}">
                <a16:creationId xmlns:a16="http://schemas.microsoft.com/office/drawing/2014/main" id="{32536A9F-0D83-020C-DF8B-D7908D23E46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581922" y="2582863"/>
            <a:ext cx="4209756"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696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753596D-8D82-E11B-394F-B8D5B88D6CDB}"/>
              </a:ext>
            </a:extLst>
          </p:cNvPr>
          <p:cNvGraphicFramePr>
            <a:graphicFrameLocks noGrp="1"/>
          </p:cNvGraphicFramePr>
          <p:nvPr>
            <p:extLst>
              <p:ext uri="{D42A27DB-BD31-4B8C-83A1-F6EECF244321}">
                <p14:modId xmlns:p14="http://schemas.microsoft.com/office/powerpoint/2010/main" val="2798247032"/>
              </p:ext>
            </p:extLst>
          </p:nvPr>
        </p:nvGraphicFramePr>
        <p:xfrm>
          <a:off x="201706" y="827924"/>
          <a:ext cx="11663082" cy="5795441"/>
        </p:xfrm>
        <a:graphic>
          <a:graphicData uri="http://schemas.openxmlformats.org/drawingml/2006/table">
            <a:tbl>
              <a:tblPr firstRow="1" bandRow="1">
                <a:tableStyleId>{21E4AEA4-8DFA-4A89-87EB-49C32662AFE0}</a:tableStyleId>
              </a:tblPr>
              <a:tblGrid>
                <a:gridCol w="3887694">
                  <a:extLst>
                    <a:ext uri="{9D8B030D-6E8A-4147-A177-3AD203B41FA5}">
                      <a16:colId xmlns:a16="http://schemas.microsoft.com/office/drawing/2014/main" val="2395775686"/>
                    </a:ext>
                  </a:extLst>
                </a:gridCol>
                <a:gridCol w="3887694">
                  <a:extLst>
                    <a:ext uri="{9D8B030D-6E8A-4147-A177-3AD203B41FA5}">
                      <a16:colId xmlns:a16="http://schemas.microsoft.com/office/drawing/2014/main" val="2070559602"/>
                    </a:ext>
                  </a:extLst>
                </a:gridCol>
                <a:gridCol w="3887694">
                  <a:extLst>
                    <a:ext uri="{9D8B030D-6E8A-4147-A177-3AD203B41FA5}">
                      <a16:colId xmlns:a16="http://schemas.microsoft.com/office/drawing/2014/main" val="839994596"/>
                    </a:ext>
                  </a:extLst>
                </a:gridCol>
              </a:tblGrid>
              <a:tr h="552532">
                <a:tc>
                  <a:txBody>
                    <a:bodyPr/>
                    <a:lstStyle/>
                    <a:p>
                      <a:endParaRPr lang="en-IN"/>
                    </a:p>
                  </a:txBody>
                  <a:tcPr/>
                </a:tc>
                <a:tc>
                  <a:txBody>
                    <a:bodyPr/>
                    <a:lstStyle/>
                    <a:p>
                      <a:r>
                        <a:rPr lang="en-IN" dirty="0"/>
                        <a:t>STATISTICAL ANALYSIS OF WHOLE IMAGE</a:t>
                      </a:r>
                    </a:p>
                  </a:txBody>
                  <a:tcPr/>
                </a:tc>
                <a:tc>
                  <a:txBody>
                    <a:bodyPr/>
                    <a:lstStyle/>
                    <a:p>
                      <a:r>
                        <a:rPr lang="en-IN" dirty="0"/>
                        <a:t>STATISTICAL ANALYSIS OF SEGMENTED IMAGE</a:t>
                      </a:r>
                    </a:p>
                  </a:txBody>
                  <a:tcPr/>
                </a:tc>
                <a:extLst>
                  <a:ext uri="{0D108BD9-81ED-4DB2-BD59-A6C34878D82A}">
                    <a16:rowId xmlns:a16="http://schemas.microsoft.com/office/drawing/2014/main" val="2113642229"/>
                  </a:ext>
                </a:extLst>
              </a:tr>
              <a:tr h="1042114">
                <a:tc>
                  <a:txBody>
                    <a:bodyPr/>
                    <a:lstStyle/>
                    <a:p>
                      <a:r>
                        <a:rPr lang="en-IN" dirty="0"/>
                        <a:t>ABDOMEN CT IMAGES</a:t>
                      </a:r>
                    </a:p>
                  </a:txBody>
                  <a:tcPr/>
                </a:tc>
                <a:tc>
                  <a:txBody>
                    <a:bodyPr/>
                    <a:lstStyle/>
                    <a:p>
                      <a:r>
                        <a:rPr lang="en-US" sz="1200" b="0" i="0" dirty="0">
                          <a:solidFill>
                            <a:srgbClr val="212121"/>
                          </a:solidFill>
                          <a:effectLst/>
                          <a:latin typeface="Courier New" panose="02070309020205020404" pitchFamily="49" charset="0"/>
                        </a:rPr>
                        <a:t>Mean: -428.51336694532824 </a:t>
                      </a:r>
                    </a:p>
                    <a:p>
                      <a:r>
                        <a:rPr lang="en-US" sz="1200" b="0" i="0" dirty="0">
                          <a:solidFill>
                            <a:srgbClr val="212121"/>
                          </a:solidFill>
                          <a:effectLst/>
                          <a:latin typeface="Courier New" panose="02070309020205020404" pitchFamily="49" charset="0"/>
                        </a:rPr>
                        <a:t>Max: 1166.0 </a:t>
                      </a:r>
                    </a:p>
                    <a:p>
                      <a:r>
                        <a:rPr lang="en-US" sz="1200" b="0" i="0" dirty="0">
                          <a:solidFill>
                            <a:srgbClr val="212121"/>
                          </a:solidFill>
                          <a:effectLst/>
                          <a:latin typeface="Courier New" panose="02070309020205020404" pitchFamily="49" charset="0"/>
                        </a:rPr>
                        <a:t>Min: -1024.0 </a:t>
                      </a:r>
                    </a:p>
                    <a:p>
                      <a:r>
                        <a:rPr lang="en-US" sz="1200" b="0" i="0" dirty="0">
                          <a:solidFill>
                            <a:srgbClr val="212121"/>
                          </a:solidFill>
                          <a:effectLst/>
                          <a:latin typeface="Courier New" panose="02070309020205020404" pitchFamily="49" charset="0"/>
                        </a:rPr>
                        <a:t>standard deviation: 485.81054320686843</a:t>
                      </a:r>
                    </a:p>
                    <a:p>
                      <a:r>
                        <a:rPr lang="en-US" sz="1200" b="0" i="0" dirty="0">
                          <a:solidFill>
                            <a:srgbClr val="212121"/>
                          </a:solidFill>
                          <a:effectLst/>
                          <a:latin typeface="Courier New" panose="02070309020205020404" pitchFamily="49" charset="0"/>
                        </a:rPr>
                        <a:t>standard deviation: 236011.8838909526</a:t>
                      </a:r>
                      <a:endParaRPr lang="en-IN" sz="1200" dirty="0"/>
                    </a:p>
                  </a:txBody>
                  <a:tcPr/>
                </a:tc>
                <a:tc>
                  <a:txBody>
                    <a:bodyPr/>
                    <a:lstStyle/>
                    <a:p>
                      <a:r>
                        <a:rPr lang="en-US" sz="1200" b="0" i="0" dirty="0">
                          <a:solidFill>
                            <a:srgbClr val="212121"/>
                          </a:solidFill>
                          <a:effectLst/>
                          <a:latin typeface="Courier New" panose="02070309020205020404" pitchFamily="49" charset="0"/>
                        </a:rPr>
                        <a:t>Mean: -567.7133316532259 </a:t>
                      </a:r>
                    </a:p>
                    <a:p>
                      <a:r>
                        <a:rPr lang="en-US" sz="1200" b="0" i="0" dirty="0">
                          <a:solidFill>
                            <a:srgbClr val="212121"/>
                          </a:solidFill>
                          <a:effectLst/>
                          <a:latin typeface="Courier New" panose="02070309020205020404" pitchFamily="49" charset="0"/>
                        </a:rPr>
                        <a:t>Max: 114.0 </a:t>
                      </a:r>
                    </a:p>
                    <a:p>
                      <a:r>
                        <a:rPr lang="en-US" sz="1200" b="0" i="0" dirty="0">
                          <a:solidFill>
                            <a:srgbClr val="212121"/>
                          </a:solidFill>
                          <a:effectLst/>
                          <a:latin typeface="Courier New" panose="02070309020205020404" pitchFamily="49" charset="0"/>
                        </a:rPr>
                        <a:t>Min: -1024.0 </a:t>
                      </a:r>
                    </a:p>
                    <a:p>
                      <a:r>
                        <a:rPr lang="en-US" sz="1200" b="0" i="0" dirty="0">
                          <a:solidFill>
                            <a:srgbClr val="212121"/>
                          </a:solidFill>
                          <a:effectLst/>
                          <a:latin typeface="Courier New" panose="02070309020205020404" pitchFamily="49" charset="0"/>
                        </a:rPr>
                        <a:t>standard deviation: 463.4158702005345</a:t>
                      </a:r>
                    </a:p>
                    <a:p>
                      <a:r>
                        <a:rPr lang="en-US" sz="1200" b="0" i="0" dirty="0">
                          <a:solidFill>
                            <a:srgbClr val="212121"/>
                          </a:solidFill>
                          <a:effectLst/>
                          <a:latin typeface="Courier New" panose="02070309020205020404" pitchFamily="49" charset="0"/>
                        </a:rPr>
                        <a:t>standard deviation: 214754.26875371864</a:t>
                      </a:r>
                      <a:endParaRPr lang="en-IN" sz="1200" dirty="0"/>
                    </a:p>
                  </a:txBody>
                  <a:tcPr/>
                </a:tc>
                <a:extLst>
                  <a:ext uri="{0D108BD9-81ED-4DB2-BD59-A6C34878D82A}">
                    <a16:rowId xmlns:a16="http://schemas.microsoft.com/office/drawing/2014/main" val="1223459523"/>
                  </a:ext>
                </a:extLst>
              </a:tr>
              <a:tr h="995082">
                <a:tc>
                  <a:txBody>
                    <a:bodyPr/>
                    <a:lstStyle/>
                    <a:p>
                      <a:r>
                        <a:rPr lang="en-IN" dirty="0"/>
                        <a:t>HEART MRI IMAGES</a:t>
                      </a:r>
                    </a:p>
                  </a:txBody>
                  <a:tcPr/>
                </a:tc>
                <a:tc>
                  <a:txBody>
                    <a:bodyPr/>
                    <a:lstStyle/>
                    <a:p>
                      <a:r>
                        <a:rPr lang="en-US" sz="1200" b="0" i="0" dirty="0">
                          <a:solidFill>
                            <a:srgbClr val="212121"/>
                          </a:solidFill>
                          <a:effectLst/>
                          <a:latin typeface="Courier New" panose="02070309020205020404" pitchFamily="49" charset="0"/>
                        </a:rPr>
                        <a:t>Mean: 0.003993430397727273</a:t>
                      </a:r>
                    </a:p>
                    <a:p>
                      <a:r>
                        <a:rPr lang="en-US" sz="1200" b="0" i="0" dirty="0">
                          <a:solidFill>
                            <a:srgbClr val="212121"/>
                          </a:solidFill>
                          <a:effectLst/>
                          <a:latin typeface="Courier New" panose="02070309020205020404" pitchFamily="49" charset="0"/>
                        </a:rPr>
                        <a:t>Max: 1.0</a:t>
                      </a:r>
                    </a:p>
                    <a:p>
                      <a:r>
                        <a:rPr lang="en-US" sz="1200" b="0" i="0" dirty="0">
                          <a:solidFill>
                            <a:srgbClr val="212121"/>
                          </a:solidFill>
                          <a:effectLst/>
                          <a:latin typeface="Courier New" panose="02070309020205020404" pitchFamily="49" charset="0"/>
                        </a:rPr>
                        <a:t>Min: 0.0 </a:t>
                      </a:r>
                    </a:p>
                    <a:p>
                      <a:r>
                        <a:rPr lang="en-US" sz="1200" b="0" i="0" dirty="0">
                          <a:solidFill>
                            <a:srgbClr val="212121"/>
                          </a:solidFill>
                          <a:effectLst/>
                          <a:latin typeface="Courier New" panose="02070309020205020404" pitchFamily="49" charset="0"/>
                        </a:rPr>
                        <a:t>standard deviation: 0.06306728875879901</a:t>
                      </a:r>
                    </a:p>
                    <a:p>
                      <a:r>
                        <a:rPr lang="en-US" sz="1200" b="0" i="0" dirty="0">
                          <a:solidFill>
                            <a:srgbClr val="212121"/>
                          </a:solidFill>
                          <a:effectLst/>
                          <a:latin typeface="Courier New" panose="02070309020205020404" pitchFamily="49" charset="0"/>
                        </a:rPr>
                        <a:t>standard deviation:0.003977482911385736</a:t>
                      </a:r>
                      <a:endParaRPr lang="en-IN" sz="1200" dirty="0"/>
                    </a:p>
                  </a:txBody>
                  <a:tcPr/>
                </a:tc>
                <a:tc>
                  <a:txBody>
                    <a:bodyPr/>
                    <a:lstStyle/>
                    <a:p>
                      <a:r>
                        <a:rPr lang="en-US" sz="1200" b="0" i="0" dirty="0">
                          <a:solidFill>
                            <a:srgbClr val="212121"/>
                          </a:solidFill>
                          <a:effectLst/>
                          <a:latin typeface="Courier New" panose="02070309020205020404" pitchFamily="49" charset="0"/>
                        </a:rPr>
                        <a:t>Mean: 0.056875 </a:t>
                      </a:r>
                    </a:p>
                    <a:p>
                      <a:r>
                        <a:rPr lang="en-US" sz="1200" b="0" i="0" dirty="0">
                          <a:solidFill>
                            <a:srgbClr val="212121"/>
                          </a:solidFill>
                          <a:effectLst/>
                          <a:latin typeface="Courier New" panose="02070309020205020404" pitchFamily="49" charset="0"/>
                        </a:rPr>
                        <a:t>Max: 1.0 </a:t>
                      </a:r>
                    </a:p>
                    <a:p>
                      <a:r>
                        <a:rPr lang="en-US" sz="1200" b="0" i="0" dirty="0">
                          <a:solidFill>
                            <a:srgbClr val="212121"/>
                          </a:solidFill>
                          <a:effectLst/>
                          <a:latin typeface="Courier New" panose="02070309020205020404" pitchFamily="49" charset="0"/>
                        </a:rPr>
                        <a:t>Min: 0.0 </a:t>
                      </a:r>
                    </a:p>
                    <a:p>
                      <a:r>
                        <a:rPr lang="en-US" sz="1200" b="0" i="0" dirty="0">
                          <a:solidFill>
                            <a:srgbClr val="212121"/>
                          </a:solidFill>
                          <a:effectLst/>
                          <a:latin typeface="Courier New" panose="02070309020205020404" pitchFamily="49" charset="0"/>
                        </a:rPr>
                        <a:t>standard deviation: 0.23160361477101346</a:t>
                      </a:r>
                    </a:p>
                    <a:p>
                      <a:r>
                        <a:rPr lang="en-US" sz="1200" b="0" i="0" dirty="0">
                          <a:solidFill>
                            <a:srgbClr val="212121"/>
                          </a:solidFill>
                          <a:effectLst/>
                          <a:latin typeface="Courier New" panose="02070309020205020404" pitchFamily="49" charset="0"/>
                        </a:rPr>
                        <a:t>standard deviation: 0.053640234375</a:t>
                      </a:r>
                      <a:endParaRPr lang="en-IN" sz="1200" dirty="0"/>
                    </a:p>
                  </a:txBody>
                  <a:tcPr/>
                </a:tc>
                <a:extLst>
                  <a:ext uri="{0D108BD9-81ED-4DB2-BD59-A6C34878D82A}">
                    <a16:rowId xmlns:a16="http://schemas.microsoft.com/office/drawing/2014/main" val="769435232"/>
                  </a:ext>
                </a:extLst>
              </a:tr>
              <a:tr h="1057835">
                <a:tc>
                  <a:txBody>
                    <a:bodyPr/>
                    <a:lstStyle/>
                    <a:p>
                      <a:r>
                        <a:rPr lang="en-IN" dirty="0"/>
                        <a:t>HIPPOCAMPUS MRI IMAGES</a:t>
                      </a:r>
                    </a:p>
                  </a:txBody>
                  <a:tcPr/>
                </a:tc>
                <a:tc>
                  <a:txBody>
                    <a:bodyPr/>
                    <a:lstStyle/>
                    <a:p>
                      <a:r>
                        <a:rPr lang="en-IN" sz="1200" b="0" i="0" dirty="0">
                          <a:solidFill>
                            <a:srgbClr val="212121"/>
                          </a:solidFill>
                          <a:effectLst/>
                          <a:latin typeface="Courier New" panose="02070309020205020404" pitchFamily="49" charset="0"/>
                        </a:rPr>
                        <a:t>Mean: 0.07773955773955774 </a:t>
                      </a:r>
                    </a:p>
                    <a:p>
                      <a:r>
                        <a:rPr lang="en-IN" sz="1200" b="0" i="0" dirty="0">
                          <a:solidFill>
                            <a:srgbClr val="212121"/>
                          </a:solidFill>
                          <a:effectLst/>
                          <a:latin typeface="Courier New" panose="02070309020205020404" pitchFamily="49" charset="0"/>
                        </a:rPr>
                        <a:t>Max: 2.0 </a:t>
                      </a:r>
                    </a:p>
                    <a:p>
                      <a:r>
                        <a:rPr lang="en-IN" sz="1200" b="0" i="0" dirty="0">
                          <a:solidFill>
                            <a:srgbClr val="212121"/>
                          </a:solidFill>
                          <a:effectLst/>
                          <a:latin typeface="Courier New" panose="02070309020205020404" pitchFamily="49" charset="0"/>
                        </a:rPr>
                        <a:t>Min: 0.0 </a:t>
                      </a:r>
                    </a:p>
                    <a:p>
                      <a:r>
                        <a:rPr lang="en-IN" sz="1200" b="0" i="0" dirty="0">
                          <a:solidFill>
                            <a:srgbClr val="212121"/>
                          </a:solidFill>
                          <a:effectLst/>
                          <a:latin typeface="Courier New" panose="02070309020205020404" pitchFamily="49" charset="0"/>
                        </a:rPr>
                        <a:t>standard deviation: 0.3558379600696792</a:t>
                      </a:r>
                    </a:p>
                    <a:p>
                      <a:r>
                        <a:rPr lang="en-IN" sz="1200" b="0" i="0" dirty="0">
                          <a:solidFill>
                            <a:srgbClr val="212121"/>
                          </a:solidFill>
                          <a:effectLst/>
                          <a:latin typeface="Courier New" panose="02070309020205020404" pitchFamily="49" charset="0"/>
                        </a:rPr>
                        <a:t>standard deviation: 0.12662065382655063</a:t>
                      </a:r>
                      <a:endParaRPr lang="en-IN" sz="1200" dirty="0"/>
                    </a:p>
                  </a:txBody>
                  <a:tcPr/>
                </a:tc>
                <a:tc>
                  <a:txBody>
                    <a:bodyPr/>
                    <a:lstStyle/>
                    <a:p>
                      <a:r>
                        <a:rPr lang="en-US" sz="1200" b="0" i="0" dirty="0">
                          <a:solidFill>
                            <a:srgbClr val="212121"/>
                          </a:solidFill>
                          <a:effectLst/>
                          <a:latin typeface="Courier New" panose="02070309020205020404" pitchFamily="49" charset="0"/>
                        </a:rPr>
                        <a:t>Mean: 0.0914004914004914 </a:t>
                      </a:r>
                    </a:p>
                    <a:p>
                      <a:r>
                        <a:rPr lang="en-US" sz="1200" b="0" i="0" dirty="0">
                          <a:solidFill>
                            <a:srgbClr val="212121"/>
                          </a:solidFill>
                          <a:effectLst/>
                          <a:latin typeface="Courier New" panose="02070309020205020404" pitchFamily="49" charset="0"/>
                        </a:rPr>
                        <a:t>Max: 2.0</a:t>
                      </a:r>
                    </a:p>
                    <a:p>
                      <a:r>
                        <a:rPr lang="en-US" sz="1200" b="0" i="0" dirty="0">
                          <a:solidFill>
                            <a:srgbClr val="212121"/>
                          </a:solidFill>
                          <a:effectLst/>
                          <a:latin typeface="Courier New" panose="02070309020205020404" pitchFamily="49" charset="0"/>
                        </a:rPr>
                        <a:t>Min: 0.0 </a:t>
                      </a:r>
                    </a:p>
                    <a:p>
                      <a:r>
                        <a:rPr lang="en-US" sz="1200" b="0" i="0" dirty="0">
                          <a:solidFill>
                            <a:srgbClr val="212121"/>
                          </a:solidFill>
                          <a:effectLst/>
                          <a:latin typeface="Courier New" panose="02070309020205020404" pitchFamily="49" charset="0"/>
                        </a:rPr>
                        <a:t>standard deviation: 0.35259620368047273</a:t>
                      </a:r>
                    </a:p>
                    <a:p>
                      <a:r>
                        <a:rPr lang="en-US" sz="1200" b="0" i="0" dirty="0">
                          <a:solidFill>
                            <a:srgbClr val="212121"/>
                          </a:solidFill>
                          <a:effectLst/>
                          <a:latin typeface="Courier New" panose="02070309020205020404" pitchFamily="49" charset="0"/>
                        </a:rPr>
                        <a:t>standard deviation: 0.1243240828498814</a:t>
                      </a:r>
                      <a:endParaRPr lang="en-IN" sz="1200" dirty="0"/>
                    </a:p>
                  </a:txBody>
                  <a:tcPr/>
                </a:tc>
                <a:extLst>
                  <a:ext uri="{0D108BD9-81ED-4DB2-BD59-A6C34878D82A}">
                    <a16:rowId xmlns:a16="http://schemas.microsoft.com/office/drawing/2014/main" val="2375023214"/>
                  </a:ext>
                </a:extLst>
              </a:tr>
              <a:tr h="993290">
                <a:tc>
                  <a:txBody>
                    <a:bodyPr/>
                    <a:lstStyle/>
                    <a:p>
                      <a:r>
                        <a:rPr lang="en-IN" dirty="0"/>
                        <a:t>PROSTATE MRI IMAGES </a:t>
                      </a:r>
                    </a:p>
                    <a:p>
                      <a:r>
                        <a:rPr lang="en-IN" dirty="0"/>
                        <a:t>(FOLDER-1/157)</a:t>
                      </a:r>
                    </a:p>
                  </a:txBody>
                  <a:tcPr/>
                </a:tc>
                <a:tc>
                  <a:txBody>
                    <a:bodyPr/>
                    <a:lstStyle/>
                    <a:p>
                      <a:r>
                        <a:rPr lang="en-US" sz="1200" b="0" i="0" dirty="0">
                          <a:solidFill>
                            <a:srgbClr val="212121"/>
                          </a:solidFill>
                          <a:effectLst/>
                          <a:latin typeface="Courier New" panose="02070309020205020404" pitchFamily="49" charset="0"/>
                        </a:rPr>
                        <a:t>Mean: 0.003199729158409301 </a:t>
                      </a:r>
                    </a:p>
                    <a:p>
                      <a:r>
                        <a:rPr lang="en-US" sz="1200" b="0" i="0" dirty="0">
                          <a:solidFill>
                            <a:srgbClr val="212121"/>
                          </a:solidFill>
                          <a:effectLst/>
                          <a:latin typeface="Courier New" panose="02070309020205020404" pitchFamily="49" charset="0"/>
                        </a:rPr>
                        <a:t>Max: 1.0</a:t>
                      </a:r>
                    </a:p>
                    <a:p>
                      <a:r>
                        <a:rPr lang="en-US" sz="1200" b="0" i="0" dirty="0">
                          <a:solidFill>
                            <a:srgbClr val="212121"/>
                          </a:solidFill>
                          <a:effectLst/>
                          <a:latin typeface="Courier New" panose="02070309020205020404" pitchFamily="49" charset="0"/>
                        </a:rPr>
                        <a:t>Min: 0.0 </a:t>
                      </a:r>
                    </a:p>
                    <a:p>
                      <a:r>
                        <a:rPr lang="en-US" sz="1200" b="0" i="0" dirty="0">
                          <a:solidFill>
                            <a:srgbClr val="212121"/>
                          </a:solidFill>
                          <a:effectLst/>
                          <a:latin typeface="Courier New" panose="02070309020205020404" pitchFamily="49" charset="0"/>
                        </a:rPr>
                        <a:t>standard deviation: 0.056475577834336044</a:t>
                      </a:r>
                    </a:p>
                    <a:p>
                      <a:r>
                        <a:rPr lang="en-US" sz="1200" b="0" i="0" dirty="0">
                          <a:solidFill>
                            <a:srgbClr val="212121"/>
                          </a:solidFill>
                          <a:effectLst/>
                          <a:latin typeface="Courier New" panose="02070309020205020404" pitchFamily="49" charset="0"/>
                        </a:rPr>
                        <a:t>standard deviation:0.0031894908917221485</a:t>
                      </a:r>
                      <a:endParaRPr lang="en-IN" sz="1200" dirty="0"/>
                    </a:p>
                  </a:txBody>
                  <a:tcPr/>
                </a:tc>
                <a:tc>
                  <a:txBody>
                    <a:bodyPr/>
                    <a:lstStyle/>
                    <a:p>
                      <a:r>
                        <a:rPr lang="en-US" sz="1200" b="0" i="0" dirty="0">
                          <a:solidFill>
                            <a:srgbClr val="212121"/>
                          </a:solidFill>
                          <a:effectLst/>
                          <a:latin typeface="Courier New" panose="02070309020205020404" pitchFamily="49" charset="0"/>
                        </a:rPr>
                        <a:t>Mean: 0.021711366538952746 </a:t>
                      </a:r>
                    </a:p>
                    <a:p>
                      <a:r>
                        <a:rPr lang="en-US" sz="1200" b="0" i="0" dirty="0">
                          <a:solidFill>
                            <a:srgbClr val="212121"/>
                          </a:solidFill>
                          <a:effectLst/>
                          <a:latin typeface="Courier New" panose="02070309020205020404" pitchFamily="49" charset="0"/>
                        </a:rPr>
                        <a:t>Max: 1.0 </a:t>
                      </a:r>
                    </a:p>
                    <a:p>
                      <a:r>
                        <a:rPr lang="en-US" sz="1200" b="0" i="0" dirty="0">
                          <a:solidFill>
                            <a:srgbClr val="212121"/>
                          </a:solidFill>
                          <a:effectLst/>
                          <a:latin typeface="Courier New" panose="02070309020205020404" pitchFamily="49" charset="0"/>
                        </a:rPr>
                        <a:t>Min: 0.0 </a:t>
                      </a:r>
                    </a:p>
                    <a:p>
                      <a:r>
                        <a:rPr lang="en-US" sz="1200" b="0" i="0" dirty="0">
                          <a:solidFill>
                            <a:srgbClr val="212121"/>
                          </a:solidFill>
                          <a:effectLst/>
                          <a:latin typeface="Courier New" panose="02070309020205020404" pitchFamily="49" charset="0"/>
                        </a:rPr>
                        <a:t>standard deviation: 0.14573943564445413 </a:t>
                      </a:r>
                    </a:p>
                    <a:p>
                      <a:r>
                        <a:rPr lang="en-US" sz="1200" b="0" i="0" dirty="0">
                          <a:solidFill>
                            <a:srgbClr val="212121"/>
                          </a:solidFill>
                          <a:effectLst/>
                          <a:latin typeface="Courier New" panose="02070309020205020404" pitchFamily="49" charset="0"/>
                        </a:rPr>
                        <a:t>standard deviation: 0.021239983101963986</a:t>
                      </a:r>
                      <a:endParaRPr lang="en-IN" sz="1200" dirty="0"/>
                    </a:p>
                  </a:txBody>
                  <a:tcPr/>
                </a:tc>
                <a:extLst>
                  <a:ext uri="{0D108BD9-81ED-4DB2-BD59-A6C34878D82A}">
                    <a16:rowId xmlns:a16="http://schemas.microsoft.com/office/drawing/2014/main" val="3164484691"/>
                  </a:ext>
                </a:extLst>
              </a:tr>
              <a:tr h="1043732">
                <a:tc>
                  <a:txBody>
                    <a:bodyPr/>
                    <a:lstStyle/>
                    <a:p>
                      <a:r>
                        <a:rPr lang="en-IN" dirty="0"/>
                        <a:t>PROSTATE MRI IMAGES </a:t>
                      </a:r>
                    </a:p>
                    <a:p>
                      <a:r>
                        <a:rPr lang="en-IN" dirty="0"/>
                        <a:t>(FOLDER-2/158)</a:t>
                      </a:r>
                    </a:p>
                  </a:txBody>
                  <a:tcPr/>
                </a:tc>
                <a:tc>
                  <a:txBody>
                    <a:bodyPr/>
                    <a:lstStyle/>
                    <a:p>
                      <a:r>
                        <a:rPr lang="en-US" sz="1200" b="0" i="0" dirty="0">
                          <a:solidFill>
                            <a:srgbClr val="212121"/>
                          </a:solidFill>
                          <a:effectLst/>
                          <a:latin typeface="Courier New" panose="02070309020205020404" pitchFamily="49" charset="0"/>
                        </a:rPr>
                        <a:t>Mean: 817.8060509288981 </a:t>
                      </a:r>
                    </a:p>
                    <a:p>
                      <a:r>
                        <a:rPr lang="en-US" sz="1200" b="0" i="0" dirty="0">
                          <a:solidFill>
                            <a:srgbClr val="212121"/>
                          </a:solidFill>
                          <a:effectLst/>
                          <a:latin typeface="Courier New" panose="02070309020205020404" pitchFamily="49" charset="0"/>
                        </a:rPr>
                        <a:t>Max: 3607.068359375 </a:t>
                      </a:r>
                    </a:p>
                    <a:p>
                      <a:r>
                        <a:rPr lang="en-US" sz="1200" b="0" i="0" dirty="0">
                          <a:solidFill>
                            <a:srgbClr val="212121"/>
                          </a:solidFill>
                          <a:effectLst/>
                          <a:latin typeface="Courier New" panose="02070309020205020404" pitchFamily="49" charset="0"/>
                        </a:rPr>
                        <a:t>Min: 0.0 </a:t>
                      </a:r>
                    </a:p>
                    <a:p>
                      <a:r>
                        <a:rPr lang="en-US" sz="1200" b="0" i="0" dirty="0">
                          <a:solidFill>
                            <a:srgbClr val="212121"/>
                          </a:solidFill>
                          <a:effectLst/>
                          <a:latin typeface="Courier New" panose="02070309020205020404" pitchFamily="49" charset="0"/>
                        </a:rPr>
                        <a:t>standard deviation: 745.8661382826112 </a:t>
                      </a:r>
                    </a:p>
                    <a:p>
                      <a:r>
                        <a:rPr lang="en-US" sz="1200" b="0" i="0" dirty="0">
                          <a:solidFill>
                            <a:srgbClr val="212121"/>
                          </a:solidFill>
                          <a:effectLst/>
                          <a:latin typeface="Courier New" panose="02070309020205020404" pitchFamily="49" charset="0"/>
                        </a:rPr>
                        <a:t>standard deviation: 556316.2962366153</a:t>
                      </a:r>
                      <a:endParaRPr lang="en-IN" sz="1200" dirty="0"/>
                    </a:p>
                  </a:txBody>
                  <a:tcPr/>
                </a:tc>
                <a:tc>
                  <a:txBody>
                    <a:bodyPr/>
                    <a:lstStyle/>
                    <a:p>
                      <a:r>
                        <a:rPr lang="en-US" sz="1200" b="0" i="0" dirty="0">
                          <a:solidFill>
                            <a:srgbClr val="212121"/>
                          </a:solidFill>
                          <a:effectLst/>
                          <a:latin typeface="Courier New" panose="02070309020205020404" pitchFamily="49" charset="0"/>
                        </a:rPr>
                        <a:t>Mean: 1327.3683105965179 </a:t>
                      </a:r>
                    </a:p>
                    <a:p>
                      <a:r>
                        <a:rPr lang="en-US" sz="1200" b="0" i="0" dirty="0">
                          <a:solidFill>
                            <a:srgbClr val="212121"/>
                          </a:solidFill>
                          <a:effectLst/>
                          <a:latin typeface="Courier New" panose="02070309020205020404" pitchFamily="49" charset="0"/>
                        </a:rPr>
                        <a:t>Max: 3415.42626953125 </a:t>
                      </a:r>
                    </a:p>
                    <a:p>
                      <a:r>
                        <a:rPr lang="en-US" sz="1200" b="0" i="0" dirty="0">
                          <a:solidFill>
                            <a:srgbClr val="212121"/>
                          </a:solidFill>
                          <a:effectLst/>
                          <a:latin typeface="Courier New" panose="02070309020205020404" pitchFamily="49" charset="0"/>
                        </a:rPr>
                        <a:t>Min: 0.0 </a:t>
                      </a:r>
                    </a:p>
                    <a:p>
                      <a:r>
                        <a:rPr lang="en-US" sz="1200" b="0" i="0" dirty="0">
                          <a:solidFill>
                            <a:srgbClr val="212121"/>
                          </a:solidFill>
                          <a:effectLst/>
                          <a:latin typeface="Courier New" panose="02070309020205020404" pitchFamily="49" charset="0"/>
                        </a:rPr>
                        <a:t>standard deviation: 863.6383321146188 </a:t>
                      </a:r>
                    </a:p>
                    <a:p>
                      <a:r>
                        <a:rPr lang="en-US" sz="1200" b="0" i="0" dirty="0">
                          <a:solidFill>
                            <a:srgbClr val="212121"/>
                          </a:solidFill>
                          <a:effectLst/>
                          <a:latin typeface="Courier New" panose="02070309020205020404" pitchFamily="49" charset="0"/>
                        </a:rPr>
                        <a:t>standard deviation: 745871.1686977207</a:t>
                      </a:r>
                      <a:endParaRPr lang="en-IN" sz="1200" dirty="0"/>
                    </a:p>
                  </a:txBody>
                  <a:tcPr/>
                </a:tc>
                <a:extLst>
                  <a:ext uri="{0D108BD9-81ED-4DB2-BD59-A6C34878D82A}">
                    <a16:rowId xmlns:a16="http://schemas.microsoft.com/office/drawing/2014/main" val="2305126715"/>
                  </a:ext>
                </a:extLst>
              </a:tr>
            </a:tbl>
          </a:graphicData>
        </a:graphic>
      </p:graphicFrame>
      <p:sp>
        <p:nvSpPr>
          <p:cNvPr id="3" name="TextBox 2">
            <a:extLst>
              <a:ext uri="{FF2B5EF4-FFF2-40B4-BE49-F238E27FC236}">
                <a16:creationId xmlns:a16="http://schemas.microsoft.com/office/drawing/2014/main" id="{B99325C2-4966-DC89-E4D3-C0083C3B64E3}"/>
              </a:ext>
            </a:extLst>
          </p:cNvPr>
          <p:cNvSpPr txBox="1"/>
          <p:nvPr/>
        </p:nvSpPr>
        <p:spPr>
          <a:xfrm>
            <a:off x="201705" y="322729"/>
            <a:ext cx="11663081" cy="338554"/>
          </a:xfrm>
          <a:prstGeom prst="rect">
            <a:avLst/>
          </a:prstGeom>
          <a:noFill/>
        </p:spPr>
        <p:txBody>
          <a:bodyPr wrap="square" rtlCol="0">
            <a:spAutoFit/>
          </a:bodyPr>
          <a:lstStyle/>
          <a:p>
            <a:r>
              <a:rPr lang="en-IN" sz="1600" b="1" dirty="0"/>
              <a:t>COMPARISON OF THE STATISTICAL ANALYSIS VALUES OF THE WHOLE VISUALISED IMAGE AND THE SEGMENTED IMAGE IN EACH CASES:</a:t>
            </a:r>
          </a:p>
        </p:txBody>
      </p:sp>
    </p:spTree>
    <p:extLst>
      <p:ext uri="{BB962C8B-B14F-4D97-AF65-F5344CB8AC3E}">
        <p14:creationId xmlns:p14="http://schemas.microsoft.com/office/powerpoint/2010/main" val="3110222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A3D2-1893-9190-F1E7-0C51C16B8B46}"/>
              </a:ext>
            </a:extLst>
          </p:cNvPr>
          <p:cNvSpPr>
            <a:spLocks noGrp="1"/>
          </p:cNvSpPr>
          <p:nvPr>
            <p:ph type="title"/>
          </p:nvPr>
        </p:nvSpPr>
        <p:spPr/>
        <p:txBody>
          <a:bodyPr/>
          <a:lstStyle/>
          <a:p>
            <a:r>
              <a:rPr lang="en-IN" dirty="0"/>
              <a:t>INTERPRETATION OF COMPARISON RESULTS</a:t>
            </a:r>
          </a:p>
        </p:txBody>
      </p:sp>
      <p:graphicFrame>
        <p:nvGraphicFramePr>
          <p:cNvPr id="3" name="Table 2">
            <a:extLst>
              <a:ext uri="{FF2B5EF4-FFF2-40B4-BE49-F238E27FC236}">
                <a16:creationId xmlns:a16="http://schemas.microsoft.com/office/drawing/2014/main" id="{B996AD08-E01C-C108-27E1-3FB94D857AFA}"/>
              </a:ext>
            </a:extLst>
          </p:cNvPr>
          <p:cNvGraphicFramePr>
            <a:graphicFrameLocks noGrp="1"/>
          </p:cNvGraphicFramePr>
          <p:nvPr>
            <p:extLst>
              <p:ext uri="{D42A27DB-BD31-4B8C-83A1-F6EECF244321}">
                <p14:modId xmlns:p14="http://schemas.microsoft.com/office/powerpoint/2010/main" val="3666325107"/>
              </p:ext>
            </p:extLst>
          </p:nvPr>
        </p:nvGraphicFramePr>
        <p:xfrm>
          <a:off x="923364" y="1374090"/>
          <a:ext cx="9825318" cy="4668520"/>
        </p:xfrm>
        <a:graphic>
          <a:graphicData uri="http://schemas.openxmlformats.org/drawingml/2006/table">
            <a:tbl>
              <a:tblPr firstRow="1" bandRow="1">
                <a:tableStyleId>{21E4AEA4-8DFA-4A89-87EB-49C32662AFE0}</a:tableStyleId>
              </a:tblPr>
              <a:tblGrid>
                <a:gridCol w="3056965">
                  <a:extLst>
                    <a:ext uri="{9D8B030D-6E8A-4147-A177-3AD203B41FA5}">
                      <a16:colId xmlns:a16="http://schemas.microsoft.com/office/drawing/2014/main" val="1189605407"/>
                    </a:ext>
                  </a:extLst>
                </a:gridCol>
                <a:gridCol w="6768353">
                  <a:extLst>
                    <a:ext uri="{9D8B030D-6E8A-4147-A177-3AD203B41FA5}">
                      <a16:colId xmlns:a16="http://schemas.microsoft.com/office/drawing/2014/main" val="2359428916"/>
                    </a:ext>
                  </a:extLst>
                </a:gridCol>
              </a:tblGrid>
              <a:tr h="370840">
                <a:tc>
                  <a:txBody>
                    <a:bodyPr/>
                    <a:lstStyle/>
                    <a:p>
                      <a:endParaRPr lang="en-IN"/>
                    </a:p>
                  </a:txBody>
                  <a:tcPr/>
                </a:tc>
                <a:tc>
                  <a:txBody>
                    <a:bodyPr/>
                    <a:lstStyle/>
                    <a:p>
                      <a:r>
                        <a:rPr lang="en-IN" dirty="0"/>
                        <a:t>STATISTICAL INTERPRETATION FROM THE PREVIOUS TABLE</a:t>
                      </a:r>
                    </a:p>
                  </a:txBody>
                  <a:tcPr/>
                </a:tc>
                <a:extLst>
                  <a:ext uri="{0D108BD9-81ED-4DB2-BD59-A6C34878D82A}">
                    <a16:rowId xmlns:a16="http://schemas.microsoft.com/office/drawing/2014/main" val="3190324817"/>
                  </a:ext>
                </a:extLst>
              </a:tr>
              <a:tr h="370840">
                <a:tc>
                  <a:txBody>
                    <a:bodyPr/>
                    <a:lstStyle/>
                    <a:p>
                      <a:r>
                        <a:rPr lang="en-IN" dirty="0"/>
                        <a:t>ABDOMINAL CT </a:t>
                      </a:r>
                    </a:p>
                  </a:txBody>
                  <a:tcPr/>
                </a:tc>
                <a:tc>
                  <a:txBody>
                    <a:bodyPr/>
                    <a:lstStyle/>
                    <a:p>
                      <a:r>
                        <a:rPr lang="en-IN" dirty="0"/>
                        <a:t>PIXEL INTENSITY MEAN VALUES HAVE SLIGHTLY DECREASED WITH SIGNIFICANT DECREASE IN VARIANCE IN THE SEGMENTED IMAGE .  </a:t>
                      </a:r>
                    </a:p>
                  </a:txBody>
                  <a:tcPr/>
                </a:tc>
                <a:extLst>
                  <a:ext uri="{0D108BD9-81ED-4DB2-BD59-A6C34878D82A}">
                    <a16:rowId xmlns:a16="http://schemas.microsoft.com/office/drawing/2014/main" val="980558350"/>
                  </a:ext>
                </a:extLst>
              </a:tr>
              <a:tr h="370840">
                <a:tc>
                  <a:txBody>
                    <a:bodyPr/>
                    <a:lstStyle/>
                    <a:p>
                      <a:r>
                        <a:rPr lang="en-IN" dirty="0"/>
                        <a:t>HEART MRI</a:t>
                      </a:r>
                    </a:p>
                  </a:txBody>
                  <a:tcPr/>
                </a:tc>
                <a:tc>
                  <a:txBody>
                    <a:bodyPr/>
                    <a:lstStyle/>
                    <a:p>
                      <a:r>
                        <a:rPr lang="en-IN" dirty="0"/>
                        <a:t>PIXEL INTENSITY VALUES :</a:t>
                      </a:r>
                    </a:p>
                    <a:p>
                      <a:r>
                        <a:rPr lang="en-IN" dirty="0"/>
                        <a:t>MEAN HAS INCREASED WITH SIGNIFICANT INCREASE IN VARIANCE</a:t>
                      </a:r>
                    </a:p>
                    <a:p>
                      <a:r>
                        <a:rPr lang="en-IN" dirty="0"/>
                        <a:t>IN THE SEGMENTED IMAGE.</a:t>
                      </a:r>
                    </a:p>
                  </a:txBody>
                  <a:tcPr/>
                </a:tc>
                <a:extLst>
                  <a:ext uri="{0D108BD9-81ED-4DB2-BD59-A6C34878D82A}">
                    <a16:rowId xmlns:a16="http://schemas.microsoft.com/office/drawing/2014/main" val="1507851153"/>
                  </a:ext>
                </a:extLst>
              </a:tr>
              <a:tr h="370840">
                <a:tc>
                  <a:txBody>
                    <a:bodyPr/>
                    <a:lstStyle/>
                    <a:p>
                      <a:r>
                        <a:rPr lang="en-IN" dirty="0"/>
                        <a:t>HIPPOCAMPUS MRI</a:t>
                      </a:r>
                    </a:p>
                  </a:txBody>
                  <a:tcPr/>
                </a:tc>
                <a:tc>
                  <a:txBody>
                    <a:bodyPr/>
                    <a:lstStyle/>
                    <a:p>
                      <a:r>
                        <a:rPr lang="en-IN" dirty="0"/>
                        <a:t>PIXEL INTENSITY VALUES :</a:t>
                      </a:r>
                    </a:p>
                    <a:p>
                      <a:r>
                        <a:rPr lang="en-IN" dirty="0"/>
                        <a:t>MEAN HAS INCREASED WITH NO CHANGE IN VARIANCE</a:t>
                      </a:r>
                    </a:p>
                    <a:p>
                      <a:r>
                        <a:rPr lang="en-IN" dirty="0"/>
                        <a:t>IN THE SEGMENTED IMAGE.</a:t>
                      </a:r>
                    </a:p>
                  </a:txBody>
                  <a:tcPr/>
                </a:tc>
                <a:extLst>
                  <a:ext uri="{0D108BD9-81ED-4DB2-BD59-A6C34878D82A}">
                    <a16:rowId xmlns:a16="http://schemas.microsoft.com/office/drawing/2014/main" val="21029885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PROSTATE MRI IMAGES </a:t>
                      </a:r>
                    </a:p>
                    <a:p>
                      <a:r>
                        <a:rPr lang="en-IN" dirty="0"/>
                        <a:t>(FOLDER-1/157)</a:t>
                      </a:r>
                    </a:p>
                  </a:txBody>
                  <a:tcPr/>
                </a:tc>
                <a:tc>
                  <a:txBody>
                    <a:bodyPr/>
                    <a:lstStyle/>
                    <a:p>
                      <a:r>
                        <a:rPr lang="en-IN" dirty="0"/>
                        <a:t>PIXEL INTENSITY VALUES :</a:t>
                      </a:r>
                    </a:p>
                    <a:p>
                      <a:r>
                        <a:rPr lang="en-IN" dirty="0"/>
                        <a:t>MEAN HAS INCREASED WITH SIGNIFICANT INCREASE IN VARIANCE</a:t>
                      </a:r>
                    </a:p>
                    <a:p>
                      <a:r>
                        <a:rPr lang="en-IN" dirty="0"/>
                        <a:t>IN THE SEGMENTED IMAGE.</a:t>
                      </a:r>
                    </a:p>
                  </a:txBody>
                  <a:tcPr/>
                </a:tc>
                <a:extLst>
                  <a:ext uri="{0D108BD9-81ED-4DB2-BD59-A6C34878D82A}">
                    <a16:rowId xmlns:a16="http://schemas.microsoft.com/office/drawing/2014/main" val="9208503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PROSTATE MRI IMAGES </a:t>
                      </a:r>
                    </a:p>
                    <a:p>
                      <a:r>
                        <a:rPr lang="en-IN" dirty="0"/>
                        <a:t>(FOLDER-2/158)</a:t>
                      </a:r>
                    </a:p>
                  </a:txBody>
                  <a:tcPr/>
                </a:tc>
                <a:tc>
                  <a:txBody>
                    <a:bodyPr/>
                    <a:lstStyle/>
                    <a:p>
                      <a:r>
                        <a:rPr lang="en-IN" dirty="0"/>
                        <a:t>PIXEL INTENSITY VALUES :</a:t>
                      </a:r>
                    </a:p>
                    <a:p>
                      <a:r>
                        <a:rPr lang="en-IN" dirty="0"/>
                        <a:t>MEAN HAS INCREASED WITH SIGNIFICANT INCREASE IN VARIANCE</a:t>
                      </a:r>
                    </a:p>
                    <a:p>
                      <a:r>
                        <a:rPr lang="en-IN" dirty="0"/>
                        <a:t>IN THE SEGMENTED IMAGE.</a:t>
                      </a:r>
                    </a:p>
                  </a:txBody>
                  <a:tcPr/>
                </a:tc>
                <a:extLst>
                  <a:ext uri="{0D108BD9-81ED-4DB2-BD59-A6C34878D82A}">
                    <a16:rowId xmlns:a16="http://schemas.microsoft.com/office/drawing/2014/main" val="2863630582"/>
                  </a:ext>
                </a:extLst>
              </a:tr>
            </a:tbl>
          </a:graphicData>
        </a:graphic>
      </p:graphicFrame>
    </p:spTree>
    <p:extLst>
      <p:ext uri="{BB962C8B-B14F-4D97-AF65-F5344CB8AC3E}">
        <p14:creationId xmlns:p14="http://schemas.microsoft.com/office/powerpoint/2010/main" val="4286029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DDD7-4E3F-F551-3CC9-366BBE76629B}"/>
              </a:ext>
            </a:extLst>
          </p:cNvPr>
          <p:cNvSpPr>
            <a:spLocks noGrp="1"/>
          </p:cNvSpPr>
          <p:nvPr>
            <p:ph type="title"/>
          </p:nvPr>
        </p:nvSpPr>
        <p:spPr/>
        <p:txBody>
          <a:bodyPr>
            <a:normAutofit/>
          </a:bodyPr>
          <a:lstStyle/>
          <a:p>
            <a:r>
              <a:rPr lang="en-IN" dirty="0"/>
              <a:t>RESOURCES</a:t>
            </a:r>
          </a:p>
        </p:txBody>
      </p:sp>
      <p:sp>
        <p:nvSpPr>
          <p:cNvPr id="3" name="TextBox 2">
            <a:extLst>
              <a:ext uri="{FF2B5EF4-FFF2-40B4-BE49-F238E27FC236}">
                <a16:creationId xmlns:a16="http://schemas.microsoft.com/office/drawing/2014/main" id="{A7C47204-D5A2-BBAE-D138-3F785F30A858}"/>
              </a:ext>
            </a:extLst>
          </p:cNvPr>
          <p:cNvSpPr txBox="1"/>
          <p:nvPr/>
        </p:nvSpPr>
        <p:spPr>
          <a:xfrm>
            <a:off x="744071" y="1837765"/>
            <a:ext cx="10694894" cy="1477328"/>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Neuroimaging in Python — </a:t>
            </a:r>
            <a:r>
              <a:rPr lang="en-IN" dirty="0" err="1">
                <a:hlinkClick r:id="rId2"/>
              </a:rPr>
              <a:t>NiBabel</a:t>
            </a:r>
            <a:r>
              <a:rPr lang="en-IN" dirty="0">
                <a:hlinkClick r:id="rId2"/>
              </a:rPr>
              <a:t> 5.1.0 documentation (nipy.org)</a:t>
            </a:r>
            <a:endParaRPr lang="en-IN" dirty="0"/>
          </a:p>
          <a:p>
            <a:pPr marL="285750" indent="-285750">
              <a:buFont typeface="Arial" panose="020B0604020202020204" pitchFamily="34" charset="0"/>
              <a:buChar char="•"/>
            </a:pPr>
            <a:r>
              <a:rPr lang="fr-FR" dirty="0" err="1">
                <a:hlinkClick r:id="rId3"/>
              </a:rPr>
              <a:t>Specific</a:t>
            </a:r>
            <a:r>
              <a:rPr lang="fr-FR" dirty="0">
                <a:hlinkClick r:id="rId3"/>
              </a:rPr>
              <a:t> images — </a:t>
            </a:r>
            <a:r>
              <a:rPr lang="fr-FR" dirty="0" err="1">
                <a:hlinkClick r:id="rId3"/>
              </a:rPr>
              <a:t>skimage</a:t>
            </a:r>
            <a:r>
              <a:rPr lang="fr-FR" dirty="0">
                <a:hlinkClick r:id="rId3"/>
              </a:rPr>
              <a:t> 0.22.0 documentation (scikit-image.org)</a:t>
            </a:r>
            <a:endParaRPr lang="en-IN" dirty="0"/>
          </a:p>
          <a:p>
            <a:pPr marL="285750" indent="-285750">
              <a:buFont typeface="Arial" panose="020B0604020202020204" pitchFamily="34" charset="0"/>
              <a:buChar char="•"/>
            </a:pPr>
            <a:r>
              <a:rPr lang="en-IN" dirty="0">
                <a:hlinkClick r:id="rId4"/>
              </a:rPr>
              <a:t>Matplotlib — Visualization with Python</a:t>
            </a:r>
            <a:endParaRPr lang="en-IN" dirty="0"/>
          </a:p>
          <a:p>
            <a:pPr marL="285750" indent="-285750">
              <a:buFont typeface="Arial" panose="020B0604020202020204" pitchFamily="34" charset="0"/>
              <a:buChar char="•"/>
            </a:pPr>
            <a:r>
              <a:rPr lang="en-IN" dirty="0">
                <a:hlinkClick r:id="rId5"/>
              </a:rPr>
              <a:t>NumPy</a:t>
            </a:r>
            <a:endParaRPr lang="en-IN" dirty="0"/>
          </a:p>
          <a:p>
            <a:pPr marL="285750" indent="-285750">
              <a:buFont typeface="Arial" panose="020B0604020202020204" pitchFamily="34" charset="0"/>
              <a:buChar char="•"/>
            </a:pPr>
            <a:r>
              <a:rPr lang="pt-BR" dirty="0">
                <a:hlinkClick r:id="rId6"/>
              </a:rPr>
              <a:t>ummadiviany/pds_final_projects at b6e3b9807845dc278498d3f027724601e53d12e7 (github.com)</a:t>
            </a:r>
            <a:endParaRPr lang="en-IN" dirty="0"/>
          </a:p>
        </p:txBody>
      </p:sp>
    </p:spTree>
    <p:extLst>
      <p:ext uri="{BB962C8B-B14F-4D97-AF65-F5344CB8AC3E}">
        <p14:creationId xmlns:p14="http://schemas.microsoft.com/office/powerpoint/2010/main" val="4226334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3323-E0C5-71A4-C4D6-F4D515F7C7D2}"/>
              </a:ext>
            </a:extLst>
          </p:cNvPr>
          <p:cNvSpPr>
            <a:spLocks noGrp="1"/>
          </p:cNvSpPr>
          <p:nvPr>
            <p:ph type="title"/>
          </p:nvPr>
        </p:nvSpPr>
        <p:spPr>
          <a:xfrm>
            <a:off x="838200" y="2743200"/>
            <a:ext cx="10515600" cy="1063159"/>
          </a:xfrm>
        </p:spPr>
        <p:txBody>
          <a:bodyPr/>
          <a:lstStyle/>
          <a:p>
            <a:pPr algn="ctr"/>
            <a:r>
              <a:rPr lang="en-IN" dirty="0"/>
              <a:t>THANK YOU</a:t>
            </a:r>
          </a:p>
        </p:txBody>
      </p:sp>
    </p:spTree>
    <p:extLst>
      <p:ext uri="{BB962C8B-B14F-4D97-AF65-F5344CB8AC3E}">
        <p14:creationId xmlns:p14="http://schemas.microsoft.com/office/powerpoint/2010/main" val="332268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4C61-FDEF-4401-F2AC-A357D16ABB8F}"/>
              </a:ext>
            </a:extLst>
          </p:cNvPr>
          <p:cNvSpPr>
            <a:spLocks noGrp="1"/>
          </p:cNvSpPr>
          <p:nvPr>
            <p:ph type="title"/>
          </p:nvPr>
        </p:nvSpPr>
        <p:spPr/>
        <p:txBody>
          <a:bodyPr/>
          <a:lstStyle/>
          <a:p>
            <a:r>
              <a:rPr lang="en-US" dirty="0" err="1"/>
              <a:t>Nibabel</a:t>
            </a:r>
            <a:br>
              <a:rPr lang="en-US" dirty="0"/>
            </a:br>
            <a:endParaRPr lang="en-IN" dirty="0"/>
          </a:p>
        </p:txBody>
      </p:sp>
      <p:sp>
        <p:nvSpPr>
          <p:cNvPr id="3" name="TextBox 2">
            <a:extLst>
              <a:ext uri="{FF2B5EF4-FFF2-40B4-BE49-F238E27FC236}">
                <a16:creationId xmlns:a16="http://schemas.microsoft.com/office/drawing/2014/main" id="{B09CD898-C7E1-8965-93A3-94AA928D6F9F}"/>
              </a:ext>
            </a:extLst>
          </p:cNvPr>
          <p:cNvSpPr txBox="1"/>
          <p:nvPr/>
        </p:nvSpPr>
        <p:spPr>
          <a:xfrm>
            <a:off x="744071" y="1380565"/>
            <a:ext cx="10609729" cy="2031325"/>
          </a:xfrm>
          <a:prstGeom prst="rect">
            <a:avLst/>
          </a:prstGeom>
          <a:noFill/>
        </p:spPr>
        <p:txBody>
          <a:bodyPr wrap="square" rtlCol="0">
            <a:spAutoFit/>
          </a:bodyPr>
          <a:lstStyle/>
          <a:p>
            <a:r>
              <a:rPr lang="en-US" dirty="0" err="1"/>
              <a:t>NIfTI</a:t>
            </a:r>
            <a:r>
              <a:rPr lang="en-US" dirty="0"/>
              <a:t> (Neuroimaging Informatics Technology Initiative) is a data format for the storage of Functional Magnetic Resonance Imaging (fMRI) and other medical images.</a:t>
            </a:r>
          </a:p>
          <a:p>
            <a:r>
              <a:rPr lang="en-US" dirty="0" err="1"/>
              <a:t>NIfTI</a:t>
            </a:r>
            <a:r>
              <a:rPr lang="en-US" dirty="0"/>
              <a:t> images are registered in a local coordinate system. </a:t>
            </a:r>
          </a:p>
          <a:p>
            <a:r>
              <a:rPr lang="en-US" dirty="0"/>
              <a:t>Each </a:t>
            </a:r>
            <a:r>
              <a:rPr lang="en-US" dirty="0" err="1"/>
              <a:t>NIfTI</a:t>
            </a:r>
            <a:r>
              <a:rPr lang="en-US" dirty="0"/>
              <a:t> file contains metadata </a:t>
            </a:r>
          </a:p>
          <a:p>
            <a:r>
              <a:rPr lang="en-US" dirty="0"/>
              <a:t>FME interprets </a:t>
            </a:r>
            <a:r>
              <a:rPr lang="en-US" dirty="0" err="1"/>
              <a:t>NIfTI</a:t>
            </a:r>
            <a:r>
              <a:rPr lang="en-US" dirty="0"/>
              <a:t> format files as follows:</a:t>
            </a:r>
          </a:p>
          <a:p>
            <a:pPr>
              <a:buNone/>
            </a:pPr>
            <a:r>
              <a:rPr lang="en-US" dirty="0"/>
              <a:t>              1) </a:t>
            </a:r>
            <a:r>
              <a:rPr lang="en-US" dirty="0" err="1"/>
              <a:t>NIfTI</a:t>
            </a:r>
            <a:r>
              <a:rPr lang="en-US" dirty="0"/>
              <a:t> Reader – Reads one or more raster slices from one or more volumes in a single </a:t>
            </a:r>
            <a:r>
              <a:rPr lang="en-US" dirty="0" err="1"/>
              <a:t>NIfTI</a:t>
            </a:r>
            <a:r>
              <a:rPr lang="en-US" dirty="0"/>
              <a:t> file.</a:t>
            </a:r>
          </a:p>
          <a:p>
            <a:pPr>
              <a:buNone/>
            </a:pPr>
            <a:r>
              <a:rPr lang="en-US" dirty="0"/>
              <a:t>               2)</a:t>
            </a:r>
            <a:r>
              <a:rPr lang="en-US" dirty="0" err="1"/>
              <a:t>NIfTI</a:t>
            </a:r>
            <a:r>
              <a:rPr lang="en-US" dirty="0"/>
              <a:t> Writer - Writes a series of raster slices into one or more volumes into a single </a:t>
            </a:r>
            <a:r>
              <a:rPr lang="en-US" dirty="0" err="1"/>
              <a:t>NIfTI</a:t>
            </a:r>
            <a:r>
              <a:rPr lang="en-US" dirty="0"/>
              <a:t> file.</a:t>
            </a:r>
            <a:endParaRPr lang="en-IN" dirty="0"/>
          </a:p>
        </p:txBody>
      </p:sp>
      <p:pic>
        <p:nvPicPr>
          <p:cNvPr id="4" name="Content Placeholder 4">
            <a:extLst>
              <a:ext uri="{FF2B5EF4-FFF2-40B4-BE49-F238E27FC236}">
                <a16:creationId xmlns:a16="http://schemas.microsoft.com/office/drawing/2014/main" id="{6E0788DD-2BB1-C4B6-9BB0-62BFB9216E85}"/>
              </a:ext>
            </a:extLst>
          </p:cNvPr>
          <p:cNvPicPr>
            <a:picLocks noGrp="1" noChangeAspect="1"/>
          </p:cNvPicPr>
          <p:nvPr/>
        </p:nvPicPr>
        <p:blipFill>
          <a:blip r:embed="rId2" cstate="print"/>
          <a:stretch>
            <a:fillRect/>
          </a:stretch>
        </p:blipFill>
        <p:spPr>
          <a:xfrm>
            <a:off x="536226" y="3602975"/>
            <a:ext cx="5095266" cy="2949123"/>
          </a:xfrm>
          <a:prstGeom prst="rect">
            <a:avLst/>
          </a:prstGeom>
        </p:spPr>
      </p:pic>
      <p:sp>
        <p:nvSpPr>
          <p:cNvPr id="5" name="TextBox 4">
            <a:extLst>
              <a:ext uri="{FF2B5EF4-FFF2-40B4-BE49-F238E27FC236}">
                <a16:creationId xmlns:a16="http://schemas.microsoft.com/office/drawing/2014/main" id="{3B5538CA-62FE-8AF4-477C-8437E2F6DE4A}"/>
              </a:ext>
            </a:extLst>
          </p:cNvPr>
          <p:cNvSpPr txBox="1"/>
          <p:nvPr/>
        </p:nvSpPr>
        <p:spPr>
          <a:xfrm>
            <a:off x="6454588" y="4141694"/>
            <a:ext cx="4249271" cy="646331"/>
          </a:xfrm>
          <a:prstGeom prst="rect">
            <a:avLst/>
          </a:prstGeom>
          <a:noFill/>
        </p:spPr>
        <p:txBody>
          <a:bodyPr wrap="square" rtlCol="0">
            <a:spAutoFit/>
          </a:bodyPr>
          <a:lstStyle/>
          <a:p>
            <a:r>
              <a:rPr lang="en-IN" dirty="0"/>
              <a:t>RASTER is a rectangular matrix of evenly spaced CELLS.</a:t>
            </a:r>
          </a:p>
        </p:txBody>
      </p:sp>
    </p:spTree>
    <p:extLst>
      <p:ext uri="{BB962C8B-B14F-4D97-AF65-F5344CB8AC3E}">
        <p14:creationId xmlns:p14="http://schemas.microsoft.com/office/powerpoint/2010/main" val="175536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3AB5-FF26-BFDE-A51E-DCE6236C73A8}"/>
              </a:ext>
            </a:extLst>
          </p:cNvPr>
          <p:cNvSpPr>
            <a:spLocks noGrp="1"/>
          </p:cNvSpPr>
          <p:nvPr>
            <p:ph type="title"/>
          </p:nvPr>
        </p:nvSpPr>
        <p:spPr/>
        <p:txBody>
          <a:bodyPr/>
          <a:lstStyle/>
          <a:p>
            <a:r>
              <a:rPr lang="en-IN" dirty="0"/>
              <a:t>NILEARN</a:t>
            </a:r>
          </a:p>
        </p:txBody>
      </p:sp>
      <p:sp>
        <p:nvSpPr>
          <p:cNvPr id="3" name="Content Placeholder 2">
            <a:extLst>
              <a:ext uri="{FF2B5EF4-FFF2-40B4-BE49-F238E27FC236}">
                <a16:creationId xmlns:a16="http://schemas.microsoft.com/office/drawing/2014/main" id="{81FA5048-0729-D258-D6AC-BC8D88426D2A}"/>
              </a:ext>
            </a:extLst>
          </p:cNvPr>
          <p:cNvSpPr>
            <a:spLocks noGrp="1"/>
          </p:cNvSpPr>
          <p:nvPr>
            <p:ph idx="1"/>
          </p:nvPr>
        </p:nvSpPr>
        <p:spPr>
          <a:xfrm>
            <a:off x="1097280" y="1854699"/>
            <a:ext cx="10058400" cy="4023360"/>
          </a:xfrm>
        </p:spPr>
        <p:txBody>
          <a:bodyPr/>
          <a:lstStyle/>
          <a:p>
            <a:r>
              <a:rPr lang="en-US" dirty="0"/>
              <a:t>package for applying statistical learning techniques</a:t>
            </a:r>
          </a:p>
          <a:p>
            <a:r>
              <a:rPr lang="en-US" dirty="0"/>
              <a:t>It provides tools for analysis techniques like functional connectivity, multivariate (machine-learning based) decoding, but also more basic tools like image manipulation and visualization.</a:t>
            </a:r>
          </a:p>
          <a:p>
            <a:endParaRPr lang="en-IN" dirty="0"/>
          </a:p>
        </p:txBody>
      </p:sp>
      <p:sp>
        <p:nvSpPr>
          <p:cNvPr id="4" name="TextBox 3">
            <a:extLst>
              <a:ext uri="{FF2B5EF4-FFF2-40B4-BE49-F238E27FC236}">
                <a16:creationId xmlns:a16="http://schemas.microsoft.com/office/drawing/2014/main" id="{48C80F5D-2C2D-9E59-8860-67D7196A5B6F}"/>
              </a:ext>
            </a:extLst>
          </p:cNvPr>
          <p:cNvSpPr txBox="1"/>
          <p:nvPr/>
        </p:nvSpPr>
        <p:spPr>
          <a:xfrm>
            <a:off x="1097280" y="3917576"/>
            <a:ext cx="6854414" cy="769441"/>
          </a:xfrm>
          <a:prstGeom prst="rect">
            <a:avLst/>
          </a:prstGeom>
          <a:noFill/>
        </p:spPr>
        <p:txBody>
          <a:bodyPr wrap="square" rtlCol="0">
            <a:spAutoFit/>
          </a:bodyPr>
          <a:lstStyle/>
          <a:p>
            <a:r>
              <a:rPr lang="en-IN" sz="4400" dirty="0"/>
              <a:t>NUMPY</a:t>
            </a:r>
          </a:p>
        </p:txBody>
      </p:sp>
      <p:sp>
        <p:nvSpPr>
          <p:cNvPr id="5" name="TextBox 4">
            <a:extLst>
              <a:ext uri="{FF2B5EF4-FFF2-40B4-BE49-F238E27FC236}">
                <a16:creationId xmlns:a16="http://schemas.microsoft.com/office/drawing/2014/main" id="{42BF2838-3996-7328-56A9-20D88735F330}"/>
              </a:ext>
            </a:extLst>
          </p:cNvPr>
          <p:cNvSpPr txBox="1"/>
          <p:nvPr/>
        </p:nvSpPr>
        <p:spPr>
          <a:xfrm>
            <a:off x="1097280" y="5118847"/>
            <a:ext cx="9418320" cy="369332"/>
          </a:xfrm>
          <a:prstGeom prst="rect">
            <a:avLst/>
          </a:prstGeom>
          <a:noFill/>
        </p:spPr>
        <p:txBody>
          <a:bodyPr wrap="square" rtlCol="0">
            <a:spAutoFit/>
          </a:bodyPr>
          <a:lstStyle/>
          <a:p>
            <a:pPr marL="285750" indent="-285750">
              <a:buFont typeface="Arial" panose="020B0604020202020204" pitchFamily="34" charset="0"/>
              <a:buChar char="•"/>
            </a:pPr>
            <a:r>
              <a:rPr lang="en-IN" dirty="0"/>
              <a:t>PACKAGE IN PYTHON USED FOR SCIENTIFIC CALCULATION</a:t>
            </a:r>
          </a:p>
        </p:txBody>
      </p:sp>
    </p:spTree>
    <p:extLst>
      <p:ext uri="{BB962C8B-B14F-4D97-AF65-F5344CB8AC3E}">
        <p14:creationId xmlns:p14="http://schemas.microsoft.com/office/powerpoint/2010/main" val="167666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027F-32A6-7FEF-5B3D-61FE87FA6037}"/>
              </a:ext>
            </a:extLst>
          </p:cNvPr>
          <p:cNvSpPr>
            <a:spLocks noGrp="1"/>
          </p:cNvSpPr>
          <p:nvPr>
            <p:ph type="title"/>
          </p:nvPr>
        </p:nvSpPr>
        <p:spPr/>
        <p:txBody>
          <a:bodyPr/>
          <a:lstStyle/>
          <a:p>
            <a:r>
              <a:rPr lang="en-IN" dirty="0"/>
              <a:t>SCIKIT</a:t>
            </a:r>
          </a:p>
        </p:txBody>
      </p:sp>
      <p:sp>
        <p:nvSpPr>
          <p:cNvPr id="3" name="Content Placeholder 2">
            <a:extLst>
              <a:ext uri="{FF2B5EF4-FFF2-40B4-BE49-F238E27FC236}">
                <a16:creationId xmlns:a16="http://schemas.microsoft.com/office/drawing/2014/main" id="{D84FA32C-B8D5-A9D0-B3DE-D0A2A727B675}"/>
              </a:ext>
            </a:extLst>
          </p:cNvPr>
          <p:cNvSpPr>
            <a:spLocks noGrp="1"/>
          </p:cNvSpPr>
          <p:nvPr>
            <p:ph idx="1"/>
          </p:nvPr>
        </p:nvSpPr>
        <p:spPr/>
        <p:txBody>
          <a:bodyPr/>
          <a:lstStyle/>
          <a:p>
            <a:r>
              <a:rPr lang="en-US" dirty="0"/>
              <a:t>Scikit-learn is an open source data analysis library, and for Machine Learning (ML)</a:t>
            </a:r>
          </a:p>
          <a:p>
            <a:r>
              <a:rPr lang="en-US" dirty="0"/>
              <a:t>It is used in image segmentation, segmentation masks, assigning labels, and assigning </a:t>
            </a:r>
            <a:r>
              <a:rPr lang="en-US" dirty="0" err="1"/>
              <a:t>colour</a:t>
            </a:r>
            <a:r>
              <a:rPr lang="en-US" dirty="0"/>
              <a:t> to segmented images.</a:t>
            </a:r>
          </a:p>
          <a:p>
            <a:endParaRPr lang="en-IN" dirty="0"/>
          </a:p>
        </p:txBody>
      </p:sp>
    </p:spTree>
    <p:extLst>
      <p:ext uri="{BB962C8B-B14F-4D97-AF65-F5344CB8AC3E}">
        <p14:creationId xmlns:p14="http://schemas.microsoft.com/office/powerpoint/2010/main" val="327212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9586-2D1B-54A6-F219-11C3C01DEB18}"/>
              </a:ext>
            </a:extLst>
          </p:cNvPr>
          <p:cNvSpPr>
            <a:spLocks noGrp="1"/>
          </p:cNvSpPr>
          <p:nvPr>
            <p:ph type="title"/>
          </p:nvPr>
        </p:nvSpPr>
        <p:spPr>
          <a:xfrm>
            <a:off x="493060" y="365125"/>
            <a:ext cx="10862328" cy="1325563"/>
          </a:xfrm>
        </p:spPr>
        <p:txBody>
          <a:bodyPr/>
          <a:lstStyle/>
          <a:p>
            <a:r>
              <a:rPr lang="en-IN" dirty="0"/>
              <a:t>ANALYSIS OF ABDOMINAL CT</a:t>
            </a:r>
          </a:p>
        </p:txBody>
      </p:sp>
      <p:sp>
        <p:nvSpPr>
          <p:cNvPr id="3" name="Text Placeholder 2">
            <a:extLst>
              <a:ext uri="{FF2B5EF4-FFF2-40B4-BE49-F238E27FC236}">
                <a16:creationId xmlns:a16="http://schemas.microsoft.com/office/drawing/2014/main" id="{39B4EF93-D963-4EF9-EB60-798540AD0879}"/>
              </a:ext>
            </a:extLst>
          </p:cNvPr>
          <p:cNvSpPr>
            <a:spLocks noGrp="1"/>
          </p:cNvSpPr>
          <p:nvPr>
            <p:ph type="body" idx="1"/>
          </p:nvPr>
        </p:nvSpPr>
        <p:spPr>
          <a:xfrm>
            <a:off x="493060" y="1681163"/>
            <a:ext cx="5504516" cy="823912"/>
          </a:xfrm>
        </p:spPr>
        <p:txBody>
          <a:bodyPr/>
          <a:lstStyle/>
          <a:p>
            <a:r>
              <a:rPr lang="en-IN" dirty="0"/>
              <a:t>FUNCTION ANALYSYING ABDOMINAL CT IMAGES</a:t>
            </a:r>
          </a:p>
        </p:txBody>
      </p:sp>
      <p:sp>
        <p:nvSpPr>
          <p:cNvPr id="4" name="Content Placeholder 3">
            <a:extLst>
              <a:ext uri="{FF2B5EF4-FFF2-40B4-BE49-F238E27FC236}">
                <a16:creationId xmlns:a16="http://schemas.microsoft.com/office/drawing/2014/main" id="{CB1B2543-FC9B-F0A5-8527-1A5556DEFF58}"/>
              </a:ext>
            </a:extLst>
          </p:cNvPr>
          <p:cNvSpPr>
            <a:spLocks noGrp="1"/>
          </p:cNvSpPr>
          <p:nvPr>
            <p:ph sz="half" idx="2"/>
          </p:nvPr>
        </p:nvSpPr>
        <p:spPr>
          <a:xfrm>
            <a:off x="493060" y="2505075"/>
            <a:ext cx="5679140" cy="3684588"/>
          </a:xfrm>
        </p:spPr>
        <p:txBody>
          <a:bodyPr>
            <a:normAutofit fontScale="25000" lnSpcReduction="20000"/>
          </a:bodyPr>
          <a:lstStyle/>
          <a:p>
            <a:pPr marL="0" indent="0">
              <a:buNone/>
            </a:pPr>
            <a:r>
              <a:rPr lang="en-IN" sz="1200" dirty="0"/>
              <a:t> :</a:t>
            </a:r>
            <a:r>
              <a:rPr lang="en-IN" sz="4800" b="0" dirty="0">
                <a:solidFill>
                  <a:srgbClr val="0000FF"/>
                </a:solidFill>
                <a:effectLst/>
                <a:latin typeface="Courier New" panose="02070309020205020404" pitchFamily="49" charset="0"/>
              </a:rPr>
              <a:t>def</a:t>
            </a:r>
            <a:r>
              <a:rPr lang="en-IN" sz="4800" b="0" dirty="0">
                <a:solidFill>
                  <a:srgbClr val="000000"/>
                </a:solidFill>
                <a:effectLst/>
                <a:latin typeface="Courier New" panose="02070309020205020404" pitchFamily="49" charset="0"/>
              </a:rPr>
              <a:t> </a:t>
            </a:r>
            <a:r>
              <a:rPr lang="en-IN" sz="4800" b="0" dirty="0">
                <a:solidFill>
                  <a:srgbClr val="795E26"/>
                </a:solidFill>
                <a:effectLst/>
                <a:latin typeface="Courier New" panose="02070309020205020404" pitchFamily="49" charset="0"/>
              </a:rPr>
              <a:t>abdomen_ct</a:t>
            </a:r>
            <a:r>
              <a:rPr lang="en-IN" sz="4800" b="0" dirty="0">
                <a:solidFill>
                  <a:srgbClr val="000000"/>
                </a:solidFill>
                <a:effectLst/>
                <a:latin typeface="Courier New" panose="02070309020205020404" pitchFamily="49" charset="0"/>
              </a:rPr>
              <a:t>():</a:t>
            </a:r>
            <a:br>
              <a:rPr lang="en-IN" sz="4800" b="0" dirty="0">
                <a:solidFill>
                  <a:srgbClr val="000000"/>
                </a:solidFill>
                <a:effectLst/>
                <a:latin typeface="Courier New" panose="02070309020205020404" pitchFamily="49" charset="0"/>
              </a:rPr>
            </a:b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img</a:t>
            </a:r>
            <a:r>
              <a:rPr lang="en-IN" sz="4800" b="0" dirty="0">
                <a:solidFill>
                  <a:srgbClr val="000000"/>
                </a:solidFill>
                <a:effectLst/>
                <a:latin typeface="Courier New" panose="02070309020205020404" pitchFamily="49" charset="0"/>
              </a:rPr>
              <a:t> = []</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folder_dir</a:t>
            </a:r>
            <a:r>
              <a:rPr lang="en-IN" sz="4800" b="0" dirty="0">
                <a:solidFill>
                  <a:srgbClr val="000000"/>
                </a:solidFill>
                <a:effectLst/>
                <a:latin typeface="Courier New" panose="02070309020205020404" pitchFamily="49" charset="0"/>
              </a:rPr>
              <a:t> =r</a:t>
            </a:r>
            <a:r>
              <a:rPr lang="en-IN" sz="4800" b="0" dirty="0">
                <a:solidFill>
                  <a:srgbClr val="A31515"/>
                </a:solidFill>
                <a:effectLst/>
                <a:latin typeface="Courier New" panose="02070309020205020404" pitchFamily="49" charset="0"/>
              </a:rPr>
              <a:t>"/content/drive/</a:t>
            </a:r>
            <a:r>
              <a:rPr lang="en-IN" sz="4800" b="0" dirty="0" err="1">
                <a:solidFill>
                  <a:srgbClr val="A31515"/>
                </a:solidFill>
                <a:effectLst/>
                <a:latin typeface="Courier New" panose="02070309020205020404" pitchFamily="49" charset="0"/>
              </a:rPr>
              <a:t>MyDrive</a:t>
            </a:r>
            <a:r>
              <a:rPr lang="en-IN" sz="4800" b="0" dirty="0">
                <a:solidFill>
                  <a:srgbClr val="A31515"/>
                </a:solidFill>
                <a:effectLst/>
                <a:latin typeface="Courier New" panose="02070309020205020404" pitchFamily="49" charset="0"/>
              </a:rPr>
              <a:t>/ABDOMEN CT"</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a:t>
            </a:r>
            <a:r>
              <a:rPr lang="en-IN" sz="4800" b="0" dirty="0">
                <a:solidFill>
                  <a:srgbClr val="AF00DB"/>
                </a:solidFill>
                <a:effectLst/>
                <a:latin typeface="Courier New" panose="02070309020205020404" pitchFamily="49" charset="0"/>
              </a:rPr>
              <a:t>for</a:t>
            </a:r>
            <a:r>
              <a:rPr lang="en-IN" sz="4800" b="0" dirty="0">
                <a:solidFill>
                  <a:srgbClr val="000000"/>
                </a:solidFill>
                <a:effectLst/>
                <a:latin typeface="Courier New" panose="02070309020205020404" pitchFamily="49" charset="0"/>
              </a:rPr>
              <a:t> images </a:t>
            </a:r>
            <a:r>
              <a:rPr lang="en-IN" sz="4800" b="0" dirty="0">
                <a:solidFill>
                  <a:srgbClr val="0000FF"/>
                </a:solidFill>
                <a:effectLst/>
                <a:latin typeface="Courier New" panose="02070309020205020404" pitchFamily="49" charset="0"/>
              </a:rPr>
              <a:t>in</a:t>
            </a: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os.listdir</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folder_dir</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a:solidFill>
                  <a:srgbClr val="008000"/>
                </a:solidFill>
                <a:effectLst/>
                <a:latin typeface="Courier New" panose="02070309020205020404" pitchFamily="49" charset="0"/>
              </a:rPr>
              <a:t># check if the image ends with .</a:t>
            </a:r>
            <a:r>
              <a:rPr lang="en-IN" sz="4800" b="0" dirty="0" err="1">
                <a:solidFill>
                  <a:srgbClr val="008000"/>
                </a:solidFill>
                <a:effectLst/>
                <a:latin typeface="Courier New" panose="02070309020205020404" pitchFamily="49" charset="0"/>
              </a:rPr>
              <a:t>gz</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a:t>
            </a:r>
            <a:r>
              <a:rPr lang="en-IN" sz="4800" b="0" dirty="0">
                <a:solidFill>
                  <a:srgbClr val="AF00DB"/>
                </a:solidFill>
                <a:effectLst/>
                <a:latin typeface="Courier New" panose="02070309020205020404" pitchFamily="49" charset="0"/>
              </a:rPr>
              <a:t>if</a:t>
            </a: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images.endswith</a:t>
            </a:r>
            <a:r>
              <a:rPr lang="en-IN" sz="4800" b="0" dirty="0">
                <a:solidFill>
                  <a:srgbClr val="000000"/>
                </a:solidFill>
                <a:effectLst/>
                <a:latin typeface="Courier New" panose="02070309020205020404" pitchFamily="49" charset="0"/>
              </a:rPr>
              <a:t>(</a:t>
            </a:r>
            <a:r>
              <a:rPr lang="en-IN" sz="4800" b="0" dirty="0">
                <a:solidFill>
                  <a:srgbClr val="A31515"/>
                </a:solidFill>
                <a:effectLst/>
                <a:latin typeface="Courier New" panose="02070309020205020404" pitchFamily="49" charset="0"/>
              </a:rPr>
              <a:t>".</a:t>
            </a:r>
            <a:r>
              <a:rPr lang="en-IN" sz="4800" b="0" dirty="0" err="1">
                <a:solidFill>
                  <a:srgbClr val="A31515"/>
                </a:solidFill>
                <a:effectLst/>
                <a:latin typeface="Courier New" panose="02070309020205020404" pitchFamily="49" charset="0"/>
              </a:rPr>
              <a:t>gz</a:t>
            </a:r>
            <a:r>
              <a:rPr lang="en-IN" sz="4800" b="0" dirty="0">
                <a:solidFill>
                  <a:srgbClr val="A31515"/>
                </a:solidFill>
                <a:effectLst/>
                <a:latin typeface="Courier New" panose="02070309020205020404" pitchFamily="49" charset="0"/>
              </a:rPr>
              <a:t>"</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img.append</a:t>
            </a:r>
            <a:r>
              <a:rPr lang="en-IN" sz="4800" b="0" dirty="0">
                <a:solidFill>
                  <a:srgbClr val="000000"/>
                </a:solidFill>
                <a:effectLst/>
                <a:latin typeface="Courier New" panose="02070309020205020404" pitchFamily="49" charset="0"/>
              </a:rPr>
              <a:t>(images)</a:t>
            </a:r>
          </a:p>
          <a:p>
            <a:pPr marL="0" indent="0">
              <a:buNone/>
            </a:pPr>
            <a:r>
              <a:rPr lang="en-IN" sz="4800" b="0" dirty="0">
                <a:solidFill>
                  <a:srgbClr val="000000"/>
                </a:solidFill>
                <a:effectLst/>
                <a:latin typeface="Courier New" panose="02070309020205020404" pitchFamily="49" charset="0"/>
              </a:rPr>
              <a:t>    </a:t>
            </a:r>
            <a:r>
              <a:rPr lang="en-IN" sz="4800" b="0" dirty="0">
                <a:solidFill>
                  <a:srgbClr val="008000"/>
                </a:solidFill>
                <a:effectLst/>
                <a:latin typeface="Courier New" panose="02070309020205020404" pitchFamily="49" charset="0"/>
              </a:rPr>
              <a:t>#To read the </a:t>
            </a:r>
            <a:r>
              <a:rPr lang="en-IN" sz="4800" b="0" dirty="0" err="1">
                <a:solidFill>
                  <a:srgbClr val="008000"/>
                </a:solidFill>
                <a:effectLst/>
                <a:latin typeface="Courier New" panose="02070309020205020404" pitchFamily="49" charset="0"/>
              </a:rPr>
              <a:t>nifti</a:t>
            </a:r>
            <a:r>
              <a:rPr lang="en-IN" sz="4800" b="0" dirty="0">
                <a:solidFill>
                  <a:srgbClr val="008000"/>
                </a:solidFill>
                <a:effectLst/>
                <a:latin typeface="Courier New" panose="02070309020205020404" pitchFamily="49" charset="0"/>
              </a:rPr>
              <a:t> file by </a:t>
            </a:r>
            <a:r>
              <a:rPr lang="en-IN" sz="4800" b="0" dirty="0" err="1">
                <a:solidFill>
                  <a:srgbClr val="008000"/>
                </a:solidFill>
                <a:effectLst/>
                <a:latin typeface="Courier New" panose="02070309020205020404" pitchFamily="49" charset="0"/>
              </a:rPr>
              <a:t>nibabel</a:t>
            </a:r>
            <a:r>
              <a:rPr lang="en-IN" sz="4800" b="0" dirty="0">
                <a:solidFill>
                  <a:srgbClr val="008000"/>
                </a:solidFill>
                <a:effectLst/>
                <a:latin typeface="Courier New" panose="02070309020205020404" pitchFamily="49" charset="0"/>
              </a:rPr>
              <a:t> </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visulised_img</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nib.load</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os.path.join</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folder_dir,img</a:t>
            </a:r>
            <a:r>
              <a:rPr lang="en-IN" sz="4800" b="0" dirty="0">
                <a:solidFill>
                  <a:srgbClr val="000000"/>
                </a:solidFill>
                <a:effectLst/>
                <a:latin typeface="Courier New" panose="02070309020205020404" pitchFamily="49" charset="0"/>
              </a:rPr>
              <a:t>[</a:t>
            </a:r>
            <a:r>
              <a:rPr lang="en-IN" sz="4800" b="0" dirty="0">
                <a:solidFill>
                  <a:srgbClr val="116644"/>
                </a:solidFill>
                <a:effectLst/>
                <a:latin typeface="Courier New" panose="02070309020205020404" pitchFamily="49" charset="0"/>
              </a:rPr>
              <a:t>3</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print (</a:t>
            </a:r>
            <a:r>
              <a:rPr lang="en-IN" sz="4800" b="0" dirty="0" err="1">
                <a:solidFill>
                  <a:srgbClr val="000000"/>
                </a:solidFill>
                <a:effectLst/>
                <a:latin typeface="Courier New" panose="02070309020205020404" pitchFamily="49" charset="0"/>
              </a:rPr>
              <a:t>visulised_img</a:t>
            </a:r>
            <a:r>
              <a:rPr lang="en-IN" sz="4800" b="0" dirty="0">
                <a:solidFill>
                  <a:srgbClr val="000000"/>
                </a:solidFill>
                <a:effectLst/>
                <a:latin typeface="Courier New" panose="02070309020205020404" pitchFamily="49" charset="0"/>
              </a:rPr>
              <a:t>)</a:t>
            </a:r>
            <a:br>
              <a:rPr lang="en-IN" sz="4800" b="0" dirty="0">
                <a:solidFill>
                  <a:srgbClr val="000000"/>
                </a:solidFill>
                <a:effectLst/>
                <a:latin typeface="Courier New" panose="02070309020205020404" pitchFamily="49" charset="0"/>
              </a:rPr>
            </a:br>
            <a:r>
              <a:rPr lang="en-IN" sz="4800" b="0" dirty="0">
                <a:solidFill>
                  <a:srgbClr val="000000"/>
                </a:solidFill>
                <a:effectLst/>
                <a:latin typeface="Courier New" panose="02070309020205020404" pitchFamily="49" charset="0"/>
              </a:rPr>
              <a:t>     </a:t>
            </a:r>
            <a:r>
              <a:rPr lang="en-IN" sz="4800" b="0" dirty="0">
                <a:solidFill>
                  <a:srgbClr val="008000"/>
                </a:solidFill>
                <a:effectLst/>
                <a:latin typeface="Courier New" panose="02070309020205020404" pitchFamily="49" charset="0"/>
              </a:rPr>
              <a:t># view file metadata</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a:t>
            </a:r>
            <a:r>
              <a:rPr lang="en-IN" sz="4800" b="0" dirty="0">
                <a:solidFill>
                  <a:srgbClr val="795E26"/>
                </a:solidFill>
                <a:effectLst/>
                <a:latin typeface="Courier New" panose="02070309020205020404" pitchFamily="49" charset="0"/>
              </a:rPr>
              <a:t>print</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visulised_img.header</a:t>
            </a:r>
            <a:r>
              <a:rPr lang="en-IN" sz="4800" b="0" dirty="0">
                <a:solidFill>
                  <a:srgbClr val="000000"/>
                </a:solidFill>
                <a:effectLst/>
                <a:latin typeface="Courier New" panose="02070309020205020404" pitchFamily="49" charset="0"/>
              </a:rPr>
              <a:t>)</a:t>
            </a:r>
          </a:p>
          <a:p>
            <a:pPr marL="0" indent="0">
              <a:buNone/>
            </a:pPr>
            <a:r>
              <a:rPr lang="en-IN" sz="4800" b="0" dirty="0">
                <a:solidFill>
                  <a:srgbClr val="000000"/>
                </a:solidFill>
                <a:effectLst/>
                <a:latin typeface="Courier New" panose="02070309020205020404" pitchFamily="49" charset="0"/>
              </a:rPr>
              <a:t>    </a:t>
            </a:r>
            <a:r>
              <a:rPr lang="en-IN" sz="4800" b="0" dirty="0">
                <a:solidFill>
                  <a:srgbClr val="008000"/>
                </a:solidFill>
                <a:effectLst/>
                <a:latin typeface="Courier New" panose="02070309020205020404" pitchFamily="49" charset="0"/>
              </a:rPr>
              <a:t>#data is a familiar NumPy array</a:t>
            </a:r>
            <a:endParaRPr lang="en-IN" sz="4800" b="0" dirty="0">
              <a:solidFill>
                <a:srgbClr val="000000"/>
              </a:solidFill>
              <a:effectLst/>
              <a:latin typeface="Courier New" panose="02070309020205020404" pitchFamily="49" charset="0"/>
            </a:endParaRPr>
          </a:p>
          <a:p>
            <a:pPr marL="0" indent="0">
              <a:buNone/>
            </a:pP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visulised_img_data</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visulised_img.get_fdata</a:t>
            </a:r>
            <a:r>
              <a:rPr lang="en-IN" sz="4800" b="0" dirty="0">
                <a:solidFill>
                  <a:srgbClr val="000000"/>
                </a:solidFill>
                <a:effectLst/>
                <a:latin typeface="Courier New" panose="02070309020205020404" pitchFamily="49" charset="0"/>
              </a:rPr>
              <a:t>()</a:t>
            </a:r>
            <a:br>
              <a:rPr lang="en-IN" sz="4800" b="0" dirty="0">
                <a:solidFill>
                  <a:srgbClr val="000000"/>
                </a:solidFill>
                <a:effectLst/>
                <a:latin typeface="Courier New" panose="02070309020205020404" pitchFamily="49" charset="0"/>
              </a:rPr>
            </a:br>
            <a:r>
              <a:rPr lang="en-IN" sz="4800" b="0" dirty="0">
                <a:solidFill>
                  <a:srgbClr val="000000"/>
                </a:solidFill>
                <a:effectLst/>
                <a:latin typeface="Courier New" panose="02070309020205020404" pitchFamily="49" charset="0"/>
              </a:rPr>
              <a:t>    </a:t>
            </a:r>
            <a:r>
              <a:rPr lang="en-IN" sz="4800" b="0" dirty="0" err="1">
                <a:solidFill>
                  <a:srgbClr val="000000"/>
                </a:solidFill>
                <a:effectLst/>
                <a:latin typeface="Courier New" panose="02070309020205020404" pitchFamily="49" charset="0"/>
              </a:rPr>
              <a:t>visulishedshape</a:t>
            </a:r>
            <a:r>
              <a:rPr lang="en-IN" sz="4800" b="0" dirty="0">
                <a:solidFill>
                  <a:srgbClr val="000000"/>
                </a:solidFill>
                <a:effectLst/>
                <a:latin typeface="Courier New" panose="02070309020205020404" pitchFamily="49" charset="0"/>
              </a:rPr>
              <a:t>=</a:t>
            </a:r>
            <a:r>
              <a:rPr lang="en-IN" sz="4800" b="0" dirty="0" err="1">
                <a:solidFill>
                  <a:srgbClr val="000000"/>
                </a:solidFill>
                <a:effectLst/>
                <a:latin typeface="Courier New" panose="02070309020205020404" pitchFamily="49" charset="0"/>
              </a:rPr>
              <a:t>visulised_img_data.shape</a:t>
            </a:r>
            <a:endParaRPr lang="en-IN" sz="4800" b="0" dirty="0">
              <a:solidFill>
                <a:srgbClr val="000000"/>
              </a:solidFill>
              <a:effectLst/>
              <a:latin typeface="Courier New" panose="02070309020205020404" pitchFamily="49" charset="0"/>
            </a:endParaRPr>
          </a:p>
          <a:p>
            <a:pPr marL="0" indent="0">
              <a:buNone/>
            </a:pPr>
            <a:endParaRPr lang="en-IN" sz="1200" dirty="0"/>
          </a:p>
          <a:p>
            <a:pPr marL="0" indent="0">
              <a:buNone/>
            </a:pPr>
            <a:endParaRPr lang="en-IN" sz="1200" dirty="0"/>
          </a:p>
          <a:p>
            <a:pPr marL="0" indent="0">
              <a:buNone/>
            </a:pPr>
            <a:r>
              <a:rPr lang="en-IN" sz="1200" dirty="0"/>
              <a:t>    </a:t>
            </a:r>
          </a:p>
          <a:p>
            <a:pPr marL="0" indent="0">
              <a:buNone/>
            </a:pPr>
            <a:endParaRPr lang="en-IN" sz="1200" dirty="0"/>
          </a:p>
          <a:p>
            <a:pPr marL="0" indent="0">
              <a:buNone/>
            </a:pPr>
            <a:r>
              <a:rPr lang="en-IN" sz="1200" dirty="0"/>
              <a:t> </a:t>
            </a:r>
          </a:p>
        </p:txBody>
      </p:sp>
      <p:sp>
        <p:nvSpPr>
          <p:cNvPr id="5" name="Text Placeholder 4">
            <a:extLst>
              <a:ext uri="{FF2B5EF4-FFF2-40B4-BE49-F238E27FC236}">
                <a16:creationId xmlns:a16="http://schemas.microsoft.com/office/drawing/2014/main" id="{C0F36B4E-EC96-8132-FF8D-B08DBE851FC3}"/>
              </a:ext>
            </a:extLst>
          </p:cNvPr>
          <p:cNvSpPr>
            <a:spLocks noGrp="1"/>
          </p:cNvSpPr>
          <p:nvPr>
            <p:ph type="body" sz="quarter" idx="3"/>
          </p:nvPr>
        </p:nvSpPr>
        <p:spPr>
          <a:xfrm>
            <a:off x="6172199" y="1681163"/>
            <a:ext cx="5355292" cy="823912"/>
          </a:xfrm>
        </p:spPr>
        <p:txBody>
          <a:bodyPr/>
          <a:lstStyle/>
          <a:p>
            <a:endParaRPr lang="en-IN" dirty="0"/>
          </a:p>
        </p:txBody>
      </p:sp>
      <p:sp>
        <p:nvSpPr>
          <p:cNvPr id="6" name="Content Placeholder 5">
            <a:extLst>
              <a:ext uri="{FF2B5EF4-FFF2-40B4-BE49-F238E27FC236}">
                <a16:creationId xmlns:a16="http://schemas.microsoft.com/office/drawing/2014/main" id="{5AC4A984-7D94-FE90-AB5D-2908E9F0B06E}"/>
              </a:ext>
            </a:extLst>
          </p:cNvPr>
          <p:cNvSpPr>
            <a:spLocks noGrp="1"/>
          </p:cNvSpPr>
          <p:nvPr>
            <p:ph sz="quarter" idx="4"/>
          </p:nvPr>
        </p:nvSpPr>
        <p:spPr>
          <a:xfrm>
            <a:off x="6172199" y="2505075"/>
            <a:ext cx="5355291" cy="3684588"/>
          </a:xfrm>
        </p:spPr>
        <p:txBody>
          <a:bodyPr>
            <a:noAutofit/>
          </a:bodyPr>
          <a:lstStyle/>
          <a:p>
            <a:endParaRPr lang="en-IN" sz="1050" dirty="0"/>
          </a:p>
        </p:txBody>
      </p:sp>
    </p:spTree>
    <p:extLst>
      <p:ext uri="{BB962C8B-B14F-4D97-AF65-F5344CB8AC3E}">
        <p14:creationId xmlns:p14="http://schemas.microsoft.com/office/powerpoint/2010/main" val="37429170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2286</TotalTime>
  <Words>7498</Words>
  <Application>Microsoft Office PowerPoint</Application>
  <PresentationFormat>Widescreen</PresentationFormat>
  <Paragraphs>857</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Courier New</vt:lpstr>
      <vt:lpstr>Wingdings</vt:lpstr>
      <vt:lpstr>Retrospect</vt:lpstr>
      <vt:lpstr>MEDICAL IMAGE VISUALISATION AND ANALYSIS</vt:lpstr>
      <vt:lpstr>AIM</vt:lpstr>
      <vt:lpstr>PROBLEM STATEMENT</vt:lpstr>
      <vt:lpstr>MEDICAL IMAGES</vt:lpstr>
      <vt:lpstr>SOLVING THE PROBLEM STATEMENT USING PYTHON CODE .</vt:lpstr>
      <vt:lpstr>Nibabel </vt:lpstr>
      <vt:lpstr>NILEARN</vt:lpstr>
      <vt:lpstr>SCIKIT</vt:lpstr>
      <vt:lpstr>ANALYSIS OF ABDOMINAL CT</vt:lpstr>
      <vt:lpstr>VISUALIZATION OF ABDOMINAL CT IMAGES</vt:lpstr>
      <vt:lpstr>VISUALISATION OF A SERIES OF SLICE IMAGES</vt:lpstr>
      <vt:lpstr>PowerPoint Presentation</vt:lpstr>
      <vt:lpstr>STATISTICAL ANALYSIS OF THE WHOLE CT</vt:lpstr>
      <vt:lpstr>SEGMENTATION OF THE ABDOMINAL CT IMAGES</vt:lpstr>
      <vt:lpstr>STATISTICAL ANALYSIS OF SEGMENTED IMAGE</vt:lpstr>
      <vt:lpstr>CODE BLOCK FOR PLOTTING HISTOGRAM</vt:lpstr>
      <vt:lpstr>COMPARISON OF RESULTS FOR ABDOMEN CT IMAGES</vt:lpstr>
      <vt:lpstr>ANALYSIS OF HEART MRI IMAGES</vt:lpstr>
      <vt:lpstr>VISUALIZATION OF HEART MRI SLICE</vt:lpstr>
      <vt:lpstr>VISUALIZATION OF SERIES OF IMAGE SLICES</vt:lpstr>
      <vt:lpstr>PowerPoint Presentation</vt:lpstr>
      <vt:lpstr>STATISTICAL ANALYSIS OF THE WHOLE IMAGE</vt:lpstr>
      <vt:lpstr>SEGMENTATION OF IMAGE</vt:lpstr>
      <vt:lpstr>STATISTICAL ANALYSIS OF SEGMENTED IMAGE</vt:lpstr>
      <vt:lpstr>CODE BLOCK FOR PLOTTING HISTOGRAM</vt:lpstr>
      <vt:lpstr>COMPARISON OF THE RESULTS FOR HEART MRI IMAGES</vt:lpstr>
      <vt:lpstr>ANALYSIS OF HIPPOCAMPUS MRI IMAGES</vt:lpstr>
      <vt:lpstr>VISUALIZATION OF IMAGE SLICE </vt:lpstr>
      <vt:lpstr>VISUALISATION OF STACKS OF SLICES</vt:lpstr>
      <vt:lpstr>PowerPoint Presentation</vt:lpstr>
      <vt:lpstr>STATISTICAL ANALYSIS OF WHOLE IMAGE</vt:lpstr>
      <vt:lpstr>SEGMENTATION OF IMAGES</vt:lpstr>
      <vt:lpstr>STATISTICAL ANALYSIS OF SEGMENTED IMAGE</vt:lpstr>
      <vt:lpstr>CODE BLOCK FOR PLOTTING HISTOGRAM</vt:lpstr>
      <vt:lpstr>COMPARISON OF THE RESULTS FOR HIPPOCAMPUS MRI IMAGES</vt:lpstr>
      <vt:lpstr>ANALYSIS OF PROSTATE MRI IMAGES(FOLDER-1/157)</vt:lpstr>
      <vt:lpstr>VISUALIZATION OF IMAGE SLICE</vt:lpstr>
      <vt:lpstr>VISUALISATION OF A SERIES OF IMAGE SLICES</vt:lpstr>
      <vt:lpstr>PowerPoint Presentation</vt:lpstr>
      <vt:lpstr>STATISTICAL ANALYSIS OF THE WHOLE IMAGE</vt:lpstr>
      <vt:lpstr>SEGMENTATION OF IMAGE</vt:lpstr>
      <vt:lpstr>STATISTICAL ANALYSIS OF SEGMENTED IMAGE</vt:lpstr>
      <vt:lpstr>CODE BLOCK FOR PLOTTING HISTOGRAM</vt:lpstr>
      <vt:lpstr>COMPARISON OF THE RESULTS FOR PROSTATE MRI IMAGES</vt:lpstr>
      <vt:lpstr>ANALYSIS OF PROSTATE MRI IMAGES(FOLDER-2/158)</vt:lpstr>
      <vt:lpstr>VISUALIZATION OF IMAGE SLICE</vt:lpstr>
      <vt:lpstr>VISUALIZATION OF A SERIES OF IMAGE SLICES</vt:lpstr>
      <vt:lpstr>PowerPoint Presentation</vt:lpstr>
      <vt:lpstr>STATISTICAL ANALYSIS OF THE WHOLE IMAGE</vt:lpstr>
      <vt:lpstr>SEGMENTATION OF IMAGE</vt:lpstr>
      <vt:lpstr>STATISTICAL ANALYSIS OF SEGMENTED IMAGE</vt:lpstr>
      <vt:lpstr>CODE BLOCK FOR PLOTTING HISTOGRAM</vt:lpstr>
      <vt:lpstr>COMPARISON OF THE RESULTS FOR PROSTATE MRI IMAGES</vt:lpstr>
      <vt:lpstr>PowerPoint Presentation</vt:lpstr>
      <vt:lpstr>INTERPRETATION OF COMPARISON RESULTS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VISUALISATION AND ANALYSIS</dc:title>
  <dc:creator>Puspamita Banerjee</dc:creator>
  <cp:lastModifiedBy>Puspamita Banerjee</cp:lastModifiedBy>
  <cp:revision>16</cp:revision>
  <dcterms:created xsi:type="dcterms:W3CDTF">2023-11-26T15:57:00Z</dcterms:created>
  <dcterms:modified xsi:type="dcterms:W3CDTF">2023-11-28T06:11:06Z</dcterms:modified>
</cp:coreProperties>
</file>