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9" r:id="rId1"/>
  </p:sldMasterIdLst>
  <p:sldIdLst>
    <p:sldId id="256" r:id="rId2"/>
    <p:sldId id="261" r:id="rId3"/>
    <p:sldId id="270" r:id="rId4"/>
    <p:sldId id="260" r:id="rId5"/>
    <p:sldId id="266" r:id="rId6"/>
    <p:sldId id="267" r:id="rId7"/>
    <p:sldId id="269" r:id="rId8"/>
    <p:sldId id="271" r:id="rId9"/>
    <p:sldId id="272" r:id="rId10"/>
    <p:sldId id="273" r:id="rId11"/>
    <p:sldId id="274"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557"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0F730-03BC-41FE-8B40-95C347E350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6D2DAF4-6A31-46C6-9339-D9EE3D740B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9AEC892-4C87-48BD-9EFD-EE775DB32079}"/>
              </a:ext>
            </a:extLst>
          </p:cNvPr>
          <p:cNvSpPr>
            <a:spLocks noGrp="1"/>
          </p:cNvSpPr>
          <p:nvPr>
            <p:ph type="dt" sz="half" idx="10"/>
          </p:nvPr>
        </p:nvSpPr>
        <p:spPr/>
        <p:txBody>
          <a:bodyPr/>
          <a:lstStyle/>
          <a:p>
            <a:fld id="{B61BEF0D-F0BB-DE4B-95CE-6DB70DBA9567}" type="datetimeFigureOut">
              <a:rPr lang="en-US" smtClean="0"/>
              <a:pPr/>
              <a:t>9/28/2023</a:t>
            </a:fld>
            <a:endParaRPr lang="en-US" dirty="0"/>
          </a:p>
        </p:txBody>
      </p:sp>
      <p:sp>
        <p:nvSpPr>
          <p:cNvPr id="5" name="Footer Placeholder 4">
            <a:extLst>
              <a:ext uri="{FF2B5EF4-FFF2-40B4-BE49-F238E27FC236}">
                <a16:creationId xmlns:a16="http://schemas.microsoft.com/office/drawing/2014/main" id="{57901F00-3FE7-40C8-9697-2551BCDF61E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4735F33-72A5-4F2B-966F-9580B61EBAC6}"/>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51802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AB323-B85B-48A2-A9DF-DCFC1991C80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C3C5325-0D4F-41EA-A2F3-6113D2C863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10DD53-05FC-4E67-9DAE-2E1474E94792}"/>
              </a:ext>
            </a:extLst>
          </p:cNvPr>
          <p:cNvSpPr>
            <a:spLocks noGrp="1"/>
          </p:cNvSpPr>
          <p:nvPr>
            <p:ph type="dt" sz="half" idx="10"/>
          </p:nvPr>
        </p:nvSpPr>
        <p:spPr/>
        <p:txBody>
          <a:bodyPr/>
          <a:lstStyle/>
          <a:p>
            <a:fld id="{B61BEF0D-F0BB-DE4B-95CE-6DB70DBA9567}" type="datetimeFigureOut">
              <a:rPr lang="en-US" smtClean="0"/>
              <a:pPr/>
              <a:t>9/28/2023</a:t>
            </a:fld>
            <a:endParaRPr lang="en-US" dirty="0"/>
          </a:p>
        </p:txBody>
      </p:sp>
      <p:sp>
        <p:nvSpPr>
          <p:cNvPr id="5" name="Footer Placeholder 4">
            <a:extLst>
              <a:ext uri="{FF2B5EF4-FFF2-40B4-BE49-F238E27FC236}">
                <a16:creationId xmlns:a16="http://schemas.microsoft.com/office/drawing/2014/main" id="{BEB5D56C-275F-4656-B9AB-22FF8A57D35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4875D5A-32CB-432F-A413-FCEC40B18FB4}"/>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89099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6F3BCA-EC33-4741-8666-65E1D5392E1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51A6217-B435-41A6-B76A-591D2EE7FD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617ED1-46DF-4CD2-B2F6-8B785F372BF8}"/>
              </a:ext>
            </a:extLst>
          </p:cNvPr>
          <p:cNvSpPr>
            <a:spLocks noGrp="1"/>
          </p:cNvSpPr>
          <p:nvPr>
            <p:ph type="dt" sz="half" idx="10"/>
          </p:nvPr>
        </p:nvSpPr>
        <p:spPr/>
        <p:txBody>
          <a:bodyPr/>
          <a:lstStyle/>
          <a:p>
            <a:fld id="{B61BEF0D-F0BB-DE4B-95CE-6DB70DBA9567}" type="datetimeFigureOut">
              <a:rPr lang="en-US" smtClean="0"/>
              <a:pPr/>
              <a:t>9/28/2023</a:t>
            </a:fld>
            <a:endParaRPr lang="en-US" dirty="0"/>
          </a:p>
        </p:txBody>
      </p:sp>
      <p:sp>
        <p:nvSpPr>
          <p:cNvPr id="5" name="Footer Placeholder 4">
            <a:extLst>
              <a:ext uri="{FF2B5EF4-FFF2-40B4-BE49-F238E27FC236}">
                <a16:creationId xmlns:a16="http://schemas.microsoft.com/office/drawing/2014/main" id="{1FEDCAA6-D276-414E-B7FA-CF8C91A547F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9141125-976E-43CE-B0C7-AF8E2327DF16}"/>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60551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3B58A-0777-49A3-9419-178C0A53C0C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4E3F37E-D7E7-4686-8A9A-336F8FB253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B9DD2B-6426-4DA9-B526-C2AC483CE85D}"/>
              </a:ext>
            </a:extLst>
          </p:cNvPr>
          <p:cNvSpPr>
            <a:spLocks noGrp="1"/>
          </p:cNvSpPr>
          <p:nvPr>
            <p:ph type="dt" sz="half" idx="10"/>
          </p:nvPr>
        </p:nvSpPr>
        <p:spPr/>
        <p:txBody>
          <a:bodyPr/>
          <a:lstStyle/>
          <a:p>
            <a:fld id="{B61BEF0D-F0BB-DE4B-95CE-6DB70DBA9567}" type="datetimeFigureOut">
              <a:rPr lang="en-US" smtClean="0"/>
              <a:pPr/>
              <a:t>9/28/2023</a:t>
            </a:fld>
            <a:endParaRPr lang="en-US" dirty="0"/>
          </a:p>
        </p:txBody>
      </p:sp>
      <p:sp>
        <p:nvSpPr>
          <p:cNvPr id="5" name="Footer Placeholder 4">
            <a:extLst>
              <a:ext uri="{FF2B5EF4-FFF2-40B4-BE49-F238E27FC236}">
                <a16:creationId xmlns:a16="http://schemas.microsoft.com/office/drawing/2014/main" id="{6D8D464B-B4D2-4E50-81BF-789892B5AE3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2A8C8AD-F854-41CB-A71B-3997AB841572}"/>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99077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DD2DB-0040-4C1B-89CF-6F73BC8702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C6AB926-6E12-45FA-9C48-489AD13598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7284D97-1D0F-48BF-B56E-7B15BDC9C791}"/>
              </a:ext>
            </a:extLst>
          </p:cNvPr>
          <p:cNvSpPr>
            <a:spLocks noGrp="1"/>
          </p:cNvSpPr>
          <p:nvPr>
            <p:ph type="dt" sz="half" idx="10"/>
          </p:nvPr>
        </p:nvSpPr>
        <p:spPr/>
        <p:txBody>
          <a:bodyPr/>
          <a:lstStyle/>
          <a:p>
            <a:fld id="{B61BEF0D-F0BB-DE4B-95CE-6DB70DBA9567}" type="datetimeFigureOut">
              <a:rPr lang="en-US" smtClean="0"/>
              <a:pPr/>
              <a:t>9/28/2023</a:t>
            </a:fld>
            <a:endParaRPr lang="en-US" dirty="0"/>
          </a:p>
        </p:txBody>
      </p:sp>
      <p:sp>
        <p:nvSpPr>
          <p:cNvPr id="5" name="Footer Placeholder 4">
            <a:extLst>
              <a:ext uri="{FF2B5EF4-FFF2-40B4-BE49-F238E27FC236}">
                <a16:creationId xmlns:a16="http://schemas.microsoft.com/office/drawing/2014/main" id="{6E5434C2-7B22-4C99-A4C7-F3F826434AD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889D0F4-21B6-4949-81DE-674268C346B8}"/>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92853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13A54-AA77-4245-8A7D-C212A56849B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059E92B-62E7-415F-87E8-F253E0BB1F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3ACC28D-D7D0-4174-B2B9-55F8E6944D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4EA6089-8E95-47CC-8208-11965E7A3F54}"/>
              </a:ext>
            </a:extLst>
          </p:cNvPr>
          <p:cNvSpPr>
            <a:spLocks noGrp="1"/>
          </p:cNvSpPr>
          <p:nvPr>
            <p:ph type="dt" sz="half" idx="10"/>
          </p:nvPr>
        </p:nvSpPr>
        <p:spPr/>
        <p:txBody>
          <a:bodyPr/>
          <a:lstStyle/>
          <a:p>
            <a:fld id="{B61BEF0D-F0BB-DE4B-95CE-6DB70DBA9567}" type="datetimeFigureOut">
              <a:rPr lang="en-US" smtClean="0"/>
              <a:pPr/>
              <a:t>9/28/2023</a:t>
            </a:fld>
            <a:endParaRPr lang="en-US" dirty="0"/>
          </a:p>
        </p:txBody>
      </p:sp>
      <p:sp>
        <p:nvSpPr>
          <p:cNvPr id="6" name="Footer Placeholder 5">
            <a:extLst>
              <a:ext uri="{FF2B5EF4-FFF2-40B4-BE49-F238E27FC236}">
                <a16:creationId xmlns:a16="http://schemas.microsoft.com/office/drawing/2014/main" id="{80EBCECD-CC70-4578-ADCD-87D44FEC0A1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3350B5E-1F72-4B26-8850-2C121463332C}"/>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47511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B754A-1563-4D60-9D71-53D4C7D22A5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8E203B4-962A-427D-842F-7326EF8DDF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A1A893-1B45-4C7F-8EE6-094CECD612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FC1D96D-F6F4-4ED8-A24D-E633F92695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B74886-07E8-474F-8A49-1FE17E6994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0F82EB6-AFDA-4B95-98FE-089944D5A48A}"/>
              </a:ext>
            </a:extLst>
          </p:cNvPr>
          <p:cNvSpPr>
            <a:spLocks noGrp="1"/>
          </p:cNvSpPr>
          <p:nvPr>
            <p:ph type="dt" sz="half" idx="10"/>
          </p:nvPr>
        </p:nvSpPr>
        <p:spPr/>
        <p:txBody>
          <a:bodyPr/>
          <a:lstStyle/>
          <a:p>
            <a:fld id="{B61BEF0D-F0BB-DE4B-95CE-6DB70DBA9567}" type="datetimeFigureOut">
              <a:rPr lang="en-US" smtClean="0"/>
              <a:pPr/>
              <a:t>9/28/2023</a:t>
            </a:fld>
            <a:endParaRPr lang="en-US" dirty="0"/>
          </a:p>
        </p:txBody>
      </p:sp>
      <p:sp>
        <p:nvSpPr>
          <p:cNvPr id="8" name="Footer Placeholder 7">
            <a:extLst>
              <a:ext uri="{FF2B5EF4-FFF2-40B4-BE49-F238E27FC236}">
                <a16:creationId xmlns:a16="http://schemas.microsoft.com/office/drawing/2014/main" id="{62FA178F-E51C-404C-9419-76C3555BD5EA}"/>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96DD2A7-B405-4FFC-9AB8-A98569D2A79F}"/>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6990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CC203-71A5-4E11-9ADB-596B280C8A9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B2A4324-E0A2-4944-BF5D-2423501DDCAD}"/>
              </a:ext>
            </a:extLst>
          </p:cNvPr>
          <p:cNvSpPr>
            <a:spLocks noGrp="1"/>
          </p:cNvSpPr>
          <p:nvPr>
            <p:ph type="dt" sz="half" idx="10"/>
          </p:nvPr>
        </p:nvSpPr>
        <p:spPr/>
        <p:txBody>
          <a:bodyPr/>
          <a:lstStyle/>
          <a:p>
            <a:fld id="{B61BEF0D-F0BB-DE4B-95CE-6DB70DBA9567}" type="datetimeFigureOut">
              <a:rPr lang="en-US" smtClean="0"/>
              <a:pPr/>
              <a:t>9/28/2023</a:t>
            </a:fld>
            <a:endParaRPr lang="en-US" dirty="0"/>
          </a:p>
        </p:txBody>
      </p:sp>
      <p:sp>
        <p:nvSpPr>
          <p:cNvPr id="4" name="Footer Placeholder 3">
            <a:extLst>
              <a:ext uri="{FF2B5EF4-FFF2-40B4-BE49-F238E27FC236}">
                <a16:creationId xmlns:a16="http://schemas.microsoft.com/office/drawing/2014/main" id="{5ED8D827-3BAA-4483-97F3-B1E09983FB1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9429949-F193-46FE-874A-B5B9804E340E}"/>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72946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E16168-657E-4ACF-B303-1F472242F2F0}"/>
              </a:ext>
            </a:extLst>
          </p:cNvPr>
          <p:cNvSpPr>
            <a:spLocks noGrp="1"/>
          </p:cNvSpPr>
          <p:nvPr>
            <p:ph type="dt" sz="half" idx="10"/>
          </p:nvPr>
        </p:nvSpPr>
        <p:spPr/>
        <p:txBody>
          <a:bodyPr/>
          <a:lstStyle/>
          <a:p>
            <a:fld id="{B61BEF0D-F0BB-DE4B-95CE-6DB70DBA9567}" type="datetimeFigureOut">
              <a:rPr lang="en-US" smtClean="0"/>
              <a:pPr/>
              <a:t>9/28/2023</a:t>
            </a:fld>
            <a:endParaRPr lang="en-US" dirty="0"/>
          </a:p>
        </p:txBody>
      </p:sp>
      <p:sp>
        <p:nvSpPr>
          <p:cNvPr id="3" name="Footer Placeholder 2">
            <a:extLst>
              <a:ext uri="{FF2B5EF4-FFF2-40B4-BE49-F238E27FC236}">
                <a16:creationId xmlns:a16="http://schemas.microsoft.com/office/drawing/2014/main" id="{F11141F6-346C-42BE-ADDB-51BC8989A88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5583ACB-822E-4DFE-B4B1-C5312FE7335A}"/>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85511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18046-9292-4981-A6D2-182CC2514A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9DA4CC9-441C-4A67-9288-AAF5AD68F5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75BBD45-4E91-47E1-BC36-2CB3FE3660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446124-63DB-48F5-B183-A20979537AB2}"/>
              </a:ext>
            </a:extLst>
          </p:cNvPr>
          <p:cNvSpPr>
            <a:spLocks noGrp="1"/>
          </p:cNvSpPr>
          <p:nvPr>
            <p:ph type="dt" sz="half" idx="10"/>
          </p:nvPr>
        </p:nvSpPr>
        <p:spPr/>
        <p:txBody>
          <a:bodyPr/>
          <a:lstStyle/>
          <a:p>
            <a:fld id="{B61BEF0D-F0BB-DE4B-95CE-6DB70DBA9567}" type="datetimeFigureOut">
              <a:rPr lang="en-US" smtClean="0"/>
              <a:pPr/>
              <a:t>9/28/2023</a:t>
            </a:fld>
            <a:endParaRPr lang="en-US" dirty="0"/>
          </a:p>
        </p:txBody>
      </p:sp>
      <p:sp>
        <p:nvSpPr>
          <p:cNvPr id="6" name="Footer Placeholder 5">
            <a:extLst>
              <a:ext uri="{FF2B5EF4-FFF2-40B4-BE49-F238E27FC236}">
                <a16:creationId xmlns:a16="http://schemas.microsoft.com/office/drawing/2014/main" id="{41FC1BDD-1436-47C2-BCA8-0F433FF2DD4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0F2D413-BC27-4D6B-9B64-3761002F66EF}"/>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17383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1D100-5831-44B5-A52D-408D287D88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01813E0-DA5D-408D-9EE3-76D012208B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0B9EDAE-F667-4F3F-8F7F-6269099B4C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4B0397-6458-429B-A432-0AC8FAF4B5E2}"/>
              </a:ext>
            </a:extLst>
          </p:cNvPr>
          <p:cNvSpPr>
            <a:spLocks noGrp="1"/>
          </p:cNvSpPr>
          <p:nvPr>
            <p:ph type="dt" sz="half" idx="10"/>
          </p:nvPr>
        </p:nvSpPr>
        <p:spPr/>
        <p:txBody>
          <a:bodyPr/>
          <a:lstStyle/>
          <a:p>
            <a:fld id="{B61BEF0D-F0BB-DE4B-95CE-6DB70DBA9567}" type="datetimeFigureOut">
              <a:rPr lang="en-US" smtClean="0"/>
              <a:pPr/>
              <a:t>9/28/2023</a:t>
            </a:fld>
            <a:endParaRPr lang="en-US" dirty="0"/>
          </a:p>
        </p:txBody>
      </p:sp>
      <p:sp>
        <p:nvSpPr>
          <p:cNvPr id="6" name="Footer Placeholder 5">
            <a:extLst>
              <a:ext uri="{FF2B5EF4-FFF2-40B4-BE49-F238E27FC236}">
                <a16:creationId xmlns:a16="http://schemas.microsoft.com/office/drawing/2014/main" id="{0EA1C21A-A2C2-45D5-8355-47E30E5A3A5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24A761F-EB45-459A-A964-029A22A6949A}"/>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53020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3E02D5-8EDB-41A8-BC23-171E9FA30A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7A52210-06EC-45A6-A6AC-46A5936383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28D515-8AC2-4C0B-B0D9-CA86BDB84D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9/28/2023</a:t>
            </a:fld>
            <a:endParaRPr lang="en-US" dirty="0"/>
          </a:p>
        </p:txBody>
      </p:sp>
      <p:sp>
        <p:nvSpPr>
          <p:cNvPr id="5" name="Footer Placeholder 4">
            <a:extLst>
              <a:ext uri="{FF2B5EF4-FFF2-40B4-BE49-F238E27FC236}">
                <a16:creationId xmlns:a16="http://schemas.microsoft.com/office/drawing/2014/main" id="{6AD7094B-2586-4D82-A206-2B683CE676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EACBCF22-DC5F-41BB-94EB-CC75CA34A8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34523643"/>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7788" y="2276246"/>
            <a:ext cx="10693247" cy="2076958"/>
          </a:xfrm>
        </p:spPr>
        <p:txBody>
          <a:bodyPr>
            <a:normAutofit fontScale="90000"/>
          </a:bodyPr>
          <a:lstStyle/>
          <a:p>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BATCH NO:5</a:t>
            </a:r>
            <a:br>
              <a:rPr lang="en-US" sz="2000" b="1" dirty="0">
                <a:effectLst/>
                <a:latin typeface="Times New Roman" panose="02020603050405020304" pitchFamily="18" charset="0"/>
                <a:ea typeface="Calibri" panose="020F0502020204030204" pitchFamily="34" charset="0"/>
                <a:cs typeface="Times New Roman" panose="02020603050405020304" pitchFamily="18" charset="0"/>
              </a:rPr>
            </a:br>
            <a:br>
              <a:rPr lang="en-US" sz="2000" b="1" dirty="0">
                <a:effectLst/>
                <a:latin typeface="Times New Roman" panose="02020603050405020304" pitchFamily="18" charset="0"/>
                <a:ea typeface="Calibri" panose="020F0502020204030204" pitchFamily="34" charset="0"/>
                <a:cs typeface="Times New Roman" panose="02020603050405020304" pitchFamily="18" charset="0"/>
              </a:rPr>
            </a:b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An Efficient Monitoring System with Low Cost Architecture for Manufacturing Industry</a:t>
            </a:r>
            <a:br>
              <a:rPr lang="en-US" sz="3600" b="1" u="sng" dirty="0">
                <a:latin typeface="Times New Roman" panose="02020603050405020304" pitchFamily="18" charset="0"/>
                <a:cs typeface="Times New Roman" panose="02020603050405020304" pitchFamily="18" charset="0"/>
              </a:rPr>
            </a:br>
            <a:endParaRPr lang="en-US" sz="3600" b="1" dirty="0">
              <a:solidFill>
                <a:schemeClr val="accent2">
                  <a:lumMod val="50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7DF04E2-6B82-4E91-A20C-59E59E6959C6}"/>
              </a:ext>
            </a:extLst>
          </p:cNvPr>
          <p:cNvPicPr>
            <a:picLocks noChangeAspect="1"/>
          </p:cNvPicPr>
          <p:nvPr/>
        </p:nvPicPr>
        <p:blipFill>
          <a:blip r:embed="rId2"/>
          <a:stretch>
            <a:fillRect/>
          </a:stretch>
        </p:blipFill>
        <p:spPr>
          <a:xfrm>
            <a:off x="0" y="31084"/>
            <a:ext cx="3231160" cy="1091279"/>
          </a:xfrm>
          <a:prstGeom prst="rect">
            <a:avLst/>
          </a:prstGeom>
        </p:spPr>
      </p:pic>
      <p:pic>
        <p:nvPicPr>
          <p:cNvPr id="5" name="Picture 4">
            <a:extLst>
              <a:ext uri="{FF2B5EF4-FFF2-40B4-BE49-F238E27FC236}">
                <a16:creationId xmlns:a16="http://schemas.microsoft.com/office/drawing/2014/main" id="{4137E524-8563-4A71-B64C-441E28FA5C0C}"/>
              </a:ext>
            </a:extLst>
          </p:cNvPr>
          <p:cNvPicPr>
            <a:picLocks noChangeAspect="1"/>
          </p:cNvPicPr>
          <p:nvPr/>
        </p:nvPicPr>
        <p:blipFill>
          <a:blip r:embed="rId3"/>
          <a:stretch>
            <a:fillRect/>
          </a:stretch>
        </p:blipFill>
        <p:spPr>
          <a:xfrm>
            <a:off x="5593977" y="-23784"/>
            <a:ext cx="1097375" cy="1146147"/>
          </a:xfrm>
          <a:prstGeom prst="rect">
            <a:avLst/>
          </a:prstGeom>
        </p:spPr>
      </p:pic>
      <p:pic>
        <p:nvPicPr>
          <p:cNvPr id="6" name="Picture 5">
            <a:extLst>
              <a:ext uri="{FF2B5EF4-FFF2-40B4-BE49-F238E27FC236}">
                <a16:creationId xmlns:a16="http://schemas.microsoft.com/office/drawing/2014/main" id="{AA81F859-B8A4-4B90-BE7A-30EB122EB58D}"/>
              </a:ext>
            </a:extLst>
          </p:cNvPr>
          <p:cNvPicPr>
            <a:picLocks noChangeAspect="1"/>
          </p:cNvPicPr>
          <p:nvPr/>
        </p:nvPicPr>
        <p:blipFill>
          <a:blip r:embed="rId4"/>
          <a:stretch>
            <a:fillRect/>
          </a:stretch>
        </p:blipFill>
        <p:spPr>
          <a:xfrm>
            <a:off x="10875150" y="3769"/>
            <a:ext cx="1316850" cy="841321"/>
          </a:xfrm>
          <a:prstGeom prst="rect">
            <a:avLst/>
          </a:prstGeom>
        </p:spPr>
      </p:pic>
      <p:sp>
        <p:nvSpPr>
          <p:cNvPr id="8" name="TextBox 7">
            <a:extLst>
              <a:ext uri="{FF2B5EF4-FFF2-40B4-BE49-F238E27FC236}">
                <a16:creationId xmlns:a16="http://schemas.microsoft.com/office/drawing/2014/main" id="{B7EBF2A7-B3C9-41ED-9E9E-963ABF966943}"/>
              </a:ext>
            </a:extLst>
          </p:cNvPr>
          <p:cNvSpPr txBox="1"/>
          <p:nvPr/>
        </p:nvSpPr>
        <p:spPr>
          <a:xfrm>
            <a:off x="275303" y="4353203"/>
            <a:ext cx="6096000" cy="1477328"/>
          </a:xfrm>
          <a:prstGeom prst="rect">
            <a:avLst/>
          </a:prstGeom>
          <a:noFill/>
        </p:spPr>
        <p:txBody>
          <a:bodyPr wrap="square">
            <a:spAutoFit/>
          </a:bodyPr>
          <a:lstStyle/>
          <a:p>
            <a:r>
              <a:rPr lang="en-IN" dirty="0"/>
              <a:t> </a:t>
            </a:r>
            <a:r>
              <a:rPr lang="en-IN" b="1" dirty="0">
                <a:latin typeface="Times New Roman" panose="02020603050405020304" pitchFamily="18" charset="0"/>
                <a:cs typeface="Times New Roman" panose="02020603050405020304" pitchFamily="18" charset="0"/>
              </a:rPr>
              <a:t>PRESENTED BY:</a:t>
            </a:r>
          </a:p>
          <a:p>
            <a:r>
              <a:rPr lang="en-IN" b="1" dirty="0">
                <a:latin typeface="Times New Roman" panose="02020603050405020304" pitchFamily="18" charset="0"/>
                <a:cs typeface="Times New Roman" panose="02020603050405020304" pitchFamily="18" charset="0"/>
              </a:rPr>
              <a:t>   M.MUTHULAKSHMI(927621BEC130)</a:t>
            </a:r>
          </a:p>
          <a:p>
            <a:r>
              <a:rPr lang="en-IN" b="1" dirty="0">
                <a:latin typeface="Times New Roman" panose="02020603050405020304" pitchFamily="18" charset="0"/>
                <a:cs typeface="Times New Roman" panose="02020603050405020304" pitchFamily="18" charset="0"/>
              </a:rPr>
              <a:t>   N.PUVITHA SRI (927621BEC158)</a:t>
            </a:r>
          </a:p>
          <a:p>
            <a:r>
              <a:rPr lang="en-IN" b="1" dirty="0">
                <a:latin typeface="Times New Roman" panose="02020603050405020304" pitchFamily="18" charset="0"/>
                <a:cs typeface="Times New Roman" panose="02020603050405020304" pitchFamily="18" charset="0"/>
              </a:rPr>
              <a:t>   M.S.PRUTHIGA(927621BEC157)</a:t>
            </a:r>
          </a:p>
          <a:p>
            <a:r>
              <a:rPr lang="en-IN" b="1" dirty="0">
                <a:latin typeface="Times New Roman" panose="02020603050405020304" pitchFamily="18" charset="0"/>
                <a:cs typeface="Times New Roman" panose="02020603050405020304" pitchFamily="18" charset="0"/>
              </a:rPr>
              <a:t>   S.NAVANEETHA(927621BEC134)</a:t>
            </a:r>
          </a:p>
        </p:txBody>
      </p:sp>
      <p:sp>
        <p:nvSpPr>
          <p:cNvPr id="9" name="TextBox 8">
            <a:extLst>
              <a:ext uri="{FF2B5EF4-FFF2-40B4-BE49-F238E27FC236}">
                <a16:creationId xmlns:a16="http://schemas.microsoft.com/office/drawing/2014/main" id="{CB2894E4-ED0F-4969-8963-EDA561136857}"/>
              </a:ext>
            </a:extLst>
          </p:cNvPr>
          <p:cNvSpPr txBox="1"/>
          <p:nvPr/>
        </p:nvSpPr>
        <p:spPr>
          <a:xfrm>
            <a:off x="8220635" y="4498179"/>
            <a:ext cx="3014745" cy="941173"/>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GUIDED BY:</a:t>
            </a:r>
          </a:p>
          <a:p>
            <a:r>
              <a:rPr lang="en-IN" sz="1800" b="1" dirty="0" err="1">
                <a:latin typeface="Times New Roman" panose="02020603050405020304" pitchFamily="18" charset="0"/>
                <a:cs typeface="Times New Roman" panose="02020603050405020304" pitchFamily="18" charset="0"/>
              </a:rPr>
              <a:t>Dr.K.SIVANANDAM</a:t>
            </a:r>
            <a:r>
              <a:rPr lang="en-IN" sz="1800" b="1"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AP/ECE</a:t>
            </a:r>
          </a:p>
        </p:txBody>
      </p:sp>
      <p:sp>
        <p:nvSpPr>
          <p:cNvPr id="13" name="TextBox 12">
            <a:extLst>
              <a:ext uri="{FF2B5EF4-FFF2-40B4-BE49-F238E27FC236}">
                <a16:creationId xmlns:a16="http://schemas.microsoft.com/office/drawing/2014/main" id="{D82948BF-7688-418A-AC8A-0A25E9A29458}"/>
              </a:ext>
            </a:extLst>
          </p:cNvPr>
          <p:cNvSpPr txBox="1"/>
          <p:nvPr/>
        </p:nvSpPr>
        <p:spPr>
          <a:xfrm>
            <a:off x="1246094" y="1304468"/>
            <a:ext cx="9726706" cy="1292662"/>
          </a:xfrm>
          <a:prstGeom prst="rect">
            <a:avLst/>
          </a:prstGeom>
          <a:noFill/>
        </p:spPr>
        <p:txBody>
          <a:bodyPr wrap="square">
            <a:spAutoFit/>
          </a:bodyPr>
          <a:lstStyle/>
          <a:p>
            <a:pPr algn="ctr"/>
            <a:r>
              <a:rPr lang="en-US" sz="2000" b="1" dirty="0">
                <a:latin typeface="Times New Roman" panose="02020603050405020304" pitchFamily="18" charset="0"/>
                <a:cs typeface="Times New Roman" panose="02020603050405020304" pitchFamily="18" charset="0"/>
              </a:rPr>
              <a:t>18ECP105L-MINOR PROJECT-3</a:t>
            </a:r>
          </a:p>
          <a:p>
            <a:pPr algn="ctr"/>
            <a:endParaRPr lang="en-US" sz="2000" b="1" dirty="0">
              <a:latin typeface="Times New Roman" panose="02020603050405020304" pitchFamily="18" charset="0"/>
              <a:cs typeface="Times New Roman" panose="02020603050405020304" pitchFamily="18" charset="0"/>
            </a:endParaRPr>
          </a:p>
          <a:p>
            <a:pPr algn="ctr"/>
            <a:endParaRPr lang="en-US" sz="2000" b="1" dirty="0">
              <a:latin typeface="Times New Roman" panose="02020603050405020304" pitchFamily="18" charset="0"/>
              <a:cs typeface="Times New Roman" panose="02020603050405020304" pitchFamily="18" charset="0"/>
            </a:endParaRPr>
          </a:p>
          <a:p>
            <a:endParaRPr lang="en-IN" dirty="0"/>
          </a:p>
        </p:txBody>
      </p:sp>
      <p:sp>
        <p:nvSpPr>
          <p:cNvPr id="15" name="TextBox 14">
            <a:extLst>
              <a:ext uri="{FF2B5EF4-FFF2-40B4-BE49-F238E27FC236}">
                <a16:creationId xmlns:a16="http://schemas.microsoft.com/office/drawing/2014/main" id="{FEDE98AC-4E7A-41BF-8244-93B105F40F36}"/>
              </a:ext>
            </a:extLst>
          </p:cNvPr>
          <p:cNvSpPr txBox="1"/>
          <p:nvPr/>
        </p:nvSpPr>
        <p:spPr>
          <a:xfrm>
            <a:off x="1083076" y="1882067"/>
            <a:ext cx="10115416" cy="646331"/>
          </a:xfrm>
          <a:prstGeom prst="rect">
            <a:avLst/>
          </a:prstGeom>
          <a:noFill/>
        </p:spPr>
        <p:txBody>
          <a:bodyPr wrap="square">
            <a:spAutoFit/>
          </a:bodyPr>
          <a:lstStyle/>
          <a:p>
            <a:pPr algn="ctr"/>
            <a:r>
              <a:rPr lang="en-IN" b="1" dirty="0">
                <a:latin typeface="Times New Roman" panose="02020603050405020304" pitchFamily="18" charset="0"/>
                <a:cs typeface="Times New Roman" panose="02020603050405020304" pitchFamily="18" charset="0"/>
              </a:rPr>
              <a:t>FIRST REVIEW</a:t>
            </a:r>
          </a:p>
          <a:p>
            <a:pPr algn="ctr"/>
            <a:endParaRPr lang="en-IN" b="1"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709AC3EE-9EFA-4CED-9BCA-30409A6BD09B}"/>
              </a:ext>
            </a:extLst>
          </p:cNvPr>
          <p:cNvSpPr/>
          <p:nvPr/>
        </p:nvSpPr>
        <p:spPr>
          <a:xfrm>
            <a:off x="3906176" y="5086905"/>
            <a:ext cx="4074849" cy="1200329"/>
          </a:xfrm>
          <a:prstGeom prst="rect">
            <a:avLst/>
          </a:prstGeom>
        </p:spPr>
        <p:txBody>
          <a:bodyPr wrap="square">
            <a:spAutoFit/>
          </a:bodyPr>
          <a:lstStyle/>
          <a:p>
            <a:pPr algn="ctr"/>
            <a:endParaRPr lang="en-IN" b="1" dirty="0">
              <a:latin typeface="Times New Roman" panose="02020603050405020304" pitchFamily="18" charset="0"/>
              <a:cs typeface="Times New Roman" panose="02020603050405020304" pitchFamily="18" charset="0"/>
            </a:endParaRPr>
          </a:p>
          <a:p>
            <a:pPr algn="ctr"/>
            <a:endParaRPr lang="en-IN" b="1" dirty="0">
              <a:latin typeface="Times New Roman" panose="02020603050405020304" pitchFamily="18" charset="0"/>
              <a:cs typeface="Times New Roman" panose="02020603050405020304" pitchFamily="18" charset="0"/>
            </a:endParaRPr>
          </a:p>
          <a:p>
            <a:pPr algn="ctr"/>
            <a:r>
              <a:rPr lang="en-IN" b="1" dirty="0">
                <a:latin typeface="Times New Roman" panose="02020603050405020304" pitchFamily="18" charset="0"/>
                <a:cs typeface="Times New Roman" panose="02020603050405020304" pitchFamily="18" charset="0"/>
              </a:rPr>
              <a:t>DATE:29.9.2023</a:t>
            </a:r>
          </a:p>
          <a:p>
            <a:pPr algn="ct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7995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00D7A-DD64-1151-C9D3-81D976B740A8}"/>
              </a:ext>
            </a:extLst>
          </p:cNvPr>
          <p:cNvSpPr>
            <a:spLocks noGrp="1"/>
          </p:cNvSpPr>
          <p:nvPr>
            <p:ph type="title"/>
          </p:nvPr>
        </p:nvSpPr>
        <p:spPr>
          <a:xfrm>
            <a:off x="699796" y="681135"/>
            <a:ext cx="10654003" cy="998375"/>
          </a:xfrm>
        </p:spPr>
        <p:txBody>
          <a:bodyPr>
            <a:normAutofit/>
          </a:bodyPr>
          <a:lstStyle/>
          <a:p>
            <a:r>
              <a:rPr lang="en-IN" sz="4000"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E5D6E6B2-B381-9841-4A0A-018A11406ECC}"/>
              </a:ext>
            </a:extLst>
          </p:cNvPr>
          <p:cNvSpPr>
            <a:spLocks noGrp="1"/>
          </p:cNvSpPr>
          <p:nvPr>
            <p:ph idx="1"/>
          </p:nvPr>
        </p:nvSpPr>
        <p:spPr>
          <a:xfrm>
            <a:off x="699797" y="1888994"/>
            <a:ext cx="10467391" cy="4287871"/>
          </a:xfrm>
        </p:spPr>
        <p:txBody>
          <a:bodyPr>
            <a:normAutofit/>
          </a:bodyPr>
          <a:lstStyle/>
          <a:p>
            <a:pPr marL="0" indent="0" algn="just">
              <a:lnSpc>
                <a:spcPct val="150000"/>
              </a:lnSpc>
              <a:buNone/>
            </a:pPr>
            <a:r>
              <a:rPr lang="en-US" sz="1800" b="0" i="0" dirty="0">
                <a:solidFill>
                  <a:srgbClr val="374151"/>
                </a:solidFill>
                <a:effectLst/>
                <a:latin typeface="Times New Roman" panose="02020603050405020304" pitchFamily="18" charset="0"/>
                <a:cs typeface="Times New Roman" panose="02020603050405020304" pitchFamily="18" charset="0"/>
              </a:rPr>
              <a:t>	</a:t>
            </a:r>
            <a:r>
              <a:rPr lang="en-US" sz="1800" b="0" i="0" dirty="0">
                <a:effectLst/>
                <a:latin typeface="Times New Roman" panose="02020603050405020304" pitchFamily="18" charset="0"/>
                <a:cs typeface="Times New Roman" panose="02020603050405020304" pitchFamily="18" charset="0"/>
              </a:rPr>
              <a:t>In conclusion, our project aimed to address the challenge of cost-effectively monitoring critical environmental conditions in manufacturing industries, such as temperature, humidity, and the detection of anomalies like leaks. By designing a low-cost monitoring system using readily available components, including the DHT11 sensor, Arduino microcontroller, and XAMPP for data management, we have successfully demonstrated an affordable and efficient alternative to traditional Distributed Control Systems (DCS).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2235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07A56-4FAB-EA63-FC78-7FC0810EBE86}"/>
              </a:ext>
            </a:extLst>
          </p:cNvPr>
          <p:cNvSpPr>
            <a:spLocks noGrp="1"/>
          </p:cNvSpPr>
          <p:nvPr>
            <p:ph type="title"/>
          </p:nvPr>
        </p:nvSpPr>
        <p:spPr>
          <a:xfrm>
            <a:off x="597158" y="365125"/>
            <a:ext cx="10756641" cy="1071789"/>
          </a:xfrm>
        </p:spPr>
        <p:txBody>
          <a:bodyPr>
            <a:normAutofit/>
          </a:bodyPr>
          <a:lstStyle/>
          <a:p>
            <a:r>
              <a:rPr lang="en-IN" sz="4000"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554422BE-7106-420B-34BF-EFB7389D4E0A}"/>
              </a:ext>
            </a:extLst>
          </p:cNvPr>
          <p:cNvSpPr>
            <a:spLocks noGrp="1"/>
          </p:cNvSpPr>
          <p:nvPr>
            <p:ph idx="1"/>
          </p:nvPr>
        </p:nvSpPr>
        <p:spPr>
          <a:xfrm>
            <a:off x="597158" y="1670180"/>
            <a:ext cx="10756642" cy="4506783"/>
          </a:xfrm>
        </p:spPr>
        <p:txBody>
          <a:bodyPr/>
          <a:lstStyle/>
          <a:p>
            <a:pPr marL="342900" indent="-342900" algn="l">
              <a:lnSpc>
                <a:spcPct val="150000"/>
              </a:lnSpc>
              <a:buFont typeface="+mj-lt"/>
              <a:buAutoNum type="arabicPeriod"/>
            </a:pPr>
            <a:r>
              <a:rPr lang="en-US" sz="1800" b="0" i="0" dirty="0">
                <a:effectLst/>
                <a:latin typeface="Times New Roman" panose="02020603050405020304" pitchFamily="18" charset="0"/>
                <a:cs typeface="Times New Roman" panose="02020603050405020304" pitchFamily="18" charset="0"/>
              </a:rPr>
              <a:t>"Practical Electronics for Inventors" by Paul </a:t>
            </a:r>
            <a:r>
              <a:rPr lang="en-US" sz="1800" b="0" i="0" dirty="0" err="1">
                <a:effectLst/>
                <a:latin typeface="Times New Roman" panose="02020603050405020304" pitchFamily="18" charset="0"/>
                <a:cs typeface="Times New Roman" panose="02020603050405020304" pitchFamily="18" charset="0"/>
              </a:rPr>
              <a:t>Scherz</a:t>
            </a:r>
            <a:r>
              <a:rPr lang="en-US" sz="1800" b="0" i="0" dirty="0">
                <a:effectLst/>
                <a:latin typeface="Times New Roman" panose="02020603050405020304" pitchFamily="18" charset="0"/>
                <a:cs typeface="Times New Roman" panose="02020603050405020304" pitchFamily="18" charset="0"/>
              </a:rPr>
              <a:t> and Simon Monk</a:t>
            </a:r>
          </a:p>
          <a:p>
            <a:pPr marL="342900" indent="-342900" algn="l">
              <a:lnSpc>
                <a:spcPct val="150000"/>
              </a:lnSpc>
              <a:buFont typeface="+mj-lt"/>
              <a:buAutoNum type="arabicPeriod"/>
            </a:pPr>
            <a:r>
              <a:rPr lang="en-US" sz="1800" b="0" i="0" dirty="0">
                <a:effectLst/>
                <a:latin typeface="Times New Roman" panose="02020603050405020304" pitchFamily="18" charset="0"/>
                <a:cs typeface="Times New Roman" panose="02020603050405020304" pitchFamily="18" charset="0"/>
              </a:rPr>
              <a:t>"Getting Started with Sensors" by Kimmo </a:t>
            </a:r>
            <a:r>
              <a:rPr lang="en-US" sz="1800" b="0" i="0" dirty="0" err="1">
                <a:effectLst/>
                <a:latin typeface="Times New Roman" panose="02020603050405020304" pitchFamily="18" charset="0"/>
                <a:cs typeface="Times New Roman" panose="02020603050405020304" pitchFamily="18" charset="0"/>
              </a:rPr>
              <a:t>Karvinen</a:t>
            </a:r>
            <a:r>
              <a:rPr lang="en-US" sz="1800" b="0" i="0" dirty="0">
                <a:effectLst/>
                <a:latin typeface="Times New Roman" panose="02020603050405020304" pitchFamily="18" charset="0"/>
                <a:cs typeface="Times New Roman" panose="02020603050405020304" pitchFamily="18" charset="0"/>
              </a:rPr>
              <a:t> and </a:t>
            </a:r>
            <a:r>
              <a:rPr lang="en-US" sz="1800" b="0" i="0" dirty="0" err="1">
                <a:effectLst/>
                <a:latin typeface="Times New Roman" panose="02020603050405020304" pitchFamily="18" charset="0"/>
                <a:cs typeface="Times New Roman" panose="02020603050405020304" pitchFamily="18" charset="0"/>
              </a:rPr>
              <a:t>Tero</a:t>
            </a:r>
            <a:r>
              <a:rPr lang="en-US" sz="1800" b="0" i="0" dirty="0">
                <a:effectLst/>
                <a:latin typeface="Times New Roman" panose="02020603050405020304" pitchFamily="18" charset="0"/>
                <a:cs typeface="Times New Roman" panose="02020603050405020304" pitchFamily="18" charset="0"/>
              </a:rPr>
              <a:t> </a:t>
            </a:r>
            <a:r>
              <a:rPr lang="en-US" sz="1800" b="0" i="0" dirty="0" err="1">
                <a:effectLst/>
                <a:latin typeface="Times New Roman" panose="02020603050405020304" pitchFamily="18" charset="0"/>
                <a:cs typeface="Times New Roman" panose="02020603050405020304" pitchFamily="18" charset="0"/>
              </a:rPr>
              <a:t>Karvinen</a:t>
            </a:r>
            <a:endParaRPr lang="en-US" sz="1800" b="0" i="0" dirty="0">
              <a:effectLst/>
              <a:latin typeface="Times New Roman" panose="02020603050405020304" pitchFamily="18" charset="0"/>
              <a:cs typeface="Times New Roman" panose="02020603050405020304" pitchFamily="18" charset="0"/>
            </a:endParaRPr>
          </a:p>
          <a:p>
            <a:pPr marL="342900" indent="-342900" algn="l">
              <a:lnSpc>
                <a:spcPct val="150000"/>
              </a:lnSpc>
              <a:buFont typeface="+mj-lt"/>
              <a:buAutoNum type="arabicPeriod"/>
            </a:pPr>
            <a:r>
              <a:rPr lang="en-IN" sz="1800" b="0" i="0" dirty="0">
                <a:effectLst/>
                <a:latin typeface="Times New Roman" panose="02020603050405020304" pitchFamily="18" charset="0"/>
                <a:cs typeface="Times New Roman" panose="02020603050405020304" pitchFamily="18" charset="0"/>
              </a:rPr>
              <a:t>Websites like Adafruit, </a:t>
            </a:r>
            <a:r>
              <a:rPr lang="en-IN" sz="1800" b="0" i="0" dirty="0" err="1">
                <a:effectLst/>
                <a:latin typeface="Times New Roman" panose="02020603050405020304" pitchFamily="18" charset="0"/>
                <a:cs typeface="Times New Roman" panose="02020603050405020304" pitchFamily="18" charset="0"/>
              </a:rPr>
              <a:t>SparkFun</a:t>
            </a:r>
            <a:r>
              <a:rPr lang="en-IN" sz="1800" b="0" i="0" dirty="0">
                <a:effectLst/>
                <a:latin typeface="Times New Roman" panose="02020603050405020304" pitchFamily="18" charset="0"/>
                <a:cs typeface="Times New Roman" panose="02020603050405020304" pitchFamily="18" charset="0"/>
              </a:rPr>
              <a:t>, and </a:t>
            </a:r>
            <a:r>
              <a:rPr lang="en-IN" sz="1800" b="0" i="0" dirty="0" err="1">
                <a:effectLst/>
                <a:latin typeface="Times New Roman" panose="02020603050405020304" pitchFamily="18" charset="0"/>
                <a:cs typeface="Times New Roman" panose="02020603050405020304" pitchFamily="18" charset="0"/>
              </a:rPr>
              <a:t>Instructables</a:t>
            </a:r>
            <a:r>
              <a:rPr lang="en-IN" sz="1800" b="0" i="0" dirty="0">
                <a:effectLst/>
                <a:latin typeface="Times New Roman" panose="02020603050405020304" pitchFamily="18" charset="0"/>
                <a:cs typeface="Times New Roman" panose="02020603050405020304" pitchFamily="18" charset="0"/>
              </a:rPr>
              <a:t> offer numerous tutorials and project ideas related to Arduino and sensors.</a:t>
            </a:r>
          </a:p>
          <a:p>
            <a:pPr marL="342900" indent="-342900" algn="l">
              <a:lnSpc>
                <a:spcPct val="150000"/>
              </a:lnSpc>
              <a:buFont typeface="+mj-lt"/>
              <a:buAutoNum type="arabicPeriod"/>
            </a:pPr>
            <a:r>
              <a:rPr lang="en-IN" sz="1800" b="0" i="0" dirty="0">
                <a:effectLst/>
                <a:latin typeface="Times New Roman" panose="02020603050405020304" pitchFamily="18" charset="0"/>
                <a:cs typeface="Times New Roman" panose="02020603050405020304" pitchFamily="18" charset="0"/>
              </a:rPr>
              <a:t>YouTube channels like "The Arduino Guy," "</a:t>
            </a:r>
            <a:r>
              <a:rPr lang="en-IN" sz="1800" b="0" i="0" dirty="0" err="1">
                <a:effectLst/>
                <a:latin typeface="Times New Roman" panose="02020603050405020304" pitchFamily="18" charset="0"/>
                <a:cs typeface="Times New Roman" panose="02020603050405020304" pitchFamily="18" charset="0"/>
              </a:rPr>
              <a:t>GreatScott</a:t>
            </a:r>
            <a:r>
              <a:rPr lang="en-IN" sz="1800" b="0" i="0" dirty="0">
                <a:effectLst/>
                <a:latin typeface="Times New Roman" panose="02020603050405020304" pitchFamily="18" charset="0"/>
                <a:cs typeface="Times New Roman" panose="02020603050405020304" pitchFamily="18" charset="0"/>
              </a:rPr>
              <a:t>!," and "Paul McWhorter" provide video tutorials on various Arduino and sensor-related topics.</a:t>
            </a:r>
          </a:p>
          <a:p>
            <a:pPr marL="342900" indent="-342900" algn="l">
              <a:lnSpc>
                <a:spcPct val="150000"/>
              </a:lnSpc>
              <a:buFont typeface="+mj-lt"/>
              <a:buAutoNum type="arabicPeriod"/>
            </a:pPr>
            <a:r>
              <a:rPr lang="en-US" sz="1800" b="0" i="0" dirty="0">
                <a:effectLst/>
                <a:latin typeface="Times New Roman" panose="02020603050405020304" pitchFamily="18" charset="0"/>
                <a:cs typeface="Times New Roman" panose="02020603050405020304" pitchFamily="18" charset="0"/>
              </a:rPr>
              <a:t>Platforms like Udemy and Coursera offer online courses on Arduino programming and electronics.</a:t>
            </a:r>
            <a:endParaRPr lang="en-IN" sz="1800" b="0" i="0" dirty="0">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81618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7CE439-ACC5-470B-9546-909C360E7C7B}"/>
              </a:ext>
            </a:extLst>
          </p:cNvPr>
          <p:cNvPicPr>
            <a:picLocks noChangeAspect="1"/>
          </p:cNvPicPr>
          <p:nvPr/>
        </p:nvPicPr>
        <p:blipFill>
          <a:blip r:embed="rId2"/>
          <a:stretch>
            <a:fillRect/>
          </a:stretch>
        </p:blipFill>
        <p:spPr>
          <a:xfrm>
            <a:off x="38994" y="322729"/>
            <a:ext cx="12153005" cy="6232539"/>
          </a:xfrm>
          <a:prstGeom prst="rect">
            <a:avLst/>
          </a:prstGeom>
        </p:spPr>
      </p:pic>
    </p:spTree>
    <p:extLst>
      <p:ext uri="{BB962C8B-B14F-4D97-AF65-F5344CB8AC3E}">
        <p14:creationId xmlns:p14="http://schemas.microsoft.com/office/powerpoint/2010/main" val="1095301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3012" y="525209"/>
            <a:ext cx="10340787" cy="1033370"/>
          </a:xfrm>
        </p:spPr>
        <p:txBody>
          <a:bodyPr>
            <a:normAutofit/>
          </a:bodyPr>
          <a:lstStyle/>
          <a:p>
            <a:r>
              <a:rPr lang="en-US" sz="4000"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1013012" y="1660849"/>
            <a:ext cx="9950823" cy="3986916"/>
          </a:xfrm>
        </p:spPr>
        <p:txBody>
          <a:bodyPr>
            <a:noAutofit/>
          </a:bodyPr>
          <a:lstStyle/>
          <a:p>
            <a:pPr marL="0" indent="0" algn="just">
              <a:lnSpc>
                <a:spcPct val="150000"/>
              </a:lnSpc>
              <a:buNone/>
            </a:pPr>
            <a:r>
              <a:rPr lang="en-US" sz="1800" b="0" i="0" dirty="0">
                <a:effectLst/>
                <a:latin typeface="Times New Roman" panose="02020603050405020304" pitchFamily="18" charset="0"/>
                <a:cs typeface="Times New Roman" panose="02020603050405020304" pitchFamily="18" charset="0"/>
              </a:rPr>
              <a:t>	In modern manufacturing industries, ensuring the safety, efficiency, and cost-effectiveness of operations is paramount. One critical aspect is monitoring environmental conditions such as temperature and humidity levels, as well as detecting issues like leaks promptly. Traditional Distributed Control Systems (DCS) have been the standard for such monitoring, but their high cost can be a significant barrier for smaller or budget-conscious industrial setups. This project introduces a cost-effective and efficient alternative solution to address this challenge by utilizing the DHT11 sensor, Arduino microcontroller, and XAMPP for data management. This system aims to provide real-time monitoring and alerting capabilities, enabling industries to respond swiftly to environmental anomalies while minimizing costs.</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4156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C7E1F-EB55-00DE-6277-386D1B77DDBA}"/>
              </a:ext>
            </a:extLst>
          </p:cNvPr>
          <p:cNvSpPr>
            <a:spLocks noGrp="1"/>
          </p:cNvSpPr>
          <p:nvPr>
            <p:ph type="title"/>
          </p:nvPr>
        </p:nvSpPr>
        <p:spPr>
          <a:xfrm>
            <a:off x="838199" y="681037"/>
            <a:ext cx="10515601" cy="875846"/>
          </a:xfrm>
        </p:spPr>
        <p:txBody>
          <a:bodyPr>
            <a:normAutofit/>
          </a:bodyPr>
          <a:lstStyle/>
          <a:p>
            <a:r>
              <a:rPr lang="en-IN" sz="4000"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831B6871-2130-4638-84C3-BD521FFF7569}"/>
              </a:ext>
            </a:extLst>
          </p:cNvPr>
          <p:cNvSpPr>
            <a:spLocks noGrp="1"/>
          </p:cNvSpPr>
          <p:nvPr>
            <p:ph idx="1"/>
          </p:nvPr>
        </p:nvSpPr>
        <p:spPr>
          <a:xfrm>
            <a:off x="838200" y="1754155"/>
            <a:ext cx="10515600" cy="4422808"/>
          </a:xfrm>
        </p:spPr>
        <p:txBody>
          <a:bodyPr>
            <a:normAutofit/>
          </a:bodyPr>
          <a:lstStyle/>
          <a:p>
            <a:pPr marL="0" indent="0" algn="just">
              <a:lnSpc>
                <a:spcPct val="150000"/>
              </a:lnSpc>
              <a:buNone/>
            </a:pPr>
            <a:r>
              <a:rPr lang="en-US" sz="1800" b="0" i="0" dirty="0">
                <a:solidFill>
                  <a:srgbClr val="374151"/>
                </a:solidFill>
                <a:effectLst/>
                <a:latin typeface="Times New Roman" panose="02020603050405020304" pitchFamily="18" charset="0"/>
                <a:cs typeface="Times New Roman" panose="02020603050405020304" pitchFamily="18" charset="0"/>
              </a:rPr>
              <a:t>	</a:t>
            </a:r>
            <a:r>
              <a:rPr lang="en-US" sz="1800" b="0" i="0" dirty="0">
                <a:effectLst/>
                <a:latin typeface="Times New Roman" panose="02020603050405020304" pitchFamily="18" charset="0"/>
                <a:cs typeface="Times New Roman" panose="02020603050405020304" pitchFamily="18" charset="0"/>
              </a:rPr>
              <a:t>In many manufacturing industries, the need for a reliable and cost-effective monitoring system to detect and respond to critical environmental conditions, such as leaks, abnormal temperature, and humidity levels, is paramount. Traditional Distributed Control Systems (DCS) are often expensive and may not be feasible for smaller or cost-conscious industrial setups. There is a pressing need for an affordable and efficient alternative that can provide real-time monitoring, alerting, and data storage capabilities</a:t>
            </a:r>
            <a:r>
              <a:rPr lang="en-US" sz="1800" b="0" i="0" dirty="0">
                <a:solidFill>
                  <a:srgbClr val="374151"/>
                </a:solidFill>
                <a:effectLst/>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3076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579" y="326571"/>
            <a:ext cx="8753424" cy="858417"/>
          </a:xfrm>
        </p:spPr>
        <p:txBody>
          <a:bodyPr>
            <a:normAutofit/>
          </a:bodyPr>
          <a:lstStyle/>
          <a:p>
            <a:r>
              <a:rPr lang="en-US" sz="4000" i="0" dirty="0">
                <a:effectLst/>
                <a:latin typeface="Times New Roman" panose="02020603050405020304" pitchFamily="18" charset="0"/>
                <a:cs typeface="Times New Roman" panose="02020603050405020304" pitchFamily="18" charset="0"/>
              </a:rPr>
              <a:t>OBJECTIVE</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18382" y="1083082"/>
            <a:ext cx="10210984" cy="5626359"/>
          </a:xfrm>
        </p:spPr>
        <p:txBody>
          <a:bodyPr>
            <a:noAutofit/>
          </a:bodyPr>
          <a:lstStyle/>
          <a:p>
            <a:pPr marL="0" indent="0" algn="just">
              <a:lnSpc>
                <a:spcPct val="150000"/>
              </a:lnSpc>
              <a:buNone/>
            </a:pPr>
            <a:r>
              <a:rPr lang="en-US" sz="1800" b="0" i="0" dirty="0">
                <a:effectLst/>
                <a:latin typeface="Times New Roman" panose="02020603050405020304" pitchFamily="18" charset="0"/>
                <a:cs typeface="Times New Roman" panose="02020603050405020304" pitchFamily="18" charset="0"/>
              </a:rPr>
              <a:t>The primary objectives of this project are as follows:</a:t>
            </a:r>
          </a:p>
          <a:p>
            <a:pPr algn="just">
              <a:lnSpc>
                <a:spcPct val="150000"/>
              </a:lnSpc>
              <a:buFont typeface="+mj-lt"/>
              <a:buAutoNum type="arabicPeriod"/>
            </a:pPr>
            <a:r>
              <a:rPr lang="en-US" sz="1800" b="1" i="0" dirty="0">
                <a:effectLst/>
                <a:latin typeface="Times New Roman" panose="02020603050405020304" pitchFamily="18" charset="0"/>
                <a:cs typeface="Times New Roman" panose="02020603050405020304" pitchFamily="18" charset="0"/>
              </a:rPr>
              <a:t>Cost-Efficient Monitoring:</a:t>
            </a:r>
            <a:r>
              <a:rPr lang="en-US" sz="1800" b="0" i="0" dirty="0">
                <a:effectLst/>
                <a:latin typeface="Times New Roman" panose="02020603050405020304" pitchFamily="18" charset="0"/>
                <a:cs typeface="Times New Roman" panose="02020603050405020304" pitchFamily="18" charset="0"/>
              </a:rPr>
              <a:t> Develop a low-cost monitoring system that is accessible to a broader range of manufacturing industries, particularly those with budget constraints.</a:t>
            </a:r>
          </a:p>
          <a:p>
            <a:pPr algn="just">
              <a:lnSpc>
                <a:spcPct val="150000"/>
              </a:lnSpc>
              <a:buFont typeface="+mj-lt"/>
              <a:buAutoNum type="arabicPeriod"/>
            </a:pPr>
            <a:r>
              <a:rPr lang="en-US" sz="1800" b="1" i="0" dirty="0">
                <a:effectLst/>
                <a:latin typeface="Times New Roman" panose="02020603050405020304" pitchFamily="18" charset="0"/>
                <a:cs typeface="Times New Roman" panose="02020603050405020304" pitchFamily="18" charset="0"/>
              </a:rPr>
              <a:t>Real-time Alerting:</a:t>
            </a:r>
            <a:r>
              <a:rPr lang="en-US" sz="1800" b="0" i="0" dirty="0">
                <a:effectLst/>
                <a:latin typeface="Times New Roman" panose="02020603050405020304" pitchFamily="18" charset="0"/>
                <a:cs typeface="Times New Roman" panose="02020603050405020304" pitchFamily="18" charset="0"/>
              </a:rPr>
              <a:t> Enable rapid detection of critical environmental conditions and anomalies, such as leaks, abnormal temperature, and humidity levels, by triggering alerts using a buzzer.</a:t>
            </a:r>
          </a:p>
          <a:p>
            <a:pPr algn="just">
              <a:lnSpc>
                <a:spcPct val="150000"/>
              </a:lnSpc>
              <a:buFont typeface="+mj-lt"/>
              <a:buAutoNum type="arabicPeriod"/>
            </a:pPr>
            <a:r>
              <a:rPr lang="en-US" sz="1800" b="1" i="0" dirty="0">
                <a:effectLst/>
                <a:latin typeface="Times New Roman" panose="02020603050405020304" pitchFamily="18" charset="0"/>
                <a:cs typeface="Times New Roman" panose="02020603050405020304" pitchFamily="18" charset="0"/>
              </a:rPr>
              <a:t>Data Management:</a:t>
            </a:r>
            <a:r>
              <a:rPr lang="en-US" sz="1800" b="0" i="0" dirty="0">
                <a:effectLst/>
                <a:latin typeface="Times New Roman" panose="02020603050405020304" pitchFamily="18" charset="0"/>
                <a:cs typeface="Times New Roman" panose="02020603050405020304" pitchFamily="18" charset="0"/>
              </a:rPr>
              <a:t> Implement a robust data storage and management system using XAMPP to collect, store, and analyze environmental data for both real-time monitoring and historical analysis.</a:t>
            </a:r>
          </a:p>
          <a:p>
            <a:pPr algn="just">
              <a:lnSpc>
                <a:spcPct val="150000"/>
              </a:lnSpc>
              <a:buFont typeface="+mj-lt"/>
              <a:buAutoNum type="arabicPeriod"/>
            </a:pPr>
            <a:r>
              <a:rPr lang="en-US" sz="1800" b="1" i="0" dirty="0">
                <a:effectLst/>
                <a:latin typeface="Times New Roman" panose="02020603050405020304" pitchFamily="18" charset="0"/>
                <a:cs typeface="Times New Roman" panose="02020603050405020304" pitchFamily="18" charset="0"/>
              </a:rPr>
              <a:t>Scalability:</a:t>
            </a:r>
            <a:r>
              <a:rPr lang="en-US" sz="1800" b="0" i="0" dirty="0">
                <a:effectLst/>
                <a:latin typeface="Times New Roman" panose="02020603050405020304" pitchFamily="18" charset="0"/>
                <a:cs typeface="Times New Roman" panose="02020603050405020304" pitchFamily="18" charset="0"/>
              </a:rPr>
              <a:t> Design a system that can be easily scaled to accommodate various industries and environmental conditions.</a:t>
            </a:r>
          </a:p>
          <a:p>
            <a:pPr algn="just">
              <a:lnSpc>
                <a:spcPct val="150000"/>
              </a:lnSpc>
              <a:buFont typeface="+mj-lt"/>
              <a:buAutoNum type="arabicPeriod"/>
            </a:pPr>
            <a:r>
              <a:rPr lang="en-US" sz="1800" b="1" i="0" dirty="0">
                <a:effectLst/>
                <a:latin typeface="Times New Roman" panose="02020603050405020304" pitchFamily="18" charset="0"/>
                <a:cs typeface="Times New Roman" panose="02020603050405020304" pitchFamily="18" charset="0"/>
              </a:rPr>
              <a:t>Customization:</a:t>
            </a:r>
            <a:r>
              <a:rPr lang="en-US" sz="1800" b="0" i="0" dirty="0">
                <a:effectLst/>
                <a:latin typeface="Times New Roman" panose="02020603050405020304" pitchFamily="18" charset="0"/>
                <a:cs typeface="Times New Roman" panose="02020603050405020304" pitchFamily="18" charset="0"/>
              </a:rPr>
              <a:t> Allow for system customization to adapt to the unique requirements of different manufacturing environments.</a:t>
            </a: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1836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B34AC-ACD7-4FAB-BD1C-41D41A992168}"/>
              </a:ext>
            </a:extLst>
          </p:cNvPr>
          <p:cNvSpPr>
            <a:spLocks noGrp="1"/>
          </p:cNvSpPr>
          <p:nvPr>
            <p:ph type="title"/>
          </p:nvPr>
        </p:nvSpPr>
        <p:spPr>
          <a:xfrm>
            <a:off x="615821" y="466531"/>
            <a:ext cx="10737980" cy="849086"/>
          </a:xfrm>
        </p:spPr>
        <p:txBody>
          <a:bodyPr>
            <a:normAutofit/>
          </a:bodyPr>
          <a:lstStyle/>
          <a:p>
            <a:r>
              <a:rPr lang="en-US" sz="4000" dirty="0">
                <a:latin typeface="Times New Roman" panose="02020603050405020304" pitchFamily="18" charset="0"/>
                <a:cs typeface="Times New Roman" panose="02020603050405020304" pitchFamily="18" charset="0"/>
              </a:rPr>
              <a:t>EXISTING METHOD</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F26936A-D112-4406-9D61-6878700DA75D}"/>
              </a:ext>
            </a:extLst>
          </p:cNvPr>
          <p:cNvSpPr>
            <a:spLocks noGrp="1"/>
          </p:cNvSpPr>
          <p:nvPr>
            <p:ph idx="1"/>
          </p:nvPr>
        </p:nvSpPr>
        <p:spPr>
          <a:xfrm>
            <a:off x="727788" y="1380931"/>
            <a:ext cx="10626012" cy="5103845"/>
          </a:xfrm>
        </p:spPr>
        <p:txBody>
          <a:bodyPr>
            <a:noAutofit/>
          </a:bodyPr>
          <a:lstStyle/>
          <a:p>
            <a:pPr marL="0" indent="0" algn="just">
              <a:lnSpc>
                <a:spcPct val="170000"/>
              </a:lnSpc>
              <a:buNone/>
            </a:pPr>
            <a:r>
              <a:rPr lang="en-US" sz="1800" b="0" i="0" dirty="0">
                <a:effectLst/>
                <a:latin typeface="Times New Roman" panose="02020603050405020304" pitchFamily="18" charset="0"/>
                <a:cs typeface="Times New Roman" panose="02020603050405020304" pitchFamily="18" charset="0"/>
              </a:rPr>
              <a:t>        Traditional DCS systems have been the industry standard for monitoring and controlling industrial processes. These systems are known for their reliability and comprehensive monitoring capabilities but often come with significant drawbacks:</a:t>
            </a:r>
          </a:p>
          <a:p>
            <a:pPr marL="342900" indent="-342900" algn="just">
              <a:lnSpc>
                <a:spcPct val="170000"/>
              </a:lnSpc>
              <a:buFont typeface="+mj-lt"/>
              <a:buAutoNum type="arabicPeriod"/>
            </a:pPr>
            <a:r>
              <a:rPr lang="en-US" sz="1800" b="1" i="0" dirty="0">
                <a:effectLst/>
                <a:latin typeface="Times New Roman" panose="02020603050405020304" pitchFamily="18" charset="0"/>
                <a:cs typeface="Times New Roman" panose="02020603050405020304" pitchFamily="18" charset="0"/>
              </a:rPr>
              <a:t>High Cost:</a:t>
            </a:r>
            <a:r>
              <a:rPr lang="en-US" sz="1800" b="0" i="0" dirty="0">
                <a:effectLst/>
                <a:latin typeface="Times New Roman" panose="02020603050405020304" pitchFamily="18" charset="0"/>
                <a:cs typeface="Times New Roman" panose="02020603050405020304" pitchFamily="18" charset="0"/>
              </a:rPr>
              <a:t> The initial investment and maintenance costs of DCS systems can be prohibitively high for smaller or budget-constrained industrial facilities.</a:t>
            </a:r>
          </a:p>
          <a:p>
            <a:pPr marL="342900" indent="-342900" algn="just">
              <a:lnSpc>
                <a:spcPct val="170000"/>
              </a:lnSpc>
              <a:buFont typeface="+mj-lt"/>
              <a:buAutoNum type="arabicPeriod"/>
            </a:pPr>
            <a:r>
              <a:rPr lang="en-US" sz="1800" b="1" i="0" dirty="0">
                <a:effectLst/>
                <a:latin typeface="Times New Roman" panose="02020603050405020304" pitchFamily="18" charset="0"/>
                <a:cs typeface="Times New Roman" panose="02020603050405020304" pitchFamily="18" charset="0"/>
              </a:rPr>
              <a:t>Complexity:</a:t>
            </a:r>
            <a:r>
              <a:rPr lang="en-US" sz="1800" b="0" i="0" dirty="0">
                <a:effectLst/>
                <a:latin typeface="Times New Roman" panose="02020603050405020304" pitchFamily="18" charset="0"/>
                <a:cs typeface="Times New Roman" panose="02020603050405020304" pitchFamily="18" charset="0"/>
              </a:rPr>
              <a:t> DCS systems are complex and may require specialized training to operate and maintain.</a:t>
            </a:r>
          </a:p>
          <a:p>
            <a:pPr marL="342900" indent="-342900" algn="just">
              <a:lnSpc>
                <a:spcPct val="170000"/>
              </a:lnSpc>
              <a:buFont typeface="+mj-lt"/>
              <a:buAutoNum type="arabicPeriod"/>
            </a:pPr>
            <a:r>
              <a:rPr lang="en-US" sz="1800" b="1" i="0" dirty="0">
                <a:effectLst/>
                <a:latin typeface="Times New Roman" panose="02020603050405020304" pitchFamily="18" charset="0"/>
                <a:cs typeface="Times New Roman" panose="02020603050405020304" pitchFamily="18" charset="0"/>
              </a:rPr>
              <a:t>Limited Scalability:</a:t>
            </a:r>
            <a:r>
              <a:rPr lang="en-US" sz="1800" b="0" i="0" dirty="0">
                <a:effectLst/>
                <a:latin typeface="Times New Roman" panose="02020603050405020304" pitchFamily="18" charset="0"/>
                <a:cs typeface="Times New Roman" panose="02020603050405020304" pitchFamily="18" charset="0"/>
              </a:rPr>
              <a:t> Expanding or modifying traditional DCS setups can be challenging and costly.</a:t>
            </a:r>
          </a:p>
          <a:p>
            <a:pPr marL="342900" indent="-342900" algn="just">
              <a:lnSpc>
                <a:spcPct val="170000"/>
              </a:lnSpc>
              <a:buFont typeface="+mj-lt"/>
              <a:buAutoNum type="arabicPeriod"/>
            </a:pPr>
            <a:r>
              <a:rPr lang="en-US" sz="1800" b="1" i="0" dirty="0">
                <a:effectLst/>
                <a:latin typeface="Times New Roman" panose="02020603050405020304" pitchFamily="18" charset="0"/>
                <a:cs typeface="Times New Roman" panose="02020603050405020304" pitchFamily="18" charset="0"/>
              </a:rPr>
              <a:t>Lack of Customization:</a:t>
            </a:r>
            <a:r>
              <a:rPr lang="en-US" sz="1800" b="0" i="0" dirty="0">
                <a:effectLst/>
                <a:latin typeface="Times New Roman" panose="02020603050405020304" pitchFamily="18" charset="0"/>
                <a:cs typeface="Times New Roman" panose="02020603050405020304" pitchFamily="18" charset="0"/>
              </a:rPr>
              <a:t> DCS systems may not easily adapt to the unique requirements of different manufacturing environments.</a:t>
            </a:r>
          </a:p>
          <a:p>
            <a:pPr algn="just"/>
            <a:endParaRPr lang="en-IN" sz="1800" dirty="0"/>
          </a:p>
        </p:txBody>
      </p:sp>
    </p:spTree>
    <p:extLst>
      <p:ext uri="{BB962C8B-B14F-4D97-AF65-F5344CB8AC3E}">
        <p14:creationId xmlns:p14="http://schemas.microsoft.com/office/powerpoint/2010/main" val="2783351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751E5-147D-4101-8AFC-036407D35C2F}"/>
              </a:ext>
            </a:extLst>
          </p:cNvPr>
          <p:cNvSpPr>
            <a:spLocks noGrp="1"/>
          </p:cNvSpPr>
          <p:nvPr>
            <p:ph type="title"/>
          </p:nvPr>
        </p:nvSpPr>
        <p:spPr>
          <a:xfrm>
            <a:off x="551331" y="475861"/>
            <a:ext cx="10802470" cy="811763"/>
          </a:xfrm>
        </p:spPr>
        <p:txBody>
          <a:bodyPr>
            <a:normAutofit/>
          </a:bodyPr>
          <a:lstStyle/>
          <a:p>
            <a:r>
              <a:rPr lang="en-US" sz="4000" dirty="0">
                <a:latin typeface="Times New Roman" panose="02020603050405020304" pitchFamily="18" charset="0"/>
                <a:cs typeface="Times New Roman" panose="02020603050405020304" pitchFamily="18" charset="0"/>
              </a:rPr>
              <a:t>PROPOSED SYSTEM</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88F9853-71FD-4DB5-B6AC-6054B0EA3C3A}"/>
              </a:ext>
            </a:extLst>
          </p:cNvPr>
          <p:cNvSpPr>
            <a:spLocks noGrp="1"/>
          </p:cNvSpPr>
          <p:nvPr>
            <p:ph idx="1"/>
          </p:nvPr>
        </p:nvSpPr>
        <p:spPr>
          <a:xfrm>
            <a:off x="623047" y="1446245"/>
            <a:ext cx="10802470" cy="4632107"/>
          </a:xfrm>
        </p:spPr>
        <p:txBody>
          <a:bodyPr>
            <a:normAutofit lnSpcReduction="10000"/>
          </a:bodyPr>
          <a:lstStyle/>
          <a:p>
            <a:pPr marL="342900" indent="-342900" algn="just">
              <a:lnSpc>
                <a:spcPct val="150000"/>
              </a:lnSpc>
              <a:buFont typeface="+mj-lt"/>
              <a:buAutoNum type="arabicPeriod"/>
            </a:pPr>
            <a:r>
              <a:rPr lang="en-US" sz="1800" b="1" i="0" dirty="0">
                <a:effectLst/>
                <a:latin typeface="Times New Roman" panose="02020603050405020304" pitchFamily="18" charset="0"/>
                <a:cs typeface="Times New Roman" panose="02020603050405020304" pitchFamily="18" charset="0"/>
              </a:rPr>
              <a:t>Affordability:</a:t>
            </a:r>
            <a:r>
              <a:rPr lang="en-US" sz="1800" b="0" i="0" dirty="0">
                <a:effectLst/>
                <a:latin typeface="Times New Roman" panose="02020603050405020304" pitchFamily="18" charset="0"/>
                <a:cs typeface="Times New Roman" panose="02020603050405020304" pitchFamily="18" charset="0"/>
              </a:rPr>
              <a:t> Utilizes readily available and cost-effective components, such as the DHT11 sensor and Arduino microcontroller, to significantly reduce the upfront and operational costs.</a:t>
            </a:r>
          </a:p>
          <a:p>
            <a:pPr marL="342900" indent="-342900" algn="just">
              <a:lnSpc>
                <a:spcPct val="150000"/>
              </a:lnSpc>
              <a:buFont typeface="+mj-lt"/>
              <a:buAutoNum type="arabicPeriod"/>
            </a:pPr>
            <a:r>
              <a:rPr lang="en-US" sz="1800" b="1" i="0" dirty="0">
                <a:effectLst/>
                <a:latin typeface="Times New Roman" panose="02020603050405020304" pitchFamily="18" charset="0"/>
                <a:cs typeface="Times New Roman" panose="02020603050405020304" pitchFamily="18" charset="0"/>
              </a:rPr>
              <a:t>Real-time Alerting:</a:t>
            </a:r>
            <a:r>
              <a:rPr lang="en-US" sz="1800" b="0" i="0" dirty="0">
                <a:effectLst/>
                <a:latin typeface="Times New Roman" panose="02020603050405020304" pitchFamily="18" charset="0"/>
                <a:cs typeface="Times New Roman" panose="02020603050405020304" pitchFamily="18" charset="0"/>
              </a:rPr>
              <a:t> Detects and responds to critical environmental conditions and anomalies by triggering alerts via a buzzer, ensuring swift action can be taken.</a:t>
            </a:r>
          </a:p>
          <a:p>
            <a:pPr marL="342900" indent="-342900" algn="just">
              <a:lnSpc>
                <a:spcPct val="150000"/>
              </a:lnSpc>
              <a:buFont typeface="+mj-lt"/>
              <a:buAutoNum type="arabicPeriod"/>
            </a:pPr>
            <a:r>
              <a:rPr lang="en-US" sz="1800" b="1" i="0" dirty="0">
                <a:effectLst/>
                <a:latin typeface="Times New Roman" panose="02020603050405020304" pitchFamily="18" charset="0"/>
                <a:cs typeface="Times New Roman" panose="02020603050405020304" pitchFamily="18" charset="0"/>
              </a:rPr>
              <a:t>Data Management:</a:t>
            </a:r>
            <a:r>
              <a:rPr lang="en-US" sz="1800" b="0" i="0" dirty="0">
                <a:effectLst/>
                <a:latin typeface="Times New Roman" panose="02020603050405020304" pitchFamily="18" charset="0"/>
                <a:cs typeface="Times New Roman" panose="02020603050405020304" pitchFamily="18" charset="0"/>
              </a:rPr>
              <a:t> Utilizes XAMPP to collect, store, and manage environmental data, providing access to real-time monitoring and historical analysis.</a:t>
            </a:r>
          </a:p>
          <a:p>
            <a:pPr marL="342900" indent="-342900" algn="just">
              <a:lnSpc>
                <a:spcPct val="150000"/>
              </a:lnSpc>
              <a:buFont typeface="+mj-lt"/>
              <a:buAutoNum type="arabicPeriod"/>
            </a:pPr>
            <a:r>
              <a:rPr lang="en-US" sz="1800" b="1" i="0" dirty="0">
                <a:effectLst/>
                <a:latin typeface="Times New Roman" panose="02020603050405020304" pitchFamily="18" charset="0"/>
                <a:cs typeface="Times New Roman" panose="02020603050405020304" pitchFamily="18" charset="0"/>
              </a:rPr>
              <a:t>Scalability:</a:t>
            </a:r>
            <a:r>
              <a:rPr lang="en-US" sz="1800" b="0" i="0" dirty="0">
                <a:effectLst/>
                <a:latin typeface="Times New Roman" panose="02020603050405020304" pitchFamily="18" charset="0"/>
                <a:cs typeface="Times New Roman" panose="02020603050405020304" pitchFamily="18" charset="0"/>
              </a:rPr>
              <a:t> Designed to be easily scalable, accommodating the needs of various industries and different environmental conditions.</a:t>
            </a:r>
          </a:p>
          <a:p>
            <a:pPr marL="342900" indent="-342900" algn="just">
              <a:lnSpc>
                <a:spcPct val="150000"/>
              </a:lnSpc>
              <a:buFont typeface="+mj-lt"/>
              <a:buAutoNum type="arabicPeriod"/>
            </a:pPr>
            <a:r>
              <a:rPr lang="en-US" sz="1800" b="1" i="0" dirty="0">
                <a:effectLst/>
                <a:latin typeface="Times New Roman" panose="02020603050405020304" pitchFamily="18" charset="0"/>
                <a:cs typeface="Times New Roman" panose="02020603050405020304" pitchFamily="18" charset="0"/>
              </a:rPr>
              <a:t>Customization:</a:t>
            </a:r>
            <a:r>
              <a:rPr lang="en-US" sz="1800" b="0" i="0" dirty="0">
                <a:effectLst/>
                <a:latin typeface="Times New Roman" panose="02020603050405020304" pitchFamily="18" charset="0"/>
                <a:cs typeface="Times New Roman" panose="02020603050405020304" pitchFamily="18" charset="0"/>
              </a:rPr>
              <a:t> Allows for customization to tailor alerts and responses to the specific requirements of individual manufacturing environments.</a:t>
            </a:r>
          </a:p>
          <a:p>
            <a:pPr algn="just"/>
            <a:endParaRPr lang="en-IN" dirty="0"/>
          </a:p>
        </p:txBody>
      </p:sp>
    </p:spTree>
    <p:extLst>
      <p:ext uri="{BB962C8B-B14F-4D97-AF65-F5344CB8AC3E}">
        <p14:creationId xmlns:p14="http://schemas.microsoft.com/office/powerpoint/2010/main" val="4145866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0B423-EF04-4BF9-AC7D-0CE42FD54A1B}"/>
              </a:ext>
            </a:extLst>
          </p:cNvPr>
          <p:cNvSpPr>
            <a:spLocks noGrp="1"/>
          </p:cNvSpPr>
          <p:nvPr>
            <p:ph type="title"/>
          </p:nvPr>
        </p:nvSpPr>
        <p:spPr>
          <a:xfrm>
            <a:off x="765110" y="436843"/>
            <a:ext cx="10588690" cy="885177"/>
          </a:xfrm>
        </p:spPr>
        <p:txBody>
          <a:bodyPr>
            <a:normAutofit/>
          </a:bodyPr>
          <a:lstStyle/>
          <a:p>
            <a:r>
              <a:rPr lang="en-IN" sz="4000" dirty="0">
                <a:latin typeface="Times New Roman" panose="02020603050405020304" pitchFamily="18" charset="0"/>
                <a:cs typeface="Times New Roman" panose="02020603050405020304" pitchFamily="18" charset="0"/>
              </a:rPr>
              <a:t>COMPARISON(WITH EXISTING SYSTEM)</a:t>
            </a:r>
          </a:p>
        </p:txBody>
      </p:sp>
      <p:sp>
        <p:nvSpPr>
          <p:cNvPr id="3" name="Content Placeholder 2">
            <a:extLst>
              <a:ext uri="{FF2B5EF4-FFF2-40B4-BE49-F238E27FC236}">
                <a16:creationId xmlns:a16="http://schemas.microsoft.com/office/drawing/2014/main" id="{F4D66200-DCD1-471B-31F8-9913F8E640AC}"/>
              </a:ext>
            </a:extLst>
          </p:cNvPr>
          <p:cNvSpPr>
            <a:spLocks noGrp="1"/>
          </p:cNvSpPr>
          <p:nvPr>
            <p:ph idx="1"/>
          </p:nvPr>
        </p:nvSpPr>
        <p:spPr>
          <a:xfrm>
            <a:off x="765110" y="1399592"/>
            <a:ext cx="10588690" cy="4777371"/>
          </a:xfrm>
        </p:spPr>
        <p:txBody>
          <a:bodyPr>
            <a:normAutofit lnSpcReduction="10000"/>
          </a:bodyPr>
          <a:lstStyle/>
          <a:p>
            <a:pPr marL="0" indent="0" algn="just">
              <a:lnSpc>
                <a:spcPct val="150000"/>
              </a:lnSpc>
              <a:buNone/>
            </a:pPr>
            <a:r>
              <a:rPr lang="en-US" sz="1800" dirty="0">
                <a:latin typeface="Times New Roman" panose="02020603050405020304" pitchFamily="18" charset="0"/>
                <a:cs typeface="Times New Roman" panose="02020603050405020304" pitchFamily="18" charset="0"/>
              </a:rPr>
              <a:t>    </a:t>
            </a:r>
            <a:r>
              <a:rPr lang="en-US" sz="1800" b="0" i="0" dirty="0">
                <a:effectLst/>
                <a:latin typeface="Times New Roman" panose="02020603050405020304" pitchFamily="18" charset="0"/>
                <a:cs typeface="Times New Roman" panose="02020603050405020304" pitchFamily="18" charset="0"/>
              </a:rPr>
              <a:t>The proposed system offers several advantages over the existing traditional DCS:</a:t>
            </a:r>
          </a:p>
          <a:p>
            <a:pPr algn="just">
              <a:lnSpc>
                <a:spcPct val="150000"/>
              </a:lnSpc>
              <a:buFont typeface="+mj-lt"/>
              <a:buAutoNum type="arabicPeriod"/>
            </a:pPr>
            <a:r>
              <a:rPr lang="en-US" sz="1800" b="1" i="0" dirty="0">
                <a:effectLst/>
                <a:latin typeface="Times New Roman" panose="02020603050405020304" pitchFamily="18" charset="0"/>
                <a:cs typeface="Times New Roman" panose="02020603050405020304" pitchFamily="18" charset="0"/>
              </a:rPr>
              <a:t>Cost-Effective:</a:t>
            </a:r>
            <a:r>
              <a:rPr lang="en-US" sz="1800" b="0" i="0" dirty="0">
                <a:effectLst/>
                <a:latin typeface="Times New Roman" panose="02020603050405020304" pitchFamily="18" charset="0"/>
                <a:cs typeface="Times New Roman" panose="02020603050405020304" pitchFamily="18" charset="0"/>
              </a:rPr>
              <a:t> The proposed system significantly reduces upfront and operational costs, making it accessible to smaller industrial setups.</a:t>
            </a:r>
          </a:p>
          <a:p>
            <a:pPr algn="just">
              <a:lnSpc>
                <a:spcPct val="150000"/>
              </a:lnSpc>
              <a:buFont typeface="+mj-lt"/>
              <a:buAutoNum type="arabicPeriod"/>
            </a:pPr>
            <a:r>
              <a:rPr lang="en-US" sz="1800" b="1" i="0" dirty="0">
                <a:effectLst/>
                <a:latin typeface="Times New Roman" panose="02020603050405020304" pitchFamily="18" charset="0"/>
                <a:cs typeface="Times New Roman" panose="02020603050405020304" pitchFamily="18" charset="0"/>
              </a:rPr>
              <a:t>Simplicity:</a:t>
            </a:r>
            <a:r>
              <a:rPr lang="en-US" sz="1800" b="0" i="0" dirty="0">
                <a:effectLst/>
                <a:latin typeface="Times New Roman" panose="02020603050405020304" pitchFamily="18" charset="0"/>
                <a:cs typeface="Times New Roman" panose="02020603050405020304" pitchFamily="18" charset="0"/>
              </a:rPr>
              <a:t> It is easier to set up and maintain, eliminating the need for specialized training.</a:t>
            </a:r>
          </a:p>
          <a:p>
            <a:pPr algn="just">
              <a:lnSpc>
                <a:spcPct val="150000"/>
              </a:lnSpc>
              <a:buFont typeface="+mj-lt"/>
              <a:buAutoNum type="arabicPeriod"/>
            </a:pPr>
            <a:r>
              <a:rPr lang="en-US" sz="1800" b="1" i="0" dirty="0">
                <a:effectLst/>
                <a:latin typeface="Times New Roman" panose="02020603050405020304" pitchFamily="18" charset="0"/>
                <a:cs typeface="Times New Roman" panose="02020603050405020304" pitchFamily="18" charset="0"/>
              </a:rPr>
              <a:t>Scalability:</a:t>
            </a:r>
            <a:r>
              <a:rPr lang="en-US" sz="1800" b="0" i="0" dirty="0">
                <a:effectLst/>
                <a:latin typeface="Times New Roman" panose="02020603050405020304" pitchFamily="18" charset="0"/>
                <a:cs typeface="Times New Roman" panose="02020603050405020304" pitchFamily="18" charset="0"/>
              </a:rPr>
              <a:t> The system can be expanded or modified more affordably and flexibly to accommodate changing needs.</a:t>
            </a:r>
          </a:p>
          <a:p>
            <a:pPr algn="just">
              <a:lnSpc>
                <a:spcPct val="150000"/>
              </a:lnSpc>
              <a:buFont typeface="+mj-lt"/>
              <a:buAutoNum type="arabicPeriod"/>
            </a:pPr>
            <a:r>
              <a:rPr lang="en-US" sz="1800" b="1" i="0" dirty="0">
                <a:effectLst/>
                <a:latin typeface="Times New Roman" panose="02020603050405020304" pitchFamily="18" charset="0"/>
                <a:cs typeface="Times New Roman" panose="02020603050405020304" pitchFamily="18" charset="0"/>
              </a:rPr>
              <a:t>Customization:</a:t>
            </a:r>
            <a:r>
              <a:rPr lang="en-US" sz="1800" b="0" i="0" dirty="0">
                <a:effectLst/>
                <a:latin typeface="Times New Roman" panose="02020603050405020304" pitchFamily="18" charset="0"/>
                <a:cs typeface="Times New Roman" panose="02020603050405020304" pitchFamily="18" charset="0"/>
              </a:rPr>
              <a:t> It allows for fine-tuning to meet the unique requirements of different manufacturing environments.</a:t>
            </a:r>
          </a:p>
          <a:p>
            <a:pPr algn="just">
              <a:lnSpc>
                <a:spcPct val="150000"/>
              </a:lnSpc>
              <a:buFont typeface="+mj-lt"/>
              <a:buAutoNum type="arabicPeriod"/>
            </a:pPr>
            <a:r>
              <a:rPr lang="en-US" sz="1800" b="1" i="0" dirty="0">
                <a:effectLst/>
                <a:latin typeface="Times New Roman" panose="02020603050405020304" pitchFamily="18" charset="0"/>
                <a:cs typeface="Times New Roman" panose="02020603050405020304" pitchFamily="18" charset="0"/>
              </a:rPr>
              <a:t>Efficiency:</a:t>
            </a:r>
            <a:r>
              <a:rPr lang="en-US" sz="1800" b="0" i="0" dirty="0">
                <a:effectLst/>
                <a:latin typeface="Times New Roman" panose="02020603050405020304" pitchFamily="18" charset="0"/>
                <a:cs typeface="Times New Roman" panose="02020603050405020304" pitchFamily="18" charset="0"/>
              </a:rPr>
              <a:t> Real-time alerting ensures rapid response to critical conditions, minimizing downtime and safety risks.</a:t>
            </a:r>
          </a:p>
          <a:p>
            <a:pPr algn="just"/>
            <a:endParaRPr lang="en-IN" dirty="0"/>
          </a:p>
        </p:txBody>
      </p:sp>
    </p:spTree>
    <p:extLst>
      <p:ext uri="{BB962C8B-B14F-4D97-AF65-F5344CB8AC3E}">
        <p14:creationId xmlns:p14="http://schemas.microsoft.com/office/powerpoint/2010/main" val="3927614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A52D5-4942-3D01-569C-5A6498FA5337}"/>
              </a:ext>
            </a:extLst>
          </p:cNvPr>
          <p:cNvSpPr>
            <a:spLocks noGrp="1"/>
          </p:cNvSpPr>
          <p:nvPr>
            <p:ph type="title"/>
          </p:nvPr>
        </p:nvSpPr>
        <p:spPr>
          <a:xfrm>
            <a:off x="727788" y="230819"/>
            <a:ext cx="10280523" cy="763481"/>
          </a:xfrm>
        </p:spPr>
        <p:txBody>
          <a:bodyPr>
            <a:normAutofit/>
          </a:bodyPr>
          <a:lstStyle/>
          <a:p>
            <a:r>
              <a:rPr lang="en-IN" sz="4000" dirty="0">
                <a:latin typeface="Times New Roman" panose="02020603050405020304" pitchFamily="18" charset="0"/>
                <a:cs typeface="Times New Roman" panose="02020603050405020304" pitchFamily="18" charset="0"/>
              </a:rPr>
              <a:t>MODULES IDENTIFIED</a:t>
            </a:r>
          </a:p>
        </p:txBody>
      </p:sp>
      <p:sp>
        <p:nvSpPr>
          <p:cNvPr id="3" name="Content Placeholder 2">
            <a:extLst>
              <a:ext uri="{FF2B5EF4-FFF2-40B4-BE49-F238E27FC236}">
                <a16:creationId xmlns:a16="http://schemas.microsoft.com/office/drawing/2014/main" id="{06339B0B-8EC7-0361-2BD5-DFEE7AF4748A}"/>
              </a:ext>
            </a:extLst>
          </p:cNvPr>
          <p:cNvSpPr>
            <a:spLocks noGrp="1"/>
          </p:cNvSpPr>
          <p:nvPr>
            <p:ph idx="1"/>
          </p:nvPr>
        </p:nvSpPr>
        <p:spPr>
          <a:xfrm>
            <a:off x="727788" y="994300"/>
            <a:ext cx="10626012" cy="5182663"/>
          </a:xfrm>
        </p:spPr>
        <p:txBody>
          <a:bodyPr>
            <a:normAutofit fontScale="92500" lnSpcReduction="20000"/>
          </a:bodyPr>
          <a:lstStyle/>
          <a:p>
            <a:pPr algn="just">
              <a:lnSpc>
                <a:spcPct val="150000"/>
              </a:lnSpc>
              <a:buFont typeface="+mj-lt"/>
              <a:buAutoNum type="arabicPeriod"/>
            </a:pPr>
            <a:r>
              <a:rPr lang="en-US" sz="1900" b="1" i="0" dirty="0">
                <a:effectLst/>
                <a:latin typeface="Times New Roman" panose="02020603050405020304" pitchFamily="18" charset="0"/>
                <a:cs typeface="Times New Roman" panose="02020603050405020304" pitchFamily="18" charset="0"/>
              </a:rPr>
              <a:t>Data Acquisition Module:</a:t>
            </a:r>
            <a:endParaRPr lang="en-US" sz="1900" b="0" i="0" dirty="0">
              <a:effectLst/>
              <a:latin typeface="Times New Roman" panose="02020603050405020304" pitchFamily="18" charset="0"/>
              <a:cs typeface="Times New Roman" panose="02020603050405020304" pitchFamily="18" charset="0"/>
            </a:endParaRPr>
          </a:p>
          <a:p>
            <a:pPr marL="457200" lvl="1" indent="0" algn="just">
              <a:lnSpc>
                <a:spcPct val="150000"/>
              </a:lnSpc>
              <a:buNone/>
            </a:pPr>
            <a:r>
              <a:rPr lang="en-US" sz="1900" b="0" i="0" dirty="0">
                <a:effectLst/>
                <a:latin typeface="Times New Roman" panose="02020603050405020304" pitchFamily="18" charset="0"/>
                <a:cs typeface="Times New Roman" panose="02020603050405020304" pitchFamily="18" charset="0"/>
              </a:rPr>
              <a:t>This module is responsible for collecting data from the DHT11 sensor, which measures temperature and humidity in the industrial environment.</a:t>
            </a:r>
          </a:p>
          <a:p>
            <a:pPr algn="just">
              <a:lnSpc>
                <a:spcPct val="150000"/>
              </a:lnSpc>
              <a:buFont typeface="+mj-lt"/>
              <a:buAutoNum type="arabicPeriod"/>
            </a:pPr>
            <a:r>
              <a:rPr lang="en-US" sz="1900" b="1" i="0" dirty="0">
                <a:effectLst/>
                <a:latin typeface="Times New Roman" panose="02020603050405020304" pitchFamily="18" charset="0"/>
                <a:cs typeface="Times New Roman" panose="02020603050405020304" pitchFamily="18" charset="0"/>
              </a:rPr>
              <a:t>Arduino Controller Module:</a:t>
            </a:r>
            <a:endParaRPr lang="en-US" sz="1900" b="0" i="0" dirty="0">
              <a:effectLst/>
              <a:latin typeface="Times New Roman" panose="02020603050405020304" pitchFamily="18" charset="0"/>
              <a:cs typeface="Times New Roman" panose="02020603050405020304" pitchFamily="18" charset="0"/>
            </a:endParaRPr>
          </a:p>
          <a:p>
            <a:pPr marL="457200" lvl="1" indent="0" algn="just">
              <a:lnSpc>
                <a:spcPct val="150000"/>
              </a:lnSpc>
              <a:buNone/>
            </a:pPr>
            <a:r>
              <a:rPr lang="en-US" sz="1900" b="0" i="0" dirty="0">
                <a:effectLst/>
                <a:latin typeface="Times New Roman" panose="02020603050405020304" pitchFamily="18" charset="0"/>
                <a:cs typeface="Times New Roman" panose="02020603050405020304" pitchFamily="18" charset="0"/>
              </a:rPr>
              <a:t>The Arduino serves as the control center of the system, responsible for processing the data collected from the sensor and making decisions based on pre-defined criteria.</a:t>
            </a:r>
          </a:p>
          <a:p>
            <a:pPr algn="just">
              <a:lnSpc>
                <a:spcPct val="150000"/>
              </a:lnSpc>
              <a:buFont typeface="+mj-lt"/>
              <a:buAutoNum type="arabicPeriod"/>
            </a:pPr>
            <a:r>
              <a:rPr lang="en-US" sz="1900" b="1" i="0" dirty="0">
                <a:effectLst/>
                <a:latin typeface="Times New Roman" panose="02020603050405020304" pitchFamily="18" charset="0"/>
                <a:cs typeface="Times New Roman" panose="02020603050405020304" pitchFamily="18" charset="0"/>
              </a:rPr>
              <a:t>Alerting Module:</a:t>
            </a:r>
            <a:endParaRPr lang="en-US" sz="1900" b="0" i="0" dirty="0">
              <a:effectLst/>
              <a:latin typeface="Times New Roman" panose="02020603050405020304" pitchFamily="18" charset="0"/>
              <a:cs typeface="Times New Roman" panose="02020603050405020304" pitchFamily="18" charset="0"/>
            </a:endParaRPr>
          </a:p>
          <a:p>
            <a:pPr marL="457200" lvl="1" indent="0" algn="just">
              <a:lnSpc>
                <a:spcPct val="150000"/>
              </a:lnSpc>
              <a:buNone/>
            </a:pPr>
            <a:r>
              <a:rPr lang="en-US" sz="1900" b="0" i="0" dirty="0">
                <a:effectLst/>
                <a:latin typeface="Times New Roman" panose="02020603050405020304" pitchFamily="18" charset="0"/>
                <a:cs typeface="Times New Roman" panose="02020603050405020304" pitchFamily="18" charset="0"/>
              </a:rPr>
              <a:t>This module includes the buzzer and is responsible for generating alerts when abnormal conditions are detected by the Arduino. It triggers the buzzer to sound an alarm.</a:t>
            </a:r>
          </a:p>
          <a:p>
            <a:pPr algn="just">
              <a:lnSpc>
                <a:spcPct val="150000"/>
              </a:lnSpc>
              <a:buFont typeface="+mj-lt"/>
              <a:buAutoNum type="arabicPeriod"/>
            </a:pPr>
            <a:r>
              <a:rPr lang="en-US" sz="1900" b="1" i="0" dirty="0">
                <a:effectLst/>
                <a:latin typeface="Times New Roman" panose="02020603050405020304" pitchFamily="18" charset="0"/>
                <a:cs typeface="Times New Roman" panose="02020603050405020304" pitchFamily="18" charset="0"/>
              </a:rPr>
              <a:t>Data Processing Module:</a:t>
            </a:r>
            <a:endParaRPr lang="en-US" sz="1900" b="0" i="0" dirty="0">
              <a:effectLst/>
              <a:latin typeface="Times New Roman" panose="02020603050405020304" pitchFamily="18" charset="0"/>
              <a:cs typeface="Times New Roman" panose="02020603050405020304" pitchFamily="18" charset="0"/>
            </a:endParaRPr>
          </a:p>
          <a:p>
            <a:pPr marL="457200" lvl="1" indent="0" algn="just">
              <a:lnSpc>
                <a:spcPct val="150000"/>
              </a:lnSpc>
              <a:buNone/>
            </a:pPr>
            <a:r>
              <a:rPr lang="en-US" sz="1900" b="0" i="0" dirty="0">
                <a:effectLst/>
                <a:latin typeface="Times New Roman" panose="02020603050405020304" pitchFamily="18" charset="0"/>
                <a:cs typeface="Times New Roman" panose="02020603050405020304" pitchFamily="18" charset="0"/>
              </a:rPr>
              <a:t>This module processes the data received from the sensor and applies logic to detect anomalies or critical conditions. If such conditions are detected, it sends signals to the Alerting Module.</a:t>
            </a:r>
          </a:p>
          <a:p>
            <a:pPr algn="just"/>
            <a:endParaRPr lang="en-IN" dirty="0"/>
          </a:p>
        </p:txBody>
      </p:sp>
    </p:spTree>
    <p:extLst>
      <p:ext uri="{BB962C8B-B14F-4D97-AF65-F5344CB8AC3E}">
        <p14:creationId xmlns:p14="http://schemas.microsoft.com/office/powerpoint/2010/main" val="3026926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F41232E-9AA0-98B1-54D1-69FA87FAC1B5}"/>
              </a:ext>
            </a:extLst>
          </p:cNvPr>
          <p:cNvSpPr>
            <a:spLocks noGrp="1"/>
          </p:cNvSpPr>
          <p:nvPr>
            <p:ph idx="1"/>
          </p:nvPr>
        </p:nvSpPr>
        <p:spPr>
          <a:xfrm>
            <a:off x="690563" y="671513"/>
            <a:ext cx="10663237" cy="5505450"/>
          </a:xfrm>
        </p:spPr>
        <p:txBody>
          <a:bodyPr/>
          <a:lstStyle/>
          <a:p>
            <a:pPr marL="0" indent="0" algn="just">
              <a:lnSpc>
                <a:spcPct val="150000"/>
              </a:lnSpc>
              <a:buNone/>
            </a:pPr>
            <a:r>
              <a:rPr lang="en-US" sz="1800" b="1" i="0" dirty="0">
                <a:effectLst/>
                <a:latin typeface="Times New Roman" panose="02020603050405020304" pitchFamily="18" charset="0"/>
                <a:cs typeface="Times New Roman" panose="02020603050405020304" pitchFamily="18" charset="0"/>
              </a:rPr>
              <a:t>6.Data Storage Module (XAMPP):</a:t>
            </a:r>
            <a:endParaRPr lang="en-US" sz="1800" b="0" i="0" dirty="0">
              <a:effectLst/>
              <a:latin typeface="Times New Roman" panose="02020603050405020304" pitchFamily="18" charset="0"/>
              <a:cs typeface="Times New Roman" panose="02020603050405020304" pitchFamily="18" charset="0"/>
            </a:endParaRPr>
          </a:p>
          <a:p>
            <a:pPr marL="457200" lvl="1" indent="0" algn="just">
              <a:lnSpc>
                <a:spcPct val="150000"/>
              </a:lnSpc>
              <a:buNone/>
            </a:pPr>
            <a:r>
              <a:rPr lang="en-US" sz="1800" b="0" i="0" dirty="0">
                <a:effectLst/>
                <a:latin typeface="Times New Roman" panose="02020603050405020304" pitchFamily="18" charset="0"/>
                <a:cs typeface="Times New Roman" panose="02020603050405020304" pitchFamily="18" charset="0"/>
              </a:rPr>
              <a:t>XAMPP is used for data storage and management. It collects data from the Arduino and stores it in a database for further analysis and monitoring. This module allows for real-time data storage and retrieval.</a:t>
            </a:r>
          </a:p>
          <a:p>
            <a:pPr marL="0" indent="0" algn="just">
              <a:lnSpc>
                <a:spcPct val="150000"/>
              </a:lnSpc>
              <a:buNone/>
            </a:pPr>
            <a:r>
              <a:rPr lang="en-US" sz="1800" b="1" i="0" dirty="0">
                <a:effectLst/>
                <a:latin typeface="Times New Roman" panose="02020603050405020304" pitchFamily="18" charset="0"/>
                <a:cs typeface="Times New Roman" panose="02020603050405020304" pitchFamily="18" charset="0"/>
              </a:rPr>
              <a:t>7.User Interface Module:</a:t>
            </a:r>
            <a:endParaRPr lang="en-US" sz="1800" b="0" i="0" dirty="0">
              <a:effectLst/>
              <a:latin typeface="Times New Roman" panose="02020603050405020304" pitchFamily="18" charset="0"/>
              <a:cs typeface="Times New Roman" panose="02020603050405020304" pitchFamily="18" charset="0"/>
            </a:endParaRPr>
          </a:p>
          <a:p>
            <a:pPr marL="457200" lvl="1" indent="0" algn="just">
              <a:lnSpc>
                <a:spcPct val="150000"/>
              </a:lnSpc>
              <a:buNone/>
            </a:pPr>
            <a:r>
              <a:rPr lang="en-US" sz="1800" b="0" i="0" dirty="0">
                <a:effectLst/>
                <a:latin typeface="Times New Roman" panose="02020603050405020304" pitchFamily="18" charset="0"/>
                <a:cs typeface="Times New Roman" panose="02020603050405020304" pitchFamily="18" charset="0"/>
              </a:rPr>
              <a:t>This optional module can provide a user-friendly interface, such as a web-based dashboard, to monitor real-time data and receive alerts remotely. It interacts with the Data Storage Module to fetch and display data.</a:t>
            </a:r>
          </a:p>
          <a:p>
            <a:pPr marL="0" indent="0" algn="just">
              <a:lnSpc>
                <a:spcPct val="150000"/>
              </a:lnSpc>
              <a:buNone/>
            </a:pPr>
            <a:r>
              <a:rPr lang="en-US" sz="1800" b="1" i="0" dirty="0">
                <a:effectLst/>
                <a:latin typeface="Times New Roman" panose="02020603050405020304" pitchFamily="18" charset="0"/>
                <a:cs typeface="Times New Roman" panose="02020603050405020304" pitchFamily="18" charset="0"/>
              </a:rPr>
              <a:t>8.Configuration and Customization Module:</a:t>
            </a:r>
            <a:endParaRPr lang="en-US" sz="1800" b="0" i="0" dirty="0">
              <a:effectLst/>
              <a:latin typeface="Times New Roman" panose="02020603050405020304" pitchFamily="18" charset="0"/>
              <a:cs typeface="Times New Roman" panose="02020603050405020304" pitchFamily="18" charset="0"/>
            </a:endParaRPr>
          </a:p>
          <a:p>
            <a:pPr marL="457200" lvl="1" indent="0" algn="just">
              <a:lnSpc>
                <a:spcPct val="150000"/>
              </a:lnSpc>
              <a:buNone/>
            </a:pPr>
            <a:r>
              <a:rPr lang="en-US" sz="1800" b="0" i="0" dirty="0">
                <a:effectLst/>
                <a:latin typeface="Times New Roman" panose="02020603050405020304" pitchFamily="18" charset="0"/>
                <a:cs typeface="Times New Roman" panose="02020603050405020304" pitchFamily="18" charset="0"/>
              </a:rPr>
              <a:t>This module allows users to configure the system parameters, such as alert thresholds and sensor calibration. It provides customization options to adapt the system to specific industrial settings.</a:t>
            </a:r>
          </a:p>
          <a:p>
            <a:pPr algn="just"/>
            <a:endParaRPr lang="en-IN" dirty="0"/>
          </a:p>
        </p:txBody>
      </p:sp>
    </p:spTree>
    <p:extLst>
      <p:ext uri="{BB962C8B-B14F-4D97-AF65-F5344CB8AC3E}">
        <p14:creationId xmlns:p14="http://schemas.microsoft.com/office/powerpoint/2010/main" val="16051594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272</TotalTime>
  <Words>1166</Words>
  <Application>Microsoft Office PowerPoint</Application>
  <PresentationFormat>Widescreen</PresentationFormat>
  <Paragraphs>67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BATCH NO:5  An Efficient Monitoring System with Low Cost Architecture for Manufacturing Industry </vt:lpstr>
      <vt:lpstr>INTRODUCTION</vt:lpstr>
      <vt:lpstr>PROBLEM STATEMENT</vt:lpstr>
      <vt:lpstr>OBJECTIVE</vt:lpstr>
      <vt:lpstr>EXISTING METHOD</vt:lpstr>
      <vt:lpstr>PROPOSED SYSTEM</vt:lpstr>
      <vt:lpstr>COMPARISON(WITH EXISTING SYSTEM)</vt:lpstr>
      <vt:lpstr>MODULES IDENTIFIED</vt:lpstr>
      <vt:lpstr>PowerPoint Presentation</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EFFICIENT SYSTEM FOR VISUALLY IMPAIRED BY USING LORA ra01</dc:title>
  <dc:creator>Lenovo</dc:creator>
  <cp:lastModifiedBy>Senthilkumar S</cp:lastModifiedBy>
  <cp:revision>24</cp:revision>
  <dcterms:created xsi:type="dcterms:W3CDTF">2023-08-25T23:58:32Z</dcterms:created>
  <dcterms:modified xsi:type="dcterms:W3CDTF">2023-09-28T14:34:09Z</dcterms:modified>
</cp:coreProperties>
</file>