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1"/>
  </p:sldMasterIdLst>
  <p:notesMasterIdLst>
    <p:notesMasterId r:id="rId13"/>
  </p:notesMasterIdLst>
  <p:sldIdLst>
    <p:sldId id="256" r:id="rId2"/>
    <p:sldId id="264" r:id="rId3"/>
    <p:sldId id="265" r:id="rId4"/>
    <p:sldId id="266" r:id="rId5"/>
    <p:sldId id="267" r:id="rId6"/>
    <p:sldId id="263" r:id="rId7"/>
    <p:sldId id="257" r:id="rId8"/>
    <p:sldId id="258" r:id="rId9"/>
    <p:sldId id="259" r:id="rId10"/>
    <p:sldId id="260"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63"/>
    <p:restoredTop sz="94690"/>
  </p:normalViewPr>
  <p:slideViewPr>
    <p:cSldViewPr snapToGrid="0">
      <p:cViewPr varScale="1">
        <p:scale>
          <a:sx n="111" d="100"/>
          <a:sy n="111" d="100"/>
        </p:scale>
        <p:origin x="96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C65DC-1D22-C248-8A19-46E1BAB523B0}" type="datetimeFigureOut">
              <a:rPr lang="en-US" smtClean="0"/>
              <a:t>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21CB-7D05-DC49-AFCF-784F0D91A838}" type="slidenum">
              <a:rPr lang="en-US" smtClean="0"/>
              <a:t>‹#›</a:t>
            </a:fld>
            <a:endParaRPr lang="en-US"/>
          </a:p>
        </p:txBody>
      </p:sp>
    </p:spTree>
    <p:extLst>
      <p:ext uri="{BB962C8B-B14F-4D97-AF65-F5344CB8AC3E}">
        <p14:creationId xmlns:p14="http://schemas.microsoft.com/office/powerpoint/2010/main" val="2538076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621CB-7D05-DC49-AFCF-784F0D91A838}" type="slidenum">
              <a:rPr lang="en-US" smtClean="0"/>
              <a:t>2</a:t>
            </a:fld>
            <a:endParaRPr lang="en-US"/>
          </a:p>
        </p:txBody>
      </p:sp>
    </p:spTree>
    <p:extLst>
      <p:ext uri="{BB962C8B-B14F-4D97-AF65-F5344CB8AC3E}">
        <p14:creationId xmlns:p14="http://schemas.microsoft.com/office/powerpoint/2010/main" val="3143713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621CB-7D05-DC49-AFCF-784F0D91A838}" type="slidenum">
              <a:rPr lang="en-US" smtClean="0"/>
              <a:t>3</a:t>
            </a:fld>
            <a:endParaRPr lang="en-US"/>
          </a:p>
        </p:txBody>
      </p:sp>
    </p:spTree>
    <p:extLst>
      <p:ext uri="{BB962C8B-B14F-4D97-AF65-F5344CB8AC3E}">
        <p14:creationId xmlns:p14="http://schemas.microsoft.com/office/powerpoint/2010/main" val="2532151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621CB-7D05-DC49-AFCF-784F0D91A838}" type="slidenum">
              <a:rPr lang="en-US" smtClean="0"/>
              <a:t>4</a:t>
            </a:fld>
            <a:endParaRPr lang="en-US"/>
          </a:p>
        </p:txBody>
      </p:sp>
    </p:spTree>
    <p:extLst>
      <p:ext uri="{BB962C8B-B14F-4D97-AF65-F5344CB8AC3E}">
        <p14:creationId xmlns:p14="http://schemas.microsoft.com/office/powerpoint/2010/main" val="222819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621CB-7D05-DC49-AFCF-784F0D91A838}" type="slidenum">
              <a:rPr lang="en-US" smtClean="0"/>
              <a:t>5</a:t>
            </a:fld>
            <a:endParaRPr lang="en-US"/>
          </a:p>
        </p:txBody>
      </p:sp>
    </p:spTree>
    <p:extLst>
      <p:ext uri="{BB962C8B-B14F-4D97-AF65-F5344CB8AC3E}">
        <p14:creationId xmlns:p14="http://schemas.microsoft.com/office/powerpoint/2010/main" val="4016408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March 20, 2024</a:t>
            </a:fld>
            <a:endParaRPr lang="en-US" dirty="0"/>
          </a:p>
        </p:txBody>
      </p:sp>
    </p:spTree>
    <p:extLst>
      <p:ext uri="{BB962C8B-B14F-4D97-AF65-F5344CB8AC3E}">
        <p14:creationId xmlns:p14="http://schemas.microsoft.com/office/powerpoint/2010/main" val="81830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Wednesday, March 20, 2024</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912309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Wednesday, March 20, 2024</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659521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March 20, 2024</a:t>
            </a:fld>
            <a:endParaRPr lang="en-US" dirty="0"/>
          </a:p>
        </p:txBody>
      </p:sp>
    </p:spTree>
    <p:extLst>
      <p:ext uri="{BB962C8B-B14F-4D97-AF65-F5344CB8AC3E}">
        <p14:creationId xmlns:p14="http://schemas.microsoft.com/office/powerpoint/2010/main" val="2278485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Wednesday, March 20, 2024</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927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Wednesday, March 20, 2024</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308528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Wednesday, March 20, 2024</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4099047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Wednesday, March 20, 2024</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15874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Wednesday, March 20, 2024</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10005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Wednesday, March 20, 2024</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86680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Wednesday, March 20, 2024</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60185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March 20, 2024</a:t>
            </a:fld>
            <a:endParaRPr lang="en-US" dirty="0"/>
          </a:p>
        </p:txBody>
      </p:sp>
    </p:spTree>
    <p:extLst>
      <p:ext uri="{BB962C8B-B14F-4D97-AF65-F5344CB8AC3E}">
        <p14:creationId xmlns:p14="http://schemas.microsoft.com/office/powerpoint/2010/main" val="3806772786"/>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algn="l" defTabSz="914400" rtl="0" eaLnBrk="1" latinLnBrk="0" hangingPunct="1">
        <a:lnSpc>
          <a:spcPct val="90000"/>
        </a:lnSpc>
        <a:spcBef>
          <a:spcPct val="0"/>
        </a:spcBef>
        <a:buNone/>
        <a:defRPr sz="28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375144-D492-358F-6971-DD569506854B}"/>
              </a:ext>
            </a:extLst>
          </p:cNvPr>
          <p:cNvSpPr>
            <a:spLocks noGrp="1"/>
          </p:cNvSpPr>
          <p:nvPr>
            <p:ph type="ctrTitle"/>
          </p:nvPr>
        </p:nvSpPr>
        <p:spPr>
          <a:xfrm>
            <a:off x="450000" y="907585"/>
            <a:ext cx="6355417" cy="1969200"/>
          </a:xfrm>
        </p:spPr>
        <p:txBody>
          <a:bodyPr anchor="b">
            <a:normAutofit fontScale="90000"/>
          </a:bodyPr>
          <a:lstStyle/>
          <a:p>
            <a:r>
              <a:rPr lang="en-US" dirty="0"/>
              <a:t>Designing of AI Products and Principles</a:t>
            </a:r>
          </a:p>
        </p:txBody>
      </p:sp>
      <p:sp>
        <p:nvSpPr>
          <p:cNvPr id="3" name="Subtitle 2">
            <a:extLst>
              <a:ext uri="{FF2B5EF4-FFF2-40B4-BE49-F238E27FC236}">
                <a16:creationId xmlns:a16="http://schemas.microsoft.com/office/drawing/2014/main" id="{01D7BEEE-9B2C-3972-FC93-0227430B1537}"/>
              </a:ext>
            </a:extLst>
          </p:cNvPr>
          <p:cNvSpPr>
            <a:spLocks noGrp="1"/>
          </p:cNvSpPr>
          <p:nvPr>
            <p:ph type="subTitle" idx="1"/>
          </p:nvPr>
        </p:nvSpPr>
        <p:spPr>
          <a:xfrm>
            <a:off x="466712" y="3101785"/>
            <a:ext cx="5432045" cy="3326456"/>
          </a:xfrm>
        </p:spPr>
        <p:txBody>
          <a:bodyPr>
            <a:normAutofit/>
          </a:bodyPr>
          <a:lstStyle/>
          <a:p>
            <a:r>
              <a:rPr lang="en-US" sz="5900" dirty="0"/>
              <a:t>Week 8</a:t>
            </a:r>
          </a:p>
          <a:p>
            <a:r>
              <a:rPr lang="en-US" sz="2800" dirty="0" err="1"/>
              <a:t>EswariPriya</a:t>
            </a:r>
            <a:endParaRPr lang="en-US" sz="2800" dirty="0"/>
          </a:p>
        </p:txBody>
      </p:sp>
      <p:cxnSp>
        <p:nvCxnSpPr>
          <p:cNvPr id="31" name="Straight Connector 3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Top view of wood desk with the plant, white keyboard, coffee in a white mug, notebook, and pen">
            <a:extLst>
              <a:ext uri="{FF2B5EF4-FFF2-40B4-BE49-F238E27FC236}">
                <a16:creationId xmlns:a16="http://schemas.microsoft.com/office/drawing/2014/main" id="{AD1F2F45-8941-E502-974C-9A656B5BCA07}"/>
              </a:ext>
            </a:extLst>
          </p:cNvPr>
          <p:cNvPicPr>
            <a:picLocks noChangeAspect="1"/>
          </p:cNvPicPr>
          <p:nvPr/>
        </p:nvPicPr>
        <p:blipFill rotWithShape="1">
          <a:blip r:embed="rId2"/>
          <a:srcRect l="9779" r="18732" b="-1"/>
          <a:stretch/>
        </p:blipFill>
        <p:spPr>
          <a:xfrm>
            <a:off x="6365468" y="900001"/>
            <a:ext cx="5329552" cy="5050856"/>
          </a:xfrm>
          <a:prstGeom prst="rect">
            <a:avLst/>
          </a:prstGeom>
        </p:spPr>
      </p:pic>
    </p:spTree>
    <p:extLst>
      <p:ext uri="{BB962C8B-B14F-4D97-AF65-F5344CB8AC3E}">
        <p14:creationId xmlns:p14="http://schemas.microsoft.com/office/powerpoint/2010/main" val="277228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F25F62-EAE5-C39B-997D-4FF1327D0D80}"/>
              </a:ext>
            </a:extLst>
          </p:cNvPr>
          <p:cNvSpPr>
            <a:spLocks noGrp="1"/>
          </p:cNvSpPr>
          <p:nvPr>
            <p:ph idx="1"/>
          </p:nvPr>
        </p:nvSpPr>
        <p:spPr>
          <a:xfrm>
            <a:off x="448056" y="1089343"/>
            <a:ext cx="11293200" cy="4679314"/>
          </a:xfrm>
        </p:spPr>
        <p:txBody>
          <a:bodyPr>
            <a:normAutofit fontScale="92500"/>
          </a:bodyPr>
          <a:lstStyle/>
          <a:p>
            <a:r>
              <a:rPr lang="en-US" dirty="0"/>
              <a:t>Humans as End Users: Kids aged between 8 and 11</a:t>
            </a:r>
          </a:p>
          <a:p>
            <a:pPr lvl="1"/>
            <a:r>
              <a:rPr lang="en-US" dirty="0"/>
              <a:t>Create &amp; Play: create various fun ways to engage kids actively </a:t>
            </a:r>
          </a:p>
          <a:p>
            <a:pPr lvl="1"/>
            <a:r>
              <a:rPr lang="en-US" dirty="0"/>
              <a:t>Sense &amp; Learn: get a sense of interaction based on the frequency and relevancy of their clicks.</a:t>
            </a:r>
          </a:p>
          <a:p>
            <a:pPr lvl="1"/>
            <a:r>
              <a:rPr lang="en-US" dirty="0"/>
              <a:t>Speak &amp; Participate: provide a highly motivated, </a:t>
            </a:r>
            <a:r>
              <a:rPr lang="en-US" dirty="0" err="1"/>
              <a:t>personalised</a:t>
            </a:r>
            <a:r>
              <a:rPr lang="en-US" dirty="0"/>
              <a:t> place for kids to work and speak more. </a:t>
            </a:r>
          </a:p>
          <a:p>
            <a:r>
              <a:rPr lang="en-US" dirty="0"/>
              <a:t>Humans as Super Minds: Instructors, Facilitators, Parents and </a:t>
            </a:r>
            <a:r>
              <a:rPr lang="en-US" dirty="0" err="1"/>
              <a:t>Carers</a:t>
            </a:r>
            <a:endParaRPr lang="en-US" dirty="0"/>
          </a:p>
          <a:p>
            <a:pPr lvl="1"/>
            <a:r>
              <a:rPr lang="en-US" dirty="0" err="1"/>
              <a:t>Personalised</a:t>
            </a:r>
            <a:r>
              <a:rPr lang="en-US" dirty="0"/>
              <a:t> Decision Maker: This supermodel makes decisions by providing tailored recommendations to the kids. Humans are involved only if required.</a:t>
            </a:r>
          </a:p>
          <a:p>
            <a:pPr lvl="1"/>
            <a:r>
              <a:rPr lang="en-US" dirty="0"/>
              <a:t>New Content Generator: </a:t>
            </a:r>
            <a:r>
              <a:rPr lang="en-US" dirty="0" err="1"/>
              <a:t>Scrutinising</a:t>
            </a:r>
            <a:r>
              <a:rPr lang="en-US" dirty="0"/>
              <a:t> vast data about kids' interactions, time spent, and content preferences helps educational instructors generate new learning content.</a:t>
            </a:r>
          </a:p>
          <a:p>
            <a:pPr lvl="1"/>
            <a:r>
              <a:rPr lang="en-US" dirty="0"/>
              <a:t>Parents Helper: Provide interesting insights and kids' learning trends to Parents or </a:t>
            </a:r>
            <a:r>
              <a:rPr lang="en-US" dirty="0" err="1"/>
              <a:t>Carers</a:t>
            </a:r>
            <a:r>
              <a:rPr lang="en-US" dirty="0"/>
              <a:t> and allow them to provide a second opinion.</a:t>
            </a:r>
          </a:p>
          <a:p>
            <a:pPr lvl="1"/>
            <a:endParaRPr lang="en-US" dirty="0"/>
          </a:p>
          <a:p>
            <a:pPr lvl="1"/>
            <a:endParaRPr lang="en-US" dirty="0"/>
          </a:p>
        </p:txBody>
      </p:sp>
      <p:sp>
        <p:nvSpPr>
          <p:cNvPr id="4" name="Title 1">
            <a:extLst>
              <a:ext uri="{FF2B5EF4-FFF2-40B4-BE49-F238E27FC236}">
                <a16:creationId xmlns:a16="http://schemas.microsoft.com/office/drawing/2014/main" id="{998A9B36-135F-7168-5E9C-1442DE6C618A}"/>
              </a:ext>
            </a:extLst>
          </p:cNvPr>
          <p:cNvSpPr txBox="1">
            <a:spLocks/>
          </p:cNvSpPr>
          <p:nvPr/>
        </p:nvSpPr>
        <p:spPr>
          <a:xfrm>
            <a:off x="448056" y="388800"/>
            <a:ext cx="11301984" cy="450099"/>
          </a:xfrm>
          <a:prstGeom prst="rect">
            <a:avLst/>
          </a:prstGeom>
        </p:spPr>
        <p:txBody>
          <a:bodyPr vert="horz" wrap="square" lIns="0" tIns="0" rIns="0" bIns="0" rtlCol="0" anchor="t">
            <a:normAutofit/>
          </a:bodyPr>
          <a:lstStyle>
            <a:lvl1pPr algn="l" defTabSz="914400" rtl="0" eaLnBrk="1" latinLnBrk="0" hangingPunct="1">
              <a:lnSpc>
                <a:spcPct val="90000"/>
              </a:lnSpc>
              <a:spcBef>
                <a:spcPct val="0"/>
              </a:spcBef>
              <a:buNone/>
              <a:defRPr sz="2800" i="1" kern="1200">
                <a:solidFill>
                  <a:schemeClr val="tx2"/>
                </a:solidFill>
                <a:latin typeface="+mj-lt"/>
                <a:ea typeface="+mj-ea"/>
                <a:cs typeface="+mj-cs"/>
              </a:defRPr>
            </a:lvl1pPr>
          </a:lstStyle>
          <a:p>
            <a:r>
              <a:rPr lang="en-US" dirty="0"/>
              <a:t>Step Three: Develop a Plan (Part Three)</a:t>
            </a:r>
          </a:p>
        </p:txBody>
      </p:sp>
    </p:spTree>
    <p:extLst>
      <p:ext uri="{BB962C8B-B14F-4D97-AF65-F5344CB8AC3E}">
        <p14:creationId xmlns:p14="http://schemas.microsoft.com/office/powerpoint/2010/main" val="1887484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A5B444-CC06-A2FE-DA6B-51AEF89151A4}"/>
              </a:ext>
            </a:extLst>
          </p:cNvPr>
          <p:cNvSpPr txBox="1">
            <a:spLocks/>
          </p:cNvSpPr>
          <p:nvPr/>
        </p:nvSpPr>
        <p:spPr>
          <a:xfrm>
            <a:off x="448056" y="388800"/>
            <a:ext cx="11301984" cy="450099"/>
          </a:xfrm>
          <a:prstGeom prst="rect">
            <a:avLst/>
          </a:prstGeom>
        </p:spPr>
        <p:txBody>
          <a:bodyPr vert="horz" wrap="square" lIns="0" tIns="0" rIns="0" bIns="0" rtlCol="0" anchor="t">
            <a:normAutofit/>
          </a:bodyPr>
          <a:lstStyle>
            <a:lvl1pPr algn="l" defTabSz="914400" rtl="0" eaLnBrk="1" latinLnBrk="0" hangingPunct="1">
              <a:lnSpc>
                <a:spcPct val="90000"/>
              </a:lnSpc>
              <a:spcBef>
                <a:spcPct val="0"/>
              </a:spcBef>
              <a:buNone/>
              <a:defRPr sz="2800" i="1" kern="1200">
                <a:solidFill>
                  <a:schemeClr val="tx2"/>
                </a:solidFill>
                <a:latin typeface="+mj-lt"/>
                <a:ea typeface="+mj-ea"/>
                <a:cs typeface="+mj-cs"/>
              </a:defRPr>
            </a:lvl1pPr>
          </a:lstStyle>
          <a:p>
            <a:r>
              <a:rPr lang="en-US" dirty="0"/>
              <a:t>Step Four: Facing Possible Challenges</a:t>
            </a:r>
          </a:p>
        </p:txBody>
      </p:sp>
      <p:graphicFrame>
        <p:nvGraphicFramePr>
          <p:cNvPr id="5" name="Table 4">
            <a:extLst>
              <a:ext uri="{FF2B5EF4-FFF2-40B4-BE49-F238E27FC236}">
                <a16:creationId xmlns:a16="http://schemas.microsoft.com/office/drawing/2014/main" id="{AAC34564-F20E-0F19-1C81-B6934846B553}"/>
              </a:ext>
            </a:extLst>
          </p:cNvPr>
          <p:cNvGraphicFramePr>
            <a:graphicFrameLocks noGrp="1"/>
          </p:cNvGraphicFramePr>
          <p:nvPr>
            <p:extLst>
              <p:ext uri="{D42A27DB-BD31-4B8C-83A1-F6EECF244321}">
                <p14:modId xmlns:p14="http://schemas.microsoft.com/office/powerpoint/2010/main" val="2003676893"/>
              </p:ext>
            </p:extLst>
          </p:nvPr>
        </p:nvGraphicFramePr>
        <p:xfrm>
          <a:off x="588797" y="1041722"/>
          <a:ext cx="11014405" cy="5150735"/>
        </p:xfrm>
        <a:graphic>
          <a:graphicData uri="http://schemas.openxmlformats.org/drawingml/2006/table">
            <a:tbl>
              <a:tblPr firstRow="1" bandRow="1">
                <a:tableStyleId>{6E25E649-3F16-4E02-A733-19D2CDBF48F0}</a:tableStyleId>
              </a:tblPr>
              <a:tblGrid>
                <a:gridCol w="2686838">
                  <a:extLst>
                    <a:ext uri="{9D8B030D-6E8A-4147-A177-3AD203B41FA5}">
                      <a16:colId xmlns:a16="http://schemas.microsoft.com/office/drawing/2014/main" val="3087980537"/>
                    </a:ext>
                  </a:extLst>
                </a:gridCol>
                <a:gridCol w="4074289">
                  <a:extLst>
                    <a:ext uri="{9D8B030D-6E8A-4147-A177-3AD203B41FA5}">
                      <a16:colId xmlns:a16="http://schemas.microsoft.com/office/drawing/2014/main" val="882912240"/>
                    </a:ext>
                  </a:extLst>
                </a:gridCol>
                <a:gridCol w="4253278">
                  <a:extLst>
                    <a:ext uri="{9D8B030D-6E8A-4147-A177-3AD203B41FA5}">
                      <a16:colId xmlns:a16="http://schemas.microsoft.com/office/drawing/2014/main" val="3533117952"/>
                    </a:ext>
                  </a:extLst>
                </a:gridCol>
              </a:tblGrid>
              <a:tr h="508800">
                <a:tc>
                  <a:txBody>
                    <a:bodyPr/>
                    <a:lstStyle/>
                    <a:p>
                      <a:pPr algn="ctr"/>
                      <a:r>
                        <a:rPr lang="en-US" dirty="0"/>
                        <a:t>What Challenges?</a:t>
                      </a:r>
                    </a:p>
                  </a:txBody>
                  <a:tcPr/>
                </a:tc>
                <a:tc>
                  <a:txBody>
                    <a:bodyPr/>
                    <a:lstStyle/>
                    <a:p>
                      <a:pPr algn="ctr"/>
                      <a:r>
                        <a:rPr lang="en-US" dirty="0"/>
                        <a:t>How to Mitigate?</a:t>
                      </a:r>
                    </a:p>
                  </a:txBody>
                  <a:tcPr/>
                </a:tc>
                <a:tc>
                  <a:txBody>
                    <a:bodyPr/>
                    <a:lstStyle/>
                    <a:p>
                      <a:pPr algn="ctr"/>
                      <a:r>
                        <a:rPr lang="en-US" dirty="0"/>
                        <a:t>More details?</a:t>
                      </a:r>
                    </a:p>
                  </a:txBody>
                  <a:tcPr/>
                </a:tc>
                <a:extLst>
                  <a:ext uri="{0D108BD9-81ED-4DB2-BD59-A6C34878D82A}">
                    <a16:rowId xmlns:a16="http://schemas.microsoft.com/office/drawing/2014/main" val="2709339131"/>
                  </a:ext>
                </a:extLst>
              </a:tr>
              <a:tr h="8782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Bias Remediation</a:t>
                      </a:r>
                    </a:p>
                    <a:p>
                      <a:endParaRPr lang="en-US" dirty="0"/>
                    </a:p>
                  </a:txBody>
                  <a:tcPr/>
                </a:tc>
                <a:tc>
                  <a:txBody>
                    <a:bodyPr/>
                    <a:lstStyle/>
                    <a:p>
                      <a:r>
                        <a:rPr lang="en-US" dirty="0"/>
                        <a:t>Collaborative filtering and Diffusion based methods</a:t>
                      </a:r>
                    </a:p>
                  </a:txBody>
                  <a:tcPr/>
                </a:tc>
                <a:tc>
                  <a:txBody>
                    <a:bodyPr/>
                    <a:lstStyle/>
                    <a:p>
                      <a:r>
                        <a:rPr lang="en-US" dirty="0"/>
                        <a:t>Algorithm: Cosine similarity, Resource Allocation Index</a:t>
                      </a:r>
                    </a:p>
                  </a:txBody>
                  <a:tcPr/>
                </a:tc>
                <a:extLst>
                  <a:ext uri="{0D108BD9-81ED-4DB2-BD59-A6C34878D82A}">
                    <a16:rowId xmlns:a16="http://schemas.microsoft.com/office/drawing/2014/main" val="770507380"/>
                  </a:ext>
                </a:extLst>
              </a:tr>
              <a:tr h="12545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Decision Tracing</a:t>
                      </a:r>
                    </a:p>
                    <a:p>
                      <a:endParaRPr lang="en-US" dirty="0"/>
                    </a:p>
                  </a:txBody>
                  <a:tcPr/>
                </a:tc>
                <a:tc>
                  <a:txBody>
                    <a:bodyPr/>
                    <a:lstStyle/>
                    <a:p>
                      <a:r>
                        <a:rPr lang="en-US" dirty="0"/>
                        <a:t>Compliant with Security, Privacy Laws and Consumer Data Protection Act etc.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Clear representation of Rules and adaptation of personal info while recommending</a:t>
                      </a:r>
                    </a:p>
                  </a:txBody>
                  <a:tcPr/>
                </a:tc>
                <a:extLst>
                  <a:ext uri="{0D108BD9-81ED-4DB2-BD59-A6C34878D82A}">
                    <a16:rowId xmlns:a16="http://schemas.microsoft.com/office/drawing/2014/main" val="631114459"/>
                  </a:ext>
                </a:extLst>
              </a:tr>
              <a:tr h="1254577">
                <a:tc>
                  <a:txBody>
                    <a:bodyPr/>
                    <a:lstStyle/>
                    <a:p>
                      <a:r>
                        <a:rPr lang="en-US" dirty="0"/>
                        <a:t>Boundary Formation</a:t>
                      </a:r>
                    </a:p>
                  </a:txBody>
                  <a:tcPr/>
                </a:tc>
                <a:tc>
                  <a:txBody>
                    <a:bodyPr/>
                    <a:lstStyle/>
                    <a:p>
                      <a:r>
                        <a:rPr lang="en-US" dirty="0"/>
                        <a:t>Defining business outcome and adapting over time within the scope boundary </a:t>
                      </a:r>
                    </a:p>
                  </a:txBody>
                  <a:tcPr/>
                </a:tc>
                <a:tc>
                  <a:txBody>
                    <a:bodyPr/>
                    <a:lstStyle/>
                    <a:p>
                      <a:r>
                        <a:rPr lang="en-US" dirty="0"/>
                        <a:t>Fine-tune as per age, handle interest drift, monitor the sensitiveness of existing or new content</a:t>
                      </a:r>
                    </a:p>
                  </a:txBody>
                  <a:tcPr/>
                </a:tc>
                <a:extLst>
                  <a:ext uri="{0D108BD9-81ED-4DB2-BD59-A6C34878D82A}">
                    <a16:rowId xmlns:a16="http://schemas.microsoft.com/office/drawing/2014/main" val="1353580117"/>
                  </a:ext>
                </a:extLst>
              </a:tr>
              <a:tr h="1254577">
                <a:tc>
                  <a:txBody>
                    <a:bodyPr/>
                    <a:lstStyle/>
                    <a:p>
                      <a:r>
                        <a:rPr lang="en-US" dirty="0"/>
                        <a:t>Value Formation</a:t>
                      </a:r>
                    </a:p>
                  </a:txBody>
                  <a:tcPr/>
                </a:tc>
                <a:tc>
                  <a:txBody>
                    <a:bodyPr/>
                    <a:lstStyle/>
                    <a:p>
                      <a:r>
                        <a:rPr lang="en-US" dirty="0"/>
                        <a:t>Low cost, more users, sponsorships &amp; partnerships, consultancy &amp; training</a:t>
                      </a:r>
                    </a:p>
                  </a:txBody>
                  <a:tcPr/>
                </a:tc>
                <a:tc>
                  <a:txBody>
                    <a:bodyPr/>
                    <a:lstStyle/>
                    <a:p>
                      <a:r>
                        <a:rPr lang="en-US" dirty="0"/>
                        <a:t>Reduce the cost as much as possible to end users by leveraging FAANG data approaches.</a:t>
                      </a:r>
                    </a:p>
                  </a:txBody>
                  <a:tcPr/>
                </a:tc>
                <a:extLst>
                  <a:ext uri="{0D108BD9-81ED-4DB2-BD59-A6C34878D82A}">
                    <a16:rowId xmlns:a16="http://schemas.microsoft.com/office/drawing/2014/main" val="3950197060"/>
                  </a:ext>
                </a:extLst>
              </a:tr>
            </a:tbl>
          </a:graphicData>
        </a:graphic>
      </p:graphicFrame>
    </p:spTree>
    <p:extLst>
      <p:ext uri="{BB962C8B-B14F-4D97-AF65-F5344CB8AC3E}">
        <p14:creationId xmlns:p14="http://schemas.microsoft.com/office/powerpoint/2010/main" val="388229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7D4E7-437E-1B61-D7AE-24433472843F}"/>
              </a:ext>
            </a:extLst>
          </p:cNvPr>
          <p:cNvSpPr>
            <a:spLocks noGrp="1"/>
          </p:cNvSpPr>
          <p:nvPr>
            <p:ph type="title"/>
          </p:nvPr>
        </p:nvSpPr>
        <p:spPr>
          <a:xfrm>
            <a:off x="338999" y="237798"/>
            <a:ext cx="11301984" cy="525600"/>
          </a:xfrm>
        </p:spPr>
        <p:txBody>
          <a:bodyPr>
            <a:normAutofit fontScale="90000"/>
          </a:bodyPr>
          <a:lstStyle/>
          <a:p>
            <a:r>
              <a:rPr lang="en-AU" dirty="0"/>
              <a:t>Step One: AI Design Practices </a:t>
            </a:r>
            <a:br>
              <a:rPr lang="en-AU" dirty="0"/>
            </a:br>
            <a:br>
              <a:rPr lang="en-US" dirty="0"/>
            </a:br>
            <a:endParaRPr lang="en-US" dirty="0"/>
          </a:p>
        </p:txBody>
      </p:sp>
      <p:sp>
        <p:nvSpPr>
          <p:cNvPr id="3" name="Content Placeholder 2">
            <a:extLst>
              <a:ext uri="{FF2B5EF4-FFF2-40B4-BE49-F238E27FC236}">
                <a16:creationId xmlns:a16="http://schemas.microsoft.com/office/drawing/2014/main" id="{22CFF632-9FC4-64BE-FD63-5FC64016CE4F}"/>
              </a:ext>
            </a:extLst>
          </p:cNvPr>
          <p:cNvSpPr>
            <a:spLocks noGrp="1"/>
          </p:cNvSpPr>
          <p:nvPr>
            <p:ph idx="1"/>
          </p:nvPr>
        </p:nvSpPr>
        <p:spPr>
          <a:xfrm>
            <a:off x="338999" y="570452"/>
            <a:ext cx="11439144" cy="1442906"/>
          </a:xfrm>
        </p:spPr>
        <p:txBody>
          <a:bodyPr vert="horz" wrap="square" lIns="0" tIns="0" rIns="91440" bIns="0" rtlCol="0">
            <a:normAutofit fontScale="92500" lnSpcReduction="20000"/>
          </a:bodyPr>
          <a:lstStyle/>
          <a:p>
            <a:pPr marL="1944" indent="0">
              <a:buNone/>
            </a:pPr>
            <a:r>
              <a:rPr lang="en-AU" dirty="0">
                <a:latin typeface="ProximaNova"/>
              </a:rPr>
              <a:t>Scenario One: </a:t>
            </a:r>
          </a:p>
          <a:p>
            <a:pPr marL="1944" indent="0">
              <a:buNone/>
            </a:pPr>
            <a:r>
              <a:rPr lang="en-AU" dirty="0">
                <a:latin typeface="ProximaNova"/>
              </a:rPr>
              <a:t>Assume that you implement a resume filtering tool using machine learning models. However, your model starts rejecting applicants based on their gender. What is the potential reason(s) why your model biases against a particular gender, and how can you solve it? </a:t>
            </a:r>
          </a:p>
        </p:txBody>
      </p:sp>
      <p:sp>
        <p:nvSpPr>
          <p:cNvPr id="4" name="Content Placeholder 2">
            <a:extLst>
              <a:ext uri="{FF2B5EF4-FFF2-40B4-BE49-F238E27FC236}">
                <a16:creationId xmlns:a16="http://schemas.microsoft.com/office/drawing/2014/main" id="{15C431FB-A0BB-A1BF-A77E-3C64E2691363}"/>
              </a:ext>
            </a:extLst>
          </p:cNvPr>
          <p:cNvSpPr txBox="1">
            <a:spLocks/>
          </p:cNvSpPr>
          <p:nvPr/>
        </p:nvSpPr>
        <p:spPr>
          <a:xfrm>
            <a:off x="115747" y="2097247"/>
            <a:ext cx="11956648" cy="452295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accent1"/>
            </a:solidFill>
          </a:ln>
        </p:spPr>
        <p:txBody>
          <a:bodyPr vert="horz" wrap="square" lIns="0" tIns="0" rIns="91440" bIns="0" rtlCol="0">
            <a:normAutofit fontScale="25000" lnSpcReduction="20000"/>
          </a:bodyPr>
          <a:lstStyle>
            <a:defPPr>
              <a:defRPr lang="en-US"/>
            </a:defPPr>
            <a:lvl1pPr marL="1944" indent="0">
              <a:lnSpc>
                <a:spcPct val="140000"/>
              </a:lnSpc>
              <a:spcBef>
                <a:spcPts val="1000"/>
              </a:spcBef>
              <a:buFont typeface="Calibri Light" panose="020F0302020204030204" pitchFamily="34" charset="0"/>
              <a:buNone/>
              <a:defRPr sz="7200">
                <a:solidFill>
                  <a:schemeClr val="bg2">
                    <a:alpha val="55000"/>
                  </a:schemeClr>
                </a:solidFill>
                <a:latin typeface="ProximaNova"/>
              </a:defRPr>
            </a:lvl1pPr>
            <a:lvl2pPr marL="900000" lvl="1" indent="-448056">
              <a:lnSpc>
                <a:spcPct val="140000"/>
              </a:lnSpc>
              <a:spcBef>
                <a:spcPts val="500"/>
              </a:spcBef>
              <a:buFont typeface="Wingdings" pitchFamily="2" charset="2"/>
              <a:buChar char="Ø"/>
              <a:defRPr sz="6800">
                <a:solidFill>
                  <a:schemeClr val="bg2">
                    <a:alpha val="55000"/>
                  </a:schemeClr>
                </a:solidFill>
                <a:latin typeface="ProximaNova"/>
              </a:defRPr>
            </a:lvl2pPr>
            <a:lvl3pPr marL="1350000" indent="-448056">
              <a:lnSpc>
                <a:spcPct val="140000"/>
              </a:lnSpc>
              <a:spcBef>
                <a:spcPts val="500"/>
              </a:spcBef>
              <a:buFont typeface="Calibri Light" panose="020F0302020204030204" pitchFamily="34" charset="0"/>
              <a:buChar char="→"/>
              <a:defRPr>
                <a:solidFill>
                  <a:schemeClr val="tx2">
                    <a:alpha val="55000"/>
                  </a:schemeClr>
                </a:solidFill>
              </a:defRPr>
            </a:lvl3pPr>
            <a:lvl4pPr marL="1800000" indent="-448056">
              <a:lnSpc>
                <a:spcPct val="140000"/>
              </a:lnSpc>
              <a:spcBef>
                <a:spcPts val="500"/>
              </a:spcBef>
              <a:buFont typeface="Calibri Light" panose="020F0302020204030204" pitchFamily="34" charset="0"/>
              <a:buChar char="→"/>
              <a:defRPr>
                <a:solidFill>
                  <a:schemeClr val="tx2">
                    <a:alpha val="55000"/>
                  </a:schemeClr>
                </a:solidFill>
              </a:defRPr>
            </a:lvl4pPr>
            <a:lvl5pPr marL="2250000" indent="-448056">
              <a:lnSpc>
                <a:spcPct val="140000"/>
              </a:lnSpc>
              <a:spcBef>
                <a:spcPts val="500"/>
              </a:spcBef>
              <a:buFont typeface="Calibri Light" panose="020F0302020204030204" pitchFamily="34" charset="0"/>
              <a:buChar char="→"/>
              <a:defRPr>
                <a:solidFill>
                  <a:schemeClr val="tx2">
                    <a:alpha val="5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AU" dirty="0"/>
              <a:t>Response:</a:t>
            </a:r>
          </a:p>
          <a:p>
            <a:r>
              <a:rPr lang="en-AU" dirty="0"/>
              <a:t>1. The leading cause of the issue could be the “Gender Imbalance Issue.” The model might be trained on samples with a minority population of one gender.</a:t>
            </a:r>
          </a:p>
          <a:p>
            <a:r>
              <a:rPr lang="en-AU" dirty="0"/>
              <a:t>2. This could be due to various reasons:</a:t>
            </a:r>
          </a:p>
          <a:p>
            <a:pPr lvl="1"/>
            <a:r>
              <a:rPr lang="en-AU" dirty="0"/>
              <a:t>Lack of equal proportion of gender records due to the small dataset. </a:t>
            </a:r>
          </a:p>
          <a:p>
            <a:pPr lvl="1"/>
            <a:r>
              <a:rPr lang="en-AU" dirty="0"/>
              <a:t>Similar to the example of </a:t>
            </a:r>
            <a:r>
              <a:rPr lang="en-AU" dirty="0" err="1"/>
              <a:t>anamoly</a:t>
            </a:r>
            <a:r>
              <a:rPr lang="en-AU" dirty="0"/>
              <a:t> identification, the resumes of the minority genders have been missing.</a:t>
            </a:r>
          </a:p>
          <a:p>
            <a:pPr lvl="1"/>
            <a:r>
              <a:rPr lang="en-AU" dirty="0"/>
              <a:t>The model's scope might be defined to restrict it to one specific gender.</a:t>
            </a:r>
          </a:p>
          <a:p>
            <a:r>
              <a:rPr lang="en-AU" dirty="0"/>
              <a:t>3. Perform EDA - To understand the problem more clearly, it's necessary to explore data by a few simple 2-dimensional plots, e.g., # the volume of records over gender or about other demographics.</a:t>
            </a:r>
          </a:p>
          <a:p>
            <a:r>
              <a:rPr lang="en-AU" dirty="0"/>
              <a:t>4. Possible Solution - Augment Dataset using: Under Sampling, Boosting or Reviewing Scope.</a:t>
            </a:r>
          </a:p>
          <a:p>
            <a:pPr lvl="1"/>
            <a:r>
              <a:rPr lang="en-AU" dirty="0"/>
              <a:t>Under Sampling: Less of Majority Gender, Boosting: More of </a:t>
            </a:r>
            <a:r>
              <a:rPr lang="en-AU" dirty="0" err="1"/>
              <a:t>Minorty</a:t>
            </a:r>
            <a:r>
              <a:rPr lang="en-AU" dirty="0"/>
              <a:t> Gender, Scope: Equal representation of Gender records.</a:t>
            </a:r>
          </a:p>
        </p:txBody>
      </p:sp>
    </p:spTree>
    <p:extLst>
      <p:ext uri="{BB962C8B-B14F-4D97-AF65-F5344CB8AC3E}">
        <p14:creationId xmlns:p14="http://schemas.microsoft.com/office/powerpoint/2010/main" val="258669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7D4E7-437E-1B61-D7AE-24433472843F}"/>
              </a:ext>
            </a:extLst>
          </p:cNvPr>
          <p:cNvSpPr>
            <a:spLocks noGrp="1"/>
          </p:cNvSpPr>
          <p:nvPr>
            <p:ph type="title"/>
          </p:nvPr>
        </p:nvSpPr>
        <p:spPr>
          <a:xfrm>
            <a:off x="338999" y="237798"/>
            <a:ext cx="11301984" cy="525600"/>
          </a:xfrm>
        </p:spPr>
        <p:txBody>
          <a:bodyPr>
            <a:normAutofit fontScale="90000"/>
          </a:bodyPr>
          <a:lstStyle/>
          <a:p>
            <a:r>
              <a:rPr lang="en-AU" dirty="0"/>
              <a:t>Step One: AI Design Practices </a:t>
            </a:r>
            <a:br>
              <a:rPr lang="en-AU" dirty="0"/>
            </a:br>
            <a:br>
              <a:rPr lang="en-US" dirty="0"/>
            </a:br>
            <a:endParaRPr lang="en-US" dirty="0"/>
          </a:p>
        </p:txBody>
      </p:sp>
      <p:sp>
        <p:nvSpPr>
          <p:cNvPr id="3" name="Content Placeholder 2">
            <a:extLst>
              <a:ext uri="{FF2B5EF4-FFF2-40B4-BE49-F238E27FC236}">
                <a16:creationId xmlns:a16="http://schemas.microsoft.com/office/drawing/2014/main" id="{22CFF632-9FC4-64BE-FD63-5FC64016CE4F}"/>
              </a:ext>
            </a:extLst>
          </p:cNvPr>
          <p:cNvSpPr>
            <a:spLocks noGrp="1"/>
          </p:cNvSpPr>
          <p:nvPr>
            <p:ph idx="1"/>
          </p:nvPr>
        </p:nvSpPr>
        <p:spPr>
          <a:xfrm>
            <a:off x="138896" y="570452"/>
            <a:ext cx="11639247" cy="2281807"/>
          </a:xfrm>
        </p:spPr>
        <p:txBody>
          <a:bodyPr vert="horz" wrap="square" lIns="0" tIns="0" rIns="91440" bIns="0" rtlCol="0">
            <a:noAutofit/>
          </a:bodyPr>
          <a:lstStyle/>
          <a:p>
            <a:pPr marL="1944" indent="0">
              <a:buNone/>
            </a:pPr>
            <a:r>
              <a:rPr lang="en-AU" sz="1700" dirty="0">
                <a:latin typeface="ProximaNova"/>
              </a:rPr>
              <a:t>Scenario Two :</a:t>
            </a:r>
          </a:p>
          <a:p>
            <a:pPr marL="1944" indent="0">
              <a:buNone/>
            </a:pPr>
            <a:r>
              <a:rPr lang="en-AU" sz="1700" dirty="0">
                <a:latin typeface="ProximaNova"/>
              </a:rPr>
              <a:t>Assume that you want to detect attack samples over the internet by implementing an AI system. However, your training dataset is imbalanced where it consists of a small number of attack instances. In such circumstances, it is challenging to classify samples as an attack or non-attack using traditional machine learning algorithms since state-of-the-art machine learning models cannot learn the characteristic </a:t>
            </a:r>
            <a:r>
              <a:rPr lang="en-AU" sz="1700" dirty="0" err="1">
                <a:latin typeface="ProximaNova"/>
              </a:rPr>
              <a:t>behavior</a:t>
            </a:r>
            <a:r>
              <a:rPr lang="en-AU" sz="1700" dirty="0">
                <a:latin typeface="ProximaNova"/>
              </a:rPr>
              <a:t> of the minority attack class. As a result, models are easily biased to the majority class. What is the limitation of this </a:t>
            </a:r>
            <a:r>
              <a:rPr lang="en-AU" sz="1700" dirty="0" err="1">
                <a:latin typeface="ProximaNova"/>
              </a:rPr>
              <a:t>solution?How</a:t>
            </a:r>
            <a:r>
              <a:rPr lang="en-AU" sz="1700" dirty="0">
                <a:latin typeface="ProximaNova"/>
              </a:rPr>
              <a:t> can the GAN idea be integrated into this imbalanced training dataset issue to produce a more efficient solution? </a:t>
            </a:r>
          </a:p>
        </p:txBody>
      </p:sp>
      <p:sp>
        <p:nvSpPr>
          <p:cNvPr id="4" name="Content Placeholder 2">
            <a:extLst>
              <a:ext uri="{FF2B5EF4-FFF2-40B4-BE49-F238E27FC236}">
                <a16:creationId xmlns:a16="http://schemas.microsoft.com/office/drawing/2014/main" id="{15C431FB-A0BB-A1BF-A77E-3C64E2691363}"/>
              </a:ext>
            </a:extLst>
          </p:cNvPr>
          <p:cNvSpPr txBox="1">
            <a:spLocks/>
          </p:cNvSpPr>
          <p:nvPr/>
        </p:nvSpPr>
        <p:spPr>
          <a:xfrm>
            <a:off x="138896" y="2852259"/>
            <a:ext cx="11910350" cy="37679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noFill/>
          </a:ln>
        </p:spPr>
        <p:txBody>
          <a:bodyPr vert="horz" wrap="square" lIns="0" tIns="0" rIns="91440" bIns="0" rtlCol="0">
            <a:normAutofit fontScale="25000" lnSpcReduction="20000"/>
          </a:bodyPr>
          <a:lstStyle>
            <a:defPPr>
              <a:defRPr lang="en-US"/>
            </a:defPPr>
            <a:lvl1pPr marL="1944" indent="0">
              <a:lnSpc>
                <a:spcPct val="140000"/>
              </a:lnSpc>
              <a:spcBef>
                <a:spcPts val="1000"/>
              </a:spcBef>
              <a:buFont typeface="Calibri Light" panose="020F0302020204030204" pitchFamily="34" charset="0"/>
              <a:buNone/>
              <a:defRPr sz="7200">
                <a:solidFill>
                  <a:schemeClr val="bg2">
                    <a:alpha val="55000"/>
                  </a:schemeClr>
                </a:solidFill>
                <a:latin typeface="ProximaNova"/>
              </a:defRPr>
            </a:lvl1pPr>
            <a:lvl2pPr marL="900000" lvl="1" indent="-448056">
              <a:lnSpc>
                <a:spcPct val="140000"/>
              </a:lnSpc>
              <a:spcBef>
                <a:spcPts val="500"/>
              </a:spcBef>
              <a:buFont typeface="Wingdings" pitchFamily="2" charset="2"/>
              <a:buChar char="Ø"/>
              <a:defRPr sz="6800">
                <a:solidFill>
                  <a:schemeClr val="bg2">
                    <a:alpha val="55000"/>
                  </a:schemeClr>
                </a:solidFill>
                <a:latin typeface="ProximaNova"/>
              </a:defRPr>
            </a:lvl2pPr>
            <a:lvl3pPr marL="1350000" indent="-448056">
              <a:lnSpc>
                <a:spcPct val="140000"/>
              </a:lnSpc>
              <a:spcBef>
                <a:spcPts val="500"/>
              </a:spcBef>
              <a:buFont typeface="Calibri Light" panose="020F0302020204030204" pitchFamily="34" charset="0"/>
              <a:buChar char="→"/>
              <a:defRPr>
                <a:solidFill>
                  <a:schemeClr val="tx2">
                    <a:alpha val="55000"/>
                  </a:schemeClr>
                </a:solidFill>
              </a:defRPr>
            </a:lvl3pPr>
            <a:lvl4pPr marL="1800000" indent="-448056">
              <a:lnSpc>
                <a:spcPct val="140000"/>
              </a:lnSpc>
              <a:spcBef>
                <a:spcPts val="500"/>
              </a:spcBef>
              <a:buFont typeface="Calibri Light" panose="020F0302020204030204" pitchFamily="34" charset="0"/>
              <a:buChar char="→"/>
              <a:defRPr>
                <a:solidFill>
                  <a:schemeClr val="tx2">
                    <a:alpha val="55000"/>
                  </a:schemeClr>
                </a:solidFill>
              </a:defRPr>
            </a:lvl4pPr>
            <a:lvl5pPr marL="2250000" indent="-448056">
              <a:lnSpc>
                <a:spcPct val="140000"/>
              </a:lnSpc>
              <a:spcBef>
                <a:spcPts val="500"/>
              </a:spcBef>
              <a:buFont typeface="Calibri Light" panose="020F0302020204030204" pitchFamily="34" charset="0"/>
              <a:buChar char="→"/>
              <a:defRPr>
                <a:solidFill>
                  <a:schemeClr val="tx2">
                    <a:alpha val="5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AU" dirty="0"/>
              <a:t>Response:</a:t>
            </a:r>
          </a:p>
          <a:p>
            <a:pPr marL="859194" indent="-857250">
              <a:buFont typeface="Wingdings" pitchFamily="2" charset="2"/>
              <a:buChar char="Ø"/>
            </a:pPr>
            <a:r>
              <a:rPr lang="en-AU" dirty="0"/>
              <a:t>Issues with applying “</a:t>
            </a:r>
            <a:r>
              <a:rPr lang="en-AU" dirty="0" err="1"/>
              <a:t>UnderSampling</a:t>
            </a:r>
            <a:r>
              <a:rPr lang="en-AU" dirty="0"/>
              <a:t>” is that the model has not been understood and trained to identify malignant defects. It needs the necessary features to classify defects over good samples. So datasets must be decent </a:t>
            </a:r>
            <a:r>
              <a:rPr lang="en-AU" dirty="0" err="1"/>
              <a:t>propotional</a:t>
            </a:r>
            <a:r>
              <a:rPr lang="en-AU" dirty="0"/>
              <a:t> to understand between good and bad.</a:t>
            </a:r>
          </a:p>
          <a:p>
            <a:pPr marL="859194" indent="-857250">
              <a:buFont typeface="Wingdings" pitchFamily="2" charset="2"/>
              <a:buChar char="Ø"/>
            </a:pPr>
            <a:r>
              <a:rPr lang="en-AU" dirty="0"/>
              <a:t>This can be mitigated by leveraging GAN with appropriate augmentation of the dataset. Using the GAN generator, we can create various defect sample categories. With the help of SMEs or System experts, we can understand the various forms of Bad samples and ensure GAN can generate those defective datasets. </a:t>
            </a:r>
          </a:p>
          <a:p>
            <a:pPr marL="859194" indent="-857250">
              <a:buFont typeface="Wingdings" pitchFamily="2" charset="2"/>
              <a:buChar char="Ø"/>
            </a:pPr>
            <a:r>
              <a:rPr lang="en-AU" dirty="0"/>
              <a:t>So, integrating GAN to augment the dataset will create the large or required volume of datasets to handle the imbalanced training dataset issue. Though it creates a fake dataset, it resolves the problem with model unseen data.</a:t>
            </a:r>
          </a:p>
          <a:p>
            <a:endParaRPr lang="en-AU" dirty="0"/>
          </a:p>
        </p:txBody>
      </p:sp>
    </p:spTree>
    <p:extLst>
      <p:ext uri="{BB962C8B-B14F-4D97-AF65-F5344CB8AC3E}">
        <p14:creationId xmlns:p14="http://schemas.microsoft.com/office/powerpoint/2010/main" val="142771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7D4E7-437E-1B61-D7AE-24433472843F}"/>
              </a:ext>
            </a:extLst>
          </p:cNvPr>
          <p:cNvSpPr>
            <a:spLocks noGrp="1"/>
          </p:cNvSpPr>
          <p:nvPr>
            <p:ph type="title"/>
          </p:nvPr>
        </p:nvSpPr>
        <p:spPr>
          <a:xfrm>
            <a:off x="338999" y="237798"/>
            <a:ext cx="11301984" cy="525600"/>
          </a:xfrm>
        </p:spPr>
        <p:txBody>
          <a:bodyPr>
            <a:normAutofit fontScale="90000"/>
          </a:bodyPr>
          <a:lstStyle/>
          <a:p>
            <a:r>
              <a:rPr lang="en-AU" dirty="0"/>
              <a:t>Step Two: Transfer Learning and Online Learning</a:t>
            </a:r>
            <a:br>
              <a:rPr lang="en-AU" dirty="0"/>
            </a:br>
            <a:br>
              <a:rPr lang="en-US" dirty="0"/>
            </a:br>
            <a:endParaRPr lang="en-US" dirty="0"/>
          </a:p>
        </p:txBody>
      </p:sp>
      <p:sp>
        <p:nvSpPr>
          <p:cNvPr id="3" name="Content Placeholder 2">
            <a:extLst>
              <a:ext uri="{FF2B5EF4-FFF2-40B4-BE49-F238E27FC236}">
                <a16:creationId xmlns:a16="http://schemas.microsoft.com/office/drawing/2014/main" id="{22CFF632-9FC4-64BE-FD63-5FC64016CE4F}"/>
              </a:ext>
            </a:extLst>
          </p:cNvPr>
          <p:cNvSpPr>
            <a:spLocks noGrp="1"/>
          </p:cNvSpPr>
          <p:nvPr>
            <p:ph idx="1"/>
          </p:nvPr>
        </p:nvSpPr>
        <p:spPr>
          <a:xfrm>
            <a:off x="338999" y="570451"/>
            <a:ext cx="11439144" cy="2114026"/>
          </a:xfrm>
        </p:spPr>
        <p:txBody>
          <a:bodyPr>
            <a:normAutofit/>
          </a:bodyPr>
          <a:lstStyle/>
          <a:p>
            <a:pPr marL="1944" indent="0">
              <a:buNone/>
            </a:pPr>
            <a:r>
              <a:rPr lang="en-AU" dirty="0">
                <a:latin typeface="ProximaNova"/>
              </a:rPr>
              <a:t>Assumption One :</a:t>
            </a:r>
          </a:p>
          <a:p>
            <a:pPr marL="1944" indent="0">
              <a:buNone/>
            </a:pPr>
            <a:r>
              <a:rPr lang="en-AU" sz="1800" dirty="0">
                <a:effectLst/>
                <a:latin typeface="ProximaNova"/>
              </a:rPr>
              <a:t>Assume that you want to create an AI system to improve production of your company. However, you don’t have enough training samples to implement an AI system. You propose using a pre-trained model to reduce the computational demands of learning. Such an approach is often associated with the idea of transfer learning. Provide a thorough description of transfer learning and how and why it works including a concrete example? </a:t>
            </a:r>
            <a:endParaRPr lang="en-AU" sz="7200" dirty="0"/>
          </a:p>
        </p:txBody>
      </p:sp>
      <p:sp>
        <p:nvSpPr>
          <p:cNvPr id="7" name="Content Placeholder 2">
            <a:extLst>
              <a:ext uri="{FF2B5EF4-FFF2-40B4-BE49-F238E27FC236}">
                <a16:creationId xmlns:a16="http://schemas.microsoft.com/office/drawing/2014/main" id="{05E49219-8E48-6187-7EA1-50CC6D76CFD3}"/>
              </a:ext>
            </a:extLst>
          </p:cNvPr>
          <p:cNvSpPr txBox="1">
            <a:spLocks/>
          </p:cNvSpPr>
          <p:nvPr/>
        </p:nvSpPr>
        <p:spPr>
          <a:xfrm>
            <a:off x="196770" y="2684477"/>
            <a:ext cx="11898774" cy="393572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accent1"/>
            </a:solidFill>
          </a:ln>
        </p:spPr>
        <p:txBody>
          <a:bodyPr vert="horz" wrap="square" lIns="0" tIns="0" rIns="91440" bIns="0" rtlCol="0">
            <a:normAutofit fontScale="25000" lnSpcReduction="20000"/>
          </a:bodyPr>
          <a:lstStyle>
            <a:defPPr>
              <a:defRPr lang="en-US"/>
            </a:defPPr>
            <a:lvl1pPr marL="1944" indent="0">
              <a:lnSpc>
                <a:spcPct val="140000"/>
              </a:lnSpc>
              <a:spcBef>
                <a:spcPts val="1000"/>
              </a:spcBef>
              <a:buFont typeface="Calibri Light" panose="020F0302020204030204" pitchFamily="34" charset="0"/>
              <a:buNone/>
              <a:defRPr sz="7200">
                <a:solidFill>
                  <a:schemeClr val="bg2">
                    <a:alpha val="55000"/>
                  </a:schemeClr>
                </a:solidFill>
                <a:latin typeface="ProximaNova"/>
              </a:defRPr>
            </a:lvl1pPr>
            <a:lvl2pPr marL="900000" lvl="1" indent="-448056">
              <a:lnSpc>
                <a:spcPct val="140000"/>
              </a:lnSpc>
              <a:spcBef>
                <a:spcPts val="500"/>
              </a:spcBef>
              <a:buFont typeface="Wingdings" pitchFamily="2" charset="2"/>
              <a:buChar char="Ø"/>
              <a:defRPr sz="6800">
                <a:solidFill>
                  <a:schemeClr val="bg2">
                    <a:alpha val="55000"/>
                  </a:schemeClr>
                </a:solidFill>
                <a:latin typeface="ProximaNova"/>
              </a:defRPr>
            </a:lvl2pPr>
            <a:lvl3pPr marL="1350000" indent="-448056">
              <a:lnSpc>
                <a:spcPct val="140000"/>
              </a:lnSpc>
              <a:spcBef>
                <a:spcPts val="500"/>
              </a:spcBef>
              <a:buFont typeface="Calibri Light" panose="020F0302020204030204" pitchFamily="34" charset="0"/>
              <a:buChar char="→"/>
              <a:defRPr>
                <a:solidFill>
                  <a:schemeClr val="tx2">
                    <a:alpha val="55000"/>
                  </a:schemeClr>
                </a:solidFill>
              </a:defRPr>
            </a:lvl3pPr>
            <a:lvl4pPr marL="1800000" indent="-448056">
              <a:lnSpc>
                <a:spcPct val="140000"/>
              </a:lnSpc>
              <a:spcBef>
                <a:spcPts val="500"/>
              </a:spcBef>
              <a:buFont typeface="Calibri Light" panose="020F0302020204030204" pitchFamily="34" charset="0"/>
              <a:buChar char="→"/>
              <a:defRPr>
                <a:solidFill>
                  <a:schemeClr val="tx2">
                    <a:alpha val="55000"/>
                  </a:schemeClr>
                </a:solidFill>
              </a:defRPr>
            </a:lvl4pPr>
            <a:lvl5pPr marL="2250000" indent="-448056">
              <a:lnSpc>
                <a:spcPct val="140000"/>
              </a:lnSpc>
              <a:spcBef>
                <a:spcPts val="500"/>
              </a:spcBef>
              <a:buFont typeface="Calibri Light" panose="020F0302020204030204" pitchFamily="34" charset="0"/>
              <a:buChar char="→"/>
              <a:defRPr>
                <a:solidFill>
                  <a:schemeClr val="tx2">
                    <a:alpha val="5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AU" dirty="0"/>
              <a:t>Response:</a:t>
            </a:r>
          </a:p>
          <a:p>
            <a:r>
              <a:rPr lang="en-AU" dirty="0"/>
              <a:t>1. Definition: Leveraging a general purpose or domain-specific ML model pre-trained with a huge dataset and augmented with a specific set of networks to render targeted classification is called “Transfer Learning”.</a:t>
            </a:r>
          </a:p>
          <a:p>
            <a:r>
              <a:rPr lang="en-AU" dirty="0"/>
              <a:t>2. Process: As the early layers of DNN involve Feature extraction, which is going to be common for images, the transfer learning helps us to utilise learnings gained from these layers. For instance, the weights gained from a pre-trained model can be used instead of random weights. The pre-trained base model can be instantiated based on architectures such as </a:t>
            </a:r>
            <a:r>
              <a:rPr lang="en-AU" dirty="0" err="1"/>
              <a:t>ResNet</a:t>
            </a:r>
            <a:r>
              <a:rPr lang="en-AU" dirty="0"/>
              <a:t> or </a:t>
            </a:r>
            <a:r>
              <a:rPr lang="en-AU" dirty="0" err="1"/>
              <a:t>Xception</a:t>
            </a:r>
            <a:r>
              <a:rPr lang="en-AU" dirty="0"/>
              <a:t>. However, one or more final layers need to be replaced with a problem-specific fully connected DNN network with required hyperparameter values. </a:t>
            </a:r>
          </a:p>
          <a:p>
            <a:r>
              <a:rPr lang="en-AU" dirty="0"/>
              <a:t>3. When we need this: This is especially needed while dealing with small dataset or under resource constraints. The best use cases are NLP and Computer Vision.</a:t>
            </a:r>
          </a:p>
          <a:p>
            <a:endParaRPr lang="en-AU" dirty="0"/>
          </a:p>
        </p:txBody>
      </p:sp>
    </p:spTree>
    <p:extLst>
      <p:ext uri="{BB962C8B-B14F-4D97-AF65-F5344CB8AC3E}">
        <p14:creationId xmlns:p14="http://schemas.microsoft.com/office/powerpoint/2010/main" val="29049530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7D4E7-437E-1B61-D7AE-24433472843F}"/>
              </a:ext>
            </a:extLst>
          </p:cNvPr>
          <p:cNvSpPr>
            <a:spLocks noGrp="1"/>
          </p:cNvSpPr>
          <p:nvPr>
            <p:ph type="title"/>
          </p:nvPr>
        </p:nvSpPr>
        <p:spPr>
          <a:xfrm>
            <a:off x="338999" y="237798"/>
            <a:ext cx="11301984" cy="525600"/>
          </a:xfrm>
        </p:spPr>
        <p:txBody>
          <a:bodyPr>
            <a:normAutofit fontScale="90000"/>
          </a:bodyPr>
          <a:lstStyle/>
          <a:p>
            <a:r>
              <a:rPr lang="en-AU" dirty="0"/>
              <a:t>Step Two: Transfer Learning and Online Learning</a:t>
            </a:r>
            <a:br>
              <a:rPr lang="en-AU" dirty="0"/>
            </a:br>
            <a:br>
              <a:rPr lang="en-US" dirty="0"/>
            </a:br>
            <a:endParaRPr lang="en-US" dirty="0"/>
          </a:p>
        </p:txBody>
      </p:sp>
      <p:sp>
        <p:nvSpPr>
          <p:cNvPr id="3" name="Content Placeholder 2">
            <a:extLst>
              <a:ext uri="{FF2B5EF4-FFF2-40B4-BE49-F238E27FC236}">
                <a16:creationId xmlns:a16="http://schemas.microsoft.com/office/drawing/2014/main" id="{22CFF632-9FC4-64BE-FD63-5FC64016CE4F}"/>
              </a:ext>
            </a:extLst>
          </p:cNvPr>
          <p:cNvSpPr>
            <a:spLocks noGrp="1"/>
          </p:cNvSpPr>
          <p:nvPr>
            <p:ph idx="1"/>
          </p:nvPr>
        </p:nvSpPr>
        <p:spPr>
          <a:xfrm>
            <a:off x="338999" y="570451"/>
            <a:ext cx="11439144" cy="2114026"/>
          </a:xfrm>
        </p:spPr>
        <p:txBody>
          <a:bodyPr>
            <a:normAutofit fontScale="92500"/>
          </a:bodyPr>
          <a:lstStyle/>
          <a:p>
            <a:pPr marL="1944" indent="0">
              <a:buNone/>
            </a:pPr>
            <a:r>
              <a:rPr lang="en-AU" sz="1800" b="0" dirty="0">
                <a:effectLst/>
                <a:latin typeface="ProximaNova"/>
              </a:rPr>
              <a:t>Assumption Two: </a:t>
            </a:r>
            <a:endParaRPr lang="en-AU" dirty="0"/>
          </a:p>
          <a:p>
            <a:pPr marL="1944" indent="0">
              <a:buNone/>
            </a:pPr>
            <a:r>
              <a:rPr lang="en-AU" sz="1800" dirty="0">
                <a:effectLst/>
                <a:latin typeface="ProximaNova"/>
              </a:rPr>
              <a:t>Assume that you generate an AI system to create a fully automated model for your company's needs. Your model initially works fine as it is. However, your company produces new training data daily that is rapidly or slightly different from your initial training samples. Therefore, your AI model is not suitable to solve the problem for new samples in a dynamic setting. Provide a thorough description of online learning and how and why it solves the problem under the a forementioned circumstances. </a:t>
            </a:r>
            <a:endParaRPr lang="en-AU" dirty="0"/>
          </a:p>
        </p:txBody>
      </p:sp>
      <p:sp>
        <p:nvSpPr>
          <p:cNvPr id="7" name="Content Placeholder 2">
            <a:extLst>
              <a:ext uri="{FF2B5EF4-FFF2-40B4-BE49-F238E27FC236}">
                <a16:creationId xmlns:a16="http://schemas.microsoft.com/office/drawing/2014/main" id="{05E49219-8E48-6187-7EA1-50CC6D76CFD3}"/>
              </a:ext>
            </a:extLst>
          </p:cNvPr>
          <p:cNvSpPr txBox="1">
            <a:spLocks/>
          </p:cNvSpPr>
          <p:nvPr/>
        </p:nvSpPr>
        <p:spPr>
          <a:xfrm>
            <a:off x="127322" y="2592198"/>
            <a:ext cx="11898774" cy="412111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accent1"/>
            </a:solidFill>
          </a:ln>
        </p:spPr>
        <p:txBody>
          <a:bodyPr vert="horz" wrap="square" lIns="0" tIns="0" rIns="91440" bIns="0" rtlCol="0">
            <a:normAutofit fontScale="25000" lnSpcReduction="20000"/>
          </a:bodyPr>
          <a:lstStyle>
            <a:defPPr>
              <a:defRPr lang="en-US"/>
            </a:defPPr>
            <a:lvl1pPr marL="1944" indent="0">
              <a:lnSpc>
                <a:spcPct val="140000"/>
              </a:lnSpc>
              <a:spcBef>
                <a:spcPts val="1000"/>
              </a:spcBef>
              <a:buFont typeface="Calibri Light" panose="020F0302020204030204" pitchFamily="34" charset="0"/>
              <a:buNone/>
              <a:defRPr sz="7200">
                <a:solidFill>
                  <a:schemeClr val="bg2">
                    <a:alpha val="55000"/>
                  </a:schemeClr>
                </a:solidFill>
                <a:latin typeface="ProximaNova"/>
              </a:defRPr>
            </a:lvl1pPr>
            <a:lvl2pPr marL="900000" lvl="1" indent="-448056">
              <a:lnSpc>
                <a:spcPct val="140000"/>
              </a:lnSpc>
              <a:spcBef>
                <a:spcPts val="500"/>
              </a:spcBef>
              <a:buFont typeface="Wingdings" pitchFamily="2" charset="2"/>
              <a:buChar char="Ø"/>
              <a:defRPr sz="6800">
                <a:solidFill>
                  <a:schemeClr val="bg2">
                    <a:alpha val="55000"/>
                  </a:schemeClr>
                </a:solidFill>
                <a:latin typeface="ProximaNova"/>
              </a:defRPr>
            </a:lvl2pPr>
            <a:lvl3pPr marL="1350000" indent="-448056">
              <a:lnSpc>
                <a:spcPct val="140000"/>
              </a:lnSpc>
              <a:spcBef>
                <a:spcPts val="500"/>
              </a:spcBef>
              <a:buFont typeface="Calibri Light" panose="020F0302020204030204" pitchFamily="34" charset="0"/>
              <a:buChar char="→"/>
              <a:defRPr>
                <a:solidFill>
                  <a:schemeClr val="tx2">
                    <a:alpha val="55000"/>
                  </a:schemeClr>
                </a:solidFill>
              </a:defRPr>
            </a:lvl3pPr>
            <a:lvl4pPr marL="1800000" indent="-448056">
              <a:lnSpc>
                <a:spcPct val="140000"/>
              </a:lnSpc>
              <a:spcBef>
                <a:spcPts val="500"/>
              </a:spcBef>
              <a:buFont typeface="Calibri Light" panose="020F0302020204030204" pitchFamily="34" charset="0"/>
              <a:buChar char="→"/>
              <a:defRPr>
                <a:solidFill>
                  <a:schemeClr val="tx2">
                    <a:alpha val="55000"/>
                  </a:schemeClr>
                </a:solidFill>
              </a:defRPr>
            </a:lvl4pPr>
            <a:lvl5pPr marL="2250000" indent="-448056">
              <a:lnSpc>
                <a:spcPct val="140000"/>
              </a:lnSpc>
              <a:spcBef>
                <a:spcPts val="500"/>
              </a:spcBef>
              <a:buFont typeface="Calibri Light" panose="020F0302020204030204" pitchFamily="34" charset="0"/>
              <a:buChar char="→"/>
              <a:defRPr>
                <a:solidFill>
                  <a:schemeClr val="tx2">
                    <a:alpha val="5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AU" dirty="0"/>
              <a:t>Response:</a:t>
            </a:r>
          </a:p>
          <a:p>
            <a:r>
              <a:rPr lang="en-AU" dirty="0"/>
              <a:t>1. Purpose: Online Learning is a technique that requires an ML model to continuously learn from its data and adapt parameters iteratively based on the data. This can be achieved by operationalising the ML model via Automated pipelines.</a:t>
            </a:r>
          </a:p>
          <a:p>
            <a:r>
              <a:rPr lang="en-AU" dirty="0"/>
              <a:t>2. Though a model has been trained based on a set of parameters, the data variations over time are very important for providing up-to-date predictions. For example, predictions based on yesterday’s info in the News Industry provide stale results. Thus, online learning is essential for these models to train on new data as and when it arrives. </a:t>
            </a:r>
          </a:p>
          <a:p>
            <a:r>
              <a:rPr lang="en-AU" dirty="0"/>
              <a:t>3. As it learns from its new data without retraining the entire dataset, this incremental learning process could be fast, allowing it to provide real-time predictions. This is specifically needed for Autonomous Vehicles, which detect obstacles in near real-time and make decisions accordingly. </a:t>
            </a:r>
          </a:p>
          <a:p>
            <a:r>
              <a:rPr lang="en-AU" dirty="0"/>
              <a:t>4. It’s a crucial concept when producing an ML model. Though this can be closely related to Real-Time Learning, the main idea is to Iteratively update the model with the latest data and avoid providing stale results to end users.</a:t>
            </a:r>
          </a:p>
          <a:p>
            <a:endParaRPr lang="en-AU" dirty="0"/>
          </a:p>
        </p:txBody>
      </p:sp>
    </p:spTree>
    <p:extLst>
      <p:ext uri="{BB962C8B-B14F-4D97-AF65-F5344CB8AC3E}">
        <p14:creationId xmlns:p14="http://schemas.microsoft.com/office/powerpoint/2010/main" val="669461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75144-D492-358F-6971-DD569506854B}"/>
              </a:ext>
            </a:extLst>
          </p:cNvPr>
          <p:cNvSpPr>
            <a:spLocks noGrp="1"/>
          </p:cNvSpPr>
          <p:nvPr>
            <p:ph type="ctrTitle"/>
          </p:nvPr>
        </p:nvSpPr>
        <p:spPr>
          <a:xfrm>
            <a:off x="496980" y="1561211"/>
            <a:ext cx="5432045" cy="1969200"/>
          </a:xfrm>
        </p:spPr>
        <p:txBody>
          <a:bodyPr anchor="b">
            <a:normAutofit/>
          </a:bodyPr>
          <a:lstStyle/>
          <a:p>
            <a:r>
              <a:rPr lang="en-US" dirty="0"/>
              <a:t>My Brainy Buddy</a:t>
            </a:r>
          </a:p>
        </p:txBody>
      </p:sp>
      <p:sp>
        <p:nvSpPr>
          <p:cNvPr id="3" name="Subtitle 2">
            <a:extLst>
              <a:ext uri="{FF2B5EF4-FFF2-40B4-BE49-F238E27FC236}">
                <a16:creationId xmlns:a16="http://schemas.microsoft.com/office/drawing/2014/main" id="{01D7BEEE-9B2C-3972-FC93-0227430B1537}"/>
              </a:ext>
            </a:extLst>
          </p:cNvPr>
          <p:cNvSpPr>
            <a:spLocks noGrp="1"/>
          </p:cNvSpPr>
          <p:nvPr>
            <p:ph type="subTitle" idx="1"/>
          </p:nvPr>
        </p:nvSpPr>
        <p:spPr>
          <a:xfrm>
            <a:off x="496980" y="4233601"/>
            <a:ext cx="5021567" cy="1502983"/>
          </a:xfrm>
        </p:spPr>
        <p:txBody>
          <a:bodyPr>
            <a:normAutofit fontScale="40000" lnSpcReduction="20000"/>
          </a:bodyPr>
          <a:lstStyle/>
          <a:p>
            <a:r>
              <a:rPr lang="en-US" sz="5900" dirty="0"/>
              <a:t>AI</a:t>
            </a:r>
          </a:p>
          <a:p>
            <a:r>
              <a:rPr lang="en-US" sz="5900" dirty="0"/>
              <a:t>Educational </a:t>
            </a:r>
          </a:p>
          <a:p>
            <a:r>
              <a:rPr lang="en-US" sz="5900" dirty="0"/>
              <a:t>Recommender</a:t>
            </a:r>
          </a:p>
        </p:txBody>
      </p:sp>
      <p:pic>
        <p:nvPicPr>
          <p:cNvPr id="4" name="Picture 3" descr="Top view of wood desk with the plant, white keyboard, coffee in a white mug, notebook, and pen">
            <a:extLst>
              <a:ext uri="{FF2B5EF4-FFF2-40B4-BE49-F238E27FC236}">
                <a16:creationId xmlns:a16="http://schemas.microsoft.com/office/drawing/2014/main" id="{AD1F2F45-8941-E502-974C-9A656B5BCA07}"/>
              </a:ext>
            </a:extLst>
          </p:cNvPr>
          <p:cNvPicPr>
            <a:picLocks noChangeAspect="1"/>
          </p:cNvPicPr>
          <p:nvPr/>
        </p:nvPicPr>
        <p:blipFill rotWithShape="1">
          <a:blip r:embed="rId2"/>
          <a:srcRect l="9779" r="18732" b="-1"/>
          <a:stretch/>
        </p:blipFill>
        <p:spPr>
          <a:xfrm>
            <a:off x="6365468" y="900001"/>
            <a:ext cx="5329552" cy="5050856"/>
          </a:xfrm>
          <a:prstGeom prst="rect">
            <a:avLst/>
          </a:prstGeom>
        </p:spPr>
      </p:pic>
    </p:spTree>
    <p:extLst>
      <p:ext uri="{BB962C8B-B14F-4D97-AF65-F5344CB8AC3E}">
        <p14:creationId xmlns:p14="http://schemas.microsoft.com/office/powerpoint/2010/main" val="803883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7D4E7-437E-1B61-D7AE-24433472843F}"/>
              </a:ext>
            </a:extLst>
          </p:cNvPr>
          <p:cNvSpPr>
            <a:spLocks noGrp="1"/>
          </p:cNvSpPr>
          <p:nvPr>
            <p:ph type="title"/>
          </p:nvPr>
        </p:nvSpPr>
        <p:spPr>
          <a:xfrm>
            <a:off x="448056" y="388800"/>
            <a:ext cx="11301984" cy="525600"/>
          </a:xfrm>
        </p:spPr>
        <p:txBody>
          <a:bodyPr>
            <a:normAutofit fontScale="90000"/>
          </a:bodyPr>
          <a:lstStyle/>
          <a:p>
            <a:r>
              <a:rPr lang="en-US" dirty="0"/>
              <a:t>Introduction  - Kids </a:t>
            </a:r>
            <a:r>
              <a:rPr lang="en-US" dirty="0" err="1"/>
              <a:t>Personalised</a:t>
            </a:r>
            <a:r>
              <a:rPr lang="en-US" dirty="0"/>
              <a:t>  E-Learning Platform</a:t>
            </a:r>
            <a:br>
              <a:rPr lang="en-US" dirty="0"/>
            </a:br>
            <a:endParaRPr lang="en-US" dirty="0"/>
          </a:p>
        </p:txBody>
      </p:sp>
      <p:sp>
        <p:nvSpPr>
          <p:cNvPr id="3" name="Content Placeholder 2">
            <a:extLst>
              <a:ext uri="{FF2B5EF4-FFF2-40B4-BE49-F238E27FC236}">
                <a16:creationId xmlns:a16="http://schemas.microsoft.com/office/drawing/2014/main" id="{22CFF632-9FC4-64BE-FD63-5FC64016CE4F}"/>
              </a:ext>
            </a:extLst>
          </p:cNvPr>
          <p:cNvSpPr>
            <a:spLocks noGrp="1"/>
          </p:cNvSpPr>
          <p:nvPr>
            <p:ph idx="1"/>
          </p:nvPr>
        </p:nvSpPr>
        <p:spPr>
          <a:xfrm>
            <a:off x="448056" y="914400"/>
            <a:ext cx="11439144" cy="5324354"/>
          </a:xfrm>
        </p:spPr>
        <p:txBody>
          <a:bodyPr>
            <a:normAutofit lnSpcReduction="10000"/>
          </a:bodyPr>
          <a:lstStyle/>
          <a:p>
            <a:pPr marL="1944" indent="0">
              <a:buNone/>
            </a:pPr>
            <a:r>
              <a:rPr lang="en-AU" dirty="0">
                <a:latin typeface="Helvetica" pitchFamily="2" charset="0"/>
              </a:rPr>
              <a:t>Problem Description:</a:t>
            </a:r>
          </a:p>
          <a:p>
            <a:pPr>
              <a:buFont typeface="Wingdings" pitchFamily="2" charset="2"/>
              <a:buChar char="Ø"/>
            </a:pPr>
            <a:r>
              <a:rPr lang="en-AU" dirty="0">
                <a:effectLst/>
                <a:latin typeface="Helvetica" pitchFamily="2" charset="0"/>
              </a:rPr>
              <a:t>Learning platforms typically use a one-size-fits-all approach, where all student abilities are considered equal, and the same learning materials are provided.</a:t>
            </a:r>
          </a:p>
          <a:p>
            <a:pPr>
              <a:buFont typeface="Wingdings" pitchFamily="2" charset="2"/>
              <a:buChar char="Ø"/>
            </a:pPr>
            <a:r>
              <a:rPr lang="en-AU" dirty="0">
                <a:effectLst/>
                <a:latin typeface="Helvetica" pitchFamily="2" charset="0"/>
              </a:rPr>
              <a:t>Though providing personalised attention is possible in schools, </a:t>
            </a:r>
            <a:r>
              <a:rPr lang="en-AU" dirty="0">
                <a:latin typeface="Helvetica" pitchFamily="2" charset="0"/>
              </a:rPr>
              <a:t>due to the overwhelming ratio of Students to Teachers, it is not feasible, especially in government-funded schools, to fine-tune learning by kids' abilities.</a:t>
            </a:r>
          </a:p>
          <a:p>
            <a:pPr>
              <a:buFont typeface="Wingdings" pitchFamily="2" charset="2"/>
              <a:buChar char="Ø"/>
            </a:pPr>
            <a:r>
              <a:rPr lang="en-AU" dirty="0">
                <a:effectLst/>
                <a:latin typeface="Helvetica" pitchFamily="2" charset="0"/>
              </a:rPr>
              <a:t>Moreover, due to information overload, many parents or carers need help finding relevant and valuable learning resources for their kids.</a:t>
            </a:r>
          </a:p>
          <a:p>
            <a:pPr marL="1944" indent="0">
              <a:buNone/>
            </a:pPr>
            <a:r>
              <a:rPr lang="en-AU" dirty="0">
                <a:effectLst/>
                <a:latin typeface="Helvetica" pitchFamily="2" charset="0"/>
              </a:rPr>
              <a:t>Business Outcome:</a:t>
            </a:r>
          </a:p>
          <a:p>
            <a:pPr>
              <a:buFont typeface="Wingdings" pitchFamily="2" charset="2"/>
              <a:buChar char="Ø"/>
            </a:pPr>
            <a:r>
              <a:rPr lang="en-AU" dirty="0">
                <a:latin typeface="Helvetica" pitchFamily="2" charset="0"/>
              </a:rPr>
              <a:t>Thus, this AI will act as a personalised learning friend by recommending customised learning materials based on students' learning speed and understanding of the process. </a:t>
            </a:r>
          </a:p>
          <a:p>
            <a:pPr marL="1944" indent="0">
              <a:buNone/>
            </a:pPr>
            <a:r>
              <a:rPr lang="en-AU" dirty="0">
                <a:latin typeface="Helvetica" pitchFamily="2" charset="0"/>
              </a:rPr>
              <a:t>Defining Scope:</a:t>
            </a:r>
          </a:p>
          <a:p>
            <a:pPr>
              <a:buFont typeface="Wingdings" pitchFamily="2" charset="2"/>
              <a:buChar char="Ø"/>
            </a:pPr>
            <a:r>
              <a:rPr lang="en-AU" dirty="0">
                <a:latin typeface="Helvetica" pitchFamily="2" charset="0"/>
              </a:rPr>
              <a:t>Young kids transitioning from primary school to middle school, aged between 8-11 years old.</a:t>
            </a:r>
            <a:endParaRPr lang="en-AU" dirty="0">
              <a:effectLst/>
              <a:latin typeface="Helvetica" pitchFamily="2" charset="0"/>
            </a:endParaRPr>
          </a:p>
        </p:txBody>
      </p:sp>
    </p:spTree>
    <p:extLst>
      <p:ext uri="{BB962C8B-B14F-4D97-AF65-F5344CB8AC3E}">
        <p14:creationId xmlns:p14="http://schemas.microsoft.com/office/powerpoint/2010/main" val="406026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936C-F33A-D8F1-E585-A17C87556A08}"/>
              </a:ext>
            </a:extLst>
          </p:cNvPr>
          <p:cNvSpPr>
            <a:spLocks noGrp="1"/>
          </p:cNvSpPr>
          <p:nvPr>
            <p:ph type="title"/>
          </p:nvPr>
        </p:nvSpPr>
        <p:spPr>
          <a:xfrm>
            <a:off x="448056" y="388800"/>
            <a:ext cx="11301984" cy="450099"/>
          </a:xfrm>
        </p:spPr>
        <p:txBody>
          <a:bodyPr/>
          <a:lstStyle/>
          <a:p>
            <a:r>
              <a:rPr lang="en-US" dirty="0"/>
              <a:t>Step Three: Develop a Plan (Part One)</a:t>
            </a:r>
          </a:p>
        </p:txBody>
      </p:sp>
      <p:sp>
        <p:nvSpPr>
          <p:cNvPr id="4" name="Rounded Rectangle 3">
            <a:extLst>
              <a:ext uri="{FF2B5EF4-FFF2-40B4-BE49-F238E27FC236}">
                <a16:creationId xmlns:a16="http://schemas.microsoft.com/office/drawing/2014/main" id="{E29F76F7-08B8-0DB4-C961-36E3415BC7DF}"/>
              </a:ext>
            </a:extLst>
          </p:cNvPr>
          <p:cNvSpPr/>
          <p:nvPr/>
        </p:nvSpPr>
        <p:spPr>
          <a:xfrm>
            <a:off x="2910979" y="1000010"/>
            <a:ext cx="5838737" cy="10779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Collect Data (Learning Materials)</a:t>
            </a:r>
          </a:p>
          <a:p>
            <a:pPr marL="285750" indent="-285750" algn="ctr">
              <a:buFont typeface="Arial" panose="020B0604020202020204" pitchFamily="34" charset="0"/>
              <a:buChar char="•"/>
            </a:pPr>
            <a:r>
              <a:rPr lang="en-US" sz="1400" dirty="0"/>
              <a:t>educational institutions</a:t>
            </a:r>
          </a:p>
          <a:p>
            <a:pPr marL="285750" indent="-285750" algn="ctr">
              <a:buFont typeface="Arial" panose="020B0604020202020204" pitchFamily="34" charset="0"/>
              <a:buChar char="•"/>
            </a:pPr>
            <a:r>
              <a:rPr lang="en-US" sz="1400" dirty="0"/>
              <a:t>online learning platforms</a:t>
            </a:r>
          </a:p>
          <a:p>
            <a:pPr marL="285750" indent="-285750" algn="ctr">
              <a:buFont typeface="Arial" panose="020B0604020202020204" pitchFamily="34" charset="0"/>
              <a:buChar char="•"/>
            </a:pPr>
            <a:r>
              <a:rPr lang="en-US" sz="1400" dirty="0"/>
              <a:t>teachers or educational facilitators (their tacit knowledge)</a:t>
            </a:r>
          </a:p>
        </p:txBody>
      </p:sp>
      <p:sp>
        <p:nvSpPr>
          <p:cNvPr id="5" name="Rounded Rectangle 4">
            <a:extLst>
              <a:ext uri="{FF2B5EF4-FFF2-40B4-BE49-F238E27FC236}">
                <a16:creationId xmlns:a16="http://schemas.microsoft.com/office/drawing/2014/main" id="{48BA8762-1AA8-D1F8-8087-BBA28A7E08E2}"/>
              </a:ext>
            </a:extLst>
          </p:cNvPr>
          <p:cNvSpPr/>
          <p:nvPr/>
        </p:nvSpPr>
        <p:spPr>
          <a:xfrm>
            <a:off x="2910980" y="2430011"/>
            <a:ext cx="5838737" cy="10779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Preprocessing &amp; Data Quality Assessment</a:t>
            </a:r>
          </a:p>
          <a:p>
            <a:pPr algn="ctr"/>
            <a:r>
              <a:rPr lang="en-US" sz="1400" dirty="0"/>
              <a:t>Integration of various learning materials and assess its reliability and relevance with the help of educational instructors (HCI)</a:t>
            </a:r>
          </a:p>
          <a:p>
            <a:pPr marL="285750" indent="-285750" algn="ctr">
              <a:buFont typeface="Arial" panose="020B0604020202020204" pitchFamily="34" charset="0"/>
              <a:buChar char="•"/>
            </a:pPr>
            <a:endParaRPr lang="en-US" sz="1400" dirty="0"/>
          </a:p>
        </p:txBody>
      </p:sp>
      <p:sp>
        <p:nvSpPr>
          <p:cNvPr id="6" name="Rounded Rectangle 5">
            <a:extLst>
              <a:ext uri="{FF2B5EF4-FFF2-40B4-BE49-F238E27FC236}">
                <a16:creationId xmlns:a16="http://schemas.microsoft.com/office/drawing/2014/main" id="{F4AADAEB-6C06-3401-8493-155FEE0759DC}"/>
              </a:ext>
            </a:extLst>
          </p:cNvPr>
          <p:cNvSpPr/>
          <p:nvPr/>
        </p:nvSpPr>
        <p:spPr>
          <a:xfrm>
            <a:off x="2910981" y="3783325"/>
            <a:ext cx="5949192" cy="10779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Integrate and Transform</a:t>
            </a:r>
          </a:p>
          <a:p>
            <a:pPr algn="ctr"/>
            <a:r>
              <a:rPr lang="en-US" sz="1400" dirty="0"/>
              <a:t>Integrate and group various materials such as Video, Audio, Text, Tabular or Images into the course without modifying their contents</a:t>
            </a:r>
          </a:p>
          <a:p>
            <a:pPr marL="285750" indent="-285750" algn="ctr">
              <a:buFont typeface="Arial" panose="020B0604020202020204" pitchFamily="34" charset="0"/>
              <a:buChar char="•"/>
            </a:pPr>
            <a:endParaRPr lang="en-US" sz="1400" dirty="0"/>
          </a:p>
        </p:txBody>
      </p:sp>
      <p:sp>
        <p:nvSpPr>
          <p:cNvPr id="7" name="Rounded Rectangle 6">
            <a:extLst>
              <a:ext uri="{FF2B5EF4-FFF2-40B4-BE49-F238E27FC236}">
                <a16:creationId xmlns:a16="http://schemas.microsoft.com/office/drawing/2014/main" id="{A6A4567C-C2A0-356D-279D-9518C8C146E2}"/>
              </a:ext>
            </a:extLst>
          </p:cNvPr>
          <p:cNvSpPr/>
          <p:nvPr/>
        </p:nvSpPr>
        <p:spPr>
          <a:xfrm>
            <a:off x="2910981" y="5101795"/>
            <a:ext cx="5949192" cy="10779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Store and Access</a:t>
            </a:r>
          </a:p>
          <a:p>
            <a:pPr algn="ctr"/>
            <a:r>
              <a:rPr lang="en-US" sz="1400" dirty="0"/>
              <a:t>Keep the collected contents in cloud-based object-level storage for cheaper and scalable options</a:t>
            </a:r>
          </a:p>
          <a:p>
            <a:pPr marL="285750" indent="-285750" algn="ctr">
              <a:buFont typeface="Arial" panose="020B0604020202020204" pitchFamily="34" charset="0"/>
              <a:buChar char="•"/>
            </a:pPr>
            <a:endParaRPr lang="en-US" sz="1400" dirty="0"/>
          </a:p>
        </p:txBody>
      </p:sp>
      <p:sp>
        <p:nvSpPr>
          <p:cNvPr id="9" name="Down Arrow 8">
            <a:extLst>
              <a:ext uri="{FF2B5EF4-FFF2-40B4-BE49-F238E27FC236}">
                <a16:creationId xmlns:a16="http://schemas.microsoft.com/office/drawing/2014/main" id="{B1620608-DAB7-3826-E944-BAF7A21D9194}"/>
              </a:ext>
            </a:extLst>
          </p:cNvPr>
          <p:cNvSpPr/>
          <p:nvPr/>
        </p:nvSpPr>
        <p:spPr>
          <a:xfrm>
            <a:off x="5629013" y="2133761"/>
            <a:ext cx="192948" cy="296250"/>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7947D234-E883-846D-CCB6-8F6CCCD9F7E0}"/>
              </a:ext>
            </a:extLst>
          </p:cNvPr>
          <p:cNvSpPr/>
          <p:nvPr/>
        </p:nvSpPr>
        <p:spPr>
          <a:xfrm>
            <a:off x="5684242" y="3525419"/>
            <a:ext cx="201335" cy="240484"/>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1CF9823A-453F-0FAE-7DE1-F737CEC1A687}"/>
              </a:ext>
            </a:extLst>
          </p:cNvPr>
          <p:cNvSpPr/>
          <p:nvPr/>
        </p:nvSpPr>
        <p:spPr>
          <a:xfrm>
            <a:off x="5684242" y="4878733"/>
            <a:ext cx="201335" cy="240484"/>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9565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0A900-A6BF-F0B6-F426-F9D4B223B5E4}"/>
              </a:ext>
            </a:extLst>
          </p:cNvPr>
          <p:cNvSpPr>
            <a:spLocks noGrp="1"/>
          </p:cNvSpPr>
          <p:nvPr>
            <p:ph idx="1"/>
          </p:nvPr>
        </p:nvSpPr>
        <p:spPr>
          <a:xfrm>
            <a:off x="456840" y="936548"/>
            <a:ext cx="11293200" cy="1748780"/>
          </a:xfrm>
        </p:spPr>
        <p:txBody>
          <a:bodyPr/>
          <a:lstStyle/>
          <a:p>
            <a:r>
              <a:rPr lang="en-US" dirty="0"/>
              <a:t>This process has been further divided into two different purposes.</a:t>
            </a:r>
          </a:p>
          <a:p>
            <a:pPr lvl="1"/>
            <a:r>
              <a:rPr lang="en-US" dirty="0"/>
              <a:t>Content Readiness</a:t>
            </a:r>
          </a:p>
          <a:p>
            <a:pPr lvl="1"/>
            <a:r>
              <a:rPr lang="en-US" dirty="0"/>
              <a:t>Recommendation Engine</a:t>
            </a:r>
          </a:p>
          <a:p>
            <a:pPr marL="451944" lvl="1" indent="0">
              <a:buNone/>
            </a:pPr>
            <a:r>
              <a:rPr lang="en-US" dirty="0"/>
              <a:t>Below are the overall design steps required for them.</a:t>
            </a:r>
          </a:p>
          <a:p>
            <a:pPr marL="451944" lvl="1" indent="0">
              <a:buNone/>
            </a:pPr>
            <a:endParaRPr lang="en-US" dirty="0"/>
          </a:p>
        </p:txBody>
      </p:sp>
      <p:sp>
        <p:nvSpPr>
          <p:cNvPr id="4" name="Title 1">
            <a:extLst>
              <a:ext uri="{FF2B5EF4-FFF2-40B4-BE49-F238E27FC236}">
                <a16:creationId xmlns:a16="http://schemas.microsoft.com/office/drawing/2014/main" id="{E15EF492-6E21-ACD1-847C-8BF827B0181C}"/>
              </a:ext>
            </a:extLst>
          </p:cNvPr>
          <p:cNvSpPr>
            <a:spLocks noGrp="1"/>
          </p:cNvSpPr>
          <p:nvPr>
            <p:ph type="title"/>
          </p:nvPr>
        </p:nvSpPr>
        <p:spPr>
          <a:xfrm>
            <a:off x="448056" y="388800"/>
            <a:ext cx="11301984" cy="450099"/>
          </a:xfrm>
        </p:spPr>
        <p:txBody>
          <a:bodyPr/>
          <a:lstStyle/>
          <a:p>
            <a:r>
              <a:rPr lang="en-US" dirty="0"/>
              <a:t>Step Three: Develop a Plan (Part Two)</a:t>
            </a:r>
          </a:p>
        </p:txBody>
      </p:sp>
      <p:sp>
        <p:nvSpPr>
          <p:cNvPr id="5" name="Snip Same-side Corner of Rectangle 4">
            <a:extLst>
              <a:ext uri="{FF2B5EF4-FFF2-40B4-BE49-F238E27FC236}">
                <a16:creationId xmlns:a16="http://schemas.microsoft.com/office/drawing/2014/main" id="{B6132982-BAC6-A820-FE9A-72AACC6F9A9F}"/>
              </a:ext>
            </a:extLst>
          </p:cNvPr>
          <p:cNvSpPr/>
          <p:nvPr/>
        </p:nvSpPr>
        <p:spPr>
          <a:xfrm>
            <a:off x="448056" y="3055717"/>
            <a:ext cx="5397159" cy="613458"/>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400" dirty="0"/>
              <a:t>Content Readiness</a:t>
            </a:r>
          </a:p>
        </p:txBody>
      </p:sp>
      <p:sp>
        <p:nvSpPr>
          <p:cNvPr id="6" name="Snip Same-side Corner of Rectangle 5">
            <a:extLst>
              <a:ext uri="{FF2B5EF4-FFF2-40B4-BE49-F238E27FC236}">
                <a16:creationId xmlns:a16="http://schemas.microsoft.com/office/drawing/2014/main" id="{13DC3E55-7535-2C71-496D-722399120109}"/>
              </a:ext>
            </a:extLst>
          </p:cNvPr>
          <p:cNvSpPr/>
          <p:nvPr/>
        </p:nvSpPr>
        <p:spPr>
          <a:xfrm>
            <a:off x="6496288" y="3055717"/>
            <a:ext cx="5397159" cy="613458"/>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400" dirty="0"/>
              <a:t>Recommender System</a:t>
            </a:r>
          </a:p>
        </p:txBody>
      </p:sp>
      <p:sp>
        <p:nvSpPr>
          <p:cNvPr id="7" name="TextBox 6">
            <a:extLst>
              <a:ext uri="{FF2B5EF4-FFF2-40B4-BE49-F238E27FC236}">
                <a16:creationId xmlns:a16="http://schemas.microsoft.com/office/drawing/2014/main" id="{5B6E3413-BF5C-20CB-9CB8-91DDF1134DAA}"/>
              </a:ext>
            </a:extLst>
          </p:cNvPr>
          <p:cNvSpPr txBox="1"/>
          <p:nvPr/>
        </p:nvSpPr>
        <p:spPr>
          <a:xfrm>
            <a:off x="456840" y="3901791"/>
            <a:ext cx="5639160" cy="2800767"/>
          </a:xfrm>
          <a:prstGeom prst="rect">
            <a:avLst/>
          </a:prstGeom>
          <a:noFill/>
        </p:spPr>
        <p:txBody>
          <a:bodyPr wrap="square" rtlCol="0">
            <a:spAutoFit/>
          </a:bodyPr>
          <a:lstStyle/>
          <a:p>
            <a:pPr marL="285750" indent="-285750">
              <a:buFont typeface="Wingdings" pitchFamily="2" charset="2"/>
              <a:buChar char="Ø"/>
            </a:pPr>
            <a:r>
              <a:rPr lang="en-US" dirty="0"/>
              <a:t>Document classification is used to identify and relate documents using various classifiers. To determine which group the documents might belong to, start with simple linear regression and use NLP-based classifiers for Visual or Text classification.</a:t>
            </a:r>
          </a:p>
          <a:p>
            <a:pPr marL="285750" indent="-285750">
              <a:buFont typeface="Wingdings" pitchFamily="2" charset="2"/>
              <a:buChar char="Ø"/>
            </a:pPr>
            <a:endParaRPr lang="en-US" dirty="0"/>
          </a:p>
          <a:p>
            <a:pPr marL="285750" indent="-285750">
              <a:buFont typeface="Wingdings" pitchFamily="2" charset="2"/>
              <a:buChar char="Ø"/>
            </a:pPr>
            <a:r>
              <a:rPr lang="en-US" dirty="0"/>
              <a:t>Filtering unwanted content based on knowledge from Instructors and Facilitators.  </a:t>
            </a:r>
          </a:p>
          <a:p>
            <a:pPr marL="285750" indent="-285750">
              <a:buFont typeface="Arial" panose="020B0604020202020204" pitchFamily="34" charset="0"/>
              <a:buChar char="•"/>
            </a:pPr>
            <a:endParaRPr lang="en-US" sz="1400" dirty="0"/>
          </a:p>
        </p:txBody>
      </p:sp>
      <p:sp>
        <p:nvSpPr>
          <p:cNvPr id="8" name="TextBox 7">
            <a:extLst>
              <a:ext uri="{FF2B5EF4-FFF2-40B4-BE49-F238E27FC236}">
                <a16:creationId xmlns:a16="http://schemas.microsoft.com/office/drawing/2014/main" id="{F396E215-7624-5C17-A736-96B5B4776F6E}"/>
              </a:ext>
            </a:extLst>
          </p:cNvPr>
          <p:cNvSpPr txBox="1"/>
          <p:nvPr/>
        </p:nvSpPr>
        <p:spPr>
          <a:xfrm>
            <a:off x="6496288" y="3890217"/>
            <a:ext cx="5639160" cy="3631763"/>
          </a:xfrm>
          <a:prstGeom prst="rect">
            <a:avLst/>
          </a:prstGeom>
          <a:noFill/>
        </p:spPr>
        <p:txBody>
          <a:bodyPr wrap="square" rtlCol="0">
            <a:spAutoFit/>
          </a:bodyPr>
          <a:lstStyle/>
          <a:p>
            <a:pPr marL="285750" indent="-285750">
              <a:buFont typeface="Wingdings" pitchFamily="2" charset="2"/>
              <a:buChar char="Ø"/>
            </a:pPr>
            <a:r>
              <a:rPr lang="en-US" dirty="0"/>
              <a:t>By preserving user interactions based on the time vector</a:t>
            </a:r>
          </a:p>
          <a:p>
            <a:pPr marL="285750" indent="-285750">
              <a:buFont typeface="Wingdings" pitchFamily="2" charset="2"/>
              <a:buChar char="Ø"/>
            </a:pPr>
            <a:r>
              <a:rPr lang="en-US" dirty="0"/>
              <a:t>A bidirectional LSTM deep neural network will provide recommended courses based on those interactions.</a:t>
            </a:r>
          </a:p>
          <a:p>
            <a:pPr marL="285750" indent="-285750">
              <a:buFont typeface="Wingdings" pitchFamily="2" charset="2"/>
              <a:buChar char="Ø"/>
            </a:pPr>
            <a:r>
              <a:rPr lang="en-US" dirty="0"/>
              <a:t>User profiles and demographics provide a head start to the recommendation engine.</a:t>
            </a:r>
          </a:p>
          <a:p>
            <a:pPr marL="285750" indent="-285750">
              <a:buFont typeface="Wingdings" pitchFamily="2" charset="2"/>
              <a:buChar char="Ø"/>
            </a:pPr>
            <a:r>
              <a:rPr lang="en-US" dirty="0"/>
              <a:t>Multi-K nearest </a:t>
            </a:r>
            <a:r>
              <a:rPr lang="en-US" dirty="0" err="1"/>
              <a:t>neighbour</a:t>
            </a:r>
            <a:r>
              <a:rPr lang="en-US" dirty="0"/>
              <a:t> regression algorithm to solve the problems of low recommendation accuracy etc.</a:t>
            </a:r>
          </a:p>
          <a:p>
            <a:endParaRPr lang="en-US" dirty="0"/>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760367120"/>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Sagona Book"/>
        <a:ea typeface=""/>
        <a:cs typeface=""/>
      </a:majorFont>
      <a:minorFont>
        <a:latin typeface="Univer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themeOverride>
</file>

<file path=docProps/app.xml><?xml version="1.0" encoding="utf-8"?>
<Properties xmlns="http://schemas.openxmlformats.org/officeDocument/2006/extended-properties" xmlns:vt="http://schemas.openxmlformats.org/officeDocument/2006/docPropsVTypes">
  <Template/>
  <TotalTime>421</TotalTime>
  <Words>1722</Words>
  <Application>Microsoft Macintosh PowerPoint</Application>
  <PresentationFormat>Widescreen</PresentationFormat>
  <Paragraphs>106</Paragraphs>
  <Slides>11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Aptos</vt:lpstr>
      <vt:lpstr>Arial</vt:lpstr>
      <vt:lpstr>Calibri Light</vt:lpstr>
      <vt:lpstr>Helvetica</vt:lpstr>
      <vt:lpstr>ProximaNova</vt:lpstr>
      <vt:lpstr>Sagona Book</vt:lpstr>
      <vt:lpstr>Univers</vt:lpstr>
      <vt:lpstr>Wingdings</vt:lpstr>
      <vt:lpstr>ThinLineVTI</vt:lpstr>
      <vt:lpstr>Designing of AI Products and Principles</vt:lpstr>
      <vt:lpstr>Step One: AI Design Practices   </vt:lpstr>
      <vt:lpstr>Step One: AI Design Practices   </vt:lpstr>
      <vt:lpstr>Step Two: Transfer Learning and Online Learning  </vt:lpstr>
      <vt:lpstr>Step Two: Transfer Learning and Online Learning  </vt:lpstr>
      <vt:lpstr>My Brainy Buddy</vt:lpstr>
      <vt:lpstr>Introduction  - Kids Personalised  E-Learning Platform </vt:lpstr>
      <vt:lpstr>Step Three: Develop a Plan (Part One)</vt:lpstr>
      <vt:lpstr>Step Three: Develop a Plan (Part Two)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Brainy Buddy</dc:title>
  <dc:creator>Eswaripriya Thangaraj</dc:creator>
  <cp:lastModifiedBy>Eswaripriya Thangaraj</cp:lastModifiedBy>
  <cp:revision>18</cp:revision>
  <dcterms:created xsi:type="dcterms:W3CDTF">2024-03-19T11:03:11Z</dcterms:created>
  <dcterms:modified xsi:type="dcterms:W3CDTF">2024-03-20T05:50:56Z</dcterms:modified>
</cp:coreProperties>
</file>