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0" r:id="rId5"/>
    <p:sldId id="301" r:id="rId6"/>
    <p:sldId id="297" r:id="rId7"/>
    <p:sldId id="276" r:id="rId8"/>
    <p:sldId id="275" r:id="rId9"/>
    <p:sldId id="277" r:id="rId10"/>
    <p:sldId id="299" r:id="rId11"/>
    <p:sldId id="294" r:id="rId12"/>
    <p:sldId id="295" r:id="rId13"/>
    <p:sldId id="302" r:id="rId14"/>
    <p:sldId id="2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77" d="100"/>
          <a:sy n="77" d="100"/>
        </p:scale>
        <p:origin x="267" y="57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253B2-FD87-4AAE-AF69-14FE02FB4D0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EDBB3-C345-4EAB-AB5D-9FB3AF589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643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39063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584862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259178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19311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41690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3AFD-0383-54D1-5C9F-6ED0BEC5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BÁO CÁO W1+2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EA758-FDB8-1E2D-9ED9-ABEC754BDB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vi-VN" dirty="0"/>
              <a:t>Phạm Việt Hải</a:t>
            </a:r>
          </a:p>
          <a:p>
            <a:r>
              <a:rPr lang="vi-VN" dirty="0"/>
              <a:t>20215044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824BA7E-280C-59B5-9587-432ACB3EB571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/>
      </p:sp>
    </p:spTree>
    <p:extLst>
      <p:ext uri="{BB962C8B-B14F-4D97-AF65-F5344CB8AC3E}">
        <p14:creationId xmlns:p14="http://schemas.microsoft.com/office/powerpoint/2010/main" val="378545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C37-B096-0FB5-B210-609AB9A6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Kế hoạch tiếp theo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9476E-E891-C23D-E759-299B21E2ABE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C9C1B-ABF6-8FE1-A553-4FE53D00013C}"/>
              </a:ext>
            </a:extLst>
          </p:cNvPr>
          <p:cNvSpPr txBox="1"/>
          <p:nvPr/>
        </p:nvSpPr>
        <p:spPr>
          <a:xfrm>
            <a:off x="1063690" y="1629747"/>
            <a:ext cx="9498563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vi-VN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Tiếp thu và sửa đổi theo nhận xét của thầy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vi-VN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Học thêm về mạng nơ-ron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vi-VN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Áp dụng mạng nơ-ron vào hệ thống</a:t>
            </a:r>
          </a:p>
        </p:txBody>
      </p:sp>
    </p:spTree>
    <p:extLst>
      <p:ext uri="{BB962C8B-B14F-4D97-AF65-F5344CB8AC3E}">
        <p14:creationId xmlns:p14="http://schemas.microsoft.com/office/powerpoint/2010/main" val="331181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/>
          <a:srcRect t="5738" r="11" b="6309"/>
          <a:stretch/>
        </p:blipFill>
        <p:spPr>
          <a:xfrm>
            <a:off x="2754948" y="2502098"/>
            <a:ext cx="1465840" cy="1289394"/>
          </a:xfrm>
          <a:noFill/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4"/>
          <a:srcRect t="3840" r="11" b="8207"/>
          <a:stretch/>
        </p:blipFill>
        <p:spPr>
          <a:xfrm>
            <a:off x="391110" y="2493385"/>
            <a:ext cx="1465840" cy="1289394"/>
          </a:xfrm>
          <a:noFill/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 rotWithShape="1">
          <a:blip r:embed="rId5"/>
          <a:srcRect t="5745" r="11" b="6302"/>
          <a:stretch/>
        </p:blipFill>
        <p:spPr>
          <a:xfrm>
            <a:off x="5151412" y="5238680"/>
            <a:ext cx="1465840" cy="1289394"/>
          </a:xfrm>
          <a:noFill/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6"/>
          <a:srcRect t="9793" r="11" b="2253"/>
          <a:stretch/>
        </p:blipFill>
        <p:spPr>
          <a:xfrm>
            <a:off x="3948599" y="3194928"/>
            <a:ext cx="1465840" cy="1289394"/>
          </a:xfrm>
          <a:noFill/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0"/>
            <a:ext cx="3034145" cy="1879791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Söhne"/>
              </a:rPr>
              <a:t> 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rmAutofit/>
          </a:bodyPr>
          <a:lstStyle/>
          <a:p>
            <a:r>
              <a:rPr lang="en-US" sz="540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B8F6-3503-707B-98BA-77841C26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 CHUẨN BỊ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682E0-E4FC-1E99-A138-C64CDE8D815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A1ABF-B31F-726C-319D-2D6783A80D8E}"/>
              </a:ext>
            </a:extLst>
          </p:cNvPr>
          <p:cNvSpPr txBox="1"/>
          <p:nvPr/>
        </p:nvSpPr>
        <p:spPr>
          <a:xfrm>
            <a:off x="758890" y="1791478"/>
            <a:ext cx="994021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Học Python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Nghiên cứu về học máy và hệ thống gợi ý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Chốt đề tài: Hệ thống gợi ý phim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Nghiên cứu thuật toán (KNN) và các chỉ số đánh giá thuật toán</a:t>
            </a:r>
          </a:p>
        </p:txBody>
      </p:sp>
    </p:spTree>
    <p:extLst>
      <p:ext uri="{BB962C8B-B14F-4D97-AF65-F5344CB8AC3E}">
        <p14:creationId xmlns:p14="http://schemas.microsoft.com/office/powerpoint/2010/main" val="27933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522" y="1962874"/>
            <a:ext cx="5395792" cy="2057441"/>
          </a:xfrm>
        </p:spPr>
        <p:txBody>
          <a:bodyPr/>
          <a:lstStyle/>
          <a:p>
            <a:r>
              <a:rPr lang="en-US" sz="4800">
                <a:latin typeface="Söhne"/>
                <a:ea typeface="Gadugi" panose="020B0502040204020203" pitchFamily="34" charset="0"/>
              </a:rPr>
              <a:t>HỆ THỐNG GỢI Ý PHIM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07847" y="4122576"/>
            <a:ext cx="2255500" cy="760288"/>
          </a:xfrm>
        </p:spPr>
        <p:txBody>
          <a:bodyPr/>
          <a:lstStyle/>
          <a:p>
            <a:endParaRPr lang="en-US" sz="2200" b="1" dirty="0">
              <a:latin typeface="Söhne"/>
              <a:ea typeface="Gadugi" panose="020B0502040204020203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6522" r="6522"/>
          <a:stretch/>
        </p:blipFill>
        <p:spPr>
          <a:xfrm>
            <a:off x="6742557" y="821836"/>
            <a:ext cx="4405503" cy="5066346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3025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41" y="311581"/>
            <a:ext cx="5117162" cy="1325563"/>
          </a:xfrm>
        </p:spPr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1941" y="1791135"/>
            <a:ext cx="5117162" cy="1294530"/>
          </a:xfrm>
        </p:spPr>
        <p:txBody>
          <a:bodyPr/>
          <a:lstStyle/>
          <a:p>
            <a:pPr algn="l"/>
            <a:r>
              <a:rPr lang="en-US" sz="3200" b="1" dirty="0">
                <a:latin typeface="Söhne"/>
              </a:rPr>
              <a:t>ĐẶT VẤN ĐỀ:</a:t>
            </a:r>
          </a:p>
          <a:p>
            <a:r>
              <a:rPr lang="vi-VN" sz="2400" b="1" dirty="0">
                <a:latin typeface="Söhne"/>
              </a:rPr>
              <a:t>Trong thế giới phim ảnh đa dạng ngày nay, việc chọn bộ phim phù hợp có thể khó khăn. Hệ thống gợi ý phim hiệu quả giúp cá nhân hóa trải nghiệm xem phim, mang lại niềm vui tối đa cho người dùng.</a:t>
            </a:r>
            <a:endParaRPr lang="en-US" sz="2400" b="1" i="0" dirty="0">
              <a:effectLst/>
              <a:latin typeface="Söhne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2997" r="2997"/>
          <a:stretch/>
        </p:blipFill>
        <p:spPr>
          <a:xfrm>
            <a:off x="5745001" y="0"/>
            <a:ext cx="6446999" cy="6858000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20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200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öhne"/>
            </a:endParaRPr>
          </a:p>
        </p:txBody>
      </p:sp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292E4D73-27F4-FCF6-2D02-AB2077C349D5}"/>
              </a:ext>
            </a:extLst>
          </p:cNvPr>
          <p:cNvSpPr txBox="1">
            <a:spLocks/>
          </p:cNvSpPr>
          <p:nvPr/>
        </p:nvSpPr>
        <p:spPr>
          <a:xfrm>
            <a:off x="393007" y="1829235"/>
            <a:ext cx="4471785" cy="1294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Söhne"/>
              </a:rPr>
              <a:t>MỤC TIÊU CỦA DỰ ÁN: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000" dirty="0">
                <a:latin typeface="Söhne"/>
              </a:rPr>
              <a:t>Tiết kiệm thời gian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cho</a:t>
            </a:r>
            <a:r>
              <a:rPr lang="en-US" sz="2000" dirty="0">
                <a:latin typeface="Söhne"/>
              </a:rPr>
              <a:t> n</a:t>
            </a:r>
            <a:r>
              <a:rPr lang="vi-VN" sz="2000" dirty="0">
                <a:latin typeface="Söhne"/>
              </a:rPr>
              <a:t>gười dùng </a:t>
            </a:r>
            <a:r>
              <a:rPr lang="en-US" sz="2000" dirty="0" err="1">
                <a:latin typeface="Söhne"/>
              </a:rPr>
              <a:t>để</a:t>
            </a:r>
            <a:r>
              <a:rPr lang="en-US" sz="2000" dirty="0">
                <a:latin typeface="Söhne"/>
              </a:rPr>
              <a:t> </a:t>
            </a:r>
            <a:r>
              <a:rPr lang="vi-VN" sz="2000" dirty="0">
                <a:latin typeface="Söhne"/>
              </a:rPr>
              <a:t>tìm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ra</a:t>
            </a:r>
            <a:r>
              <a:rPr lang="vi-VN" sz="2000" dirty="0">
                <a:latin typeface="Söhne"/>
              </a:rPr>
              <a:t> một bộ phim phù hợp.</a:t>
            </a:r>
            <a:endParaRPr lang="en-US" sz="2000" dirty="0"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Söhne"/>
              </a:rPr>
              <a:t>C</a:t>
            </a:r>
            <a:r>
              <a:rPr lang="vi-VN" sz="2000" dirty="0">
                <a:latin typeface="Söhne"/>
              </a:rPr>
              <a:t>á nhân hóa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trải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nghiệm</a:t>
            </a:r>
            <a:r>
              <a:rPr lang="en-US" sz="2000" dirty="0">
                <a:latin typeface="Söhne"/>
              </a:rPr>
              <a:t>: </a:t>
            </a:r>
            <a:r>
              <a:rPr lang="vi-VN" sz="2000" dirty="0">
                <a:latin typeface="Söhne"/>
              </a:rPr>
              <a:t>đề xuất các bộ phim phù hợp với sở thích và lịch sử xem phim của người dùng.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000" dirty="0">
                <a:latin typeface="Söhne"/>
              </a:rPr>
              <a:t>Tăng cường khám phá: Khuyến nghị những bộ phim mới và đa dạng để mở rộng tầm nhìn về nội dung phim.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Söhne"/>
            </a:endParaRPr>
          </a:p>
          <a:p>
            <a:endParaRPr lang="en-US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357480" cy="1740114"/>
          </a:xfrm>
        </p:spPr>
        <p:txBody>
          <a:bodyPr/>
          <a:lstStyle/>
          <a:p>
            <a:r>
              <a:rPr lang="en-US"/>
              <a:t>NỘI DUNG CHÍNH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2800" b="1">
                <a:latin typeface="Söhne"/>
              </a:rPr>
              <a:t>MÔ TẢ</a:t>
            </a:r>
          </a:p>
          <a:p>
            <a:r>
              <a:rPr lang="en-US" sz="2800" b="1">
                <a:latin typeface="Söhne"/>
              </a:rPr>
              <a:t>DỰ ÁN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0963" y="1110751"/>
            <a:ext cx="2185669" cy="1054728"/>
          </a:xfrm>
        </p:spPr>
        <p:txBody>
          <a:bodyPr/>
          <a:lstStyle/>
          <a:p>
            <a:r>
              <a:rPr lang="en-US" sz="2600" b="1">
                <a:latin typeface="Söhne"/>
              </a:rPr>
              <a:t>ĐỊNH HƯỚNG THỰC HIỆN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sz="2800" b="1">
                <a:latin typeface="Söhne"/>
              </a:rPr>
              <a:t>NGUỒN DỮ LIỆU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23798" y="2826795"/>
            <a:ext cx="2086136" cy="1107124"/>
          </a:xfrm>
        </p:spPr>
        <p:txBody>
          <a:bodyPr/>
          <a:lstStyle/>
          <a:p>
            <a:r>
              <a:rPr lang="en-US" sz="2800" b="1">
                <a:latin typeface="Söhne"/>
              </a:rPr>
              <a:t>NỀN TẢNG CÔNG NGHỆ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279296" y="4613165"/>
            <a:ext cx="2185670" cy="1075689"/>
          </a:xfrm>
        </p:spPr>
        <p:txBody>
          <a:bodyPr/>
          <a:lstStyle/>
          <a:p>
            <a:r>
              <a:rPr lang="en-US" sz="2800" b="1">
                <a:latin typeface="Söhne"/>
              </a:rPr>
              <a:t>TỔNG KẾT</a:t>
            </a:r>
          </a:p>
        </p:txBody>
      </p:sp>
      <p:sp>
        <p:nvSpPr>
          <p:cNvPr id="2" name="Slide Number Placeholder 13">
            <a:extLst>
              <a:ext uri="{FF2B5EF4-FFF2-40B4-BE49-F238E27FC236}">
                <a16:creationId xmlns:a16="http://schemas.microsoft.com/office/drawing/2014/main" id="{CCFDE4A7-2E09-518A-21BB-A344699B85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8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80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5">
            <a:extLst>
              <a:ext uri="{FF2B5EF4-FFF2-40B4-BE49-F238E27FC236}">
                <a16:creationId xmlns:a16="http://schemas.microsoft.com/office/drawing/2014/main" id="{05AD6A14-90D4-4AF3-1646-7018CED9DAB1}"/>
              </a:ext>
            </a:extLst>
          </p:cNvPr>
          <p:cNvSpPr txBox="1">
            <a:spLocks/>
          </p:cNvSpPr>
          <p:nvPr/>
        </p:nvSpPr>
        <p:spPr>
          <a:xfrm>
            <a:off x="6564630" y="1622713"/>
            <a:ext cx="4597254" cy="1631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/>
          </a:p>
        </p:txBody>
      </p:sp>
      <p:sp>
        <p:nvSpPr>
          <p:cNvPr id="4" name="Title 45">
            <a:extLst>
              <a:ext uri="{FF2B5EF4-FFF2-40B4-BE49-F238E27FC236}">
                <a16:creationId xmlns:a16="http://schemas.microsoft.com/office/drawing/2014/main" id="{178E907C-1E4C-D050-0CE0-5A4ABF6FBB36}"/>
              </a:ext>
            </a:extLst>
          </p:cNvPr>
          <p:cNvSpPr txBox="1">
            <a:spLocks/>
          </p:cNvSpPr>
          <p:nvPr/>
        </p:nvSpPr>
        <p:spPr>
          <a:xfrm>
            <a:off x="6376554" y="3834987"/>
            <a:ext cx="4283071" cy="1631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D483E48A-050D-68F2-8789-1A3D18B3937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8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80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öhne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E19723-21AB-7A22-568C-F73CB73A54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97" r="5097"/>
          <a:stretch/>
        </p:blipFill>
        <p:spPr>
          <a:xfrm>
            <a:off x="708777" y="729911"/>
            <a:ext cx="4788139" cy="5196965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6"/>
          </a:solidFill>
          <a:ln w="19050">
            <a:solidFill>
              <a:schemeClr val="tx1"/>
            </a:solidFill>
          </a:ln>
        </p:spPr>
      </p:pic>
      <p:sp>
        <p:nvSpPr>
          <p:cNvPr id="16" name="Hexagon 15" descr="Camera lens with reflections on wooden table">
            <a:extLst>
              <a:ext uri="{FF2B5EF4-FFF2-40B4-BE49-F238E27FC236}">
                <a16:creationId xmlns:a16="http://schemas.microsoft.com/office/drawing/2014/main" id="{B6A2BD23-F546-E035-57D5-F788A2F0FBDB}"/>
              </a:ext>
            </a:extLst>
          </p:cNvPr>
          <p:cNvSpPr/>
          <p:nvPr/>
        </p:nvSpPr>
        <p:spPr>
          <a:xfrm rot="16200000">
            <a:off x="1629363" y="2023353"/>
            <a:ext cx="2946965" cy="2811293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scene3d>
            <a:camera prst="orthographicFront">
              <a:rot lat="2159996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800">
                <a:solidFill>
                  <a:schemeClr val="accent1">
                    <a:lumMod val="50000"/>
                  </a:schemeClr>
                </a:solidFill>
                <a:latin typeface="Söhne"/>
              </a:rPr>
              <a:t>MÔ TẢ</a:t>
            </a:r>
          </a:p>
          <a:p>
            <a:pPr algn="ctr"/>
            <a:r>
              <a:rPr lang="en-US" sz="4800">
                <a:solidFill>
                  <a:schemeClr val="accent1">
                    <a:lumMod val="50000"/>
                  </a:schemeClr>
                </a:solidFill>
                <a:latin typeface="Söhne"/>
              </a:rPr>
              <a:t>DỰ ÁN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7EDA049A-1E8F-4FC2-AC2E-4EA9066C2B19}"/>
              </a:ext>
            </a:extLst>
          </p:cNvPr>
          <p:cNvSpPr txBox="1">
            <a:spLocks/>
          </p:cNvSpPr>
          <p:nvPr/>
        </p:nvSpPr>
        <p:spPr>
          <a:xfrm>
            <a:off x="5928746" y="468707"/>
            <a:ext cx="5869021" cy="4349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vi-VN" sz="2800" dirty="0">
                <a:latin typeface="Söhne"/>
              </a:rPr>
              <a:t>Dự án nhằm xây dựng một hệ </a:t>
            </a:r>
            <a:r>
              <a:rPr lang="en-US" sz="2800" dirty="0">
                <a:latin typeface="Söhne"/>
              </a:rPr>
              <a:t> </a:t>
            </a:r>
            <a:r>
              <a:rPr lang="vi-VN" sz="2800" dirty="0">
                <a:latin typeface="Söhne"/>
              </a:rPr>
              <a:t>thống gợi ý phim hiệu quả để cải thiện trải nghiệm xem phim</a:t>
            </a:r>
            <a:r>
              <a:rPr lang="en-US" sz="2800" dirty="0"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vi-VN" sz="2800" dirty="0">
                <a:latin typeface="Söhne"/>
              </a:rPr>
              <a:t> </a:t>
            </a:r>
            <a:endParaRPr lang="en-US" sz="2800" dirty="0">
              <a:latin typeface="Söhne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>
                <a:latin typeface="Söhne"/>
              </a:rPr>
              <a:t>Nguồn</a:t>
            </a:r>
            <a:r>
              <a:rPr lang="en-US" sz="2800" dirty="0">
                <a:latin typeface="Söhne"/>
              </a:rPr>
              <a:t> </a:t>
            </a:r>
            <a:r>
              <a:rPr lang="en-US" sz="2800" dirty="0" err="1">
                <a:latin typeface="Söhne"/>
              </a:rPr>
              <a:t>cảm</a:t>
            </a:r>
            <a:r>
              <a:rPr lang="en-US" sz="2800" dirty="0">
                <a:latin typeface="Söhne"/>
              </a:rPr>
              <a:t> </a:t>
            </a:r>
            <a:r>
              <a:rPr lang="en-US" sz="2800" dirty="0" err="1">
                <a:latin typeface="Söhne"/>
              </a:rPr>
              <a:t>hứng</a:t>
            </a:r>
            <a:r>
              <a:rPr lang="en-US" sz="2800" dirty="0">
                <a:latin typeface="Söhne"/>
              </a:rPr>
              <a:t>: Netflix, Hulu </a:t>
            </a:r>
            <a:r>
              <a:rPr lang="en-US" sz="2800" dirty="0" err="1">
                <a:latin typeface="Söhne"/>
              </a:rPr>
              <a:t>và</a:t>
            </a:r>
            <a:r>
              <a:rPr lang="en-US" sz="2800" dirty="0">
                <a:latin typeface="Söhne"/>
              </a:rPr>
              <a:t> Amazon Prime Video.</a:t>
            </a:r>
          </a:p>
          <a:p>
            <a:pPr marL="0" indent="0">
              <a:buNone/>
            </a:pPr>
            <a:endParaRPr lang="en-US" sz="2800" dirty="0">
              <a:latin typeface="Söhne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Söhne"/>
              </a:rPr>
              <a:t>Thu </a:t>
            </a:r>
            <a:r>
              <a:rPr lang="vi-VN" sz="2800" dirty="0">
                <a:latin typeface="Söhne"/>
              </a:rPr>
              <a:t>thập dữ liệu từ người dùng về sở thích, lịch sử xem phim và phản hồi</a:t>
            </a:r>
            <a:r>
              <a:rPr lang="en-US" sz="2800" dirty="0">
                <a:latin typeface="Söhne"/>
              </a:rPr>
              <a:t>; </a:t>
            </a:r>
            <a:r>
              <a:rPr lang="vi-VN" sz="2800" dirty="0">
                <a:latin typeface="Söhne"/>
              </a:rPr>
              <a:t>sử dụng các thuật toán học máy</a:t>
            </a:r>
            <a:r>
              <a:rPr lang="en-US" sz="2800" dirty="0">
                <a:latin typeface="Söhne"/>
              </a:rPr>
              <a:t> </a:t>
            </a:r>
            <a:r>
              <a:rPr lang="en-US" sz="2800" dirty="0" err="1">
                <a:latin typeface="Söhne"/>
              </a:rPr>
              <a:t>để</a:t>
            </a:r>
            <a:r>
              <a:rPr lang="en-US" sz="2800" dirty="0">
                <a:latin typeface="Söhne"/>
              </a:rPr>
              <a:t> </a:t>
            </a:r>
            <a:r>
              <a:rPr lang="vi-VN" sz="2800" dirty="0">
                <a:latin typeface="Söhne"/>
              </a:rPr>
              <a:t>tạo ra các đề xuất phim dựa trên thể loại, đánh giá và xu hướng phim.</a:t>
            </a:r>
            <a:endParaRPr lang="en-US" sz="2800" dirty="0">
              <a:latin typeface="Söhne"/>
            </a:endParaRPr>
          </a:p>
          <a:p>
            <a:pPr marL="0" indent="0">
              <a:buNone/>
            </a:pPr>
            <a:endParaRPr lang="en-US" sz="28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7F1E2E-D926-3DAF-CBF7-75D745754CB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93909" y="4457624"/>
            <a:ext cx="2382806" cy="506399"/>
          </a:xfrm>
        </p:spPr>
        <p:txBody>
          <a:bodyPr/>
          <a:lstStyle/>
          <a:p>
            <a:r>
              <a:rPr lang="en-US" sz="2000">
                <a:latin typeface="Söhne"/>
              </a:rPr>
              <a:t>THU THẬP,</a:t>
            </a:r>
          </a:p>
          <a:p>
            <a:r>
              <a:rPr lang="en-US" sz="2000">
                <a:latin typeface="Söhne"/>
              </a:rPr>
              <a:t>TIỀN XỬ LÝ DỮ LIỆU</a:t>
            </a:r>
          </a:p>
          <a:p>
            <a:r>
              <a:rPr lang="en-US" sz="2000">
                <a:latin typeface="Söhne"/>
              </a:rPr>
              <a:t>(source : IMDb)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2F03FA-CFDD-0165-C74A-0EA7E73783E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585142" y="3068094"/>
            <a:ext cx="2510858" cy="506399"/>
          </a:xfrm>
        </p:spPr>
        <p:txBody>
          <a:bodyPr/>
          <a:lstStyle/>
          <a:p>
            <a:r>
              <a:rPr lang="en-US" sz="2400">
                <a:latin typeface="Söhne"/>
              </a:rPr>
              <a:t>XÂY DỰNG </a:t>
            </a:r>
          </a:p>
          <a:p>
            <a:r>
              <a:rPr lang="en-US" sz="2400">
                <a:latin typeface="Söhne"/>
              </a:rPr>
              <a:t>MÔ HÌNH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FBA018-6EBC-FF02-67AC-BFDD8DDFF5C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840571" y="5167324"/>
            <a:ext cx="2510858" cy="506399"/>
          </a:xfrm>
        </p:spPr>
        <p:txBody>
          <a:bodyPr/>
          <a:lstStyle/>
          <a:p>
            <a:r>
              <a:rPr lang="en-US" sz="2400">
                <a:latin typeface="Söhne"/>
              </a:rPr>
              <a:t>HUẤN LUYỆN </a:t>
            </a:r>
          </a:p>
          <a:p>
            <a:r>
              <a:rPr lang="en-US" sz="2400">
                <a:latin typeface="Söhne"/>
              </a:rPr>
              <a:t>MÔ HÌNH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53D31A5-0794-77A6-3E1C-89180803A32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465729" y="5167323"/>
            <a:ext cx="1877575" cy="506399"/>
          </a:xfrm>
        </p:spPr>
        <p:txBody>
          <a:bodyPr/>
          <a:lstStyle/>
          <a:p>
            <a:r>
              <a:rPr lang="en-US" sz="2400">
                <a:latin typeface="Söhne"/>
              </a:rPr>
              <a:t>ĐÁNG GIÁ </a:t>
            </a:r>
          </a:p>
          <a:p>
            <a:r>
              <a:rPr lang="en-US" sz="2400">
                <a:latin typeface="Söhne"/>
              </a:rPr>
              <a:t>MÔ HÌNH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F991B68-8B30-7BA8-F74C-20B45A7CA00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693154" y="3296343"/>
            <a:ext cx="1877575" cy="506399"/>
          </a:xfrm>
        </p:spPr>
        <p:txBody>
          <a:bodyPr/>
          <a:lstStyle/>
          <a:p>
            <a:r>
              <a:rPr lang="en-US" sz="2400">
                <a:latin typeface="Söhne"/>
              </a:rPr>
              <a:t>XÂY DỰNG </a:t>
            </a:r>
          </a:p>
          <a:p>
            <a:r>
              <a:rPr lang="en-US" sz="2400">
                <a:latin typeface="Söhne"/>
              </a:rPr>
              <a:t>GIAO DIỆN</a:t>
            </a:r>
          </a:p>
          <a:p>
            <a:r>
              <a:rPr lang="en-US" sz="1600">
                <a:latin typeface="Söhne"/>
              </a:rPr>
              <a:t>(</a:t>
            </a:r>
            <a:r>
              <a:rPr lang="en-US" sz="1600" err="1">
                <a:latin typeface="Söhne"/>
              </a:rPr>
              <a:t>nếu</a:t>
            </a:r>
            <a:r>
              <a:rPr lang="en-US" sz="1600">
                <a:latin typeface="Söhne"/>
              </a:rPr>
              <a:t> </a:t>
            </a:r>
            <a:r>
              <a:rPr lang="en-US" sz="1600" err="1">
                <a:latin typeface="Söhne"/>
              </a:rPr>
              <a:t>có</a:t>
            </a:r>
            <a:r>
              <a:rPr lang="en-US" sz="1600">
                <a:latin typeface="Söhne"/>
              </a:rPr>
              <a:t> </a:t>
            </a:r>
            <a:r>
              <a:rPr lang="en-US" sz="1600" err="1">
                <a:latin typeface="Söhne"/>
              </a:rPr>
              <a:t>thể</a:t>
            </a:r>
            <a:r>
              <a:rPr lang="en-US" sz="1600">
                <a:latin typeface="Söhne"/>
              </a:rPr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A2F3E1-AC31-0696-FB3F-82EF6C8A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HƯỚNG THỰC HIỆN</a:t>
            </a:r>
          </a:p>
        </p:txBody>
      </p:sp>
    </p:spTree>
    <p:extLst>
      <p:ext uri="{BB962C8B-B14F-4D97-AF65-F5344CB8AC3E}">
        <p14:creationId xmlns:p14="http://schemas.microsoft.com/office/powerpoint/2010/main" val="32107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6B6FB-DEBA-00AA-0812-B47A64FF054A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8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80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öhn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FE42E8-68B8-FC09-3920-BF6BDAE7DEF4}"/>
              </a:ext>
            </a:extLst>
          </p:cNvPr>
          <p:cNvSpPr txBox="1">
            <a:spLocks/>
          </p:cNvSpPr>
          <p:nvPr/>
        </p:nvSpPr>
        <p:spPr>
          <a:xfrm>
            <a:off x="6096000" y="793879"/>
            <a:ext cx="5162709" cy="420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3200" b="1">
                <a:latin typeface="Söhne"/>
              </a:rPr>
              <a:t>DỮ LIỆU NGƯỜI DÙNG</a:t>
            </a:r>
            <a:endParaRPr lang="en-US" sz="3200">
              <a:latin typeface="Söhne"/>
            </a:endParaRP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B05F443-5BB2-594B-B131-34313D23561E}"/>
              </a:ext>
            </a:extLst>
          </p:cNvPr>
          <p:cNvSpPr txBox="1">
            <a:spLocks/>
          </p:cNvSpPr>
          <p:nvPr/>
        </p:nvSpPr>
        <p:spPr>
          <a:xfrm>
            <a:off x="6372145" y="1323163"/>
            <a:ext cx="5162709" cy="15061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Söhne"/>
              </a:rPr>
              <a:t>Sở thích: Thông tin về thể loại phim,diễn viên yêu thích và đánh giá cá nhân </a:t>
            </a:r>
            <a:r>
              <a:rPr lang="en-US" dirty="0">
                <a:latin typeface="Söhne"/>
              </a:rPr>
              <a:t>…</a:t>
            </a:r>
          </a:p>
          <a:p>
            <a:r>
              <a:rPr lang="vi-VN" dirty="0">
                <a:latin typeface="Söhne"/>
              </a:rPr>
              <a:t>Lịch Sử Xem Phim: Ghi lại các bộ phim đã xem để hiểu thị hiếu và quan tâm của người dùng.</a:t>
            </a:r>
          </a:p>
          <a:p>
            <a:r>
              <a:rPr lang="vi-VN" dirty="0">
                <a:latin typeface="Söhne"/>
              </a:rPr>
              <a:t>Phản Hồi: Thu thập phản hồi về các bộ phim đã xem để cải thiện quá trình gợi ý phim.</a:t>
            </a:r>
          </a:p>
          <a:p>
            <a:endParaRPr lang="en-US" sz="2400" dirty="0">
              <a:latin typeface="Söhne"/>
            </a:endParaRP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08DEB76-232A-4AB8-A78A-B8757DA308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5999" y="3425222"/>
            <a:ext cx="5162709" cy="42068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>
                <a:solidFill>
                  <a:schemeClr val="bg1"/>
                </a:solidFill>
                <a:latin typeface="Söhne"/>
              </a:rPr>
              <a:t>CƠ SỞ DỮ LIỆU PHIM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E495CF08-73DF-E6B7-ADB1-0BDDB6F24B1A}"/>
              </a:ext>
            </a:extLst>
          </p:cNvPr>
          <p:cNvSpPr txBox="1">
            <a:spLocks/>
          </p:cNvSpPr>
          <p:nvPr/>
        </p:nvSpPr>
        <p:spPr>
          <a:xfrm>
            <a:off x="6372144" y="4017894"/>
            <a:ext cx="5162709" cy="1177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Dữ liệu về thể loại</a:t>
            </a:r>
            <a:r>
              <a:rPr lang="en-US"/>
              <a:t>,</a:t>
            </a:r>
            <a:r>
              <a:rPr lang="vi-VN"/>
              <a:t>diễn viên, đạo diễn và năm sản xuất của các bộ phim…</a:t>
            </a:r>
            <a:r>
              <a:rPr lang="en-US"/>
              <a:t>.</a:t>
            </a:r>
            <a:endParaRPr lang="vi-VN"/>
          </a:p>
          <a:p>
            <a:r>
              <a:rPr lang="vi-VN"/>
              <a:t>Phân tích đánh giá từ người dùng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vi-VN"/>
              <a:t> chất lượng và độ phổ biến của các bộ phim.</a:t>
            </a:r>
          </a:p>
          <a:p>
            <a:r>
              <a:rPr lang="vi-VN"/>
              <a:t>Thông Tin Phụ Trợ: Bao gồm thời lượng, ngôn ngữ, quốc gia sản xuất và thông tin liên quan khác.</a:t>
            </a:r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id="{53CB2628-83B0-F45F-9D38-9EECB741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64" y="2840105"/>
            <a:ext cx="2431472" cy="1177789"/>
          </a:xfrm>
        </p:spPr>
        <p:txBody>
          <a:bodyPr/>
          <a:lstStyle/>
          <a:p>
            <a:pPr algn="ctr"/>
            <a:r>
              <a:rPr lang="en-US" sz="4000">
                <a:latin typeface="Söhne"/>
              </a:rPr>
              <a:t>NGUỒN DỮ LIỆU</a:t>
            </a:r>
            <a:br>
              <a:rPr lang="en-US" sz="4000">
                <a:latin typeface="Söhne"/>
              </a:rPr>
            </a:br>
            <a:r>
              <a:rPr lang="en-US" sz="3200">
                <a:latin typeface="Söhne"/>
              </a:rPr>
              <a:t>(IMDb)</a:t>
            </a: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 build="p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459" y="2004554"/>
            <a:ext cx="4474580" cy="2277580"/>
          </a:xfrm>
        </p:spPr>
        <p:txBody>
          <a:bodyPr/>
          <a:lstStyle/>
          <a:p>
            <a:r>
              <a:rPr lang="en-US"/>
              <a:t>NỀN TẢNG </a:t>
            </a:r>
            <a:br>
              <a:rPr lang="en-US"/>
            </a:br>
            <a:r>
              <a:rPr lang="en-US"/>
              <a:t>CÔNG NGHỆ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502610" y="984130"/>
            <a:ext cx="5162709" cy="42068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>
                <a:latin typeface="Söhne"/>
              </a:rPr>
              <a:t>THUẬT TOÁN HỌC MÁY 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40233" y="1316490"/>
            <a:ext cx="5600704" cy="1506166"/>
          </a:xfrm>
        </p:spPr>
        <p:txBody>
          <a:bodyPr/>
          <a:lstStyle/>
          <a:p>
            <a:r>
              <a:rPr lang="vi-VN" sz="2000">
                <a:latin typeface="Söhne"/>
              </a:rPr>
              <a:t>Hồi quy </a:t>
            </a:r>
            <a:r>
              <a:rPr lang="en-US" sz="2000">
                <a:latin typeface="Söhne"/>
              </a:rPr>
              <a:t>(</a:t>
            </a:r>
            <a:r>
              <a:rPr lang="vi-VN" sz="2000">
                <a:latin typeface="Söhne"/>
              </a:rPr>
              <a:t>chuyển các thuộc tính của phim thành chiều vector)</a:t>
            </a:r>
          </a:p>
          <a:p>
            <a:r>
              <a:rPr lang="vi-VN" sz="2000">
                <a:latin typeface="Söhne"/>
              </a:rPr>
              <a:t>KNN (xây dựng danh sách gợi ý top-N)</a:t>
            </a:r>
          </a:p>
          <a:p>
            <a:r>
              <a:rPr lang="vi-VN" sz="2000">
                <a:latin typeface="Söhne"/>
              </a:rPr>
              <a:t>Mạng nơ-ron</a:t>
            </a:r>
            <a:endParaRPr lang="en-US" sz="2000">
              <a:latin typeface="Söhne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580738" y="2960785"/>
            <a:ext cx="5920853" cy="42068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>
                <a:latin typeface="Söhne"/>
              </a:rPr>
              <a:t>NGÔN NGỮ LẬP TRÌNH : PYTHON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B5763E-8BC0-F6C3-3814-6649A828C00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822761" y="4551321"/>
            <a:ext cx="5830000" cy="1177789"/>
          </a:xfrm>
        </p:spPr>
        <p:txBody>
          <a:bodyPr/>
          <a:lstStyle/>
          <a:p>
            <a:r>
              <a:rPr lang="vi-VN" sz="2000">
                <a:latin typeface="Söhne"/>
              </a:rPr>
              <a:t>Chuẩn hóa dữ liệu: pandas</a:t>
            </a:r>
          </a:p>
          <a:p>
            <a:r>
              <a:rPr lang="vi-VN" sz="2000">
                <a:latin typeface="Söhne"/>
              </a:rPr>
              <a:t>Trực quan hóa dữ liệu: Biểu đồ (scatter plots, histograms), biểu đồ heatmap, matplotlib, seaborn</a:t>
            </a:r>
          </a:p>
          <a:p>
            <a:r>
              <a:rPr lang="vi-VN" sz="2000">
                <a:latin typeface="Söhne"/>
              </a:rPr>
              <a:t>Đánh giá hiệu suất mô hình </a:t>
            </a:r>
            <a:r>
              <a:rPr lang="en-US" sz="2000">
                <a:latin typeface="Söhne"/>
              </a:rPr>
              <a:t>: </a:t>
            </a:r>
            <a:r>
              <a:rPr lang="vi-VN" sz="2000">
                <a:latin typeface="Söhne"/>
              </a:rPr>
              <a:t>scikit-lear</a:t>
            </a:r>
            <a:r>
              <a:rPr lang="en-US" sz="2000">
                <a:latin typeface="Söhne"/>
              </a:rPr>
              <a:t>n</a:t>
            </a:r>
            <a:endParaRPr lang="en-US" sz="2000" b="0" i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8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80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öhne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EA4AFEE-096C-B719-4DE5-1018521D385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502611" y="3965756"/>
            <a:ext cx="5162709" cy="42139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>
                <a:latin typeface="Söhne"/>
              </a:rPr>
              <a:t>CÁC THƯ VIỆN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D449D-CDC7-5B7E-3B45-E4409905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86009" y="2764272"/>
            <a:ext cx="716251" cy="758145"/>
          </a:xfrm>
          <a:prstGeom prst="rect">
            <a:avLst/>
          </a:prstGeom>
        </p:spPr>
      </p:pic>
      <p:pic>
        <p:nvPicPr>
          <p:cNvPr id="5" name="Graphic 4" descr="Mathematics with solid fill">
            <a:extLst>
              <a:ext uri="{FF2B5EF4-FFF2-40B4-BE49-F238E27FC236}">
                <a16:creationId xmlns:a16="http://schemas.microsoft.com/office/drawing/2014/main" id="{171C63E7-649B-3ED6-3E10-660C870AB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6688" y="972446"/>
            <a:ext cx="914400" cy="914400"/>
          </a:xfrm>
          <a:prstGeom prst="rect">
            <a:avLst/>
          </a:prstGeom>
        </p:spPr>
      </p:pic>
      <p:pic>
        <p:nvPicPr>
          <p:cNvPr id="7" name="Graphic 6" descr="Books on shelf with solid fill">
            <a:extLst>
              <a:ext uri="{FF2B5EF4-FFF2-40B4-BE49-F238E27FC236}">
                <a16:creationId xmlns:a16="http://schemas.microsoft.com/office/drawing/2014/main" id="{23C93CF7-CDCA-FEC7-0D80-17AA72EB42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9690" y="3816936"/>
            <a:ext cx="994019" cy="99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5" id="{58BAEBF1-5D61-4C15-85CE-FF9951014D92}" vid="{276E4683-2F29-4A34-B0D2-95452F46AA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0d803b-ee30-4cf1-8997-d5dbef288d4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85E8D135CD643938305DEC3E1B53E" ma:contentTypeVersion="8" ma:contentTypeDescription="Create a new document." ma:contentTypeScope="" ma:versionID="b1f9381f6d70e1841c94830e89e49cc6">
  <xsd:schema xmlns:xsd="http://www.w3.org/2001/XMLSchema" xmlns:xs="http://www.w3.org/2001/XMLSchema" xmlns:p="http://schemas.microsoft.com/office/2006/metadata/properties" xmlns:ns3="c80d803b-ee30-4cf1-8997-d5dbef288d47" xmlns:ns4="1c1e4822-5b82-4cb4-a39e-28e929ec74cb" targetNamespace="http://schemas.microsoft.com/office/2006/metadata/properties" ma:root="true" ma:fieldsID="451eb625b34192f100ef26ebcbca8630" ns3:_="" ns4:_="">
    <xsd:import namespace="c80d803b-ee30-4cf1-8997-d5dbef288d47"/>
    <xsd:import namespace="1c1e4822-5b82-4cb4-a39e-28e929ec74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d803b-ee30-4cf1-8997-d5dbef288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4822-5b82-4cb4-a39e-28e929ec74c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D5854E-F453-4846-A87D-6EF3DCF73E3E}">
  <ds:schemaRefs>
    <ds:schemaRef ds:uri="1c1e4822-5b82-4cb4-a39e-28e929ec74cb"/>
    <ds:schemaRef ds:uri="c80d803b-ee30-4cf1-8997-d5dbef288d47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5C66FF9-590A-4D70-B550-E11ED151F6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d803b-ee30-4cf1-8997-d5dbef288d47"/>
    <ds:schemaRef ds:uri="1c1e4822-5b82-4cb4-a39e-28e929ec74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38</TotalTime>
  <Words>592</Words>
  <Application>Microsoft Office PowerPoint</Application>
  <PresentationFormat>Widescreen</PresentationFormat>
  <Paragraphs>86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等线</vt:lpstr>
      <vt:lpstr>Posterama Text Black</vt:lpstr>
      <vt:lpstr>Posterama Text SemiBold</vt:lpstr>
      <vt:lpstr>Söhne</vt:lpstr>
      <vt:lpstr>Abadi</vt:lpstr>
      <vt:lpstr>Arial</vt:lpstr>
      <vt:lpstr>Calibri</vt:lpstr>
      <vt:lpstr>Gadugi</vt:lpstr>
      <vt:lpstr>Posterama</vt:lpstr>
      <vt:lpstr>Wingdings</vt:lpstr>
      <vt:lpstr>Custom</vt:lpstr>
      <vt:lpstr>BÁO CÁO W1+2</vt:lpstr>
      <vt:lpstr>NỘI DUNG CHUẨN BỊ</vt:lpstr>
      <vt:lpstr>HỆ THỐNG GỢI Ý PHIM</vt:lpstr>
      <vt:lpstr>GIỚI THIỆU</vt:lpstr>
      <vt:lpstr>NỘI DUNG CHÍNH</vt:lpstr>
      <vt:lpstr>PowerPoint Presentation</vt:lpstr>
      <vt:lpstr>ĐỊNH HƯỚNG THỰC HIỆN</vt:lpstr>
      <vt:lpstr>NGUỒN DỮ LIỆU (IMDb)</vt:lpstr>
      <vt:lpstr>NỀN TẢNG  CÔNG NGHỆ</vt:lpstr>
      <vt:lpstr>Kế hoạch tiếp theo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GỢI Ý PHIM</dc:title>
  <dc:creator>Nguyen Trong The Anh 20224922</dc:creator>
  <cp:lastModifiedBy>Hải Phạm</cp:lastModifiedBy>
  <cp:revision>3</cp:revision>
  <dcterms:created xsi:type="dcterms:W3CDTF">2024-03-18T14:48:04Z</dcterms:created>
  <dcterms:modified xsi:type="dcterms:W3CDTF">2024-03-20T05:03:33Z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0x01010091885E8D135CD643938305DEC3E1B53E</vt:lpwstr>
  </property>
</Properties>
</file>