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9" r:id="rId3"/>
    <p:sldId id="274" r:id="rId4"/>
    <p:sldId id="275" r:id="rId5"/>
    <p:sldId id="276" r:id="rId6"/>
    <p:sldId id="273" r:id="rId7"/>
    <p:sldId id="268" r:id="rId8"/>
    <p:sldId id="272" r:id="rId9"/>
    <p:sldId id="271" r:id="rId10"/>
    <p:sldId id="270" r:id="rId11"/>
    <p:sldId id="277"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US" altLang="en-US" sz="2400" b="0" u="sng" dirty="0">
                <a:solidFill>
                  <a:schemeClr val="tx1"/>
                </a:solidFill>
                <a:latin typeface="Arial" panose="020B0604020202020204" pitchFamily="34" charset="0"/>
              </a:rPr>
              <a:t>Enhancing PGRKAM Platform with Integrated Analytics for User Engagement Insights</a:t>
            </a:r>
            <a:br>
              <a:rPr lang="en-US" altLang="en-US" sz="2400" b="0" u="sng" dirty="0">
                <a:solidFill>
                  <a:schemeClr val="tx1"/>
                </a:solidFill>
                <a:latin typeface="Arial" panose="020B0604020202020204" pitchFamily="34" charset="0"/>
              </a:rPr>
            </a:br>
            <a:endParaRPr sz="2400" u="sng"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191881714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20221COM0023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AAMNARIFA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20221COM0027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BHOOMIKA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20221COM0028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HEMAVATI PV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COM</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DR.PALLAVI</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a:solidFill>
                  <a:srgbClr val="FF0000"/>
                </a:solidFill>
                <a:latin typeface="Cambria" panose="02040503050406030204" pitchFamily="18" charset="0"/>
                <a:ea typeface="Cambria" panose="02040503050406030204" pitchFamily="18" charset="0"/>
                <a:cs typeface="Verdana"/>
                <a:sym typeface="Verdana"/>
              </a:rPr>
              <a:t>MS.YOGEETHA B.R</a:t>
            </a:r>
            <a:r>
              <a:rPr lang="en-US" sz="1800" b="1" dirty="0">
                <a:solidFill>
                  <a:schemeClr val="accent1"/>
                </a:solidFill>
                <a:latin typeface="Cambria" panose="02040503050406030204" pitchFamily="18" charset="0"/>
                <a:ea typeface="Cambria" panose="02040503050406030204" pitchFamily="18" charset="0"/>
                <a:cs typeface="Verdana"/>
                <a:sym typeface="Verdana"/>
              </a:rPr>
              <a:t> </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77513AE9-96EC-F8C6-F0B2-0348F5C9BF9C}"/>
              </a:ext>
            </a:extLst>
          </p:cNvPr>
          <p:cNvPicPr>
            <a:picLocks noChangeAspect="1"/>
          </p:cNvPicPr>
          <p:nvPr/>
        </p:nvPicPr>
        <p:blipFill>
          <a:blip r:embed="rId3"/>
          <a:stretch>
            <a:fillRect/>
          </a:stretch>
        </p:blipFill>
        <p:spPr>
          <a:xfrm>
            <a:off x="2438392" y="1600196"/>
            <a:ext cx="7315215" cy="3657607"/>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69FE-8395-E882-7752-3EE63235ABB8}"/>
              </a:ext>
            </a:extLst>
          </p:cNvPr>
          <p:cNvSpPr>
            <a:spLocks noGrp="1"/>
          </p:cNvSpPr>
          <p:nvPr>
            <p:ph type="title"/>
          </p:nvPr>
        </p:nvSpPr>
        <p:spPr/>
        <p:txBody>
          <a:bodyPr/>
          <a:lstStyle/>
          <a:p>
            <a:r>
              <a:rPr lang="en-US" dirty="0"/>
              <a:t>Expected Outcomes</a:t>
            </a:r>
            <a:endParaRPr lang="en-IN" dirty="0"/>
          </a:p>
        </p:txBody>
      </p:sp>
      <p:sp>
        <p:nvSpPr>
          <p:cNvPr id="4" name="Rectangle 1">
            <a:extLst>
              <a:ext uri="{FF2B5EF4-FFF2-40B4-BE49-F238E27FC236}">
                <a16:creationId xmlns:a16="http://schemas.microsoft.com/office/drawing/2014/main" id="{B60E455D-E69F-24CE-3DD5-BD911C6EF068}"/>
              </a:ext>
            </a:extLst>
          </p:cNvPr>
          <p:cNvSpPr>
            <a:spLocks noGrp="1" noChangeArrowheads="1"/>
          </p:cNvSpPr>
          <p:nvPr>
            <p:ph type="body" idx="1"/>
          </p:nvPr>
        </p:nvSpPr>
        <p:spPr bwMode="auto">
          <a:xfrm>
            <a:off x="812799" y="1491805"/>
            <a:ext cx="965084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Integrated Analytics Dashboard</a:t>
            </a:r>
            <a:r>
              <a:rPr kumimoji="0" lang="en-US" altLang="en-US" sz="1800" b="0" i="0" u="none" strike="noStrike" cap="none" normalizeH="0" baseline="0" dirty="0">
                <a:ln>
                  <a:noFill/>
                </a:ln>
                <a:solidFill>
                  <a:schemeClr val="tx1"/>
                </a:solidFill>
                <a:effectLst/>
                <a:latin typeface="Arial" panose="020B0604020202020204" pitchFamily="34" charset="0"/>
              </a:rPr>
              <a:t> for PGRKAM.</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Better User Insights</a:t>
            </a:r>
            <a:r>
              <a:rPr kumimoji="0" lang="en-US" altLang="en-US" sz="1800" b="0" i="0" u="none" strike="noStrike" cap="none" normalizeH="0" baseline="0" dirty="0">
                <a:ln>
                  <a:noFill/>
                </a:ln>
                <a:solidFill>
                  <a:schemeClr val="tx1"/>
                </a:solidFill>
                <a:effectLst/>
                <a:latin typeface="Arial" panose="020B0604020202020204" pitchFamily="34" charset="0"/>
              </a:rPr>
              <a:t> (job preferences, search trends, engagement patterns).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Job Recommendations</a:t>
            </a:r>
            <a:r>
              <a:rPr kumimoji="0" lang="en-US" altLang="en-US" sz="1800" b="0" i="0" u="none" strike="noStrike" cap="none" normalizeH="0" baseline="0" dirty="0">
                <a:ln>
                  <a:noFill/>
                </a:ln>
                <a:solidFill>
                  <a:schemeClr val="tx1"/>
                </a:solidFill>
                <a:effectLst/>
                <a:latin typeface="Arial" panose="020B0604020202020204" pitchFamily="34" charset="0"/>
              </a:rPr>
              <a:t> for candidates.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Improved Policy-Making</a:t>
            </a:r>
            <a:r>
              <a:rPr kumimoji="0" lang="en-US" altLang="en-US" sz="1800" b="0" i="0" u="none" strike="noStrike" cap="none" normalizeH="0" baseline="0" dirty="0">
                <a:ln>
                  <a:noFill/>
                </a:ln>
                <a:solidFill>
                  <a:schemeClr val="tx1"/>
                </a:solidFill>
                <a:effectLst/>
                <a:latin typeface="Arial" panose="020B0604020202020204" pitchFamily="34" charset="0"/>
              </a:rPr>
              <a:t> with data-driven reports.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Enhanced User Engagement</a:t>
            </a:r>
            <a:r>
              <a:rPr kumimoji="0" lang="en-US" altLang="en-US" sz="1800" b="0" i="0" u="none" strike="noStrike" cap="none" normalizeH="0" baseline="0" dirty="0">
                <a:ln>
                  <a:noFill/>
                </a:ln>
                <a:solidFill>
                  <a:schemeClr val="tx1"/>
                </a:solidFill>
                <a:effectLst/>
                <a:latin typeface="Arial" panose="020B0604020202020204" pitchFamily="34" charset="0"/>
              </a:rPr>
              <a:t> through a more responsive platform.</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Scalable System</a:t>
            </a:r>
            <a:r>
              <a:rPr kumimoji="0" lang="en-US" altLang="en-US" sz="1800" b="0" i="0" u="none" strike="noStrike" cap="none" normalizeH="0" baseline="0" dirty="0">
                <a:ln>
                  <a:noFill/>
                </a:ln>
                <a:solidFill>
                  <a:schemeClr val="tx1"/>
                </a:solidFill>
                <a:effectLst/>
                <a:latin typeface="Arial" panose="020B0604020202020204" pitchFamily="34" charset="0"/>
              </a:rPr>
              <a:t> that can expand with more features in future.</a:t>
            </a:r>
          </a:p>
        </p:txBody>
      </p:sp>
    </p:spTree>
    <p:extLst>
      <p:ext uri="{BB962C8B-B14F-4D97-AF65-F5344CB8AC3E}">
        <p14:creationId xmlns:p14="http://schemas.microsoft.com/office/powerpoint/2010/main" val="284430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[1]. A. Kumar, B. R. Patel, and C. Zhang, “Plant disease identification using convolutional neural networks,” </a:t>
            </a:r>
            <a:r>
              <a:rPr lang="en-US" i="1" dirty="0"/>
              <a:t>IEEE Access</a:t>
            </a:r>
            <a:r>
              <a:rPr lang="en-US" dirty="0"/>
              <a:t>, vol. 9, pp. 34567–34578, Mar. 2021.</a:t>
            </a:r>
          </a:p>
          <a:p>
            <a:pPr marL="609600" lvl="1"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[2]. J. Smith, “Deep learning in agricultural systems,” </a:t>
            </a:r>
            <a:r>
              <a:rPr lang="en-US" i="1" dirty="0"/>
              <a:t>IEEE Transactions on Neural Networks and Learning Systems</a:t>
            </a:r>
            <a:r>
              <a:rPr lang="en-US" dirty="0"/>
              <a:t>, vol. 32, no. 7, pp. 1234–1245, Jul. 2021.</a:t>
            </a: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buNone/>
            </a:pPr>
            <a:r>
              <a:rPr lang="en-IN" sz="1700" b="1" dirty="0">
                <a:latin typeface="Cambria" panose="02040503050406030204" pitchFamily="18" charset="0"/>
                <a:ea typeface="Cambria" panose="02040503050406030204" pitchFamily="18" charset="0"/>
              </a:rPr>
              <a:t>Problem Statement Number:</a:t>
            </a:r>
            <a:r>
              <a:rPr lang="en-IN" sz="1700" dirty="0">
                <a:latin typeface="Cambria" panose="02040503050406030204" pitchFamily="18" charset="0"/>
                <a:ea typeface="Cambria" panose="02040503050406030204" pitchFamily="18" charset="0"/>
              </a:rPr>
              <a:t> [16]</a:t>
            </a:r>
          </a:p>
          <a:p>
            <a:pPr>
              <a:buNone/>
            </a:pPr>
            <a:endParaRPr lang="en-IN" sz="1700" dirty="0">
              <a:latin typeface="Cambria" panose="02040503050406030204" pitchFamily="18" charset="0"/>
              <a:ea typeface="Cambria" panose="02040503050406030204" pitchFamily="18" charset="0"/>
            </a:endParaRPr>
          </a:p>
          <a:p>
            <a:pPr>
              <a:buNone/>
            </a:pPr>
            <a:br>
              <a:rPr lang="en-IN" sz="1700" dirty="0">
                <a:latin typeface="Cambria" panose="02040503050406030204" pitchFamily="18" charset="0"/>
                <a:ea typeface="Cambria" panose="02040503050406030204" pitchFamily="18" charset="0"/>
              </a:rPr>
            </a:br>
            <a:r>
              <a:rPr lang="en-IN" sz="1700" b="1" dirty="0">
                <a:latin typeface="Cambria" panose="02040503050406030204" pitchFamily="18" charset="0"/>
                <a:ea typeface="Cambria" panose="02040503050406030204" pitchFamily="18" charset="0"/>
              </a:rPr>
              <a:t>Organization:</a:t>
            </a:r>
            <a:r>
              <a:rPr lang="en-IN" sz="1700" dirty="0">
                <a:latin typeface="Cambria" panose="02040503050406030204" pitchFamily="18" charset="0"/>
                <a:ea typeface="Cambria" panose="02040503050406030204" pitchFamily="18" charset="0"/>
              </a:rPr>
              <a:t> Punjab Government – PGRKAM(</a:t>
            </a:r>
            <a:r>
              <a:rPr lang="en-IN" sz="1800" dirty="0"/>
              <a:t>Punjab Ghar </a:t>
            </a:r>
            <a:r>
              <a:rPr lang="en-IN" sz="1800" dirty="0" err="1"/>
              <a:t>Ghar</a:t>
            </a:r>
            <a:r>
              <a:rPr lang="en-IN" sz="1800" dirty="0"/>
              <a:t> Rozgar and </a:t>
            </a:r>
            <a:r>
              <a:rPr lang="en-IN" sz="1800" dirty="0" err="1"/>
              <a:t>Karobar</a:t>
            </a:r>
            <a:r>
              <a:rPr lang="en-IN" sz="1800" dirty="0"/>
              <a:t> Mission)</a:t>
            </a:r>
            <a:endParaRPr lang="en-IN" sz="1700" dirty="0">
              <a:latin typeface="Cambria" panose="02040503050406030204" pitchFamily="18" charset="0"/>
              <a:ea typeface="Cambria" panose="02040503050406030204" pitchFamily="18" charset="0"/>
            </a:endParaRPr>
          </a:p>
          <a:p>
            <a:pPr>
              <a:buNone/>
            </a:pPr>
            <a:br>
              <a:rPr lang="en-IN" sz="1700" dirty="0">
                <a:latin typeface="Cambria" panose="02040503050406030204" pitchFamily="18" charset="0"/>
                <a:ea typeface="Cambria" panose="02040503050406030204" pitchFamily="18" charset="0"/>
              </a:rPr>
            </a:br>
            <a:r>
              <a:rPr lang="en-IN" sz="1700" b="1" dirty="0">
                <a:latin typeface="Cambria" panose="02040503050406030204" pitchFamily="18" charset="0"/>
                <a:ea typeface="Cambria" panose="02040503050406030204" pitchFamily="18" charset="0"/>
              </a:rPr>
              <a:t>Category:</a:t>
            </a:r>
            <a:r>
              <a:rPr lang="en-IN" sz="1700" dirty="0">
                <a:latin typeface="Cambria" panose="02040503050406030204" pitchFamily="18" charset="0"/>
                <a:ea typeface="Cambria" panose="02040503050406030204" pitchFamily="18" charset="0"/>
              </a:rPr>
              <a:t> Software</a:t>
            </a:r>
          </a:p>
          <a:p>
            <a:pPr>
              <a:buNone/>
            </a:pPr>
            <a:br>
              <a:rPr lang="en-IN" sz="1700" dirty="0">
                <a:latin typeface="Cambria" panose="02040503050406030204" pitchFamily="18" charset="0"/>
                <a:ea typeface="Cambria" panose="02040503050406030204" pitchFamily="18" charset="0"/>
              </a:rPr>
            </a:br>
            <a:r>
              <a:rPr lang="en-IN" sz="1700" b="1" dirty="0">
                <a:latin typeface="Cambria" panose="02040503050406030204" pitchFamily="18" charset="0"/>
                <a:ea typeface="Cambria" panose="02040503050406030204" pitchFamily="18" charset="0"/>
              </a:rPr>
              <a:t>Problem Description:</a:t>
            </a:r>
            <a:r>
              <a:rPr lang="en-IN" sz="1700" dirty="0">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While the platform provides comprehensive employment data, it does not include integrated analytics tools to monitor user interactions and engagement patterns. Without these insights, it is challenging to evaluate usability, identify pain points, or tailor offerings to improve user experience and service relevance.</a:t>
            </a:r>
            <a:r>
              <a:rPr lang="en-IN" sz="1700" dirty="0"/>
              <a:t>.</a:t>
            </a: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716418"/>
            <a:ext cx="10668000" cy="45719"/>
          </a:xfrm>
          <a:prstGeom prst="rect">
            <a:avLst/>
          </a:prstGeom>
          <a:noFill/>
          <a:ln>
            <a:noFill/>
          </a:ln>
        </p:spPr>
        <p:txBody>
          <a:bodyPr spcFirstLastPara="1" wrap="square" lIns="91425" tIns="45700" rIns="91425" bIns="45700" anchor="ctr" anchorCtr="0">
            <a:noAutofit/>
          </a:bodyPr>
          <a:lstStyle/>
          <a:p>
            <a:r>
              <a:rPr lang="en-US" dirty="0">
                <a:latin typeface="Cambria" panose="02040503050406030204" pitchFamily="18" charset="0"/>
                <a:ea typeface="Cambria" panose="02040503050406030204" pitchFamily="18" charset="0"/>
              </a:rPr>
              <a:t>Problem Statement</a:t>
            </a:r>
            <a:br>
              <a:rPr lang="en-US" dirty="0">
                <a:latin typeface="Cambria" panose="02040503050406030204" pitchFamily="18" charset="0"/>
                <a:ea typeface="Cambria" panose="02040503050406030204" pitchFamily="18" charset="0"/>
              </a:rPr>
            </a:b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457200" y="1070265"/>
            <a:ext cx="10866582" cy="4320308"/>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700" dirty="0">
                <a:latin typeface="Cambria" panose="02040503050406030204" pitchFamily="18" charset="0"/>
                <a:ea typeface="Cambria" panose="02040503050406030204" pitchFamily="18" charset="0"/>
              </a:rPr>
              <a:t>The PGRKAM web application (www.pgrkam.com) and Android application provide employment data to prospective candidates in Punjab. </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700" dirty="0">
                <a:latin typeface="Cambria" panose="02040503050406030204" pitchFamily="18" charset="0"/>
                <a:ea typeface="Cambria" panose="02040503050406030204" pitchFamily="18" charset="0"/>
              </a:rPr>
              <a:t>Despite having a large user base, the platform lacks integrated analytics tools to understand how users consume information, leading to missed opportunities for improving user engagement, personalization, and policy-making.</a:t>
            </a:r>
          </a:p>
          <a:p>
            <a:pPr marL="152400" lvl="0" indent="0" algn="just" rtl="0">
              <a:lnSpc>
                <a:spcPct val="200000"/>
              </a:lnSpc>
              <a:spcBef>
                <a:spcPts val="0"/>
              </a:spcBef>
              <a:spcAft>
                <a:spcPts val="0"/>
              </a:spcAft>
              <a:buClr>
                <a:schemeClr val="dk1"/>
              </a:buClr>
              <a:buSzPts val="2400"/>
              <a:buNone/>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797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8704-6A43-C639-A45B-5A089BA6DA0F}"/>
              </a:ext>
            </a:extLst>
          </p:cNvPr>
          <p:cNvSpPr>
            <a:spLocks noGrp="1"/>
          </p:cNvSpPr>
          <p:nvPr>
            <p:ph type="title"/>
          </p:nvPr>
        </p:nvSpPr>
        <p:spPr>
          <a:xfrm>
            <a:off x="812800" y="716418"/>
            <a:ext cx="10668000" cy="45719"/>
          </a:xfrm>
        </p:spPr>
        <p:txBody>
          <a:bodyPr/>
          <a:lstStyle/>
          <a:p>
            <a:r>
              <a:rPr lang="en-US" dirty="0">
                <a:latin typeface="Cambria" panose="02040503050406030204" pitchFamily="18" charset="0"/>
                <a:ea typeface="Cambria" panose="02040503050406030204" pitchFamily="18" charset="0"/>
              </a:rPr>
              <a:t>Objectives</a:t>
            </a:r>
            <a:br>
              <a:rPr lang="en-US" dirty="0">
                <a:latin typeface="Cambria" panose="02040503050406030204" pitchFamily="18" charset="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DCDC6854-4523-3F3A-4313-2CA39AB68A49}"/>
              </a:ext>
            </a:extLst>
          </p:cNvPr>
          <p:cNvSpPr>
            <a:spLocks noGrp="1"/>
          </p:cNvSpPr>
          <p:nvPr>
            <p:ph type="body" idx="1"/>
          </p:nvPr>
        </p:nvSpPr>
        <p:spPr>
          <a:xfrm>
            <a:off x="812800" y="1143001"/>
            <a:ext cx="10668000" cy="4333008"/>
          </a:xfrm>
        </p:spPr>
        <p:txBody>
          <a:bodyPr/>
          <a:lstStyle/>
          <a:p>
            <a:pPr marL="76200" indent="0">
              <a:buNone/>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IN" sz="1700" dirty="0"/>
              <a:t>Integrate advanced analytics tools into the PGRKAM platform for monitoring user interactions.</a:t>
            </a:r>
          </a:p>
          <a:p>
            <a:pPr marL="76200" indent="0">
              <a:buNone/>
            </a:pPr>
            <a:endParaRPr lang="en-IN" sz="1700" dirty="0"/>
          </a:p>
          <a:p>
            <a:pPr>
              <a:buFont typeface="Wingdings" panose="05000000000000000000" pitchFamily="2" charset="2"/>
              <a:buChar char="Ø"/>
            </a:pPr>
            <a:r>
              <a:rPr lang="en-IN" sz="1700" dirty="0"/>
              <a:t>Provide visual dashboards for stakeholders to </a:t>
            </a:r>
            <a:r>
              <a:rPr lang="en-IN" sz="1700" dirty="0" err="1"/>
              <a:t>analyze</a:t>
            </a:r>
            <a:r>
              <a:rPr lang="en-IN" sz="1700" dirty="0"/>
              <a:t> usage trends.</a:t>
            </a:r>
          </a:p>
          <a:p>
            <a:pPr marL="76200" indent="0">
              <a:buNone/>
            </a:pPr>
            <a:endParaRPr lang="en-IN" sz="1700" dirty="0"/>
          </a:p>
          <a:p>
            <a:pPr>
              <a:buFont typeface="Wingdings" panose="05000000000000000000" pitchFamily="2" charset="2"/>
              <a:buChar char="Ø"/>
            </a:pPr>
            <a:r>
              <a:rPr lang="en-IN" sz="1700" dirty="0"/>
              <a:t>Enable data-driven decision-making for improving platform efficiency and user experience.</a:t>
            </a:r>
          </a:p>
          <a:p>
            <a:pPr marL="76200" indent="0">
              <a:buNone/>
            </a:pPr>
            <a:endParaRPr lang="en-IN" sz="1700" dirty="0"/>
          </a:p>
          <a:p>
            <a:pPr>
              <a:buFont typeface="Wingdings" panose="05000000000000000000" pitchFamily="2" charset="2"/>
              <a:buChar char="Ø"/>
            </a:pPr>
            <a:r>
              <a:rPr lang="en-IN" sz="1700" dirty="0"/>
              <a:t>Ensure secure and scalable analytics integration without compromising user privacy.</a:t>
            </a:r>
          </a:p>
          <a:p>
            <a:pPr>
              <a:buFont typeface="Wingdings" panose="05000000000000000000" pitchFamily="2" charset="2"/>
              <a:buChar char="Ø"/>
            </a:pPr>
            <a:endParaRPr lang="en-US" sz="1600" b="1" dirty="0">
              <a:latin typeface="Cambria" panose="02040503050406030204" pitchFamily="18" charset="0"/>
              <a:ea typeface="Cambria" panose="02040503050406030204" pitchFamily="18" charset="0"/>
            </a:endParaRPr>
          </a:p>
          <a:p>
            <a:pPr marL="76200" indent="0">
              <a:buNone/>
            </a:pPr>
            <a:endParaRPr lang="en-US" b="1"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148450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833A-8C8F-E57F-1DBA-2ED26158378D}"/>
              </a:ext>
            </a:extLst>
          </p:cNvPr>
          <p:cNvSpPr>
            <a:spLocks noGrp="1"/>
          </p:cNvSpPr>
          <p:nvPr>
            <p:ph type="title"/>
          </p:nvPr>
        </p:nvSpPr>
        <p:spPr>
          <a:xfrm>
            <a:off x="812800" y="716418"/>
            <a:ext cx="10668000" cy="45719"/>
          </a:xfrm>
        </p:spPr>
        <p:txBody>
          <a:bodyPr/>
          <a:lstStyle/>
          <a:p>
            <a:r>
              <a:rPr lang="en-US" dirty="0">
                <a:latin typeface="Cambria" panose="02040503050406030204" pitchFamily="18" charset="0"/>
                <a:ea typeface="Cambria" panose="02040503050406030204" pitchFamily="18" charset="0"/>
              </a:rPr>
              <a:t>Background and Related work for title Selection</a:t>
            </a:r>
            <a:br>
              <a:rPr lang="en-US" dirty="0">
                <a:latin typeface="Cambria" panose="02040503050406030204" pitchFamily="18" charset="0"/>
                <a:ea typeface="Cambria" panose="02040503050406030204" pitchFamily="18" charset="0"/>
              </a:rPr>
            </a:br>
            <a:endParaRPr lang="en-IN" dirty="0"/>
          </a:p>
        </p:txBody>
      </p:sp>
      <p:sp>
        <p:nvSpPr>
          <p:cNvPr id="5" name="Rectangle 2">
            <a:extLst>
              <a:ext uri="{FF2B5EF4-FFF2-40B4-BE49-F238E27FC236}">
                <a16:creationId xmlns:a16="http://schemas.microsoft.com/office/drawing/2014/main" id="{EC4FE55F-DEBA-B758-A37F-246C96C04A82}"/>
              </a:ext>
            </a:extLst>
          </p:cNvPr>
          <p:cNvSpPr>
            <a:spLocks noGrp="1" noChangeArrowheads="1"/>
          </p:cNvSpPr>
          <p:nvPr>
            <p:ph type="body" idx="1"/>
          </p:nvPr>
        </p:nvSpPr>
        <p:spPr bwMode="auto">
          <a:xfrm>
            <a:off x="812799" y="1314928"/>
            <a:ext cx="103470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PGRKAM provides employment opportunities in Punjab (Web + Android app).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Large user base but </a:t>
            </a:r>
            <a:r>
              <a:rPr kumimoji="0" lang="en-US" altLang="en-US" sz="1800" b="1" i="0" u="none" strike="noStrike" cap="none" normalizeH="0" baseline="0" dirty="0">
                <a:ln>
                  <a:noFill/>
                </a:ln>
                <a:solidFill>
                  <a:schemeClr val="tx1"/>
                </a:solidFill>
                <a:effectLst/>
                <a:latin typeface="Arial" panose="020B0604020202020204" pitchFamily="34" charset="0"/>
              </a:rPr>
              <a:t>no analytics tools</a:t>
            </a:r>
            <a:r>
              <a:rPr kumimoji="0" lang="en-US" altLang="en-US" sz="1800" b="0" i="0" u="none" strike="noStrike" cap="none" normalizeH="0" baseline="0" dirty="0">
                <a:ln>
                  <a:noFill/>
                </a:ln>
                <a:solidFill>
                  <a:schemeClr val="tx1"/>
                </a:solidFill>
                <a:effectLst/>
                <a:latin typeface="Arial" panose="020B0604020202020204" pitchFamily="34" charset="0"/>
              </a:rPr>
              <a:t> to study user behavior.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Limits </a:t>
            </a:r>
            <a:r>
              <a:rPr kumimoji="0" lang="en-US" altLang="en-US" sz="1800" b="1" i="0" u="none" strike="noStrike" cap="none" normalizeH="0" baseline="0" dirty="0">
                <a:ln>
                  <a:noFill/>
                </a:ln>
                <a:solidFill>
                  <a:schemeClr val="tx1"/>
                </a:solidFill>
                <a:effectLst/>
                <a:latin typeface="Arial" panose="020B0604020202020204" pitchFamily="34" charset="0"/>
              </a:rPr>
              <a:t>personalization, engagement, and policy-making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Other platforms (LinkedIn, Naukri, NCS, Coursera) already use analytics successfully.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Shows a </a:t>
            </a:r>
            <a:r>
              <a:rPr kumimoji="0" lang="en-US" altLang="en-US" sz="1800" b="1" i="0" u="none" strike="noStrike" cap="none" normalizeH="0" baseline="0" dirty="0">
                <a:ln>
                  <a:noFill/>
                </a:ln>
                <a:solidFill>
                  <a:schemeClr val="tx1"/>
                </a:solidFill>
                <a:effectLst/>
                <a:latin typeface="Arial" panose="020B0604020202020204" pitchFamily="34" charset="0"/>
              </a:rPr>
              <a:t>clear gap</a:t>
            </a:r>
            <a:r>
              <a:rPr kumimoji="0" lang="en-US" altLang="en-US" sz="1800" b="0" i="0" u="none" strike="noStrike" cap="none" normalizeH="0" baseline="0" dirty="0">
                <a:ln>
                  <a:noFill/>
                </a:ln>
                <a:solidFill>
                  <a:schemeClr val="tx1"/>
                </a:solidFill>
                <a:effectLst/>
                <a:latin typeface="Arial" panose="020B0604020202020204" pitchFamily="34" charset="0"/>
              </a:rPr>
              <a:t> in PGRKAM’s system</a:t>
            </a:r>
          </a:p>
        </p:txBody>
      </p:sp>
    </p:spTree>
    <p:extLst>
      <p:ext uri="{BB962C8B-B14F-4D97-AF65-F5344CB8AC3E}">
        <p14:creationId xmlns:p14="http://schemas.microsoft.com/office/powerpoint/2010/main" val="165313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IN" sz="1800" b="1" dirty="0"/>
              <a:t>Frontend:</a:t>
            </a:r>
            <a:r>
              <a:rPr lang="en-IN" sz="1800" dirty="0"/>
              <a:t> Simple web technologies (HTML, CSS, JavaScript)</a:t>
            </a:r>
          </a:p>
          <a:p>
            <a:pPr marL="76200" indent="0">
              <a:buNone/>
            </a:pPr>
            <a:endParaRPr lang="en-IN" sz="1800" dirty="0"/>
          </a:p>
          <a:p>
            <a:pPr>
              <a:buFont typeface="Wingdings" panose="05000000000000000000" pitchFamily="2" charset="2"/>
              <a:buChar char="Ø"/>
            </a:pPr>
            <a:r>
              <a:rPr lang="en-IN" sz="1800" b="1" dirty="0"/>
              <a:t>Backend:</a:t>
            </a:r>
            <a:r>
              <a:rPr lang="en-IN" sz="1800" dirty="0"/>
              <a:t> Java(Spring boot)</a:t>
            </a:r>
          </a:p>
          <a:p>
            <a:pPr marL="76200" indent="0">
              <a:buNone/>
            </a:pPr>
            <a:endParaRPr lang="en-IN" sz="1800" dirty="0"/>
          </a:p>
          <a:p>
            <a:pPr>
              <a:buFont typeface="Wingdings" panose="05000000000000000000" pitchFamily="2" charset="2"/>
              <a:buChar char="Ø"/>
            </a:pPr>
            <a:r>
              <a:rPr lang="en-IN" sz="1800" b="1" dirty="0"/>
              <a:t>Database:</a:t>
            </a:r>
            <a:r>
              <a:rPr lang="en-IN" sz="1800" dirty="0"/>
              <a:t> MySQL</a:t>
            </a:r>
          </a:p>
          <a:p>
            <a:pPr marL="76200" indent="0">
              <a:buNone/>
            </a:pPr>
            <a:endParaRPr lang="en-IN" sz="1800" dirty="0"/>
          </a:p>
          <a:p>
            <a:pPr>
              <a:buFont typeface="Wingdings" panose="05000000000000000000" pitchFamily="2" charset="2"/>
              <a:buChar char="Ø"/>
            </a:pPr>
            <a:r>
              <a:rPr lang="en-IN" sz="1800" b="1" dirty="0"/>
              <a:t>Analytics Tools:</a:t>
            </a:r>
            <a:r>
              <a:rPr lang="en-IN" sz="1800" dirty="0"/>
              <a:t> Google Analytics or </a:t>
            </a:r>
            <a:r>
              <a:rPr lang="en-IN" sz="1800" dirty="0" err="1"/>
              <a:t>Matomo</a:t>
            </a:r>
            <a:r>
              <a:rPr lang="en-IN" sz="1800" dirty="0"/>
              <a:t> (easy integration)</a:t>
            </a:r>
          </a:p>
          <a:p>
            <a:pPr marL="76200" indent="0">
              <a:buNone/>
            </a:pPr>
            <a:endParaRPr lang="en-IN" sz="1800" dirty="0"/>
          </a:p>
          <a:p>
            <a:pPr>
              <a:buFont typeface="Wingdings" panose="05000000000000000000" pitchFamily="2" charset="2"/>
              <a:buChar char="Ø"/>
            </a:pPr>
            <a:r>
              <a:rPr lang="en-IN" sz="1800" b="1" dirty="0"/>
              <a:t>Hosting:</a:t>
            </a:r>
            <a:r>
              <a:rPr lang="en-IN" sz="1800" dirty="0"/>
              <a:t> Government Data </a:t>
            </a:r>
            <a:r>
              <a:rPr lang="en-IN" sz="1800" dirty="0" err="1"/>
              <a:t>Center</a:t>
            </a:r>
            <a:r>
              <a:rPr lang="en-IN" sz="1800" dirty="0"/>
              <a:t> or basic cloud server</a:t>
            </a:r>
          </a:p>
          <a:p>
            <a:pPr marL="495300" lvl="0" indent="-342900" algn="just" rtl="0">
              <a:spcBef>
                <a:spcPts val="0"/>
              </a:spcBef>
              <a:spcAft>
                <a:spcPts val="0"/>
              </a:spcAft>
              <a:buClr>
                <a:schemeClr val="dk1"/>
              </a:buClr>
              <a:buSzPct val="1000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We will b provided after implementation</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1700" b="1" dirty="0"/>
              <a:t>Software Requirements:</a:t>
            </a:r>
          </a:p>
          <a:p>
            <a:pPr>
              <a:buFont typeface="Wingdings" panose="05000000000000000000" pitchFamily="2" charset="2"/>
              <a:buChar char="Ø"/>
            </a:pPr>
            <a:r>
              <a:rPr lang="en-IN" sz="1700" dirty="0"/>
              <a:t>Operating System: Windows/Linux</a:t>
            </a:r>
          </a:p>
          <a:p>
            <a:pPr>
              <a:buFont typeface="Wingdings" panose="05000000000000000000" pitchFamily="2" charset="2"/>
              <a:buChar char="Ø"/>
            </a:pPr>
            <a:r>
              <a:rPr lang="en-IN" sz="1700" dirty="0"/>
              <a:t>Programming Language: Java 11+</a:t>
            </a:r>
          </a:p>
          <a:p>
            <a:pPr>
              <a:buFont typeface="Wingdings" panose="05000000000000000000" pitchFamily="2" charset="2"/>
              <a:buChar char="Ø"/>
            </a:pPr>
            <a:r>
              <a:rPr lang="en-IN" sz="1700" dirty="0"/>
              <a:t>Web Server: Apache Tomcat</a:t>
            </a:r>
          </a:p>
          <a:p>
            <a:pPr>
              <a:buFont typeface="Wingdings" panose="05000000000000000000" pitchFamily="2" charset="2"/>
              <a:buChar char="Ø"/>
            </a:pPr>
            <a:r>
              <a:rPr lang="en-IN" sz="1700" dirty="0"/>
              <a:t>Database: MySQL</a:t>
            </a:r>
          </a:p>
          <a:p>
            <a:pPr>
              <a:buFont typeface="Wingdings" panose="05000000000000000000" pitchFamily="2" charset="2"/>
              <a:buChar char="Ø"/>
            </a:pPr>
            <a:r>
              <a:rPr lang="en-IN" sz="1700" dirty="0"/>
              <a:t>Analytics SDK: Google Analytics or </a:t>
            </a:r>
            <a:r>
              <a:rPr lang="en-IN" sz="1700" dirty="0" err="1"/>
              <a:t>Matomo</a:t>
            </a:r>
            <a:endParaRPr lang="en-IN" sz="1700" dirty="0"/>
          </a:p>
          <a:p>
            <a:pPr marL="76200" indent="0">
              <a:buNone/>
            </a:pPr>
            <a:endParaRPr lang="en-IN" sz="1700" dirty="0"/>
          </a:p>
          <a:p>
            <a:pPr marL="76200" indent="0">
              <a:buNone/>
            </a:pPr>
            <a:r>
              <a:rPr lang="en-IN" sz="1700" b="1" dirty="0"/>
              <a:t>Hardware Requirements:</a:t>
            </a:r>
            <a:endParaRPr lang="en-IN" sz="1700" dirty="0"/>
          </a:p>
          <a:p>
            <a:pPr lvl="1">
              <a:buFont typeface="Wingdings" panose="05000000000000000000" pitchFamily="2" charset="2"/>
              <a:buChar char="Ø"/>
            </a:pPr>
            <a:r>
              <a:rPr lang="en-IN" sz="1700" dirty="0"/>
              <a:t>Minimum 4-core CPU</a:t>
            </a:r>
          </a:p>
          <a:p>
            <a:pPr lvl="1">
              <a:buFont typeface="Wingdings" panose="05000000000000000000" pitchFamily="2" charset="2"/>
              <a:buChar char="Ø"/>
            </a:pPr>
            <a:r>
              <a:rPr lang="en-IN" sz="1700" dirty="0"/>
              <a:t>8 GB RAM</a:t>
            </a:r>
          </a:p>
          <a:p>
            <a:pPr lvl="1">
              <a:buFont typeface="Wingdings" panose="05000000000000000000" pitchFamily="2" charset="2"/>
              <a:buChar char="Ø"/>
            </a:pPr>
            <a:r>
              <a:rPr lang="en-IN" sz="1700" dirty="0"/>
              <a:t>100 GB SSD Storage</a:t>
            </a:r>
          </a:p>
          <a:p>
            <a:pPr lvl="1">
              <a:buFont typeface="Wingdings" panose="05000000000000000000" pitchFamily="2" charset="2"/>
              <a:buChar char="Ø"/>
            </a:pPr>
            <a:r>
              <a:rPr lang="en-IN" sz="1700" dirty="0"/>
              <a:t>Secure Internet Connectivity</a:t>
            </a:r>
          </a:p>
          <a:p>
            <a:pPr marL="76200" indent="0">
              <a:buNone/>
            </a:pPr>
            <a:endParaRPr lang="en-IN" sz="1700" dirty="0"/>
          </a:p>
          <a:p>
            <a:pPr marL="76200" indent="0">
              <a:buNone/>
            </a:pPr>
            <a:endParaRPr lang="en-IN" sz="1700" dirty="0"/>
          </a:p>
          <a:p>
            <a:pPr marL="152400" lvl="0" indent="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Methodology</a:t>
            </a:r>
          </a:p>
        </p:txBody>
      </p:sp>
      <p:sp>
        <p:nvSpPr>
          <p:cNvPr id="2" name="Text Placeholder 1">
            <a:extLst>
              <a:ext uri="{FF2B5EF4-FFF2-40B4-BE49-F238E27FC236}">
                <a16:creationId xmlns:a16="http://schemas.microsoft.com/office/drawing/2014/main" id="{401613DF-98A5-D2D5-3274-6ABB31F40F55}"/>
              </a:ext>
            </a:extLst>
          </p:cNvPr>
          <p:cNvSpPr>
            <a:spLocks noGrp="1" noChangeArrowheads="1"/>
          </p:cNvSpPr>
          <p:nvPr>
            <p:ph type="body" idx="1"/>
          </p:nvPr>
        </p:nvSpPr>
        <p:spPr bwMode="auto">
          <a:xfrm>
            <a:off x="812800" y="1561831"/>
            <a:ext cx="952615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Requirement Analysis</a:t>
            </a:r>
            <a:r>
              <a:rPr kumimoji="0" lang="en-US" altLang="en-US" sz="1800" b="0" i="0" u="none" strike="noStrike" cap="none" normalizeH="0" baseline="0" dirty="0">
                <a:ln>
                  <a:noFill/>
                </a:ln>
                <a:solidFill>
                  <a:schemeClr val="tx1"/>
                </a:solidFill>
                <a:effectLst/>
                <a:latin typeface="Arial" panose="020B0604020202020204" pitchFamily="34" charset="0"/>
              </a:rPr>
              <a:t> – Study PGRKAM’s existing system &amp; identify gaps.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Technology Selection</a:t>
            </a:r>
            <a:r>
              <a:rPr kumimoji="0" lang="en-US" altLang="en-US" sz="1800" b="0" i="0" u="none" strike="noStrike" cap="none" normalizeH="0" baseline="0" dirty="0">
                <a:ln>
                  <a:noFill/>
                </a:ln>
                <a:solidFill>
                  <a:schemeClr val="tx1"/>
                </a:solidFill>
                <a:effectLst/>
                <a:latin typeface="Arial" panose="020B0604020202020204" pitchFamily="34" charset="0"/>
              </a:rPr>
              <a:t> – Use Spring Boot, MySQL, Google Analytics/</a:t>
            </a:r>
            <a:r>
              <a:rPr kumimoji="0" lang="en-US" altLang="en-US" sz="1800" b="0" i="0" u="none" strike="noStrike" cap="none" normalizeH="0" baseline="0" dirty="0" err="1">
                <a:ln>
                  <a:noFill/>
                </a:ln>
                <a:solidFill>
                  <a:schemeClr val="tx1"/>
                </a:solidFill>
                <a:effectLst/>
                <a:latin typeface="Arial" panose="020B0604020202020204" pitchFamily="34" charset="0"/>
              </a:rPr>
              <a:t>Matomo</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System Design</a:t>
            </a:r>
            <a:r>
              <a:rPr kumimoji="0" lang="en-US" altLang="en-US" sz="1800" b="0" i="0" u="none" strike="noStrike" cap="none" normalizeH="0" baseline="0" dirty="0">
                <a:ln>
                  <a:noFill/>
                </a:ln>
                <a:solidFill>
                  <a:schemeClr val="tx1"/>
                </a:solidFill>
                <a:effectLst/>
                <a:latin typeface="Arial" panose="020B0604020202020204" pitchFamily="34" charset="0"/>
              </a:rPr>
              <a:t> – Plan architecture (frontend, backend, database, analytics).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a:t>
            </a:r>
            <a:r>
              <a:rPr kumimoji="0" lang="en-US" altLang="en-US" sz="1800" b="0" i="0" u="none" strike="noStrike" cap="none" normalizeH="0" baseline="0" dirty="0">
                <a:ln>
                  <a:noFill/>
                </a:ln>
                <a:solidFill>
                  <a:schemeClr val="tx1"/>
                </a:solidFill>
                <a:effectLst/>
                <a:latin typeface="Arial" panose="020B0604020202020204" pitchFamily="34" charset="0"/>
              </a:rPr>
              <a:t> – Develop &amp; integrate analytics into the platform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Testing</a:t>
            </a:r>
            <a:r>
              <a:rPr kumimoji="0" lang="en-US" altLang="en-US" sz="1800" b="0" i="0" u="none" strike="noStrike" cap="none" normalizeH="0" baseline="0" dirty="0">
                <a:ln>
                  <a:noFill/>
                </a:ln>
                <a:solidFill>
                  <a:schemeClr val="tx1"/>
                </a:solidFill>
                <a:effectLst/>
                <a:latin typeface="Arial" panose="020B0604020202020204" pitchFamily="34" charset="0"/>
              </a:rPr>
              <a:t> – Check functionality, data accuracy, and analytics tracking.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 Host on Govt Data Center or cloud server.</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Monitoring &amp; Feedback</a:t>
            </a:r>
            <a:r>
              <a:rPr kumimoji="0" lang="en-US" altLang="en-US" sz="1800" b="0" i="0" u="none" strike="noStrike" cap="none" normalizeH="0" baseline="0" dirty="0">
                <a:ln>
                  <a:noFill/>
                </a:ln>
                <a:solidFill>
                  <a:schemeClr val="tx1"/>
                </a:solidFill>
                <a:effectLst/>
                <a:latin typeface="Arial" panose="020B0604020202020204" pitchFamily="34" charset="0"/>
              </a:rPr>
              <a:t> – Collect user/administrator feedback for improvement</a:t>
            </a:r>
          </a:p>
        </p:txBody>
      </p:sp>
    </p:spTree>
    <p:extLst>
      <p:ext uri="{BB962C8B-B14F-4D97-AF65-F5344CB8AC3E}">
        <p14:creationId xmlns:p14="http://schemas.microsoft.com/office/powerpoint/2010/main" val="200045574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716</Words>
  <Application>Microsoft Office PowerPoint</Application>
  <PresentationFormat>Widescreen</PresentationFormat>
  <Paragraphs>122</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vt:lpstr>
      <vt:lpstr>Verdana</vt:lpstr>
      <vt:lpstr>Wingdings</vt:lpstr>
      <vt:lpstr>Bioinformatics</vt:lpstr>
      <vt:lpstr>Enhancing PGRKAM Platform with Integrated Analytics for User Engagement Insights </vt:lpstr>
      <vt:lpstr>Problem Statement Number: </vt:lpstr>
      <vt:lpstr>Problem Statement </vt:lpstr>
      <vt:lpstr>Objectives </vt:lpstr>
      <vt:lpstr>Background and Related work for title Selection </vt:lpstr>
      <vt:lpstr>Analysis of Problem Statement</vt:lpstr>
      <vt:lpstr>Github Link</vt:lpstr>
      <vt:lpstr>Analysis of Problem Statement (contd...)</vt:lpstr>
      <vt:lpstr>Methodology</vt:lpstr>
      <vt:lpstr>Timeline of the Project (Gantt Chart)</vt:lpstr>
      <vt:lpstr>Expected Outcomes</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Aamna Rifa</cp:lastModifiedBy>
  <cp:revision>42</cp:revision>
  <dcterms:modified xsi:type="dcterms:W3CDTF">2025-08-19T18:50:17Z</dcterms:modified>
</cp:coreProperties>
</file>