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7" r:id="rId4"/>
    <p:sldId id="275" r:id="rId5"/>
    <p:sldId id="260" r:id="rId6"/>
    <p:sldId id="276" r:id="rId7"/>
    <p:sldId id="277" r:id="rId8"/>
    <p:sldId id="263" r:id="rId9"/>
    <p:sldId id="261" r:id="rId10"/>
    <p:sldId id="262" r:id="rId11"/>
    <p:sldId id="270" r:id="rId12"/>
    <p:sldId id="278" r:id="rId13"/>
    <p:sldId id="274" r:id="rId14"/>
    <p:sldId id="268"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50564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5413CD-0D28-454B-8D6A-6FB29ACCCAA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0418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5712993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035423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3911329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5413CD-0D28-454B-8D6A-6FB29ACCCAA7}"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25725071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F5413CD-0D28-454B-8D6A-6FB29ACCCAA7}" type="datetimeFigureOut">
              <a:rPr lang="en-IN" smtClean="0"/>
              <a:t>18-03-2025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784251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188717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26232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446914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F5413CD-0D28-454B-8D6A-6FB29ACCCAA7}" type="datetimeFigureOut">
              <a:rPr lang="en-IN" smtClean="0"/>
              <a:t>18-03-2025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5910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5413CD-0D28-454B-8D6A-6FB29ACCCAA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86094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5413CD-0D28-454B-8D6A-6FB29ACCCAA7}" type="datetimeFigureOut">
              <a:rPr lang="en-IN" smtClean="0"/>
              <a:t>18-03-2025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93559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5413CD-0D28-454B-8D6A-6FB29ACCCAA7}" type="datetimeFigureOut">
              <a:rPr lang="en-IN" smtClean="0"/>
              <a:t>18-03-2025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311273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5413CD-0D28-454B-8D6A-6FB29ACCCAA7}" type="datetimeFigureOut">
              <a:rPr lang="en-IN" smtClean="0"/>
              <a:t>18-03-2025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54148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5413CD-0D28-454B-8D6A-6FB29ACCCAA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1684278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F5413CD-0D28-454B-8D6A-6FB29ACCCAA7}" type="datetimeFigureOut">
              <a:rPr lang="en-IN" smtClean="0"/>
              <a:t>18-03-2025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F18D5EB-8CF1-429D-BDB2-872CE6B220ED}" type="slidenum">
              <a:rPr lang="en-IN" smtClean="0"/>
              <a:t>‹#›</a:t>
            </a:fld>
            <a:endParaRPr lang="en-IN"/>
          </a:p>
        </p:txBody>
      </p:sp>
    </p:spTree>
    <p:extLst>
      <p:ext uri="{BB962C8B-B14F-4D97-AF65-F5344CB8AC3E}">
        <p14:creationId xmlns:p14="http://schemas.microsoft.com/office/powerpoint/2010/main" val="455750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F5413CD-0D28-454B-8D6A-6FB29ACCCAA7}" type="datetimeFigureOut">
              <a:rPr lang="en-IN" smtClean="0"/>
              <a:t>18-03-2025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F18D5EB-8CF1-429D-BDB2-872CE6B220ED}" type="slidenum">
              <a:rPr lang="en-IN" smtClean="0"/>
              <a:t>‹#›</a:t>
            </a:fld>
            <a:endParaRPr lang="en-IN"/>
          </a:p>
        </p:txBody>
      </p:sp>
    </p:spTree>
    <p:extLst>
      <p:ext uri="{BB962C8B-B14F-4D97-AF65-F5344CB8AC3E}">
        <p14:creationId xmlns:p14="http://schemas.microsoft.com/office/powerpoint/2010/main" val="41112690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8.jpg"/><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992207" y="3654792"/>
            <a:ext cx="3897923" cy="1655762"/>
          </a:xfrm>
        </p:spPr>
        <p:txBody>
          <a:bodyPr>
            <a:normAutofit/>
          </a:bodyPr>
          <a:lstStyle/>
          <a:p>
            <a:r>
              <a:rPr lang="en-GB" sz="2000" dirty="0">
                <a:latin typeface="Times New Roman" panose="02020603050405020304" pitchFamily="18" charset="0"/>
                <a:cs typeface="Times New Roman" panose="02020603050405020304" pitchFamily="18" charset="0"/>
              </a:rPr>
              <a:t>Presented by</a:t>
            </a:r>
          </a:p>
          <a:p>
            <a:r>
              <a:rPr lang="en-GB" sz="1800" dirty="0">
                <a:latin typeface="Times New Roman" panose="02020603050405020304" pitchFamily="18" charset="0"/>
                <a:cs typeface="Times New Roman" panose="02020603050405020304" pitchFamily="18" charset="0"/>
              </a:rPr>
              <a:t>211FA04444</a:t>
            </a:r>
          </a:p>
          <a:p>
            <a:r>
              <a:rPr lang="en-GB" sz="1800" dirty="0">
                <a:latin typeface="Times New Roman" panose="02020603050405020304" pitchFamily="18" charset="0"/>
                <a:cs typeface="Times New Roman" panose="02020603050405020304" pitchFamily="18" charset="0"/>
              </a:rPr>
              <a:t>211FA04440</a:t>
            </a:r>
          </a:p>
          <a:p>
            <a:r>
              <a:rPr lang="en-GB" sz="1800" dirty="0">
                <a:latin typeface="Times New Roman" panose="02020603050405020304" pitchFamily="18" charset="0"/>
                <a:cs typeface="Times New Roman" panose="02020603050405020304" pitchFamily="18" charset="0"/>
              </a:rPr>
              <a:t>221LA04011</a:t>
            </a:r>
            <a:endParaRPr lang="en-IN" sz="18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78668" y="2214992"/>
            <a:ext cx="3666392" cy="369332"/>
          </a:xfrm>
          <a:prstGeom prst="rect">
            <a:avLst/>
          </a:prstGeom>
          <a:noFill/>
        </p:spPr>
        <p:txBody>
          <a:bodyPr wrap="square" rtlCol="0">
            <a:spAutoFit/>
          </a:bodyPr>
          <a:lstStyle/>
          <a:p>
            <a:r>
              <a:rPr lang="en-GB" dirty="0">
                <a:solidFill>
                  <a:schemeClr val="bg2"/>
                </a:solidFill>
                <a:latin typeface="Times New Roman" panose="02020603050405020304" pitchFamily="18" charset="0"/>
                <a:cs typeface="Times New Roman" panose="02020603050405020304" pitchFamily="18" charset="0"/>
              </a:rPr>
              <a:t>BATCH -134</a:t>
            </a:r>
            <a:endParaRPr lang="en-IN" dirty="0">
              <a:solidFill>
                <a:schemeClr val="bg2"/>
              </a:solidFill>
            </a:endParaRPr>
          </a:p>
        </p:txBody>
      </p:sp>
      <p:sp>
        <p:nvSpPr>
          <p:cNvPr id="6" name="TextBox 5"/>
          <p:cNvSpPr txBox="1"/>
          <p:nvPr/>
        </p:nvSpPr>
        <p:spPr>
          <a:xfrm>
            <a:off x="817684" y="3836342"/>
            <a:ext cx="3622430" cy="1200329"/>
          </a:xfrm>
          <a:prstGeom prst="rect">
            <a:avLst/>
          </a:prstGeom>
          <a:noFill/>
        </p:spPr>
        <p:txBody>
          <a:bodyPr wrap="square" rtlCol="0">
            <a:spAutoFit/>
          </a:bodyPr>
          <a:lstStyle/>
          <a:p>
            <a:r>
              <a:rPr lang="en-IN" dirty="0">
                <a:solidFill>
                  <a:schemeClr val="bg2"/>
                </a:solidFill>
              </a:rPr>
              <a:t>Guided : T. Narasimha Rao</a:t>
            </a:r>
          </a:p>
          <a:p>
            <a:r>
              <a:rPr lang="en-GB" dirty="0">
                <a:solidFill>
                  <a:schemeClr val="bg2"/>
                </a:solidFill>
              </a:rPr>
              <a:t>Assistant Professor</a:t>
            </a:r>
          </a:p>
          <a:p>
            <a:r>
              <a:rPr lang="en-GB" dirty="0">
                <a:solidFill>
                  <a:schemeClr val="bg2"/>
                </a:solidFill>
              </a:rPr>
              <a:t>Department of cse</a:t>
            </a:r>
            <a:endParaRPr lang="en-IN" dirty="0">
              <a:solidFill>
                <a:schemeClr val="bg2"/>
              </a:solidFill>
            </a:endParaRPr>
          </a:p>
          <a:p>
            <a:endParaRPr lang="en-IN" dirty="0"/>
          </a:p>
        </p:txBody>
      </p:sp>
      <p:sp>
        <p:nvSpPr>
          <p:cNvPr id="10" name="TextBox 9"/>
          <p:cNvSpPr txBox="1"/>
          <p:nvPr/>
        </p:nvSpPr>
        <p:spPr>
          <a:xfrm>
            <a:off x="1264024" y="694592"/>
            <a:ext cx="9072282" cy="830997"/>
          </a:xfrm>
          <a:prstGeom prst="rect">
            <a:avLst/>
          </a:prstGeom>
          <a:noFill/>
        </p:spPr>
        <p:txBody>
          <a:bodyPr wrap="square" rtlCol="0">
            <a:spAutoFit/>
          </a:bodyPr>
          <a:lstStyle/>
          <a:p>
            <a:pPr algn="ctr"/>
            <a:r>
              <a:rPr lang="en-US" sz="2400" dirty="0">
                <a:solidFill>
                  <a:srgbClr val="FFFF00"/>
                </a:solidFill>
              </a:rPr>
              <a:t>Using Transfer Learning Models for Identifying Date Palm Leaf Diseases and Recommending Pesticides</a:t>
            </a:r>
            <a:endParaRPr lang="en-IN" sz="2400" dirty="0">
              <a:solidFill>
                <a:srgbClr val="FFFF00"/>
              </a:solidFill>
            </a:endParaRPr>
          </a:p>
        </p:txBody>
      </p:sp>
    </p:spTree>
    <p:extLst>
      <p:ext uri="{BB962C8B-B14F-4D97-AF65-F5344CB8AC3E}">
        <p14:creationId xmlns:p14="http://schemas.microsoft.com/office/powerpoint/2010/main" val="1856155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736216"/>
            <a:ext cx="10515600" cy="865798"/>
          </a:xfrm>
        </p:spPr>
        <p:txBody>
          <a:bodyPr>
            <a:normAutofit/>
          </a:bodyPr>
          <a:lstStyle/>
          <a:p>
            <a:r>
              <a:rPr lang="en-GB" sz="2000" dirty="0">
                <a:solidFill>
                  <a:srgbClr val="92D050"/>
                </a:solidFill>
                <a:latin typeface="Times New Roman" panose="02020603050405020304" pitchFamily="18" charset="0"/>
                <a:cs typeface="Times New Roman" panose="02020603050405020304" pitchFamily="18" charset="0"/>
              </a:rPr>
              <a:t>DATASET</a:t>
            </a:r>
            <a:endParaRPr lang="en-IN" sz="2000" dirty="0">
              <a:solidFill>
                <a:srgbClr val="92D05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737" y="2338230"/>
            <a:ext cx="2569918" cy="1375907"/>
          </a:xfr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09342" y="2345604"/>
            <a:ext cx="2579076" cy="1327322"/>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71909" y="2303585"/>
            <a:ext cx="2647951" cy="1318437"/>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286" y="4466493"/>
            <a:ext cx="2318238" cy="1828800"/>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36376" y="4517049"/>
            <a:ext cx="2611316" cy="1727688"/>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65544" y="4514851"/>
            <a:ext cx="2212730" cy="1780442"/>
          </a:xfrm>
          <a:prstGeom prst="rect">
            <a:avLst/>
          </a:prstGeom>
        </p:spPr>
      </p:pic>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11494" y="4517050"/>
            <a:ext cx="1828800" cy="1727687"/>
          </a:xfrm>
          <a:prstGeom prst="rect">
            <a:avLst/>
          </a:prstGeom>
        </p:spPr>
      </p:pic>
      <p:sp>
        <p:nvSpPr>
          <p:cNvPr id="11" name="TextBox 10"/>
          <p:cNvSpPr txBox="1"/>
          <p:nvPr/>
        </p:nvSpPr>
        <p:spPr>
          <a:xfrm>
            <a:off x="1182382" y="3771822"/>
            <a:ext cx="1999152" cy="369332"/>
          </a:xfrm>
          <a:prstGeom prst="rect">
            <a:avLst/>
          </a:prstGeom>
          <a:noFill/>
        </p:spPr>
        <p:txBody>
          <a:bodyPr wrap="square" rtlCol="0">
            <a:spAutoFit/>
          </a:bodyPr>
          <a:lstStyle/>
          <a:p>
            <a:r>
              <a:rPr lang="en-GB" dirty="0"/>
              <a:t>Brown spots</a:t>
            </a:r>
            <a:endParaRPr lang="en-IN" dirty="0"/>
          </a:p>
        </p:txBody>
      </p:sp>
      <p:sp>
        <p:nvSpPr>
          <p:cNvPr id="12" name="TextBox 11"/>
          <p:cNvSpPr txBox="1"/>
          <p:nvPr/>
        </p:nvSpPr>
        <p:spPr>
          <a:xfrm>
            <a:off x="5142034" y="3771822"/>
            <a:ext cx="1907931" cy="646331"/>
          </a:xfrm>
          <a:prstGeom prst="rect">
            <a:avLst/>
          </a:prstGeom>
          <a:noFill/>
        </p:spPr>
        <p:txBody>
          <a:bodyPr wrap="square" rtlCol="0">
            <a:spAutoFit/>
          </a:bodyPr>
          <a:lstStyle/>
          <a:p>
            <a:r>
              <a:rPr lang="en-GB" dirty="0"/>
              <a:t>Bug</a:t>
            </a:r>
          </a:p>
          <a:p>
            <a:endParaRPr lang="en-IN" dirty="0"/>
          </a:p>
        </p:txBody>
      </p:sp>
      <p:sp>
        <p:nvSpPr>
          <p:cNvPr id="13" name="TextBox 12"/>
          <p:cNvSpPr txBox="1"/>
          <p:nvPr/>
        </p:nvSpPr>
        <p:spPr>
          <a:xfrm>
            <a:off x="9260863" y="3771823"/>
            <a:ext cx="1301261" cy="646331"/>
          </a:xfrm>
          <a:prstGeom prst="rect">
            <a:avLst/>
          </a:prstGeom>
          <a:noFill/>
        </p:spPr>
        <p:txBody>
          <a:bodyPr wrap="square" rtlCol="0">
            <a:spAutoFit/>
          </a:bodyPr>
          <a:lstStyle/>
          <a:p>
            <a:r>
              <a:rPr lang="en-GB" dirty="0"/>
              <a:t>Dubas</a:t>
            </a:r>
          </a:p>
          <a:p>
            <a:endParaRPr lang="en-IN" dirty="0"/>
          </a:p>
        </p:txBody>
      </p:sp>
      <p:sp>
        <p:nvSpPr>
          <p:cNvPr id="14" name="TextBox 13"/>
          <p:cNvSpPr txBox="1"/>
          <p:nvPr/>
        </p:nvSpPr>
        <p:spPr>
          <a:xfrm>
            <a:off x="1247227" y="6378581"/>
            <a:ext cx="1934307" cy="646331"/>
          </a:xfrm>
          <a:prstGeom prst="rect">
            <a:avLst/>
          </a:prstGeom>
          <a:noFill/>
        </p:spPr>
        <p:txBody>
          <a:bodyPr wrap="square" rtlCol="0">
            <a:spAutoFit/>
          </a:bodyPr>
          <a:lstStyle/>
          <a:p>
            <a:r>
              <a:rPr lang="en-GB" dirty="0"/>
              <a:t>Healthy</a:t>
            </a:r>
          </a:p>
          <a:p>
            <a:endParaRPr lang="en-IN" dirty="0"/>
          </a:p>
        </p:txBody>
      </p:sp>
      <p:sp>
        <p:nvSpPr>
          <p:cNvPr id="15" name="TextBox 14"/>
          <p:cNvSpPr txBox="1"/>
          <p:nvPr/>
        </p:nvSpPr>
        <p:spPr>
          <a:xfrm>
            <a:off x="4497269" y="6378581"/>
            <a:ext cx="1960685" cy="646331"/>
          </a:xfrm>
          <a:prstGeom prst="rect">
            <a:avLst/>
          </a:prstGeom>
          <a:noFill/>
        </p:spPr>
        <p:txBody>
          <a:bodyPr wrap="square" rtlCol="0">
            <a:spAutoFit/>
          </a:bodyPr>
          <a:lstStyle/>
          <a:p>
            <a:r>
              <a:rPr lang="en-GB" dirty="0"/>
              <a:t>Healthy2</a:t>
            </a:r>
          </a:p>
          <a:p>
            <a:endParaRPr lang="en-IN" dirty="0"/>
          </a:p>
        </p:txBody>
      </p:sp>
      <p:sp>
        <p:nvSpPr>
          <p:cNvPr id="16" name="TextBox 15"/>
          <p:cNvSpPr txBox="1"/>
          <p:nvPr/>
        </p:nvSpPr>
        <p:spPr>
          <a:xfrm>
            <a:off x="7773689" y="6299782"/>
            <a:ext cx="1723292" cy="646331"/>
          </a:xfrm>
          <a:prstGeom prst="rect">
            <a:avLst/>
          </a:prstGeom>
          <a:noFill/>
        </p:spPr>
        <p:txBody>
          <a:bodyPr wrap="square" rtlCol="0">
            <a:spAutoFit/>
          </a:bodyPr>
          <a:lstStyle/>
          <a:p>
            <a:r>
              <a:rPr lang="en-GB" dirty="0"/>
              <a:t>Honey</a:t>
            </a:r>
          </a:p>
          <a:p>
            <a:endParaRPr lang="en-IN" dirty="0"/>
          </a:p>
        </p:txBody>
      </p:sp>
      <p:sp>
        <p:nvSpPr>
          <p:cNvPr id="17" name="TextBox 16"/>
          <p:cNvSpPr txBox="1"/>
          <p:nvPr/>
        </p:nvSpPr>
        <p:spPr>
          <a:xfrm>
            <a:off x="10386279" y="6211858"/>
            <a:ext cx="1441938" cy="646331"/>
          </a:xfrm>
          <a:prstGeom prst="rect">
            <a:avLst/>
          </a:prstGeom>
          <a:noFill/>
        </p:spPr>
        <p:txBody>
          <a:bodyPr wrap="square" rtlCol="0">
            <a:spAutoFit/>
          </a:bodyPr>
          <a:lstStyle/>
          <a:p>
            <a:r>
              <a:rPr lang="en-GB" dirty="0"/>
              <a:t>White scale</a:t>
            </a:r>
          </a:p>
          <a:p>
            <a:endParaRPr lang="en-IN" dirty="0"/>
          </a:p>
        </p:txBody>
      </p:sp>
    </p:spTree>
    <p:extLst>
      <p:ext uri="{BB962C8B-B14F-4D97-AF65-F5344CB8AC3E}">
        <p14:creationId xmlns:p14="http://schemas.microsoft.com/office/powerpoint/2010/main" val="1319267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700" y="1070384"/>
            <a:ext cx="8761413" cy="706964"/>
          </a:xfrm>
        </p:spPr>
        <p:txBody>
          <a:bodyPr/>
          <a:lstStyle/>
          <a:p>
            <a:r>
              <a:rPr lang="en-GB" sz="2400" dirty="0">
                <a:solidFill>
                  <a:srgbClr val="92D050"/>
                </a:solidFill>
                <a:latin typeface="Times New Roman" panose="02020603050405020304" pitchFamily="18" charset="0"/>
                <a:cs typeface="Times New Roman" panose="02020603050405020304" pitchFamily="18" charset="0"/>
              </a:rPr>
              <a:t>PERFORMANCE METRIX</a:t>
            </a:r>
            <a:endParaRPr lang="en-IN" sz="2400" dirty="0">
              <a:solidFill>
                <a:srgbClr val="92D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8068" y="2366107"/>
            <a:ext cx="10067193" cy="3419232"/>
          </a:xfrm>
        </p:spPr>
        <p:txBody>
          <a:bodyPr>
            <a:normAutofit fontScale="92500" lnSpcReduction="20000"/>
          </a:bodyPr>
          <a:lstStyle/>
          <a:p>
            <a:pPr algn="just"/>
            <a:r>
              <a:rPr lang="en-GB" dirty="0">
                <a:latin typeface="Times New Roman" panose="02020603050405020304" pitchFamily="18" charset="0"/>
                <a:cs typeface="Times New Roman" panose="02020603050405020304" pitchFamily="18" charset="0"/>
              </a:rPr>
              <a:t>Accuracy: The proportion of correct predictions (both true positives and true negatives) out of all predictions made.</a:t>
            </a:r>
          </a:p>
          <a:p>
            <a:pPr marL="0" indent="0" algn="just">
              <a:buNone/>
            </a:pPr>
            <a:r>
              <a:rPr lang="en-GB" dirty="0">
                <a:latin typeface="Times New Roman" panose="02020603050405020304" pitchFamily="18" charset="0"/>
                <a:cs typeface="Times New Roman" panose="02020603050405020304" pitchFamily="18" charset="0"/>
              </a:rPr>
              <a:t>                                         </a:t>
            </a:r>
          </a:p>
          <a:p>
            <a:pPr marL="0" indent="0" algn="just">
              <a:buNone/>
            </a:pPr>
            <a:r>
              <a:rPr lang="en-GB" dirty="0">
                <a:latin typeface="Times New Roman" panose="02020603050405020304" pitchFamily="18" charset="0"/>
                <a:cs typeface="Times New Roman" panose="02020603050405020304" pitchFamily="18" charset="0"/>
              </a:rPr>
              <a:t>							</a:t>
            </a:r>
          </a:p>
          <a:p>
            <a:pPr algn="just"/>
            <a:r>
              <a:rPr lang="en-GB" dirty="0">
                <a:latin typeface="Times New Roman" panose="02020603050405020304" pitchFamily="18" charset="0"/>
                <a:cs typeface="Times New Roman" panose="02020603050405020304" pitchFamily="18" charset="0"/>
              </a:rPr>
              <a:t>Precision: The proportion of true positives out of all predicted positives, indicating how accurate positive predictions .</a:t>
            </a:r>
          </a:p>
          <a:p>
            <a:pPr marL="0" indent="0" algn="just">
              <a:buNone/>
            </a:pPr>
            <a:r>
              <a:rPr lang="en-GB" dirty="0">
                <a:latin typeface="Times New Roman" panose="02020603050405020304" pitchFamily="18" charset="0"/>
                <a:cs typeface="Times New Roman" panose="02020603050405020304" pitchFamily="18" charset="0"/>
              </a:rPr>
              <a:t>				</a:t>
            </a:r>
            <a:endParaRPr lang="en-GB" dirty="0" smtClean="0">
              <a:latin typeface="Times New Roman" panose="02020603050405020304" pitchFamily="18" charset="0"/>
              <a:cs typeface="Times New Roman" panose="02020603050405020304" pitchFamily="18" charset="0"/>
            </a:endParaRPr>
          </a:p>
          <a:p>
            <a:pPr marL="0" indent="0" algn="just">
              <a:buNone/>
            </a:pPr>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Recall: The proportion of true positives out of all actual positives, showing how well the model identifies positive instances.</a:t>
            </a:r>
          </a:p>
          <a:p>
            <a:pPr marL="0" indent="0" algn="just">
              <a:buNone/>
            </a:pPr>
            <a:r>
              <a:rPr lang="en-GB" dirty="0">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2"/>
          <a:stretch>
            <a:fillRect/>
          </a:stretch>
        </p:blipFill>
        <p:spPr>
          <a:xfrm>
            <a:off x="2929929" y="2832167"/>
            <a:ext cx="3962953" cy="771633"/>
          </a:xfrm>
          <a:prstGeom prst="rect">
            <a:avLst/>
          </a:prstGeom>
        </p:spPr>
      </p:pic>
      <p:pic>
        <p:nvPicPr>
          <p:cNvPr id="5" name="Picture 4"/>
          <p:cNvPicPr>
            <a:picLocks noChangeAspect="1"/>
          </p:cNvPicPr>
          <p:nvPr/>
        </p:nvPicPr>
        <p:blipFill>
          <a:blip r:embed="rId3"/>
          <a:stretch>
            <a:fillRect/>
          </a:stretch>
        </p:blipFill>
        <p:spPr>
          <a:xfrm>
            <a:off x="3606298" y="3846726"/>
            <a:ext cx="2610214" cy="847843"/>
          </a:xfrm>
          <a:prstGeom prst="rect">
            <a:avLst/>
          </a:prstGeom>
        </p:spPr>
      </p:pic>
      <p:pic>
        <p:nvPicPr>
          <p:cNvPr id="6" name="Picture 5"/>
          <p:cNvPicPr>
            <a:picLocks noChangeAspect="1"/>
          </p:cNvPicPr>
          <p:nvPr/>
        </p:nvPicPr>
        <p:blipFill>
          <a:blip r:embed="rId4"/>
          <a:stretch>
            <a:fillRect/>
          </a:stretch>
        </p:blipFill>
        <p:spPr>
          <a:xfrm>
            <a:off x="3730140" y="5342364"/>
            <a:ext cx="2486372" cy="885949"/>
          </a:xfrm>
          <a:prstGeom prst="rect">
            <a:avLst/>
          </a:prstGeom>
        </p:spPr>
      </p:pic>
    </p:spTree>
    <p:extLst>
      <p:ext uri="{BB962C8B-B14F-4D97-AF65-F5344CB8AC3E}">
        <p14:creationId xmlns:p14="http://schemas.microsoft.com/office/powerpoint/2010/main" val="156300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4666" y="2652990"/>
            <a:ext cx="6096000" cy="2585323"/>
          </a:xfrm>
          <a:prstGeom prst="rect">
            <a:avLst/>
          </a:prstGeom>
        </p:spPr>
        <p:txBody>
          <a:bodyPr>
            <a:spAutoFit/>
          </a:bodyPr>
          <a:lstStyle/>
          <a:p>
            <a:pPr algn="just"/>
            <a:r>
              <a:rPr lang="en-GB" dirty="0">
                <a:latin typeface="Times New Roman" panose="02020603050405020304" pitchFamily="18" charset="0"/>
                <a:cs typeface="Times New Roman" panose="02020603050405020304" pitchFamily="18" charset="0"/>
              </a:rPr>
              <a:t>F1-Score: The harmonic mean of precision and recall, balancing the trade-off between the two metrics</a:t>
            </a:r>
            <a:r>
              <a:rPr lang="en-GB" dirty="0" smtClean="0">
                <a:latin typeface="Times New Roman" panose="02020603050405020304" pitchFamily="18" charset="0"/>
                <a:cs typeface="Times New Roman" panose="02020603050405020304" pitchFamily="18" charset="0"/>
              </a:rPr>
              <a:t>.</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       </a:t>
            </a:r>
          </a:p>
          <a:p>
            <a:pPr algn="just"/>
            <a:endParaRPr lang="en-GB" dirty="0">
              <a:latin typeface="Times New Roman" panose="02020603050405020304" pitchFamily="18" charset="0"/>
              <a:cs typeface="Times New Roman" panose="02020603050405020304" pitchFamily="18" charset="0"/>
            </a:endParaRPr>
          </a:p>
          <a:p>
            <a:pPr algn="just"/>
            <a:r>
              <a:rPr lang="en-GB" dirty="0" smtClean="0">
                <a:latin typeface="Times New Roman" panose="02020603050405020304" pitchFamily="18" charset="0"/>
                <a:cs typeface="Times New Roman" panose="02020603050405020304" pitchFamily="18" charset="0"/>
              </a:rPr>
              <a:t>Support :The </a:t>
            </a:r>
            <a:r>
              <a:rPr lang="en-GB" dirty="0">
                <a:latin typeface="Times New Roman" panose="02020603050405020304" pitchFamily="18" charset="0"/>
                <a:cs typeface="Times New Roman" panose="02020603050405020304" pitchFamily="18" charset="0"/>
              </a:rPr>
              <a:t>actual number of true instances in the dataset for that </a:t>
            </a:r>
            <a:r>
              <a:rPr lang="en-GB" dirty="0" smtClean="0">
                <a:latin typeface="Times New Roman" panose="02020603050405020304" pitchFamily="18" charset="0"/>
                <a:cs typeface="Times New Roman" panose="02020603050405020304" pitchFamily="18" charset="0"/>
              </a:rPr>
              <a:t>class</a:t>
            </a:r>
          </a:p>
          <a:p>
            <a:pPr algn="just"/>
            <a:endParaRPr lang="en-GB"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1628847" y="3359528"/>
            <a:ext cx="3667637" cy="905001"/>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9162" y="2409092"/>
            <a:ext cx="4103188" cy="3552093"/>
          </a:xfrm>
          <a:prstGeom prst="rect">
            <a:avLst/>
          </a:prstGeom>
        </p:spPr>
      </p:pic>
      <p:pic>
        <p:nvPicPr>
          <p:cNvPr id="3" name="Picture 2"/>
          <p:cNvPicPr>
            <a:picLocks noChangeAspect="1"/>
          </p:cNvPicPr>
          <p:nvPr/>
        </p:nvPicPr>
        <p:blipFill>
          <a:blip r:embed="rId4"/>
          <a:stretch>
            <a:fillRect/>
          </a:stretch>
        </p:blipFill>
        <p:spPr>
          <a:xfrm>
            <a:off x="1523959" y="5238313"/>
            <a:ext cx="5410955" cy="476316"/>
          </a:xfrm>
          <a:prstGeom prst="rect">
            <a:avLst/>
          </a:prstGeom>
        </p:spPr>
      </p:pic>
    </p:spTree>
    <p:extLst>
      <p:ext uri="{BB962C8B-B14F-4D97-AF65-F5344CB8AC3E}">
        <p14:creationId xmlns:p14="http://schemas.microsoft.com/office/powerpoint/2010/main" val="1940825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9907" y="1336431"/>
            <a:ext cx="6559062" cy="461665"/>
          </a:xfrm>
          <a:prstGeom prst="rect">
            <a:avLst/>
          </a:prstGeom>
          <a:noFill/>
        </p:spPr>
        <p:txBody>
          <a:bodyPr wrap="square" rtlCol="0">
            <a:spAutoFit/>
          </a:bodyPr>
          <a:lstStyle/>
          <a:p>
            <a:r>
              <a:rPr lang="en-GB" sz="2400" dirty="0">
                <a:solidFill>
                  <a:srgbClr val="00B050"/>
                </a:solidFill>
                <a:latin typeface="Times New Roman" panose="02020603050405020304" pitchFamily="18" charset="0"/>
                <a:cs typeface="Times New Roman" panose="02020603050405020304" pitchFamily="18" charset="0"/>
              </a:rPr>
              <a:t>COMPARISON TABLE </a:t>
            </a:r>
            <a:endParaRPr lang="en-IN" sz="2400" dirty="0">
              <a:solidFill>
                <a:srgbClr val="00B050"/>
              </a:solidFill>
            </a:endParaRPr>
          </a:p>
        </p:txBody>
      </p:sp>
      <p:pic>
        <p:nvPicPr>
          <p:cNvPr id="2" name="Picture 1"/>
          <p:cNvPicPr>
            <a:picLocks noChangeAspect="1"/>
          </p:cNvPicPr>
          <p:nvPr/>
        </p:nvPicPr>
        <p:blipFill>
          <a:blip r:embed="rId2"/>
          <a:stretch>
            <a:fillRect/>
          </a:stretch>
        </p:blipFill>
        <p:spPr>
          <a:xfrm>
            <a:off x="1310053" y="2338236"/>
            <a:ext cx="8864352" cy="3822523"/>
          </a:xfrm>
          <a:prstGeom prst="rect">
            <a:avLst/>
          </a:prstGeom>
        </p:spPr>
      </p:pic>
    </p:spTree>
    <p:extLst>
      <p:ext uri="{BB962C8B-B14F-4D97-AF65-F5344CB8AC3E}">
        <p14:creationId xmlns:p14="http://schemas.microsoft.com/office/powerpoint/2010/main" val="352692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295" y="773724"/>
            <a:ext cx="10515600" cy="1325563"/>
          </a:xfrm>
        </p:spPr>
        <p:txBody>
          <a:bodyPr>
            <a:normAutofit/>
          </a:bodyPr>
          <a:lstStyle/>
          <a:p>
            <a:r>
              <a:rPr lang="en-GB" sz="2400" dirty="0">
                <a:solidFill>
                  <a:srgbClr val="00B050"/>
                </a:solidFill>
                <a:latin typeface="Times New Roman" panose="02020603050405020304" pitchFamily="18" charset="0"/>
                <a:cs typeface="Times New Roman" panose="02020603050405020304" pitchFamily="18" charset="0"/>
              </a:rPr>
              <a:t>RESULTS</a:t>
            </a:r>
            <a:endParaRPr lang="en-IN" sz="2400" dirty="0"/>
          </a:p>
        </p:txBody>
      </p:sp>
      <p:pic>
        <p:nvPicPr>
          <p:cNvPr id="4" name="Picture 3"/>
          <p:cNvPicPr>
            <a:picLocks noChangeAspect="1"/>
          </p:cNvPicPr>
          <p:nvPr/>
        </p:nvPicPr>
        <p:blipFill>
          <a:blip r:embed="rId2"/>
          <a:stretch>
            <a:fillRect/>
          </a:stretch>
        </p:blipFill>
        <p:spPr>
          <a:xfrm>
            <a:off x="386862" y="2417885"/>
            <a:ext cx="4360983" cy="3033346"/>
          </a:xfrm>
          <a:prstGeom prst="rect">
            <a:avLst/>
          </a:prstGeom>
        </p:spPr>
      </p:pic>
      <p:pic>
        <p:nvPicPr>
          <p:cNvPr id="9" name="Picture 8"/>
          <p:cNvPicPr>
            <a:picLocks noChangeAspect="1"/>
          </p:cNvPicPr>
          <p:nvPr/>
        </p:nvPicPr>
        <p:blipFill>
          <a:blip r:embed="rId3"/>
          <a:stretch>
            <a:fillRect/>
          </a:stretch>
        </p:blipFill>
        <p:spPr>
          <a:xfrm>
            <a:off x="6171884" y="2417885"/>
            <a:ext cx="4290962" cy="2963007"/>
          </a:xfrm>
          <a:prstGeom prst="rect">
            <a:avLst/>
          </a:prstGeom>
        </p:spPr>
      </p:pic>
    </p:spTree>
    <p:extLst>
      <p:ext uri="{BB962C8B-B14F-4D97-AF65-F5344CB8AC3E}">
        <p14:creationId xmlns:p14="http://schemas.microsoft.com/office/powerpoint/2010/main" val="2651099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59423" y="2603500"/>
            <a:ext cx="10726615" cy="3416300"/>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system leverages MobileNetV2, a highly efficient transfer learning model, to achieve 94% accuracy in date palm disease detection. This model was selected due to its superior performance in accuracy, inference speed, and resource efficiency. By integrating MobileNetV2, the system ensures precise disease identification and provides real-time pesticide recommendations, optimizing pesticide usage based on specific disease conditions.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738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400" dirty="0">
                <a:solidFill>
                  <a:srgbClr val="FFFF00"/>
                </a:solidFill>
                <a:latin typeface="Times New Roman" panose="02020603050405020304" pitchFamily="18" charset="0"/>
                <a:cs typeface="Times New Roman" panose="02020603050405020304" pitchFamily="18" charset="0"/>
              </a:rPr>
              <a:t>REFERENCES</a:t>
            </a:r>
            <a:endParaRPr lang="en-IN" sz="2400" dirty="0">
              <a:solidFill>
                <a:srgbClr val="FFFF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54954" y="2603499"/>
            <a:ext cx="8825659" cy="4008315"/>
          </a:xfrm>
        </p:spPr>
        <p:txBody>
          <a:bodyPr>
            <a:normAutofit/>
          </a:bodyPr>
          <a:lstStyle/>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S. Savaş, "Application of Deep Ensemble Learning for Palm Disease Detection in Smart Agriculture," Heliyon, vol. 10, 2024, e37141. </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A. Mazin and H. Almayaly, "The infected date palm leaves by Dubas insects dataset," University of Karbala, 2022. </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G. Huang, Z. Liu, L. Van Der Maaten, and K. Q. Weinberger, "Densely Connected Convolutional </a:t>
            </a:r>
            <a:r>
              <a:rPr lang="en-GB" sz="2000" dirty="0" smtClean="0">
                <a:latin typeface="Times New Roman" panose="02020603050405020304" pitchFamily="18" charset="0"/>
                <a:cs typeface="Times New Roman" panose="02020603050405020304" pitchFamily="18" charset="0"/>
              </a:rPr>
              <a:t>Networks for date palm leaf disease detection.</a:t>
            </a:r>
            <a:endParaRPr lang="en-GB"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K. He, X. Zhang, S. Ren, and J. Sun, "Deep Residual Learning for </a:t>
            </a:r>
            <a:r>
              <a:rPr lang="en-GB" sz="2000" dirty="0" smtClean="0">
                <a:latin typeface="Times New Roman" panose="02020603050405020304" pitchFamily="18" charset="0"/>
                <a:cs typeface="Times New Roman" panose="02020603050405020304" pitchFamily="18" charset="0"/>
              </a:rPr>
              <a:t>date palm disease identification.</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933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015" y="1024549"/>
            <a:ext cx="10515600" cy="1015267"/>
          </a:xfrm>
        </p:spPr>
        <p:txBody>
          <a:bodyPr>
            <a:normAutofit fontScale="90000"/>
          </a:bodyPr>
          <a:lstStyle/>
          <a:p>
            <a:r>
              <a:rPr lang="en-IN" sz="2700" dirty="0">
                <a:latin typeface="Times New Roman" panose="02020603050405020304" pitchFamily="18" charset="0"/>
                <a:cs typeface="Times New Roman" panose="02020603050405020304" pitchFamily="18" charset="0"/>
              </a:rPr>
              <a:t>CONTENTS</a:t>
            </a:r>
            <a:r>
              <a:rPr lang="en-IN" dirty="0"/>
              <a:t/>
            </a:r>
            <a:br>
              <a:rPr lang="en-IN" dirty="0"/>
            </a:br>
            <a:endParaRPr lang="en-IN" dirty="0"/>
          </a:p>
        </p:txBody>
      </p:sp>
      <p:sp>
        <p:nvSpPr>
          <p:cNvPr id="3" name="Content Placeholder 2"/>
          <p:cNvSpPr>
            <a:spLocks noGrp="1"/>
          </p:cNvSpPr>
          <p:nvPr>
            <p:ph idx="1"/>
          </p:nvPr>
        </p:nvSpPr>
        <p:spPr>
          <a:xfrm>
            <a:off x="1154954" y="2400300"/>
            <a:ext cx="8825659" cy="4387362"/>
          </a:xfrm>
        </p:spPr>
        <p:txBody>
          <a:bodyPr>
            <a:normAutofit lnSpcReduction="10000"/>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Abstract </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Problem Identification</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Dataset Description</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Data Pre-processing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Methodology</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 Model Comparison Table</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051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170" y="1307775"/>
            <a:ext cx="8761413" cy="706964"/>
          </a:xfrm>
        </p:spPr>
        <p:txBody>
          <a:bodyPr/>
          <a:lstStyle/>
          <a:p>
            <a:r>
              <a:rPr lang="en-IN" sz="2400" dirty="0">
                <a:solidFill>
                  <a:srgbClr val="00B050"/>
                </a:solidFill>
                <a:latin typeface="Times New Roman" panose="02020603050405020304" pitchFamily="18" charset="0"/>
                <a:cs typeface="Times New Roman" panose="02020603050405020304" pitchFamily="18" charset="0"/>
              </a:rPr>
              <a:t>ABSTRACT </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504092" y="2611316"/>
            <a:ext cx="10515600" cy="3974123"/>
          </a:xfrm>
        </p:spPr>
        <p:txBody>
          <a:bodyPr>
            <a:noAutofit/>
          </a:bodyPr>
          <a:lstStyle/>
          <a:p>
            <a:r>
              <a:rPr lang="en-GB" sz="2000" dirty="0">
                <a:latin typeface="Times New Roman" panose="02020603050405020304" pitchFamily="18" charset="0"/>
                <a:cs typeface="Times New Roman" panose="02020603050405020304" pitchFamily="18" charset="0"/>
              </a:rPr>
              <a:t>Date palm leaf diseases are harmful  that can damage leaves, reduce tree health, and affect overall crop yield.</a:t>
            </a:r>
          </a:p>
          <a:p>
            <a:r>
              <a:rPr lang="en-GB" sz="2000" dirty="0">
                <a:latin typeface="Times New Roman" panose="02020603050405020304" pitchFamily="18" charset="0"/>
                <a:cs typeface="Times New Roman" panose="02020603050405020304" pitchFamily="18" charset="0"/>
              </a:rPr>
              <a:t>Detecting date palm leaf diseases early is crucial to protect the trees and ensure proper treatment.</a:t>
            </a:r>
          </a:p>
          <a:p>
            <a:r>
              <a:rPr lang="en-GB" sz="2000" dirty="0">
                <a:latin typeface="Times New Roman" panose="02020603050405020304" pitchFamily="18" charset="0"/>
                <a:cs typeface="Times New Roman" panose="02020603050405020304" pitchFamily="18" charset="0"/>
              </a:rPr>
              <a:t>The main goal of this project is using  a </a:t>
            </a:r>
            <a:r>
              <a:rPr lang="en-GB" sz="2000">
                <a:latin typeface="Times New Roman" panose="02020603050405020304" pitchFamily="18" charset="0"/>
                <a:cs typeface="Times New Roman" panose="02020603050405020304" pitchFamily="18" charset="0"/>
              </a:rPr>
              <a:t>Transfer Learning </a:t>
            </a:r>
            <a:r>
              <a:rPr lang="en-GB" sz="2000" dirty="0">
                <a:latin typeface="Times New Roman" panose="02020603050405020304" pitchFamily="18" charset="0"/>
                <a:cs typeface="Times New Roman" panose="02020603050405020304" pitchFamily="18" charset="0"/>
              </a:rPr>
              <a:t>models that can identify and classify date palm leaf identification and recommend appropriate pesticides.</a:t>
            </a:r>
          </a:p>
          <a:p>
            <a:pPr marL="0" indent="0">
              <a:buNone/>
            </a:pPr>
            <a:r>
              <a:rPr lang="en-GB" sz="2000" dirty="0">
                <a:latin typeface="Times New Roman" panose="02020603050405020304" pitchFamily="18" charset="0"/>
                <a:cs typeface="Times New Roman" panose="02020603050405020304" pitchFamily="18" charset="0"/>
              </a:rPr>
              <a:t>      It will detect different types of leaf diseases, such as:</a:t>
            </a:r>
          </a:p>
          <a:p>
            <a:r>
              <a:rPr lang="en-GB" sz="2000" dirty="0">
                <a:latin typeface="Times New Roman" panose="02020603050405020304" pitchFamily="18" charset="0"/>
                <a:cs typeface="Times New Roman" panose="02020603050405020304" pitchFamily="18" charset="0"/>
              </a:rPr>
              <a:t>healthy, brown spots, white scale, Bug, Honey, Healthy2, Dubas</a:t>
            </a:r>
          </a:p>
          <a:p>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523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6898" y="1065108"/>
            <a:ext cx="8761413" cy="706964"/>
          </a:xfrm>
        </p:spPr>
        <p:txBody>
          <a:bodyPr/>
          <a:lstStyle/>
          <a:p>
            <a:r>
              <a:rPr lang="en-GB" sz="2400" dirty="0">
                <a:solidFill>
                  <a:srgbClr val="00B050"/>
                </a:solidFill>
                <a:latin typeface="Times New Roman" panose="02020603050405020304" pitchFamily="18" charset="0"/>
                <a:cs typeface="Times New Roman" panose="02020603050405020304" pitchFamily="18" charset="0"/>
              </a:rPr>
              <a:t>PROBLEM IDENTIFICATION</a:t>
            </a:r>
            <a:endParaRPr lang="en-IN" sz="2400" dirty="0"/>
          </a:p>
        </p:txBody>
      </p:sp>
      <p:sp>
        <p:nvSpPr>
          <p:cNvPr id="3" name="Content Placeholder 2"/>
          <p:cNvSpPr>
            <a:spLocks noGrp="1"/>
          </p:cNvSpPr>
          <p:nvPr>
            <p:ph idx="1"/>
          </p:nvPr>
        </p:nvSpPr>
        <p:spPr>
          <a:xfrm>
            <a:off x="706898" y="2201164"/>
            <a:ext cx="11116294" cy="4592828"/>
          </a:xfrm>
        </p:spPr>
        <p:txBody>
          <a:bodyPr>
            <a:noAutofit/>
          </a:bodyPr>
          <a:lstStyle/>
          <a:p>
            <a:pPr marL="0" indent="0">
              <a:buNone/>
            </a:pPr>
            <a:r>
              <a:rPr lang="en-GB" sz="2000" dirty="0">
                <a:solidFill>
                  <a:srgbClr val="FF0000"/>
                </a:solidFill>
                <a:latin typeface="Times New Roman" panose="02020603050405020304" pitchFamily="18" charset="0"/>
                <a:cs typeface="Times New Roman" panose="02020603050405020304" pitchFamily="18" charset="0"/>
              </a:rPr>
              <a:t>Why Traditional Methods for Date Palm Leaf Disease Detection Fail?</a:t>
            </a:r>
          </a:p>
          <a:p>
            <a:pPr marL="0" indent="0">
              <a:buNone/>
            </a:pPr>
            <a:r>
              <a:rPr lang="en-GB" sz="2000" dirty="0">
                <a:latin typeface="Times New Roman" panose="02020603050405020304" pitchFamily="18" charset="0"/>
                <a:cs typeface="Times New Roman" panose="02020603050405020304" pitchFamily="18" charset="0"/>
              </a:rPr>
              <a:t>❌ Diseases may go unnoticed until significant damage is done.</a:t>
            </a:r>
          </a:p>
          <a:p>
            <a:pPr marL="0" indent="0">
              <a:buNone/>
            </a:pPr>
            <a:r>
              <a:rPr lang="en-GB" sz="2000" dirty="0">
                <a:latin typeface="Times New Roman" panose="02020603050405020304" pitchFamily="18" charset="0"/>
                <a:cs typeface="Times New Roman" panose="02020603050405020304" pitchFamily="18" charset="0"/>
              </a:rPr>
              <a:t>❌ Limited ability to detect new or unknown diseases without expert knowledge.</a:t>
            </a:r>
          </a:p>
          <a:p>
            <a:pPr marL="0" indent="0">
              <a:buNone/>
            </a:pPr>
            <a:r>
              <a:rPr lang="en-GB" sz="2000" dirty="0">
                <a:latin typeface="Times New Roman" panose="02020603050405020304" pitchFamily="18" charset="0"/>
                <a:cs typeface="Times New Roman" panose="02020603050405020304" pitchFamily="18" charset="0"/>
              </a:rPr>
              <a:t>❌ Previous models do not suggest pesticides for treatment.</a:t>
            </a:r>
          </a:p>
          <a:p>
            <a:pPr marL="0" indent="0">
              <a:buNone/>
            </a:pPr>
            <a:r>
              <a:rPr lang="en-GB" sz="2000" dirty="0">
                <a:solidFill>
                  <a:srgbClr val="00B050"/>
                </a:solidFill>
                <a:latin typeface="Times New Roman" panose="02020603050405020304" pitchFamily="18" charset="0"/>
                <a:cs typeface="Times New Roman" panose="02020603050405020304" pitchFamily="18" charset="0"/>
              </a:rPr>
              <a:t>Why Use Transfer Learning for Date Palm Leaf Disease Detection?</a:t>
            </a:r>
          </a:p>
          <a:p>
            <a:pPr marL="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Transfer </a:t>
            </a:r>
            <a:r>
              <a:rPr lang="en-GB" sz="2000" dirty="0">
                <a:latin typeface="Times New Roman" panose="02020603050405020304" pitchFamily="18" charset="0"/>
                <a:cs typeface="Times New Roman" panose="02020603050405020304" pitchFamily="18" charset="0"/>
              </a:rPr>
              <a:t>Learning models can learn patterns from vast datasets of leaf images.</a:t>
            </a:r>
          </a:p>
          <a:p>
            <a:pPr marL="0" indent="0">
              <a:buNone/>
            </a:pPr>
            <a:r>
              <a:rPr lang="en-GB" sz="2000" dirty="0" smtClean="0">
                <a:latin typeface="Times New Roman" panose="02020603050405020304" pitchFamily="18" charset="0"/>
                <a:cs typeface="Times New Roman" panose="02020603050405020304" pitchFamily="18" charset="0"/>
              </a:rPr>
              <a:t>✔️ This model takes less time for predict the disease</a:t>
            </a:r>
          </a:p>
          <a:p>
            <a:pPr marL="0" indent="0">
              <a:buNone/>
            </a:pPr>
            <a:r>
              <a:rPr lang="en-GB" sz="2000" dirty="0" smtClean="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Provides faster and more accurate detection compared to manual inspection, ensuring timely treatment</a:t>
            </a:r>
            <a:r>
              <a:rPr lang="en-GB" sz="2000" dirty="0" smtClean="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235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1090708" y="2251807"/>
            <a:ext cx="10761323" cy="4360007"/>
          </a:xfrm>
        </p:spPr>
        <p:txBody>
          <a:bodyPr>
            <a:noAutofit/>
          </a:bodyPr>
          <a:lstStyle/>
          <a:p>
            <a:pPr marL="0" indent="0">
              <a:buNone/>
            </a:pPr>
            <a:r>
              <a:rPr lang="en-GB" sz="2000" dirty="0" smtClean="0">
                <a:latin typeface="Times New Roman" panose="02020603050405020304" pitchFamily="18" charset="0"/>
                <a:cs typeface="Times New Roman" panose="02020603050405020304" pitchFamily="18" charset="0"/>
              </a:rPr>
              <a:t> </a:t>
            </a:r>
            <a:r>
              <a:rPr lang="en-GB" sz="2000" dirty="0">
                <a:solidFill>
                  <a:srgbClr val="7030A0"/>
                </a:solidFill>
                <a:latin typeface="Times New Roman" panose="02020603050405020304" pitchFamily="18" charset="0"/>
                <a:cs typeface="Times New Roman" panose="02020603050405020304" pitchFamily="18" charset="0"/>
              </a:rPr>
              <a:t>Main Goal:</a:t>
            </a:r>
          </a:p>
          <a:p>
            <a:pPr marL="0" indent="0">
              <a:buNone/>
            </a:pPr>
            <a:r>
              <a:rPr lang="en-GB" sz="2000" dirty="0">
                <a:latin typeface="Times New Roman" panose="02020603050405020304" pitchFamily="18" charset="0"/>
                <a:cs typeface="Times New Roman" panose="02020603050405020304" pitchFamily="18" charset="0"/>
              </a:rPr>
              <a:t>Using  a Transfer Learning models to detect and classify date palm leaf diseases and recommend appropriate pesticides.</a:t>
            </a:r>
          </a:p>
          <a:p>
            <a:pPr marL="0" indent="0">
              <a:buNone/>
            </a:pPr>
            <a:r>
              <a:rPr lang="en-GB" sz="2000" dirty="0">
                <a:latin typeface="Times New Roman" panose="02020603050405020304" pitchFamily="18" charset="0"/>
                <a:cs typeface="Times New Roman" panose="02020603050405020304" pitchFamily="18" charset="0"/>
              </a:rPr>
              <a:t> </a:t>
            </a:r>
            <a:r>
              <a:rPr lang="en-GB" sz="2000" dirty="0" smtClean="0">
                <a:solidFill>
                  <a:srgbClr val="7030A0"/>
                </a:solidFill>
                <a:latin typeface="Times New Roman" panose="02020603050405020304" pitchFamily="18" charset="0"/>
                <a:cs typeface="Times New Roman" panose="02020603050405020304" pitchFamily="18" charset="0"/>
              </a:rPr>
              <a:t>Sub-goals</a:t>
            </a:r>
            <a:r>
              <a:rPr lang="en-GB" sz="2000" dirty="0">
                <a:solidFill>
                  <a:srgbClr val="7030A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Collect and pre-process leaf image data for disease detection.</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Extract important features from leaf images that indicate the presence of diseases.</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Compare different deep learning models and identify the most accurate one for disease classification.</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Optimize the model for real-time disease detection and pesticide recommendation.</a:t>
            </a:r>
          </a:p>
          <a:p>
            <a:pPr>
              <a:buFont typeface="Wingdings" panose="05000000000000000000" pitchFamily="2" charset="2"/>
              <a:buChar char="q"/>
            </a:pPr>
            <a:r>
              <a:rPr lang="en-GB" sz="2000" dirty="0">
                <a:latin typeface="Times New Roman" panose="02020603050405020304" pitchFamily="18" charset="0"/>
                <a:cs typeface="Times New Roman" panose="02020603050405020304" pitchFamily="18" charset="0"/>
              </a:rPr>
              <a:t>It suggest suitable pesticides for treatment.</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050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438" y="1237437"/>
            <a:ext cx="8761413" cy="706964"/>
          </a:xfrm>
        </p:spPr>
        <p:txBody>
          <a:bodyPr/>
          <a:lstStyle/>
          <a:p>
            <a:r>
              <a:rPr lang="en-IN" sz="2400" dirty="0">
                <a:solidFill>
                  <a:srgbClr val="00B050"/>
                </a:solidFill>
                <a:latin typeface="Times New Roman" panose="02020603050405020304" pitchFamily="18" charset="0"/>
                <a:cs typeface="Times New Roman" panose="02020603050405020304" pitchFamily="18" charset="0"/>
              </a:rPr>
              <a:t>DATASET DESCRIPTION</a:t>
            </a:r>
            <a:br>
              <a:rPr lang="en-IN" sz="2400" dirty="0">
                <a:solidFill>
                  <a:srgbClr val="00B050"/>
                </a:solidFill>
                <a:latin typeface="Times New Roman" panose="02020603050405020304" pitchFamily="18" charset="0"/>
                <a:cs typeface="Times New Roman" panose="02020603050405020304" pitchFamily="18" charset="0"/>
              </a:rPr>
            </a:br>
            <a:endParaRPr lang="en-IN" sz="24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323" y="2093545"/>
            <a:ext cx="11013599" cy="4764455"/>
          </a:xfrm>
        </p:spPr>
        <p:txBody>
          <a:bodyPr>
            <a:noAutofit/>
          </a:bodyPr>
          <a:lstStyle/>
          <a:p>
            <a:r>
              <a:rPr lang="en-GB" dirty="0">
                <a:solidFill>
                  <a:schemeClr val="tx1"/>
                </a:solidFill>
                <a:latin typeface="Times New Roman" panose="02020603050405020304" pitchFamily="18" charset="0"/>
                <a:cs typeface="Times New Roman" panose="02020603050405020304" pitchFamily="18" charset="0"/>
              </a:rPr>
              <a:t>This dataset is used to detect date palm leaf diseases by analyzing images of leaf conditions. It contains both healthy and diseased leaf samples, allowing us to train deep learning models to classify and detect diseases effectively.</a:t>
            </a:r>
          </a:p>
          <a:p>
            <a:r>
              <a:rPr lang="en-GB" b="1" dirty="0">
                <a:solidFill>
                  <a:schemeClr val="tx1"/>
                </a:solidFill>
                <a:latin typeface="Times New Roman" panose="02020603050405020304" pitchFamily="18" charset="0"/>
                <a:cs typeface="Times New Roman" panose="02020603050405020304" pitchFamily="18" charset="0"/>
              </a:rPr>
              <a:t>Dataset Name:</a:t>
            </a:r>
            <a:r>
              <a:rPr lang="en-GB" dirty="0">
                <a:solidFill>
                  <a:schemeClr val="tx1"/>
                </a:solidFill>
                <a:latin typeface="Times New Roman" panose="02020603050405020304" pitchFamily="18" charset="0"/>
                <a:cs typeface="Times New Roman" panose="02020603050405020304" pitchFamily="18" charset="0"/>
              </a:rPr>
              <a:t> Date Palm Leaf </a:t>
            </a:r>
            <a:br>
              <a:rPr lang="en-GB" dirty="0">
                <a:solidFill>
                  <a:schemeClr val="tx1"/>
                </a:solidFill>
                <a:latin typeface="Times New Roman" panose="02020603050405020304" pitchFamily="18" charset="0"/>
                <a:cs typeface="Times New Roman" panose="02020603050405020304" pitchFamily="18" charset="0"/>
              </a:rPr>
            </a:br>
            <a:r>
              <a:rPr lang="en-GB" b="1" dirty="0">
                <a:solidFill>
                  <a:schemeClr val="tx1"/>
                </a:solidFill>
                <a:latin typeface="Times New Roman" panose="02020603050405020304" pitchFamily="18" charset="0"/>
                <a:cs typeface="Times New Roman" panose="02020603050405020304" pitchFamily="18" charset="0"/>
              </a:rPr>
              <a:t>Purpose:</a:t>
            </a:r>
            <a:r>
              <a:rPr lang="en-GB" dirty="0">
                <a:solidFill>
                  <a:schemeClr val="tx1"/>
                </a:solidFill>
                <a:latin typeface="Times New Roman" panose="02020603050405020304" pitchFamily="18" charset="0"/>
                <a:cs typeface="Times New Roman" panose="02020603050405020304" pitchFamily="18" charset="0"/>
              </a:rPr>
              <a:t> Identify leaf diseases based on image features and recommend appropriate pesticide treatments.</a:t>
            </a:r>
          </a:p>
          <a:p>
            <a:pPr marL="0" indent="0">
              <a:buNone/>
            </a:pPr>
            <a:r>
              <a:rPr lang="en-GB" dirty="0">
                <a:solidFill>
                  <a:schemeClr val="tx1"/>
                </a:solidFill>
                <a:latin typeface="Times New Roman" panose="02020603050405020304" pitchFamily="18" charset="0"/>
                <a:cs typeface="Times New Roman" panose="02020603050405020304" pitchFamily="18" charset="0"/>
              </a:rPr>
              <a:t>    My dataset consists of 5630 samples</a:t>
            </a:r>
          </a:p>
          <a:p>
            <a:pPr marL="0" indent="0">
              <a:buNone/>
            </a:pPr>
            <a:r>
              <a:rPr lang="en-IN" dirty="0">
                <a:solidFill>
                  <a:schemeClr val="tx1"/>
                </a:solidFill>
                <a:latin typeface="Times New Roman" panose="02020603050405020304" pitchFamily="18" charset="0"/>
                <a:cs typeface="Times New Roman" panose="02020603050405020304" pitchFamily="18" charset="0"/>
              </a:rPr>
              <a:t>    Healthy: </a:t>
            </a:r>
            <a:r>
              <a:rPr lang="en-IN" dirty="0" smtClean="0">
                <a:solidFill>
                  <a:schemeClr val="tx1"/>
                </a:solidFill>
                <a:latin typeface="Times New Roman" panose="02020603050405020304" pitchFamily="18" charset="0"/>
                <a:cs typeface="Times New Roman" panose="02020603050405020304" pitchFamily="18" charset="0"/>
              </a:rPr>
              <a:t>1203 images</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dirty="0">
                <a:solidFill>
                  <a:schemeClr val="tx1"/>
                </a:solidFill>
                <a:latin typeface="Times New Roman" panose="02020603050405020304" pitchFamily="18" charset="0"/>
                <a:cs typeface="Times New Roman" panose="02020603050405020304" pitchFamily="18" charset="0"/>
              </a:rPr>
              <a:t>    Brown Spots: </a:t>
            </a:r>
            <a:r>
              <a:rPr lang="en-IN" dirty="0" smtClean="0">
                <a:solidFill>
                  <a:schemeClr val="tx1"/>
                </a:solidFill>
                <a:latin typeface="Times New Roman" panose="02020603050405020304" pitchFamily="18" charset="0"/>
                <a:cs typeface="Times New Roman" panose="02020603050405020304" pitchFamily="18" charset="0"/>
              </a:rPr>
              <a:t>480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White Scale: </a:t>
            </a:r>
            <a:r>
              <a:rPr lang="en-IN" dirty="0" smtClean="0">
                <a:solidFill>
                  <a:schemeClr val="tx1"/>
                </a:solidFill>
                <a:latin typeface="Times New Roman" panose="02020603050405020304" pitchFamily="18" charset="0"/>
                <a:cs typeface="Times New Roman" panose="02020603050405020304" pitchFamily="18" charset="0"/>
              </a:rPr>
              <a:t>958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Bug : </a:t>
            </a:r>
            <a:r>
              <a:rPr lang="en-IN" dirty="0" smtClean="0">
                <a:solidFill>
                  <a:schemeClr val="tx1"/>
                </a:solidFill>
                <a:latin typeface="Times New Roman" panose="02020603050405020304" pitchFamily="18" charset="0"/>
                <a:cs typeface="Times New Roman" panose="02020603050405020304" pitchFamily="18" charset="0"/>
              </a:rPr>
              <a:t>600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Honey: </a:t>
            </a:r>
            <a:r>
              <a:rPr lang="en-IN" dirty="0" smtClean="0">
                <a:solidFill>
                  <a:schemeClr val="tx1"/>
                </a:solidFill>
                <a:latin typeface="Times New Roman" panose="02020603050405020304" pitchFamily="18" charset="0"/>
                <a:cs typeface="Times New Roman" panose="02020603050405020304" pitchFamily="18" charset="0"/>
              </a:rPr>
              <a:t>810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Healthy2: </a:t>
            </a:r>
            <a:r>
              <a:rPr lang="en-IN" dirty="0" smtClean="0">
                <a:solidFill>
                  <a:schemeClr val="tx1"/>
                </a:solidFill>
                <a:latin typeface="Times New Roman" panose="02020603050405020304" pitchFamily="18" charset="0"/>
                <a:cs typeface="Times New Roman" panose="02020603050405020304" pitchFamily="18" charset="0"/>
              </a:rPr>
              <a:t>810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r>
              <a:rPr lang="en-IN" dirty="0">
                <a:solidFill>
                  <a:schemeClr val="tx1"/>
                </a:solidFill>
                <a:latin typeface="Times New Roman" panose="02020603050405020304" pitchFamily="18" charset="0"/>
                <a:cs typeface="Times New Roman" panose="02020603050405020304" pitchFamily="18" charset="0"/>
              </a:rPr>
              <a:t>    Dubas: </a:t>
            </a:r>
            <a:r>
              <a:rPr lang="en-IN" dirty="0" smtClean="0">
                <a:solidFill>
                  <a:schemeClr val="tx1"/>
                </a:solidFill>
                <a:latin typeface="Times New Roman" panose="02020603050405020304" pitchFamily="18" charset="0"/>
                <a:cs typeface="Times New Roman" panose="02020603050405020304" pitchFamily="18" charset="0"/>
              </a:rPr>
              <a:t>800 </a:t>
            </a:r>
            <a:r>
              <a:rPr lang="en-IN" dirty="0">
                <a:solidFill>
                  <a:schemeClr val="tx1"/>
                </a:solidFill>
                <a:latin typeface="Times New Roman" panose="02020603050405020304" pitchFamily="18" charset="0"/>
                <a:cs typeface="Times New Roman" panose="02020603050405020304" pitchFamily="18" charset="0"/>
              </a:rPr>
              <a:t>images</a:t>
            </a:r>
          </a:p>
          <a:p>
            <a:pPr marL="0" indent="0">
              <a:buNone/>
            </a:pPr>
            <a:endParaRPr lang="en-IN" sz="2000" dirty="0">
              <a:solidFill>
                <a:schemeClr val="tx1"/>
              </a:solidFill>
            </a:endParaRPr>
          </a:p>
        </p:txBody>
      </p:sp>
    </p:spTree>
    <p:extLst>
      <p:ext uri="{BB962C8B-B14F-4D97-AF65-F5344CB8AC3E}">
        <p14:creationId xmlns:p14="http://schemas.microsoft.com/office/powerpoint/2010/main" val="2016917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solidFill>
                  <a:srgbClr val="00B050"/>
                </a:solidFill>
                <a:latin typeface="Times New Roman" panose="02020603050405020304" pitchFamily="18" charset="0"/>
                <a:cs typeface="Times New Roman" panose="02020603050405020304" pitchFamily="18" charset="0"/>
              </a:rPr>
              <a:t>DATA PRE-PROCESSING</a:t>
            </a:r>
            <a:r>
              <a:rPr lang="en-IN" dirty="0"/>
              <a:t/>
            </a:r>
            <a:br>
              <a:rPr lang="en-IN" dirty="0"/>
            </a:br>
            <a:endParaRPr lang="en-IN" dirty="0"/>
          </a:p>
        </p:txBody>
      </p:sp>
      <p:sp>
        <p:nvSpPr>
          <p:cNvPr id="3" name="Content Placeholder 2"/>
          <p:cNvSpPr>
            <a:spLocks noGrp="1"/>
          </p:cNvSpPr>
          <p:nvPr>
            <p:ph idx="1"/>
          </p:nvPr>
        </p:nvSpPr>
        <p:spPr>
          <a:xfrm>
            <a:off x="469155" y="2243016"/>
            <a:ext cx="11163068" cy="3902808"/>
          </a:xfrm>
        </p:spPr>
        <p:txBody>
          <a:bodyPr>
            <a:noAutofit/>
          </a:bodyPr>
          <a:lstStyle/>
          <a:p>
            <a:r>
              <a:rPr lang="en-IN" sz="2000" dirty="0">
                <a:latin typeface="Times New Roman" panose="02020603050405020304" pitchFamily="18" charset="0"/>
                <a:cs typeface="Times New Roman" panose="02020603050405020304" pitchFamily="18" charset="0"/>
              </a:rPr>
              <a:t>Before training deep learning models, we prepare the dataset with the following steps:</a:t>
            </a:r>
          </a:p>
          <a:p>
            <a:pPr marL="0" indent="0">
              <a:buNone/>
            </a:pPr>
            <a:r>
              <a:rPr lang="en-IN" sz="2000" dirty="0">
                <a:latin typeface="Times New Roman" panose="02020603050405020304" pitchFamily="18" charset="0"/>
                <a:cs typeface="Times New Roman" panose="02020603050405020304" pitchFamily="18" charset="0"/>
              </a:rPr>
              <a:t>✔ Resize Images – Standardize the image size (e.g., 224x224 pixels).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Remove Duplicates – Eliminate repeated images to prevent overfitting.</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Label Encoding – Convert leaf conditions (</a:t>
            </a:r>
            <a:r>
              <a:rPr lang="en-GB" sz="2000" dirty="0">
                <a:latin typeface="Times New Roman" panose="02020603050405020304" pitchFamily="18" charset="0"/>
                <a:cs typeface="Times New Roman" panose="02020603050405020304" pitchFamily="18" charset="0"/>
              </a:rPr>
              <a:t>'Bug': 0, 'Dubas': 1, 'Healthy2': 2, 'Honey': 3, 'brown spots': 4,      'healthy': 5, 'white scale': 6)</a:t>
            </a:r>
            <a:r>
              <a:rPr lang="en-IN" sz="2000" dirty="0">
                <a:latin typeface="Times New Roman" panose="02020603050405020304" pitchFamily="18" charset="0"/>
                <a:cs typeface="Times New Roman" panose="02020603050405020304" pitchFamily="18" charset="0"/>
              </a:rPr>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Data Augmentation – Apply transformations (rotation, flipping, zooming, cropping) to increase diversity.</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Split Dataset</a:t>
            </a:r>
            <a:r>
              <a:rPr lang="en-IN" sz="2000" dirty="0">
                <a:latin typeface="Times New Roman" panose="02020603050405020304" pitchFamily="18" charset="0"/>
                <a:cs typeface="Times New Roman" panose="02020603050405020304" pitchFamily="18" charset="0"/>
              </a:rPr>
              <a:t> – Divide data into 70% training, 10% validation, and 20% testing sets.</a:t>
            </a:r>
          </a:p>
          <a:p>
            <a:endParaRPr lang="en-IN"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401415" y="4993469"/>
            <a:ext cx="3466584" cy="1714739"/>
          </a:xfrm>
          <a:prstGeom prst="rect">
            <a:avLst/>
          </a:prstGeom>
        </p:spPr>
      </p:pic>
      <p:sp>
        <p:nvSpPr>
          <p:cNvPr id="5" name="TextBox 4"/>
          <p:cNvSpPr txBox="1"/>
          <p:nvPr/>
        </p:nvSpPr>
        <p:spPr>
          <a:xfrm>
            <a:off x="3683977" y="4677403"/>
            <a:ext cx="2760785" cy="369332"/>
          </a:xfrm>
          <a:prstGeom prst="rect">
            <a:avLst/>
          </a:prstGeom>
          <a:noFill/>
        </p:spPr>
        <p:txBody>
          <a:bodyPr wrap="square" rtlCol="0">
            <a:spAutoFit/>
          </a:bodyPr>
          <a:lstStyle/>
          <a:p>
            <a:r>
              <a:rPr lang="en-IN" dirty="0">
                <a:solidFill>
                  <a:schemeClr val="accent1"/>
                </a:solidFill>
                <a:latin typeface="Times New Roman" panose="02020603050405020304" pitchFamily="18" charset="0"/>
                <a:cs typeface="Times New Roman" panose="02020603050405020304" pitchFamily="18" charset="0"/>
              </a:rPr>
              <a:t>After Data Augmentation</a:t>
            </a:r>
            <a:endParaRPr lang="en-IN" dirty="0">
              <a:solidFill>
                <a:schemeClr val="accent1"/>
              </a:solidFill>
            </a:endParaRPr>
          </a:p>
        </p:txBody>
      </p:sp>
    </p:spTree>
    <p:extLst>
      <p:ext uri="{BB962C8B-B14F-4D97-AF65-F5344CB8AC3E}">
        <p14:creationId xmlns:p14="http://schemas.microsoft.com/office/powerpoint/2010/main" val="1625097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12" y="857909"/>
            <a:ext cx="3206261" cy="1325563"/>
          </a:xfrm>
        </p:spPr>
        <p:txBody>
          <a:bodyPr>
            <a:normAutofit/>
          </a:bodyPr>
          <a:lstStyle/>
          <a:p>
            <a:r>
              <a:rPr lang="en-GB" sz="2400" dirty="0">
                <a:solidFill>
                  <a:srgbClr val="92D050"/>
                </a:solidFill>
                <a:latin typeface="Times New Roman" panose="02020603050405020304" pitchFamily="18" charset="0"/>
                <a:cs typeface="Times New Roman" panose="02020603050405020304" pitchFamily="18" charset="0"/>
              </a:rPr>
              <a:t>PROPOSED MODEL</a:t>
            </a:r>
            <a:endParaRPr lang="en-IN" sz="2400" dirty="0">
              <a:solidFill>
                <a:srgbClr val="92D050"/>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394844" y="2234735"/>
            <a:ext cx="5408079" cy="418215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8431" y="2806576"/>
            <a:ext cx="5978769" cy="3038475"/>
          </a:xfrm>
          <a:prstGeom prst="rect">
            <a:avLst/>
          </a:prstGeom>
        </p:spPr>
      </p:pic>
      <p:cxnSp>
        <p:nvCxnSpPr>
          <p:cNvPr id="5" name="Straight Arrow Connector 4"/>
          <p:cNvCxnSpPr/>
          <p:nvPr/>
        </p:nvCxnSpPr>
        <p:spPr>
          <a:xfrm flipV="1">
            <a:off x="4765431" y="3851031"/>
            <a:ext cx="1213338" cy="562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464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15462"/>
            <a:ext cx="10515600" cy="710101"/>
          </a:xfrm>
        </p:spPr>
        <p:txBody>
          <a:bodyPr>
            <a:normAutofit/>
          </a:bodyPr>
          <a:lstStyle/>
          <a:p>
            <a:r>
              <a:rPr lang="en-IN" sz="2400" dirty="0">
                <a:solidFill>
                  <a:srgbClr val="00B050"/>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609600" y="2089395"/>
            <a:ext cx="10515600" cy="4372951"/>
          </a:xfrm>
        </p:spPr>
        <p:txBody>
          <a:bodyPr>
            <a:normAutofit fontScale="85000" lnSpcReduction="20000"/>
          </a:bodyPr>
          <a:lstStyle/>
          <a:p>
            <a:pPr algn="just"/>
            <a:endParaRPr lang="en-GB" sz="2000"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Data Splitting:</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70% for training, 10% for validation, and 20% for testing.</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Feature Selection: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Focused on relevant image features like leaf texture, color, and symptoms.</a:t>
            </a:r>
          </a:p>
          <a:p>
            <a:pPr marL="0" indent="0">
              <a:buNone/>
            </a:pPr>
            <a:r>
              <a:rPr lang="en-IN" sz="2000" b="1" dirty="0">
                <a:latin typeface="Times New Roman" panose="02020603050405020304" pitchFamily="18" charset="0"/>
                <a:cs typeface="Times New Roman" panose="02020603050405020304" pitchFamily="18" charset="0"/>
              </a:rPr>
              <a:t>       Model Training:</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Trained  Resent , Mobile net, and Efficient net models.</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Model Testing &amp; Evaluation: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Tested models for accuracy, precision, recall, and F1-score.</a:t>
            </a:r>
          </a:p>
          <a:p>
            <a:pPr marL="0" indent="0">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Final Model Selection:</a:t>
            </a:r>
            <a:endParaRPr lang="en-IN" sz="2000" dirty="0">
              <a:latin typeface="Times New Roman" panose="02020603050405020304" pitchFamily="18" charset="0"/>
              <a:cs typeface="Times New Roman" panose="02020603050405020304" pitchFamily="18" charset="0"/>
            </a:endParaRPr>
          </a:p>
          <a:p>
            <a:pPr marL="0" indent="0">
              <a:buNone/>
            </a:pPr>
            <a:r>
              <a:rPr lang="en-IN" sz="2000" dirty="0">
                <a:latin typeface="Times New Roman" panose="02020603050405020304" pitchFamily="18" charset="0"/>
                <a:cs typeface="Times New Roman" panose="02020603050405020304" pitchFamily="18" charset="0"/>
              </a:rPr>
              <a:t>    Mobile net model with 96% accuracy was selected as the final model.</a:t>
            </a:r>
          </a:p>
          <a:p>
            <a:pPr algn="just"/>
            <a:r>
              <a:rPr lang="en-GB" sz="2000" dirty="0">
                <a:solidFill>
                  <a:schemeClr val="tx1"/>
                </a:solidFill>
                <a:latin typeface="Times New Roman" panose="02020603050405020304" pitchFamily="18" charset="0"/>
                <a:cs typeface="Times New Roman" panose="02020603050405020304" pitchFamily="18" charset="0"/>
              </a:rPr>
              <a:t>Disease Classification and Pesticide Recommendation: </a:t>
            </a:r>
            <a:r>
              <a:rPr lang="en-GB" sz="2000" dirty="0">
                <a:latin typeface="Times New Roman" panose="02020603050405020304" pitchFamily="18" charset="0"/>
                <a:cs typeface="Times New Roman" panose="02020603050405020304" pitchFamily="18" charset="0"/>
              </a:rPr>
              <a:t>The system classifies the disease from the leaf image and provides automated pesticide recommendations based on the detected disease.</a:t>
            </a:r>
          </a:p>
          <a:p>
            <a:pPr algn="just"/>
            <a:endParaRPr lang="en-GB" sz="2000" dirty="0">
              <a:latin typeface="Times New Roman" panose="02020603050405020304" pitchFamily="18" charset="0"/>
              <a:cs typeface="Times New Roman" panose="02020603050405020304" pitchFamily="18" charset="0"/>
            </a:endParaRP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0135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TM03457510[[fn=Savon]]</Template>
  <TotalTime>1094</TotalTime>
  <Words>778</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Century Gothic</vt:lpstr>
      <vt:lpstr>Times New Roman</vt:lpstr>
      <vt:lpstr>Wingdings</vt:lpstr>
      <vt:lpstr>Wingdings 3</vt:lpstr>
      <vt:lpstr>Ion Boardroom</vt:lpstr>
      <vt:lpstr>PowerPoint Presentation</vt:lpstr>
      <vt:lpstr>CONTENTS </vt:lpstr>
      <vt:lpstr>ABSTRACT  </vt:lpstr>
      <vt:lpstr>PROBLEM IDENTIFICATION</vt:lpstr>
      <vt:lpstr>OBJECTIVES</vt:lpstr>
      <vt:lpstr>DATASET DESCRIPTION </vt:lpstr>
      <vt:lpstr>DATA PRE-PROCESSING </vt:lpstr>
      <vt:lpstr>PROPOSED MODEL</vt:lpstr>
      <vt:lpstr>METHODOLOGY</vt:lpstr>
      <vt:lpstr>DATASET</vt:lpstr>
      <vt:lpstr>PERFORMANCE METRIX</vt:lpstr>
      <vt:lpstr>PowerPoint Presentation</vt:lpstr>
      <vt:lpstr>PowerPoint Presentation</vt:lpstr>
      <vt:lpstr>RESULTS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Web-Based Deep Ensemble Learning for Date Palm Leaf Disease Detection and Pesticide Notifications  BATCH -134</dc:title>
  <dc:creator>ADMIN</dc:creator>
  <cp:lastModifiedBy>ADMIN</cp:lastModifiedBy>
  <cp:revision>87</cp:revision>
  <dcterms:created xsi:type="dcterms:W3CDTF">2025-03-09T14:05:51Z</dcterms:created>
  <dcterms:modified xsi:type="dcterms:W3CDTF">2025-03-18T04:46:04Z</dcterms:modified>
</cp:coreProperties>
</file>