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0" r:id="rId3"/>
    <p:sldId id="257" r:id="rId4"/>
    <p:sldId id="258" r:id="rId5"/>
    <p:sldId id="265" r:id="rId6"/>
    <p:sldId id="264" r:id="rId7"/>
    <p:sldId id="262" r:id="rId8"/>
    <p:sldId id="267" r:id="rId9"/>
    <p:sldId id="268" r:id="rId10"/>
    <p:sldId id="269" r:id="rId11"/>
    <p:sldId id="266"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727" autoAdjust="0"/>
  </p:normalViewPr>
  <p:slideViewPr>
    <p:cSldViewPr>
      <p:cViewPr varScale="1">
        <p:scale>
          <a:sx n="64" d="100"/>
          <a:sy n="64" d="100"/>
        </p:scale>
        <p:origin x="1536" y="78"/>
      </p:cViewPr>
      <p:guideLst>
        <p:guide orient="horz" pos="2160"/>
        <p:guide pos="2880"/>
      </p:guideLst>
    </p:cSldViewPr>
  </p:slideViewPr>
  <p:outlineViewPr>
    <p:cViewPr>
      <p:scale>
        <a:sx n="33" d="100"/>
        <a:sy n="33" d="100"/>
      </p:scale>
      <p:origin x="0" y="119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B6C4DB-4961-4319-9F4B-70B82863D861}" type="datetimeFigureOut">
              <a:rPr lang="en-US" smtClean="0"/>
              <a:pPr/>
              <a:t>3/18/2025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A68D16-D25D-4031-A506-B4CF1B6F281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A68D16-D25D-4031-A506-B4CF1B6F2818}"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E61BB92-FFFF-4600-97CE-B9B21891EC53}" type="datetimeFigureOut">
              <a:rPr lang="en-US" smtClean="0"/>
              <a:pPr/>
              <a:t>3/18/2025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66164A6-1A7C-4ABF-8FA0-AC29AFE7F3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61BB92-FFFF-4600-97CE-B9B21891EC53}"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164A6-1A7C-4ABF-8FA0-AC29AFE7F3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61BB92-FFFF-4600-97CE-B9B21891EC53}"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164A6-1A7C-4ABF-8FA0-AC29AFE7F3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61BB92-FFFF-4600-97CE-B9B21891EC53}"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164A6-1A7C-4ABF-8FA0-AC29AFE7F38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E61BB92-FFFF-4600-97CE-B9B21891EC53}"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164A6-1A7C-4ABF-8FA0-AC29AFE7F38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E61BB92-FFFF-4600-97CE-B9B21891EC53}"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164A6-1A7C-4ABF-8FA0-AC29AFE7F38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E61BB92-FFFF-4600-97CE-B9B21891EC53}" type="datetimeFigureOut">
              <a:rPr lang="en-US" smtClean="0"/>
              <a:pPr/>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6164A6-1A7C-4ABF-8FA0-AC29AFE7F3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E61BB92-FFFF-4600-97CE-B9B21891EC53}" type="datetimeFigureOut">
              <a:rPr lang="en-US" smtClean="0"/>
              <a:pPr/>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6164A6-1A7C-4ABF-8FA0-AC29AFE7F38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1BB92-FFFF-4600-97CE-B9B21891EC53}" type="datetimeFigureOut">
              <a:rPr lang="en-US" smtClean="0"/>
              <a:pPr/>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6164A6-1A7C-4ABF-8FA0-AC29AFE7F3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E61BB92-FFFF-4600-97CE-B9B21891EC53}"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164A6-1A7C-4ABF-8FA0-AC29AFE7F3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E61BB92-FFFF-4600-97CE-B9B21891EC53}" type="datetimeFigureOut">
              <a:rPr lang="en-US" smtClean="0"/>
              <a:pPr/>
              <a:t>3/18/2025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66164A6-1A7C-4ABF-8FA0-AC29AFE7F38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61BB92-FFFF-4600-97CE-B9B21891EC53}" type="datetimeFigureOut">
              <a:rPr lang="en-US" smtClean="0"/>
              <a:pPr/>
              <a:t>3/18/2025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66164A6-1A7C-4ABF-8FA0-AC29AFE7F3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None/>
            </a:pPr>
            <a:endParaRPr lang="en-US" dirty="0"/>
          </a:p>
          <a:p>
            <a:pPr>
              <a:buNone/>
            </a:pPr>
            <a:r>
              <a:rPr lang="en-US" dirty="0"/>
              <a:t>Batch :30</a:t>
            </a:r>
          </a:p>
          <a:p>
            <a:pPr>
              <a:buNone/>
            </a:pPr>
            <a:r>
              <a:rPr lang="en-US" dirty="0"/>
              <a:t>               </a:t>
            </a:r>
          </a:p>
          <a:p>
            <a:pPr>
              <a:buNone/>
            </a:pPr>
            <a:r>
              <a:rPr lang="en-US" dirty="0"/>
              <a:t>                                  submitted by:</a:t>
            </a:r>
          </a:p>
          <a:p>
            <a:pPr>
              <a:buNone/>
            </a:pPr>
            <a:r>
              <a:rPr lang="en-US" dirty="0"/>
              <a:t>                                               211FA04102</a:t>
            </a:r>
          </a:p>
          <a:p>
            <a:pPr>
              <a:buNone/>
            </a:pPr>
            <a:r>
              <a:rPr lang="en-US" dirty="0"/>
              <a:t>                                               211FA04404</a:t>
            </a:r>
          </a:p>
          <a:p>
            <a:pPr>
              <a:buNone/>
            </a:pPr>
            <a:r>
              <a:rPr lang="en-US" dirty="0"/>
              <a:t>                                               211FA04412</a:t>
            </a:r>
          </a:p>
          <a:p>
            <a:pPr>
              <a:buNone/>
            </a:pPr>
            <a:r>
              <a:rPr lang="en-US" dirty="0"/>
              <a:t>                  Guide : </a:t>
            </a:r>
            <a:r>
              <a:rPr lang="en-US" dirty="0" err="1"/>
              <a:t>Mrs.G.Navya</a:t>
            </a:r>
            <a:endParaRPr lang="en-US" dirty="0"/>
          </a:p>
          <a:p>
            <a:pPr>
              <a:buNone/>
            </a:pPr>
            <a:endParaRPr lang="en-US" dirty="0"/>
          </a:p>
        </p:txBody>
      </p:sp>
      <p:sp>
        <p:nvSpPr>
          <p:cNvPr id="2" name="Title 1"/>
          <p:cNvSpPr>
            <a:spLocks noGrp="1"/>
          </p:cNvSpPr>
          <p:nvPr>
            <p:ph type="title"/>
          </p:nvPr>
        </p:nvSpPr>
        <p:spPr>
          <a:xfrm>
            <a:off x="285720" y="764704"/>
            <a:ext cx="8715436" cy="652934"/>
          </a:xfrm>
        </p:spPr>
        <p:txBody>
          <a:bodyPr>
            <a:noAutofit/>
          </a:bodyPr>
          <a:lstStyle/>
          <a:p>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Applying Large Language Models (LLMs) to Revolutionize Essay Similarity Detection</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39D8114-2D2D-A8C1-BC7A-7517C8591218}"/>
              </a:ext>
            </a:extLst>
          </p:cNvPr>
          <p:cNvGraphicFramePr>
            <a:graphicFrameLocks noGrp="1"/>
          </p:cNvGraphicFramePr>
          <p:nvPr>
            <p:ph idx="1"/>
            <p:extLst>
              <p:ext uri="{D42A27DB-BD31-4B8C-83A1-F6EECF244321}">
                <p14:modId xmlns:p14="http://schemas.microsoft.com/office/powerpoint/2010/main" val="1217627862"/>
              </p:ext>
            </p:extLst>
          </p:nvPr>
        </p:nvGraphicFramePr>
        <p:xfrm>
          <a:off x="457200" y="1268760"/>
          <a:ext cx="8363271" cy="4464492"/>
        </p:xfrm>
        <a:graphic>
          <a:graphicData uri="http://schemas.openxmlformats.org/drawingml/2006/table">
            <a:tbl>
              <a:tblPr firstRow="1" bandRow="1">
                <a:tableStyleId>{5C22544A-7EE6-4342-B048-85BDC9FD1C3A}</a:tableStyleId>
              </a:tblPr>
              <a:tblGrid>
                <a:gridCol w="2059485">
                  <a:extLst>
                    <a:ext uri="{9D8B030D-6E8A-4147-A177-3AD203B41FA5}">
                      <a16:colId xmlns:a16="http://schemas.microsoft.com/office/drawing/2014/main" val="4160657188"/>
                    </a:ext>
                  </a:extLst>
                </a:gridCol>
                <a:gridCol w="1317197">
                  <a:extLst>
                    <a:ext uri="{9D8B030D-6E8A-4147-A177-3AD203B41FA5}">
                      <a16:colId xmlns:a16="http://schemas.microsoft.com/office/drawing/2014/main" val="2984286449"/>
                    </a:ext>
                  </a:extLst>
                </a:gridCol>
                <a:gridCol w="1317197">
                  <a:extLst>
                    <a:ext uri="{9D8B030D-6E8A-4147-A177-3AD203B41FA5}">
                      <a16:colId xmlns:a16="http://schemas.microsoft.com/office/drawing/2014/main" val="1592295972"/>
                    </a:ext>
                  </a:extLst>
                </a:gridCol>
                <a:gridCol w="1244019">
                  <a:extLst>
                    <a:ext uri="{9D8B030D-6E8A-4147-A177-3AD203B41FA5}">
                      <a16:colId xmlns:a16="http://schemas.microsoft.com/office/drawing/2014/main" val="3894329821"/>
                    </a:ext>
                  </a:extLst>
                </a:gridCol>
                <a:gridCol w="1317197">
                  <a:extLst>
                    <a:ext uri="{9D8B030D-6E8A-4147-A177-3AD203B41FA5}">
                      <a16:colId xmlns:a16="http://schemas.microsoft.com/office/drawing/2014/main" val="1894805630"/>
                    </a:ext>
                  </a:extLst>
                </a:gridCol>
                <a:gridCol w="1108176">
                  <a:extLst>
                    <a:ext uri="{9D8B030D-6E8A-4147-A177-3AD203B41FA5}">
                      <a16:colId xmlns:a16="http://schemas.microsoft.com/office/drawing/2014/main" val="3275598108"/>
                    </a:ext>
                  </a:extLst>
                </a:gridCol>
              </a:tblGrid>
              <a:tr h="744082">
                <a:tc>
                  <a:txBody>
                    <a:bodyPr/>
                    <a:lstStyle/>
                    <a:p>
                      <a:r>
                        <a:rPr lang="en-IN" dirty="0"/>
                        <a:t>Activity</a:t>
                      </a:r>
                    </a:p>
                  </a:txBody>
                  <a:tcPr/>
                </a:tc>
                <a:tc>
                  <a:txBody>
                    <a:bodyPr/>
                    <a:lstStyle/>
                    <a:p>
                      <a:r>
                        <a:rPr lang="en-IN" dirty="0"/>
                        <a:t>Jan</a:t>
                      </a:r>
                    </a:p>
                  </a:txBody>
                  <a:tcPr/>
                </a:tc>
                <a:tc>
                  <a:txBody>
                    <a:bodyPr/>
                    <a:lstStyle/>
                    <a:p>
                      <a:r>
                        <a:rPr lang="en-IN" dirty="0"/>
                        <a:t>Feb</a:t>
                      </a:r>
                    </a:p>
                  </a:txBody>
                  <a:tcPr/>
                </a:tc>
                <a:tc>
                  <a:txBody>
                    <a:bodyPr/>
                    <a:lstStyle/>
                    <a:p>
                      <a:r>
                        <a:rPr lang="en-IN" dirty="0"/>
                        <a:t>March</a:t>
                      </a:r>
                    </a:p>
                  </a:txBody>
                  <a:tcPr/>
                </a:tc>
                <a:tc>
                  <a:txBody>
                    <a:bodyPr/>
                    <a:lstStyle/>
                    <a:p>
                      <a:r>
                        <a:rPr lang="en-IN" dirty="0"/>
                        <a:t>April</a:t>
                      </a:r>
                    </a:p>
                  </a:txBody>
                  <a:tcPr/>
                </a:tc>
                <a:tc>
                  <a:txBody>
                    <a:bodyPr/>
                    <a:lstStyle/>
                    <a:p>
                      <a:r>
                        <a:rPr lang="en-IN" dirty="0"/>
                        <a:t>May</a:t>
                      </a:r>
                    </a:p>
                  </a:txBody>
                  <a:tcPr/>
                </a:tc>
                <a:extLst>
                  <a:ext uri="{0D108BD9-81ED-4DB2-BD59-A6C34878D82A}">
                    <a16:rowId xmlns:a16="http://schemas.microsoft.com/office/drawing/2014/main" val="748938840"/>
                  </a:ext>
                </a:extLst>
              </a:tr>
              <a:tr h="744082">
                <a:tc>
                  <a:txBody>
                    <a:bodyPr/>
                    <a:lstStyle/>
                    <a:p>
                      <a:r>
                        <a:rPr lang="en-IN" dirty="0"/>
                        <a:t>Literature Review</a:t>
                      </a:r>
                    </a:p>
                  </a:txBody>
                  <a:tcPr/>
                </a:tc>
                <a:tc>
                  <a:txBody>
                    <a:bodyPr/>
                    <a:lstStyle/>
                    <a:p>
                      <a:endParaRPr lang="en-IN" dirty="0">
                        <a:highlight>
                          <a:srgbClr val="808080"/>
                        </a:highlight>
                      </a:endParaRPr>
                    </a:p>
                  </a:txBody>
                  <a:tcPr>
                    <a:solidFill>
                      <a:schemeClr val="accent1">
                        <a:lumMod val="60000"/>
                        <a:lumOff val="40000"/>
                      </a:schemeClr>
                    </a:solidFill>
                  </a:tcPr>
                </a:tc>
                <a:tc>
                  <a:txBody>
                    <a:bodyPr/>
                    <a:lstStyle/>
                    <a:p>
                      <a:endParaRPr lang="en-IN" dirty="0"/>
                    </a:p>
                  </a:txBody>
                  <a:tcPr>
                    <a:solidFill>
                      <a:schemeClr val="accent1">
                        <a:lumMod val="60000"/>
                        <a:lumOff val="40000"/>
                      </a:schemeClr>
                    </a:solidFill>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265344254"/>
                  </a:ext>
                </a:extLst>
              </a:tr>
              <a:tr h="744082">
                <a:tc>
                  <a:txBody>
                    <a:bodyPr/>
                    <a:lstStyle/>
                    <a:p>
                      <a:r>
                        <a:rPr lang="en-IN" dirty="0"/>
                        <a:t>Dataset Collection</a:t>
                      </a:r>
                    </a:p>
                  </a:txBody>
                  <a:tcPr/>
                </a:tc>
                <a:tc>
                  <a:txBody>
                    <a:bodyPr/>
                    <a:lstStyle/>
                    <a:p>
                      <a:endParaRPr lang="en-IN"/>
                    </a:p>
                  </a:txBody>
                  <a:tcPr/>
                </a:tc>
                <a:tc>
                  <a:txBody>
                    <a:bodyPr/>
                    <a:lstStyle/>
                    <a:p>
                      <a:endParaRPr lang="en-IN" dirty="0"/>
                    </a:p>
                  </a:txBody>
                  <a:tcPr>
                    <a:solidFill>
                      <a:schemeClr val="accent1">
                        <a:lumMod val="60000"/>
                        <a:lumOff val="40000"/>
                      </a:schemeClr>
                    </a:solidFill>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62697817"/>
                  </a:ext>
                </a:extLst>
              </a:tr>
              <a:tr h="744082">
                <a:tc>
                  <a:txBody>
                    <a:bodyPr/>
                    <a:lstStyle/>
                    <a:p>
                      <a:r>
                        <a:rPr lang="en-IN" dirty="0"/>
                        <a:t>Methodology</a:t>
                      </a:r>
                    </a:p>
                  </a:txBody>
                  <a:tcPr/>
                </a:tc>
                <a:tc>
                  <a:txBody>
                    <a:bodyPr/>
                    <a:lstStyle/>
                    <a:p>
                      <a:endParaRPr lang="en-IN"/>
                    </a:p>
                  </a:txBody>
                  <a:tcPr/>
                </a:tc>
                <a:tc>
                  <a:txBody>
                    <a:bodyPr/>
                    <a:lstStyle/>
                    <a:p>
                      <a:endParaRPr lang="en-IN" dirty="0"/>
                    </a:p>
                  </a:txBody>
                  <a:tcPr>
                    <a:solidFill>
                      <a:schemeClr val="accent1">
                        <a:lumMod val="60000"/>
                        <a:lumOff val="40000"/>
                      </a:schemeClr>
                    </a:solidFill>
                  </a:tcPr>
                </a:tc>
                <a:tc>
                  <a:txBody>
                    <a:bodyPr/>
                    <a:lstStyle/>
                    <a:p>
                      <a:endParaRPr lang="en-IN" dirty="0"/>
                    </a:p>
                  </a:txBody>
                  <a:tcPr>
                    <a:solidFill>
                      <a:schemeClr val="accent1">
                        <a:lumMod val="60000"/>
                        <a:lumOff val="40000"/>
                      </a:schemeClr>
                    </a:solidFill>
                  </a:tcPr>
                </a:tc>
                <a:tc>
                  <a:txBody>
                    <a:bodyPr/>
                    <a:lstStyle/>
                    <a:p>
                      <a:endParaRPr lang="en-IN"/>
                    </a:p>
                  </a:txBody>
                  <a:tcPr/>
                </a:tc>
                <a:tc>
                  <a:txBody>
                    <a:bodyPr/>
                    <a:lstStyle/>
                    <a:p>
                      <a:endParaRPr lang="en-IN"/>
                    </a:p>
                  </a:txBody>
                  <a:tcPr/>
                </a:tc>
                <a:extLst>
                  <a:ext uri="{0D108BD9-81ED-4DB2-BD59-A6C34878D82A}">
                    <a16:rowId xmlns:a16="http://schemas.microsoft.com/office/drawing/2014/main" val="3275716778"/>
                  </a:ext>
                </a:extLst>
              </a:tr>
              <a:tr h="744082">
                <a:tc>
                  <a:txBody>
                    <a:bodyPr/>
                    <a:lstStyle/>
                    <a:p>
                      <a:r>
                        <a:rPr lang="en-IN" dirty="0"/>
                        <a:t>Implementation</a:t>
                      </a:r>
                    </a:p>
                  </a:txBody>
                  <a:tcPr/>
                </a:tc>
                <a:tc>
                  <a:txBody>
                    <a:bodyPr/>
                    <a:lstStyle/>
                    <a:p>
                      <a:endParaRPr lang="en-IN"/>
                    </a:p>
                  </a:txBody>
                  <a:tcPr/>
                </a:tc>
                <a:tc>
                  <a:txBody>
                    <a:bodyPr/>
                    <a:lstStyle/>
                    <a:p>
                      <a:endParaRPr lang="en-IN"/>
                    </a:p>
                  </a:txBody>
                  <a:tcPr/>
                </a:tc>
                <a:tc>
                  <a:txBody>
                    <a:bodyPr/>
                    <a:lstStyle/>
                    <a:p>
                      <a:endParaRPr lang="en-IN" dirty="0"/>
                    </a:p>
                  </a:txBody>
                  <a:tcPr>
                    <a:solidFill>
                      <a:schemeClr val="accent1">
                        <a:lumMod val="60000"/>
                        <a:lumOff val="40000"/>
                      </a:schemeClr>
                    </a:solidFill>
                  </a:tcPr>
                </a:tc>
                <a:tc>
                  <a:txBody>
                    <a:bodyPr/>
                    <a:lstStyle/>
                    <a:p>
                      <a:endParaRPr lang="en-IN" dirty="0"/>
                    </a:p>
                  </a:txBody>
                  <a:tcPr>
                    <a:solidFill>
                      <a:schemeClr val="accent1">
                        <a:lumMod val="60000"/>
                        <a:lumOff val="40000"/>
                      </a:schemeClr>
                    </a:solidFill>
                  </a:tcPr>
                </a:tc>
                <a:tc>
                  <a:txBody>
                    <a:bodyPr/>
                    <a:lstStyle/>
                    <a:p>
                      <a:endParaRPr lang="en-IN"/>
                    </a:p>
                  </a:txBody>
                  <a:tcPr/>
                </a:tc>
                <a:extLst>
                  <a:ext uri="{0D108BD9-81ED-4DB2-BD59-A6C34878D82A}">
                    <a16:rowId xmlns:a16="http://schemas.microsoft.com/office/drawing/2014/main" val="2127876115"/>
                  </a:ext>
                </a:extLst>
              </a:tr>
              <a:tr h="744082">
                <a:tc>
                  <a:txBody>
                    <a:bodyPr/>
                    <a:lstStyle/>
                    <a:p>
                      <a:r>
                        <a:rPr lang="en-IN" dirty="0"/>
                        <a:t>Results</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p>
                      <a:endParaRPr lang="en-IN" dirty="0"/>
                    </a:p>
                  </a:txBody>
                  <a:tcPr>
                    <a:solidFill>
                      <a:schemeClr val="accent1">
                        <a:lumMod val="60000"/>
                        <a:lumOff val="40000"/>
                      </a:schemeClr>
                    </a:solidFill>
                  </a:tcPr>
                </a:tc>
                <a:extLst>
                  <a:ext uri="{0D108BD9-81ED-4DB2-BD59-A6C34878D82A}">
                    <a16:rowId xmlns:a16="http://schemas.microsoft.com/office/drawing/2014/main" val="2375391226"/>
                  </a:ext>
                </a:extLst>
              </a:tr>
            </a:tbl>
          </a:graphicData>
        </a:graphic>
      </p:graphicFrame>
      <p:sp>
        <p:nvSpPr>
          <p:cNvPr id="3" name="Title 2">
            <a:extLst>
              <a:ext uri="{FF2B5EF4-FFF2-40B4-BE49-F238E27FC236}">
                <a16:creationId xmlns:a16="http://schemas.microsoft.com/office/drawing/2014/main" id="{A0337DEC-E8AA-85D6-B3F3-F3888F7E0DEE}"/>
              </a:ext>
            </a:extLst>
          </p:cNvPr>
          <p:cNvSpPr>
            <a:spLocks noGrp="1"/>
          </p:cNvSpPr>
          <p:nvPr>
            <p:ph type="title"/>
          </p:nvPr>
        </p:nvSpPr>
        <p:spPr>
          <a:xfrm>
            <a:off x="457200" y="274638"/>
            <a:ext cx="8229600" cy="850106"/>
          </a:xfrm>
        </p:spPr>
        <p:txBody>
          <a:bodyPr/>
          <a:lstStyle/>
          <a:p>
            <a:r>
              <a:rPr lang="en-IN" dirty="0">
                <a:latin typeface="Times New Roman" panose="02020603050405020304" pitchFamily="18" charset="0"/>
                <a:cs typeface="Times New Roman" panose="02020603050405020304" pitchFamily="18" charset="0"/>
              </a:rPr>
              <a:t>Work Outline:</a:t>
            </a:r>
          </a:p>
        </p:txBody>
      </p:sp>
    </p:spTree>
    <p:extLst>
      <p:ext uri="{BB962C8B-B14F-4D97-AF65-F5344CB8AC3E}">
        <p14:creationId xmlns:p14="http://schemas.microsoft.com/office/powerpoint/2010/main" val="256881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err="1">
                <a:latin typeface="Times New Roman" pitchFamily="18" charset="0"/>
                <a:cs typeface="Times New Roman" pitchFamily="18" charset="0"/>
              </a:rPr>
              <a:t>Alikaniotis</a:t>
            </a:r>
            <a:r>
              <a:rPr lang="en-US" sz="2000" dirty="0">
                <a:latin typeface="Times New Roman" pitchFamily="18" charset="0"/>
                <a:cs typeface="Times New Roman" pitchFamily="18" charset="0"/>
              </a:rPr>
              <a:t> D, </a:t>
            </a:r>
            <a:r>
              <a:rPr lang="en-US" sz="2000" dirty="0" err="1">
                <a:latin typeface="Times New Roman" pitchFamily="18" charset="0"/>
                <a:cs typeface="Times New Roman" pitchFamily="18" charset="0"/>
              </a:rPr>
              <a:t>Yannakoudakis</a:t>
            </a:r>
            <a:r>
              <a:rPr lang="en-US" sz="2000" dirty="0">
                <a:latin typeface="Times New Roman" pitchFamily="18" charset="0"/>
                <a:cs typeface="Times New Roman" pitchFamily="18" charset="0"/>
              </a:rPr>
              <a:t> H, </a:t>
            </a:r>
            <a:r>
              <a:rPr lang="en-US" sz="2000" dirty="0" err="1">
                <a:latin typeface="Times New Roman" pitchFamily="18" charset="0"/>
                <a:cs typeface="Times New Roman" pitchFamily="18" charset="0"/>
              </a:rPr>
              <a:t>Rei</a:t>
            </a:r>
            <a:r>
              <a:rPr lang="en-US" sz="2000" dirty="0">
                <a:latin typeface="Times New Roman" pitchFamily="18" charset="0"/>
                <a:cs typeface="Times New Roman" pitchFamily="18" charset="0"/>
              </a:rPr>
              <a:t> M (2016) Automatic text scoring using neural networks. In: </a:t>
            </a:r>
            <a:r>
              <a:rPr lang="en-US" sz="2000" dirty="0" err="1">
                <a:latin typeface="Times New Roman" pitchFamily="18" charset="0"/>
                <a:cs typeface="Times New Roman" pitchFamily="18" charset="0"/>
              </a:rPr>
              <a:t>Proceedings</a:t>
            </a:r>
            <a:r>
              <a:rPr lang="en-US" sz="2000" dirty="0">
                <a:latin typeface="Times New Roman" pitchFamily="18" charset="0"/>
                <a:cs typeface="Times New Roman" pitchFamily="18" charset="0"/>
              </a:rPr>
              <a:t> of the annual meeting of the association for computational linguistics (pp. 715–725)</a:t>
            </a:r>
          </a:p>
          <a:p>
            <a:r>
              <a:rPr lang="en-US" sz="2000" dirty="0" err="1">
                <a:latin typeface="Times New Roman" pitchFamily="18" charset="0"/>
                <a:cs typeface="Times New Roman" pitchFamily="18" charset="0"/>
              </a:rPr>
              <a:t>Attali</a:t>
            </a:r>
            <a:r>
              <a:rPr lang="en-US" sz="2000" dirty="0">
                <a:latin typeface="Times New Roman" pitchFamily="18" charset="0"/>
                <a:cs typeface="Times New Roman" pitchFamily="18" charset="0"/>
              </a:rPr>
              <a:t> Y, Burstein J (2006) Automated essay scoring with e-rater v.2. J </a:t>
            </a:r>
            <a:r>
              <a:rPr lang="en-US" sz="2000" dirty="0" err="1">
                <a:latin typeface="Times New Roman" pitchFamily="18" charset="0"/>
                <a:cs typeface="Times New Roman" pitchFamily="18" charset="0"/>
              </a:rPr>
              <a:t>Technol</a:t>
            </a:r>
            <a:r>
              <a:rPr lang="en-US" sz="2000" dirty="0">
                <a:latin typeface="Times New Roman" pitchFamily="18" charset="0"/>
                <a:cs typeface="Times New Roman" pitchFamily="18" charset="0"/>
              </a:rPr>
              <a:t>, Learn Assessment 4(3):1–31</a:t>
            </a:r>
          </a:p>
          <a:p>
            <a:r>
              <a:rPr lang="en-US" sz="2000" dirty="0" err="1">
                <a:latin typeface="Times New Roman" pitchFamily="18" charset="0"/>
                <a:cs typeface="Times New Roman" pitchFamily="18" charset="0"/>
              </a:rPr>
              <a:t>Ke</a:t>
            </a:r>
            <a:r>
              <a:rPr lang="en-US" sz="2000" dirty="0">
                <a:latin typeface="Times New Roman" pitchFamily="18" charset="0"/>
                <a:cs typeface="Times New Roman" pitchFamily="18" charset="0"/>
              </a:rPr>
              <a:t> Z, Ng V (2019) Automated essay scoring: a survey of the state of the art. In: Proceedings of the international joint conference on </a:t>
            </a:r>
            <a:r>
              <a:rPr lang="en-US" sz="2000" dirty="0" err="1">
                <a:latin typeface="Times New Roman" pitchFamily="18" charset="0"/>
                <a:cs typeface="Times New Roman" pitchFamily="18" charset="0"/>
              </a:rPr>
              <a:t>artifcial</a:t>
            </a:r>
            <a:r>
              <a:rPr lang="en-US" sz="2000" dirty="0">
                <a:latin typeface="Times New Roman" pitchFamily="18" charset="0"/>
                <a:cs typeface="Times New Roman" pitchFamily="18" charset="0"/>
              </a:rPr>
              <a:t> intelligence (pp. 6300–6308) </a:t>
            </a:r>
          </a:p>
          <a:p>
            <a:r>
              <a:rPr lang="en-US" sz="2000" dirty="0">
                <a:latin typeface="Times New Roman" pitchFamily="18" charset="0"/>
                <a:cs typeface="Times New Roman" pitchFamily="18" charset="0"/>
              </a:rPr>
              <a:t>Li S, </a:t>
            </a:r>
            <a:r>
              <a:rPr lang="en-US" sz="2000" dirty="0" err="1">
                <a:latin typeface="Times New Roman" pitchFamily="18" charset="0"/>
                <a:cs typeface="Times New Roman" pitchFamily="18" charset="0"/>
              </a:rPr>
              <a:t>Ge</a:t>
            </a:r>
            <a:r>
              <a:rPr lang="en-US" sz="2000" dirty="0">
                <a:latin typeface="Times New Roman" pitchFamily="18" charset="0"/>
                <a:cs typeface="Times New Roman" pitchFamily="18" charset="0"/>
              </a:rPr>
              <a:t> S, </a:t>
            </a:r>
            <a:r>
              <a:rPr lang="en-US" sz="2000" dirty="0" err="1">
                <a:latin typeface="Times New Roman" pitchFamily="18" charset="0"/>
                <a:cs typeface="Times New Roman" pitchFamily="18" charset="0"/>
              </a:rPr>
              <a:t>Hua</a:t>
            </a:r>
            <a:r>
              <a:rPr lang="en-US" sz="2000" dirty="0">
                <a:latin typeface="Times New Roman" pitchFamily="18" charset="0"/>
                <a:cs typeface="Times New Roman" pitchFamily="18" charset="0"/>
              </a:rPr>
              <a:t> Y, Zhang C, </a:t>
            </a:r>
            <a:r>
              <a:rPr lang="en-US" sz="2000" dirty="0" err="1">
                <a:latin typeface="Times New Roman" pitchFamily="18" charset="0"/>
                <a:cs typeface="Times New Roman" pitchFamily="18" charset="0"/>
              </a:rPr>
              <a:t>Wen</a:t>
            </a:r>
            <a:r>
              <a:rPr lang="en-US" sz="2000" dirty="0">
                <a:latin typeface="Times New Roman" pitchFamily="18" charset="0"/>
                <a:cs typeface="Times New Roman" pitchFamily="18" charset="0"/>
              </a:rPr>
              <a:t> H, Liu T, Wang W (2020) Coupled-view deep </a:t>
            </a:r>
            <a:r>
              <a:rPr lang="en-US" sz="2000" dirty="0" err="1">
                <a:latin typeface="Times New Roman" pitchFamily="18" charset="0"/>
                <a:cs typeface="Times New Roman" pitchFamily="18" charset="0"/>
              </a:rPr>
              <a:t>classifer</a:t>
            </a:r>
            <a:r>
              <a:rPr lang="en-US" sz="2000" dirty="0">
                <a:latin typeface="Times New Roman" pitchFamily="18" charset="0"/>
                <a:cs typeface="Times New Roman" pitchFamily="18" charset="0"/>
              </a:rPr>
              <a:t> learning from multiple noisy annotators. In: Proceedings of the association for the advancement of </a:t>
            </a:r>
            <a:r>
              <a:rPr lang="en-US" sz="2000" dirty="0" err="1">
                <a:latin typeface="Times New Roman" pitchFamily="18" charset="0"/>
                <a:cs typeface="Times New Roman" pitchFamily="18" charset="0"/>
              </a:rPr>
              <a:t>artifcial</a:t>
            </a:r>
            <a:r>
              <a:rPr lang="en-US" sz="2000" dirty="0">
                <a:latin typeface="Times New Roman" pitchFamily="18" charset="0"/>
                <a:cs typeface="Times New Roman" pitchFamily="18" charset="0"/>
              </a:rPr>
              <a:t> intelligence (pp. 4667–4674)</a:t>
            </a:r>
          </a:p>
          <a:p>
            <a:r>
              <a:rPr lang="en-US" sz="2000" dirty="0">
                <a:latin typeface="Times New Roman" pitchFamily="18" charset="0"/>
                <a:cs typeface="Times New Roman" pitchFamily="18" charset="0"/>
              </a:rPr>
              <a:t>Mark D, </a:t>
            </a:r>
            <a:r>
              <a:rPr lang="en-US" sz="2000" dirty="0" err="1">
                <a:latin typeface="Times New Roman" pitchFamily="18" charset="0"/>
                <a:cs typeface="Times New Roman" pitchFamily="18" charset="0"/>
              </a:rPr>
              <a:t>Shermis</a:t>
            </a:r>
            <a:r>
              <a:rPr lang="en-US" sz="2000" dirty="0">
                <a:latin typeface="Times New Roman" pitchFamily="18" charset="0"/>
                <a:cs typeface="Times New Roman" pitchFamily="18" charset="0"/>
              </a:rPr>
              <a:t> JCB (2016) Automated essay scoring: a cross-disciplinary perspective. Taylor &amp; Francis</a:t>
            </a:r>
          </a:p>
        </p:txBody>
      </p:sp>
      <p:sp>
        <p:nvSpPr>
          <p:cNvPr id="3" name="Title 2"/>
          <p:cNvSpPr>
            <a:spLocks noGrp="1"/>
          </p:cNvSpPr>
          <p:nvPr>
            <p:ph type="title"/>
          </p:nvPr>
        </p:nvSpPr>
        <p:spPr/>
        <p:txBody>
          <a:bodyPr/>
          <a:lstStyle/>
          <a:p>
            <a:r>
              <a:rPr lang="en-US" dirty="0"/>
              <a:t>References: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2D2C44-1983-BAF1-D9A0-FA87C06DB070}"/>
              </a:ext>
            </a:extLst>
          </p:cNvPr>
          <p:cNvSpPr>
            <a:spLocks noGrp="1"/>
          </p:cNvSpPr>
          <p:nvPr>
            <p:ph idx="1"/>
          </p:nvPr>
        </p:nvSpPr>
        <p:spPr/>
        <p:txBody>
          <a:bodyPr>
            <a:normAutofit/>
          </a:bodyPr>
          <a:lstStyle/>
          <a:p>
            <a:r>
              <a:rPr lang="en-US" sz="1800" dirty="0">
                <a:latin typeface="Times New Roman" panose="02020603050405020304" pitchFamily="18" charset="0"/>
                <a:ea typeface="DM Sans" pitchFamily="34" charset="-122"/>
                <a:cs typeface="Times New Roman" panose="02020603050405020304" pitchFamily="18" charset="0"/>
              </a:rPr>
              <a:t>This project explores the application of Large Language Models (LLMs) to revolutionize essay similarity detection. Traditional methods often fail to capture the deep semantic meaning of textual responses, leading to inaccurate assessments. </a:t>
            </a:r>
          </a:p>
          <a:p>
            <a:r>
              <a:rPr lang="en-US" sz="1800" dirty="0">
                <a:latin typeface="Times New Roman" panose="02020603050405020304" pitchFamily="18" charset="0"/>
                <a:ea typeface="DM Sans" pitchFamily="34" charset="-122"/>
                <a:cs typeface="Times New Roman" panose="02020603050405020304" pitchFamily="18" charset="0"/>
              </a:rPr>
              <a:t>This research presents an advanced essay similarity detection system leveraging Sentence-BERT (SBERT), an LLM designed for semantic text matching.</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DM Sans" pitchFamily="34" charset="-122"/>
                <a:cs typeface="Times New Roman" panose="02020603050405020304" pitchFamily="18" charset="0"/>
              </a:rPr>
              <a:t>The proposed approach computes cosine similarity between sentence embeddings of student responses and correct answers, enabling a meaning-based assessment rather than surface-level word matching.</a:t>
            </a:r>
          </a:p>
          <a:p>
            <a:r>
              <a:rPr lang="en-US" sz="1800" dirty="0">
                <a:latin typeface="Times New Roman" panose="02020603050405020304" pitchFamily="18" charset="0"/>
                <a:ea typeface="DM Sans" pitchFamily="34" charset="-122"/>
                <a:cs typeface="Times New Roman" panose="02020603050405020304" pitchFamily="18" charset="0"/>
              </a:rPr>
              <a:t>. The system has significant applications in automated grading, plagiarism detection, and AI-driven educational assessment tools.</a:t>
            </a:r>
            <a:endParaRPr lang="en-US" sz="1800" dirty="0">
              <a:latin typeface="Times New Roman" panose="02020603050405020304" pitchFamily="18" charset="0"/>
              <a:cs typeface="Times New Roman" panose="02020603050405020304" pitchFamily="18" charset="0"/>
            </a:endParaRPr>
          </a:p>
          <a:p>
            <a:endParaRPr lang="en-US" sz="1800" dirty="0"/>
          </a:p>
        </p:txBody>
      </p:sp>
      <p:sp>
        <p:nvSpPr>
          <p:cNvPr id="3" name="Title 2">
            <a:extLst>
              <a:ext uri="{FF2B5EF4-FFF2-40B4-BE49-F238E27FC236}">
                <a16:creationId xmlns:a16="http://schemas.microsoft.com/office/drawing/2014/main" id="{58B2A371-0A0F-9708-DFCF-8663D856982C}"/>
              </a:ext>
            </a:extLst>
          </p:cNvPr>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83711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4864307"/>
          </a:xfrm>
        </p:spPr>
        <p:txBody>
          <a:bodyPr>
            <a:noAutofit/>
          </a:bodyPr>
          <a:lstStyle/>
          <a:p>
            <a:pPr algn="l">
              <a:buFont typeface="Arial" panose="020B0604020202020204" pitchFamily="34" charset="0"/>
              <a:buChar char="•"/>
            </a:pPr>
            <a:r>
              <a:rPr lang="en-US" sz="2000" b="0" i="0" dirty="0">
                <a:solidFill>
                  <a:srgbClr val="404040"/>
                </a:solidFill>
                <a:effectLst/>
                <a:latin typeface="Times New Roman" panose="02020603050405020304" pitchFamily="18" charset="0"/>
                <a:cs typeface="Times New Roman" panose="02020603050405020304" pitchFamily="18" charset="0"/>
              </a:rPr>
              <a:t>AI is increasingly used in education for grading essays and answers.</a:t>
            </a:r>
          </a:p>
          <a:p>
            <a:pPr algn="l">
              <a:spcBef>
                <a:spcPts val="300"/>
              </a:spcBef>
              <a:buFont typeface="Arial" panose="020B0604020202020204" pitchFamily="34" charset="0"/>
              <a:buChar char="•"/>
            </a:pPr>
            <a:r>
              <a:rPr lang="en-US" sz="2000" b="0" i="0" dirty="0">
                <a:solidFill>
                  <a:srgbClr val="404040"/>
                </a:solidFill>
                <a:effectLst/>
                <a:latin typeface="Times New Roman" panose="02020603050405020304" pitchFamily="18" charset="0"/>
                <a:cs typeface="Times New Roman" panose="02020603050405020304" pitchFamily="18" charset="0"/>
              </a:rPr>
              <a:t>Traditional methods like TF-IDF focus on keyword matching but lack understanding of meaning.</a:t>
            </a:r>
          </a:p>
          <a:p>
            <a:pPr algn="l">
              <a:spcBef>
                <a:spcPts val="300"/>
              </a:spcBef>
              <a:buFont typeface="Arial" panose="020B0604020202020204" pitchFamily="34" charset="0"/>
              <a:buChar char="•"/>
            </a:pPr>
            <a:r>
              <a:rPr lang="en-US" sz="2000" b="0" i="0" dirty="0">
                <a:solidFill>
                  <a:srgbClr val="404040"/>
                </a:solidFill>
                <a:effectLst/>
                <a:latin typeface="Times New Roman" panose="02020603050405020304" pitchFamily="18" charset="0"/>
                <a:cs typeface="Times New Roman" panose="02020603050405020304" pitchFamily="18" charset="0"/>
              </a:rPr>
              <a:t>This leads to inaccurate and inconsistent grading.</a:t>
            </a:r>
          </a:p>
          <a:p>
            <a:pPr algn="l">
              <a:spcBef>
                <a:spcPts val="300"/>
              </a:spcBef>
              <a:buFont typeface="Arial" panose="020B0604020202020204" pitchFamily="34" charset="0"/>
              <a:buChar char="•"/>
            </a:pPr>
            <a:r>
              <a:rPr lang="en-US" sz="2000" b="0" i="0" dirty="0">
                <a:solidFill>
                  <a:srgbClr val="404040"/>
                </a:solidFill>
                <a:effectLst/>
                <a:latin typeface="Times New Roman" panose="02020603050405020304" pitchFamily="18" charset="0"/>
                <a:cs typeface="Times New Roman" panose="02020603050405020304" pitchFamily="18" charset="0"/>
              </a:rPr>
              <a:t>Advanced models like SBERT (based on BERT) solve this by understanding text meaning.</a:t>
            </a:r>
          </a:p>
          <a:p>
            <a:pPr algn="l">
              <a:spcBef>
                <a:spcPts val="300"/>
              </a:spcBef>
              <a:buFont typeface="Arial" panose="020B0604020202020204" pitchFamily="34" charset="0"/>
              <a:buChar char="•"/>
            </a:pPr>
            <a:r>
              <a:rPr lang="en-US" sz="2000" b="0" i="0" dirty="0">
                <a:solidFill>
                  <a:srgbClr val="404040"/>
                </a:solidFill>
                <a:effectLst/>
                <a:latin typeface="Times New Roman" panose="02020603050405020304" pitchFamily="18" charset="0"/>
                <a:cs typeface="Times New Roman" panose="02020603050405020304" pitchFamily="18" charset="0"/>
              </a:rPr>
              <a:t>SBERT converts sentences into numerical vectors and compares them for similarity.</a:t>
            </a:r>
          </a:p>
          <a:p>
            <a:pPr algn="l">
              <a:spcBef>
                <a:spcPts val="300"/>
              </a:spcBef>
              <a:buFont typeface="Arial" panose="020B0604020202020204" pitchFamily="34" charset="0"/>
              <a:buChar char="•"/>
            </a:pPr>
            <a:r>
              <a:rPr lang="en-US" sz="2000" b="0" i="0" dirty="0">
                <a:solidFill>
                  <a:srgbClr val="404040"/>
                </a:solidFill>
                <a:effectLst/>
                <a:latin typeface="Times New Roman" panose="02020603050405020304" pitchFamily="18" charset="0"/>
                <a:cs typeface="Times New Roman" panose="02020603050405020304" pitchFamily="18" charset="0"/>
              </a:rPr>
              <a:t>It works even when students write answers in different ways.</a:t>
            </a:r>
          </a:p>
          <a:p>
            <a:pPr algn="l">
              <a:spcBef>
                <a:spcPts val="300"/>
              </a:spcBef>
              <a:buFont typeface="Arial" panose="020B0604020202020204" pitchFamily="34" charset="0"/>
              <a:buChar char="•"/>
            </a:pPr>
            <a:r>
              <a:rPr lang="en-US" sz="2000" b="0" i="0" dirty="0">
                <a:solidFill>
                  <a:srgbClr val="404040"/>
                </a:solidFill>
                <a:effectLst/>
                <a:latin typeface="Times New Roman" panose="02020603050405020304" pitchFamily="18" charset="0"/>
                <a:cs typeface="Times New Roman" panose="02020603050405020304" pitchFamily="18" charset="0"/>
              </a:rPr>
              <a:t>Reduces bias and inconsistency in grading.</a:t>
            </a:r>
          </a:p>
          <a:p>
            <a:pPr algn="l">
              <a:spcBef>
                <a:spcPts val="300"/>
              </a:spcBef>
              <a:buFont typeface="Arial" panose="020B0604020202020204" pitchFamily="34" charset="0"/>
              <a:buChar char="•"/>
            </a:pPr>
            <a:r>
              <a:rPr lang="en-US" sz="2000" b="0" i="0" dirty="0">
                <a:solidFill>
                  <a:srgbClr val="404040"/>
                </a:solidFill>
                <a:effectLst/>
                <a:latin typeface="Times New Roman" panose="02020603050405020304" pitchFamily="18" charset="0"/>
                <a:cs typeface="Times New Roman" panose="02020603050405020304" pitchFamily="18" charset="0"/>
              </a:rPr>
              <a:t>Useful for automated essay scoring, plagiarism detection, and AI-assisted grading.</a:t>
            </a:r>
          </a:p>
          <a:p>
            <a:pPr algn="l">
              <a:spcBef>
                <a:spcPts val="300"/>
              </a:spcBef>
              <a:buFont typeface="Arial" panose="020B0604020202020204" pitchFamily="34" charset="0"/>
              <a:buChar char="•"/>
            </a:pPr>
            <a:r>
              <a:rPr lang="en-US" sz="2000" b="0" i="0" dirty="0">
                <a:solidFill>
                  <a:srgbClr val="404040"/>
                </a:solidFill>
                <a:effectLst/>
                <a:latin typeface="Times New Roman" panose="02020603050405020304" pitchFamily="18" charset="0"/>
                <a:cs typeface="Times New Roman" panose="02020603050405020304" pitchFamily="18" charset="0"/>
              </a:rPr>
              <a:t>Saves time, improves fairness, and handles large volumes of essays efficiently.</a:t>
            </a:r>
          </a:p>
        </p:txBody>
      </p:sp>
      <p:sp>
        <p:nvSpPr>
          <p:cNvPr id="3" name="Title 2"/>
          <p:cNvSpPr>
            <a:spLocks noGrp="1"/>
          </p:cNvSpPr>
          <p:nvPr>
            <p:ph type="title"/>
          </p:nvPr>
        </p:nvSpPr>
        <p:spPr>
          <a:xfrm>
            <a:off x="457200" y="332656"/>
            <a:ext cx="8229600" cy="648072"/>
          </a:xfrm>
        </p:spPr>
        <p:txBody>
          <a:bodyPr>
            <a:normAutofit fontScale="90000"/>
          </a:bodyPr>
          <a:lstStyle/>
          <a:p>
            <a:r>
              <a:rPr lang="en-IN" dirty="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7"/>
            <a:ext cx="8435280" cy="4448536"/>
          </a:xfrm>
        </p:spPr>
        <p:txBody>
          <a:bodyPr>
            <a:noAutofit/>
          </a:bodyPr>
          <a:lstStyle/>
          <a:p>
            <a:pPr marL="109728" indent="0">
              <a:buNone/>
            </a:pPr>
            <a:endParaRPr lang="en-US" sz="2000" dirty="0">
              <a:latin typeface="Times New Roman" pitchFamily="18" charset="0"/>
              <a:cs typeface="Times New Roman" pitchFamily="18" charset="0"/>
            </a:endParaRPr>
          </a:p>
          <a:p>
            <a:pPr marL="109728" indent="0">
              <a:buNone/>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457200" y="476672"/>
            <a:ext cx="8229600" cy="720080"/>
          </a:xfrm>
        </p:spPr>
        <p:txBody>
          <a:bodyPr>
            <a:noAutofit/>
          </a:bodyPr>
          <a:lstStyle/>
          <a:p>
            <a:r>
              <a:rPr lang="en-US" sz="2800" dirty="0">
                <a:latin typeface="Times New Roman" pitchFamily="18" charset="0"/>
                <a:cs typeface="Times New Roman" pitchFamily="18" charset="0"/>
              </a:rPr>
              <a:t>Literature Review:</a:t>
            </a:r>
          </a:p>
        </p:txBody>
      </p:sp>
      <p:graphicFrame>
        <p:nvGraphicFramePr>
          <p:cNvPr id="4" name="Table 3">
            <a:extLst>
              <a:ext uri="{FF2B5EF4-FFF2-40B4-BE49-F238E27FC236}">
                <a16:creationId xmlns:a16="http://schemas.microsoft.com/office/drawing/2014/main" id="{A4E703A0-E341-D998-0BD3-274A40C8C8D4}"/>
              </a:ext>
            </a:extLst>
          </p:cNvPr>
          <p:cNvGraphicFramePr>
            <a:graphicFrameLocks noGrp="1"/>
          </p:cNvGraphicFramePr>
          <p:nvPr>
            <p:extLst>
              <p:ext uri="{D42A27DB-BD31-4B8C-83A1-F6EECF244321}">
                <p14:modId xmlns:p14="http://schemas.microsoft.com/office/powerpoint/2010/main" val="798863634"/>
              </p:ext>
            </p:extLst>
          </p:nvPr>
        </p:nvGraphicFramePr>
        <p:xfrm>
          <a:off x="395536" y="1196752"/>
          <a:ext cx="8291264" cy="4625023"/>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1441484892"/>
                    </a:ext>
                  </a:extLst>
                </a:gridCol>
                <a:gridCol w="1368152">
                  <a:extLst>
                    <a:ext uri="{9D8B030D-6E8A-4147-A177-3AD203B41FA5}">
                      <a16:colId xmlns:a16="http://schemas.microsoft.com/office/drawing/2014/main" val="1789973813"/>
                    </a:ext>
                  </a:extLst>
                </a:gridCol>
                <a:gridCol w="1872208">
                  <a:extLst>
                    <a:ext uri="{9D8B030D-6E8A-4147-A177-3AD203B41FA5}">
                      <a16:colId xmlns:a16="http://schemas.microsoft.com/office/drawing/2014/main" val="1780975669"/>
                    </a:ext>
                  </a:extLst>
                </a:gridCol>
                <a:gridCol w="1800200">
                  <a:extLst>
                    <a:ext uri="{9D8B030D-6E8A-4147-A177-3AD203B41FA5}">
                      <a16:colId xmlns:a16="http://schemas.microsoft.com/office/drawing/2014/main" val="2787312913"/>
                    </a:ext>
                  </a:extLst>
                </a:gridCol>
                <a:gridCol w="1666528">
                  <a:extLst>
                    <a:ext uri="{9D8B030D-6E8A-4147-A177-3AD203B41FA5}">
                      <a16:colId xmlns:a16="http://schemas.microsoft.com/office/drawing/2014/main" val="3254498665"/>
                    </a:ext>
                  </a:extLst>
                </a:gridCol>
              </a:tblGrid>
              <a:tr h="754063">
                <a:tc>
                  <a:txBody>
                    <a:bodyPr/>
                    <a:lstStyle/>
                    <a:p>
                      <a:r>
                        <a:rPr lang="en-IN" sz="2200" dirty="0">
                          <a:latin typeface="Times New Roman" panose="02020603050405020304" pitchFamily="18" charset="0"/>
                          <a:cs typeface="Times New Roman" panose="02020603050405020304" pitchFamily="18" charset="0"/>
                        </a:rPr>
                        <a:t>Study</a:t>
                      </a:r>
                    </a:p>
                  </a:txBody>
                  <a:tcPr/>
                </a:tc>
                <a:tc>
                  <a:txBody>
                    <a:bodyPr/>
                    <a:lstStyle/>
                    <a:p>
                      <a:r>
                        <a:rPr lang="en-IN" sz="2200" dirty="0">
                          <a:latin typeface="Times New Roman" panose="02020603050405020304" pitchFamily="18" charset="0"/>
                          <a:cs typeface="Times New Roman" panose="02020603050405020304" pitchFamily="18" charset="0"/>
                        </a:rPr>
                        <a:t>Authors</a:t>
                      </a:r>
                    </a:p>
                  </a:txBody>
                  <a:tcPr/>
                </a:tc>
                <a:tc>
                  <a:txBody>
                    <a:bodyPr/>
                    <a:lstStyle/>
                    <a:p>
                      <a:r>
                        <a:rPr lang="en-IN" sz="2200" dirty="0">
                          <a:latin typeface="Times New Roman" panose="02020603050405020304" pitchFamily="18" charset="0"/>
                          <a:cs typeface="Times New Roman" panose="02020603050405020304" pitchFamily="18" charset="0"/>
                        </a:rPr>
                        <a:t>Methodology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latin typeface="Times New Roman" panose="02020603050405020304" pitchFamily="18" charset="0"/>
                          <a:cs typeface="Times New Roman" panose="02020603050405020304" pitchFamily="18" charset="0"/>
                        </a:rPr>
                        <a:t>Key Findings</a:t>
                      </a:r>
                    </a:p>
                    <a:p>
                      <a:endParaRPr lang="en-IN" dirty="0"/>
                    </a:p>
                  </a:txBody>
                  <a:tcPr/>
                </a:tc>
                <a:tc>
                  <a:txBody>
                    <a:bodyPr/>
                    <a:lstStyle/>
                    <a:p>
                      <a:r>
                        <a:rPr lang="en-IN" sz="22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759711022"/>
                  </a:ext>
                </a:extLst>
              </a:tr>
              <a:tr h="1648002">
                <a:tc>
                  <a:txBody>
                    <a:bodyPr/>
                    <a:lstStyle/>
                    <a:p>
                      <a:r>
                        <a:rPr lang="en-US" sz="1600" dirty="0">
                          <a:latin typeface="Times New Roman" panose="02020603050405020304" pitchFamily="18" charset="0"/>
                          <a:cs typeface="Times New Roman" panose="02020603050405020304" pitchFamily="18" charset="0"/>
                        </a:rPr>
                        <a:t>Automated Essay Scoring: A Siamese Bidirectional LSTM Neural Network Architecture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a:latin typeface="Times New Roman" panose="02020603050405020304" pitchFamily="18" charset="0"/>
                          <a:cs typeface="Times New Roman" panose="02020603050405020304" pitchFamily="18" charset="0"/>
                        </a:rPr>
                        <a:t>Guoxi</a:t>
                      </a:r>
                      <a:r>
                        <a:rPr lang="en-IN" sz="1600" dirty="0">
                          <a:latin typeface="Times New Roman" panose="02020603050405020304" pitchFamily="18" charset="0"/>
                          <a:cs typeface="Times New Roman" panose="02020603050405020304" pitchFamily="18" charset="0"/>
                        </a:rPr>
                        <a:t> Liang et al</a:t>
                      </a:r>
                    </a:p>
                  </a:txBody>
                  <a:tcPr/>
                </a:tc>
                <a:tc>
                  <a:txBody>
                    <a:bodyPr/>
                    <a:lstStyle/>
                    <a:p>
                      <a:r>
                        <a:rPr lang="en-IN" sz="1600" dirty="0">
                          <a:latin typeface="Times New Roman" panose="02020603050405020304" pitchFamily="18" charset="0"/>
                          <a:cs typeface="Times New Roman" panose="02020603050405020304" pitchFamily="18" charset="0"/>
                        </a:rPr>
                        <a:t>Siamese Bidirectional LSTM (SBLSTMA)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Captures both semantic and rating criteria information, improving accuracy over traditional neural network models</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600" dirty="0">
                          <a:latin typeface="Times New Roman" panose="02020603050405020304" pitchFamily="18" charset="0"/>
                          <a:cs typeface="Times New Roman" panose="02020603050405020304" pitchFamily="18" charset="0"/>
                        </a:rPr>
                        <a:t>Limited to ASAP dataset, lacks generalizability​</a:t>
                      </a:r>
                    </a:p>
                  </a:txBody>
                  <a:tcPr anchor="ctr"/>
                </a:tc>
                <a:extLst>
                  <a:ext uri="{0D108BD9-81ED-4DB2-BD59-A6C34878D82A}">
                    <a16:rowId xmlns:a16="http://schemas.microsoft.com/office/drawing/2014/main" val="1010827500"/>
                  </a:ext>
                </a:extLst>
              </a:tr>
              <a:tr h="706746">
                <a:tc>
                  <a:txBody>
                    <a:bodyPr/>
                    <a:lstStyle/>
                    <a:p>
                      <a:r>
                        <a:rPr lang="en-US" sz="1600" dirty="0">
                          <a:latin typeface="Times New Roman" panose="02020603050405020304" pitchFamily="18" charset="0"/>
                          <a:cs typeface="Times New Roman" panose="02020603050405020304" pitchFamily="18" charset="0"/>
                        </a:rPr>
                        <a:t>Automated Essay Scoring and the Deep Learning Black Box</a:t>
                      </a:r>
                      <a:endParaRPr lang="en-IN" sz="1600" dirty="0">
                        <a:latin typeface="Times New Roman" panose="02020603050405020304" pitchFamily="18" charset="0"/>
                        <a:cs typeface="Times New Roman" panose="02020603050405020304" pitchFamily="18" charset="0"/>
                      </a:endParaRPr>
                    </a:p>
                  </a:txBody>
                  <a:tcPr/>
                </a:tc>
                <a:tc>
                  <a:txBody>
                    <a:bodyPr/>
                    <a:lstStyle/>
                    <a:p>
                      <a:r>
                        <a:rPr lang="sv-SE" sz="1600" dirty="0">
                          <a:latin typeface="Times New Roman" panose="02020603050405020304" pitchFamily="18" charset="0"/>
                          <a:cs typeface="Times New Roman" panose="02020603050405020304" pitchFamily="18" charset="0"/>
                        </a:rPr>
                        <a:t>Vivekanandan S. Kumar, David Boulanger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Deep Learning with Explainability</a:t>
                      </a:r>
                    </a:p>
                  </a:txBody>
                  <a:tcPr/>
                </a:tc>
                <a:tc>
                  <a:txBody>
                    <a:bodyPr/>
                    <a:lstStyle/>
                    <a:p>
                      <a:r>
                        <a:rPr lang="en-US" sz="1600" dirty="0">
                          <a:latin typeface="Times New Roman" panose="02020603050405020304" pitchFamily="18" charset="0"/>
                          <a:cs typeface="Times New Roman" panose="02020603050405020304" pitchFamily="18" charset="0"/>
                        </a:rPr>
                        <a:t>Improves interpretability in AES by integrating feature-based multi-layer perceptron models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Trade-off between accuracy and interpretability​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460152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907FC3A-ADCE-4C7F-5036-282BE1ABC123}"/>
              </a:ext>
            </a:extLst>
          </p:cNvPr>
          <p:cNvGraphicFramePr>
            <a:graphicFrameLocks noGrp="1"/>
          </p:cNvGraphicFramePr>
          <p:nvPr>
            <p:ph idx="1"/>
            <p:extLst>
              <p:ext uri="{D42A27DB-BD31-4B8C-83A1-F6EECF244321}">
                <p14:modId xmlns:p14="http://schemas.microsoft.com/office/powerpoint/2010/main" val="1146848173"/>
              </p:ext>
            </p:extLst>
          </p:nvPr>
        </p:nvGraphicFramePr>
        <p:xfrm>
          <a:off x="457200" y="980728"/>
          <a:ext cx="8229600" cy="4842002"/>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118432499"/>
                    </a:ext>
                  </a:extLst>
                </a:gridCol>
                <a:gridCol w="1645920">
                  <a:extLst>
                    <a:ext uri="{9D8B030D-6E8A-4147-A177-3AD203B41FA5}">
                      <a16:colId xmlns:a16="http://schemas.microsoft.com/office/drawing/2014/main" val="3787710752"/>
                    </a:ext>
                  </a:extLst>
                </a:gridCol>
                <a:gridCol w="1645920">
                  <a:extLst>
                    <a:ext uri="{9D8B030D-6E8A-4147-A177-3AD203B41FA5}">
                      <a16:colId xmlns:a16="http://schemas.microsoft.com/office/drawing/2014/main" val="2062658786"/>
                    </a:ext>
                  </a:extLst>
                </a:gridCol>
                <a:gridCol w="1645920">
                  <a:extLst>
                    <a:ext uri="{9D8B030D-6E8A-4147-A177-3AD203B41FA5}">
                      <a16:colId xmlns:a16="http://schemas.microsoft.com/office/drawing/2014/main" val="1449784069"/>
                    </a:ext>
                  </a:extLst>
                </a:gridCol>
                <a:gridCol w="1645920">
                  <a:extLst>
                    <a:ext uri="{9D8B030D-6E8A-4147-A177-3AD203B41FA5}">
                      <a16:colId xmlns:a16="http://schemas.microsoft.com/office/drawing/2014/main" val="1169149271"/>
                    </a:ext>
                  </a:extLst>
                </a:gridCol>
              </a:tblGrid>
              <a:tr h="1399921">
                <a:tc>
                  <a:txBody>
                    <a:bodyPr/>
                    <a:lstStyle/>
                    <a:p>
                      <a:r>
                        <a:rPr lang="en-US" sz="1600" dirty="0">
                          <a:latin typeface="Times New Roman" panose="02020603050405020304" pitchFamily="18" charset="0"/>
                          <a:cs typeface="Times New Roman" panose="02020603050405020304" pitchFamily="18" charset="0"/>
                        </a:rPr>
                        <a:t>Learning AES Models Using Item-Response-Theory-Based Scores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Masaki Uto, Masashi Okano</a:t>
                      </a:r>
                    </a:p>
                  </a:txBody>
                  <a:tcPr/>
                </a:tc>
                <a:tc>
                  <a:txBody>
                    <a:bodyPr/>
                    <a:lstStyle/>
                    <a:p>
                      <a:r>
                        <a:rPr lang="en-US" sz="1600" dirty="0">
                          <a:latin typeface="Times New Roman" panose="02020603050405020304" pitchFamily="18" charset="0"/>
                          <a:cs typeface="Times New Roman" panose="02020603050405020304" pitchFamily="18" charset="0"/>
                        </a:rPr>
                        <a:t>Item Response Theory (IRT) integrated into AES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Mitigates rater bias effects, improves model reliability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Requires rater characteristic data, computationally expensive​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7385595"/>
                  </a:ext>
                </a:extLst>
              </a:tr>
              <a:tr h="1399921">
                <a:tc>
                  <a:txBody>
                    <a:bodyPr/>
                    <a:lstStyle/>
                    <a:p>
                      <a:r>
                        <a:rPr lang="en-US" sz="1600" dirty="0">
                          <a:latin typeface="Times New Roman" panose="02020603050405020304" pitchFamily="18" charset="0"/>
                          <a:cs typeface="Times New Roman" panose="02020603050405020304" pitchFamily="18" charset="0"/>
                        </a:rPr>
                        <a:t>Requires rater characteristic data, computationally expensive​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Kaveh Taghipour, Hwee Tou Ng</a:t>
                      </a:r>
                    </a:p>
                  </a:txBody>
                  <a:tcPr/>
                </a:tc>
                <a:tc>
                  <a:txBody>
                    <a:bodyPr/>
                    <a:lstStyle/>
                    <a:p>
                      <a:r>
                        <a:rPr lang="en-IN" sz="1600" dirty="0">
                          <a:latin typeface="Times New Roman" panose="02020603050405020304" pitchFamily="18" charset="0"/>
                          <a:cs typeface="Times New Roman" panose="02020603050405020304" pitchFamily="18" charset="0"/>
                        </a:rPr>
                        <a:t>Recurrent Neural Networks (RNNs), LSTMs</a:t>
                      </a:r>
                    </a:p>
                  </a:txBody>
                  <a:tcPr/>
                </a:tc>
                <a:tc>
                  <a:txBody>
                    <a:bodyPr/>
                    <a:lstStyle/>
                    <a:p>
                      <a:r>
                        <a:rPr lang="en-US" sz="1600" dirty="0">
                          <a:latin typeface="Times New Roman" panose="02020603050405020304" pitchFamily="18" charset="0"/>
                          <a:cs typeface="Times New Roman" panose="02020603050405020304" pitchFamily="18" charset="0"/>
                        </a:rPr>
                        <a:t>Achieves state-of-the-art performance with no handcrafted features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Performance varies across essay prompts​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38901161"/>
                  </a:ext>
                </a:extLst>
              </a:tr>
              <a:tr h="2024694">
                <a:tc>
                  <a:txBody>
                    <a:bodyPr/>
                    <a:lstStyle/>
                    <a:p>
                      <a:r>
                        <a:rPr lang="en-US" sz="1600" dirty="0">
                          <a:latin typeface="Times New Roman" panose="02020603050405020304" pitchFamily="18" charset="0"/>
                          <a:cs typeface="Times New Roman" panose="02020603050405020304" pitchFamily="18" charset="0"/>
                        </a:rPr>
                        <a:t>A Systematic Literature Review on AES Systems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W. Xu et al.</a:t>
                      </a:r>
                    </a:p>
                  </a:txBody>
                  <a:tcPr/>
                </a:tc>
                <a:tc>
                  <a:txBody>
                    <a:bodyPr/>
                    <a:lstStyle/>
                    <a:p>
                      <a:r>
                        <a:rPr lang="en-IN" sz="1600" dirty="0">
                          <a:latin typeface="Times New Roman" panose="02020603050405020304" pitchFamily="18" charset="0"/>
                          <a:cs typeface="Times New Roman" panose="02020603050405020304" pitchFamily="18" charset="0"/>
                        </a:rPr>
                        <a:t>Systematic Literature Review</a:t>
                      </a:r>
                    </a:p>
                  </a:txBody>
                  <a:tcPr/>
                </a:tc>
                <a:tc>
                  <a:txBody>
                    <a:bodyPr/>
                    <a:lstStyle/>
                    <a:p>
                      <a:r>
                        <a:rPr lang="en-US" sz="1600" dirty="0">
                          <a:latin typeface="Times New Roman" panose="02020603050405020304" pitchFamily="18" charset="0"/>
                          <a:cs typeface="Times New Roman" panose="02020603050405020304" pitchFamily="18" charset="0"/>
                        </a:rPr>
                        <a:t>Highlights AES advancements and gaps, emphasizing the need for transparent evaluation metrics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Identifies issues in domain adaptability and dataset biases​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6035295"/>
                  </a:ext>
                </a:extLst>
              </a:tr>
            </a:tbl>
          </a:graphicData>
        </a:graphic>
      </p:graphicFrame>
      <p:sp>
        <p:nvSpPr>
          <p:cNvPr id="3" name="Title 2"/>
          <p:cNvSpPr>
            <a:spLocks noGrp="1"/>
          </p:cNvSpPr>
          <p:nvPr>
            <p:ph type="title"/>
          </p:nvPr>
        </p:nvSpPr>
        <p:spPr>
          <a:xfrm>
            <a:off x="457200" y="274638"/>
            <a:ext cx="8229600" cy="634082"/>
          </a:xfrm>
        </p:spPr>
        <p:txBody>
          <a:bodyPr>
            <a:normAutofit fontScale="90000"/>
          </a:bodyPr>
          <a:lstStyle/>
          <a:p>
            <a:r>
              <a:rPr lang="en-US" dirty="0">
                <a:latin typeface="Times New Roman" panose="02020603050405020304" pitchFamily="18" charset="0"/>
                <a:cs typeface="Times New Roman" panose="02020603050405020304" pitchFamily="18" charset="0"/>
              </a:rPr>
              <a:t>Cont…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24742"/>
            <a:ext cx="8291264" cy="4896545"/>
          </a:xfrm>
        </p:spPr>
        <p:txBody>
          <a:bodyPr>
            <a:normAutofit/>
          </a:bodyPr>
          <a:lstStyle/>
          <a:p>
            <a:endParaRPr lang="en-US" sz="2000" dirty="0">
              <a:latin typeface="Times New Roman" pitchFamily="18" charset="0"/>
              <a:cs typeface="Times New Roman" pitchFamily="18" charset="0"/>
            </a:endParaRPr>
          </a:p>
          <a:p>
            <a:pPr>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Develop an AI-driven Essay Similarity Detection System</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Utilizing Sentence-BERT (SBERT) for semantic text matching to enhance automated essay evaluation accuracy.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Implement a Deep Learning-Based Semantic Assessment Model</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Applying SBERT embeddings and cosine similarity to evaluate student responses based on meaning rather than word occurrence..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Enhance Automated Grading and Plagiarism Detection</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Leveraging NLP and Large Language Models (LLMs) to ensure accurate, unbiased, and scalable essay evaluation in academic settings.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Optimize AI Models for Educational Applications</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Fine-tuning SBERT for real-time student feedback, multilingual support, and domain-specific assessment improvements.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109728" indent="0">
              <a:buNone/>
            </a:pPr>
            <a:endParaRPr lang="en-US" sz="2000" dirty="0">
              <a:latin typeface="Times New Roman" pitchFamily="18" charset="0"/>
              <a:cs typeface="Times New Roman" pitchFamily="18" charset="0"/>
            </a:endParaRPr>
          </a:p>
          <a:p>
            <a:pPr marL="109728"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260649"/>
            <a:ext cx="8229600" cy="792088"/>
          </a:xfrm>
        </p:spPr>
        <p:txBody>
          <a:bodyPr>
            <a:normAutofit/>
          </a:bodyPr>
          <a:lstStyle/>
          <a:p>
            <a:r>
              <a:rPr lang="en-US" dirty="0">
                <a:latin typeface="Times New Roman" panose="02020603050405020304" pitchFamily="18" charset="0"/>
                <a:cs typeface="Times New Roman" panose="02020603050405020304" pitchFamily="18" charset="0"/>
              </a:rPr>
              <a:t>Objectives: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39784"/>
          </a:xfrm>
        </p:spPr>
        <p:txBody>
          <a:bodyPr/>
          <a:lstStyle/>
          <a:p>
            <a:r>
              <a:rPr lang="en-US" dirty="0"/>
              <a:t>Proposed Methodology</a:t>
            </a:r>
          </a:p>
        </p:txBody>
      </p:sp>
      <p:sp>
        <p:nvSpPr>
          <p:cNvPr id="6" name="Content Placeholder 5">
            <a:extLst>
              <a:ext uri="{FF2B5EF4-FFF2-40B4-BE49-F238E27FC236}">
                <a16:creationId xmlns:a16="http://schemas.microsoft.com/office/drawing/2014/main" id="{F35186ED-2355-BA1F-B113-8022F142BD72}"/>
              </a:ext>
            </a:extLst>
          </p:cNvPr>
          <p:cNvSpPr>
            <a:spLocks noGrp="1"/>
          </p:cNvSpPr>
          <p:nvPr>
            <p:ph idx="1"/>
          </p:nvPr>
        </p:nvSpPr>
        <p:spPr>
          <a:xfrm>
            <a:off x="457200" y="1214422"/>
            <a:ext cx="8229600" cy="4792869"/>
          </a:xfrm>
        </p:spPr>
        <p:txBody>
          <a:bodyPr>
            <a:normAutofit/>
          </a:bodyPr>
          <a:lstStyle/>
          <a:p>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methodology for essay similarity detection uses Sentence-BERT (SBERT) to assess semantic similarity between student-written essays and correct answers.</a:t>
            </a:r>
          </a:p>
          <a:p>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consists of five key phases: Dataset Preparation, where student responses, correct answers, and similarity labels (0 or 1) are collected and preprocessed using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stopword</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removal, lowercasing, tokenization, and lemmatization; Model Implementation, where SBERT generates sentence embeddings, and cosine similarity measures semantic closeness. </a:t>
            </a:r>
          </a:p>
          <a:p>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&amp; Fine-tuning, where SBERT is optimized using hyperparameter tuning to improve accuracy; Evaluation Metrics, where performance is measured using accuracy, precision, recall, and F1-score; and Deployment, where the trained model is integrated into AI-driven grading systems, learning platforms, and plagiarism detection tools. </a:t>
            </a:r>
          </a:p>
          <a:p>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methodology ensures efficient, scalable, and unbiased automated grading, making SBERT a valuable tool for AI-based educational assessments.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6FEFD3-6616-5442-0479-CBB4197F7889}"/>
              </a:ext>
            </a:extLst>
          </p:cNvPr>
          <p:cNvSpPr>
            <a:spLocks noGrp="1"/>
          </p:cNvSpPr>
          <p:nvPr>
            <p:ph type="title"/>
          </p:nvPr>
        </p:nvSpPr>
        <p:spPr>
          <a:xfrm>
            <a:off x="457200" y="274638"/>
            <a:ext cx="8229600" cy="706090"/>
          </a:xfrm>
        </p:spPr>
        <p:txBody>
          <a:bodyPr>
            <a:normAutofit fontScale="90000"/>
          </a:bodyPr>
          <a:lstStyle/>
          <a:p>
            <a:r>
              <a:rPr lang="en-IN" dirty="0"/>
              <a:t>Cont..</a:t>
            </a:r>
          </a:p>
        </p:txBody>
      </p:sp>
      <p:pic>
        <p:nvPicPr>
          <p:cNvPr id="4" name="Content Placeholder 3">
            <a:extLst>
              <a:ext uri="{FF2B5EF4-FFF2-40B4-BE49-F238E27FC236}">
                <a16:creationId xmlns:a16="http://schemas.microsoft.com/office/drawing/2014/main" id="{98462A09-B323-4E79-41F6-484928B80C38}"/>
              </a:ext>
            </a:extLst>
          </p:cNvPr>
          <p:cNvPicPr>
            <a:picLocks noGrp="1" noChangeAspect="1"/>
          </p:cNvPicPr>
          <p:nvPr>
            <p:ph idx="1"/>
          </p:nvPr>
        </p:nvPicPr>
        <p:blipFill>
          <a:blip r:embed="rId2"/>
          <a:stretch>
            <a:fillRect/>
          </a:stretch>
        </p:blipFill>
        <p:spPr>
          <a:xfrm>
            <a:off x="683568" y="1484784"/>
            <a:ext cx="7920880" cy="3384376"/>
          </a:xfrm>
          <a:prstGeom prst="rect">
            <a:avLst/>
          </a:prstGeom>
        </p:spPr>
      </p:pic>
    </p:spTree>
    <p:extLst>
      <p:ext uri="{BB962C8B-B14F-4D97-AF65-F5344CB8AC3E}">
        <p14:creationId xmlns:p14="http://schemas.microsoft.com/office/powerpoint/2010/main" val="426326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9CA034-FBFB-0D3B-E867-D0811DD1F935}"/>
              </a:ext>
            </a:extLst>
          </p:cNvPr>
          <p:cNvSpPr>
            <a:spLocks noGrp="1"/>
          </p:cNvSpPr>
          <p:nvPr>
            <p:ph idx="1"/>
          </p:nvPr>
        </p:nvSpPr>
        <p:spPr/>
        <p:txBody>
          <a:bodyPr/>
          <a:lstStyle/>
          <a:p>
            <a:r>
              <a:rPr lang="en-US" sz="1800" dirty="0">
                <a:solidFill>
                  <a:srgbClr val="383838"/>
                </a:solidFill>
                <a:latin typeface="Times New Roman" panose="02020603050405020304" pitchFamily="18" charset="0"/>
                <a:ea typeface="DM Sans" pitchFamily="34" charset="-122"/>
                <a:cs typeface="Times New Roman" panose="02020603050405020304" pitchFamily="18" charset="0"/>
              </a:rPr>
              <a:t>In this study, we proposed a novel approach for detecting semantic similarity between student-written essays and correct answers using the SBERT model. Our experiments demonstrated that SBERT significantly outperforms traditional methods.</a:t>
            </a:r>
            <a:endParaRPr lang="en-US" sz="1800" dirty="0">
              <a:latin typeface="Times New Roman" panose="02020603050405020304" pitchFamily="18" charset="0"/>
              <a:cs typeface="Times New Roman" panose="02020603050405020304" pitchFamily="18" charset="0"/>
            </a:endParaRPr>
          </a:p>
          <a:p>
            <a:r>
              <a:rPr lang="en-US" sz="1800" dirty="0">
                <a:solidFill>
                  <a:srgbClr val="383838"/>
                </a:solidFill>
                <a:latin typeface="Times New Roman" panose="02020603050405020304" pitchFamily="18" charset="0"/>
                <a:ea typeface="DM Sans" pitchFamily="34" charset="-122"/>
                <a:cs typeface="Times New Roman" panose="02020603050405020304" pitchFamily="18" charset="0"/>
              </a:rPr>
              <a:t>Future work can explore the integration of this model into cloud-based platforms for scalable deployment and expanding the dataset to include responses from diverse educational backgrounds and languages. This research demonstrates the potential of SBERT in revolutionizing educational assessments.</a:t>
            </a:r>
            <a:endParaRPr lang="en-US" sz="1800" dirty="0">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56776A99-02FF-DF72-3689-FD90FA4CCE9A}"/>
              </a:ext>
            </a:extLst>
          </p:cNvPr>
          <p:cNvSpPr>
            <a:spLocks noGrp="1"/>
          </p:cNvSpPr>
          <p:nvPr>
            <p:ph type="title"/>
          </p:nvPr>
        </p:nvSpPr>
        <p:spPr/>
        <p:txBody>
          <a:bodyPr/>
          <a:lstStyle/>
          <a:p>
            <a:r>
              <a:rPr lang="en-IN" dirty="0"/>
              <a:t>Future Work:</a:t>
            </a:r>
          </a:p>
        </p:txBody>
      </p:sp>
    </p:spTree>
    <p:extLst>
      <p:ext uri="{BB962C8B-B14F-4D97-AF65-F5344CB8AC3E}">
        <p14:creationId xmlns:p14="http://schemas.microsoft.com/office/powerpoint/2010/main" val="1561319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1007</TotalTime>
  <Words>976</Words>
  <Application>Microsoft Office PowerPoint</Application>
  <PresentationFormat>On-screen Show (4:3)</PresentationFormat>
  <Paragraphs>90</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Arial</vt:lpstr>
      <vt:lpstr>Calibri</vt:lpstr>
      <vt:lpstr>Lucida Sans Unicode</vt:lpstr>
      <vt:lpstr>Times New Roman</vt:lpstr>
      <vt:lpstr>Verdana</vt:lpstr>
      <vt:lpstr>Wingdings 2</vt:lpstr>
      <vt:lpstr>Wingdings 3</vt:lpstr>
      <vt:lpstr>Concourse</vt:lpstr>
      <vt:lpstr>Applying Large Language Models (LLMs) to Revolutionize Essay Similarity Detection </vt:lpstr>
      <vt:lpstr>Abstract</vt:lpstr>
      <vt:lpstr>Introduction:</vt:lpstr>
      <vt:lpstr>Literature Review:</vt:lpstr>
      <vt:lpstr>Cont…</vt:lpstr>
      <vt:lpstr>Objectives:</vt:lpstr>
      <vt:lpstr>Proposed Methodology</vt:lpstr>
      <vt:lpstr>Cont..</vt:lpstr>
      <vt:lpstr>Future Work:</vt:lpstr>
      <vt:lpstr>Work Outline: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user</dc:creator>
  <cp:lastModifiedBy>Bhanu Teja</cp:lastModifiedBy>
  <cp:revision>31</cp:revision>
  <dcterms:created xsi:type="dcterms:W3CDTF">2024-11-07T14:46:25Z</dcterms:created>
  <dcterms:modified xsi:type="dcterms:W3CDTF">2025-03-18T03:45:56Z</dcterms:modified>
</cp:coreProperties>
</file>