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73" r:id="rId3"/>
    <p:sldId id="267" r:id="rId4"/>
    <p:sldId id="281" r:id="rId5"/>
    <p:sldId id="277" r:id="rId6"/>
    <p:sldId id="275" r:id="rId7"/>
    <p:sldId id="268" r:id="rId8"/>
    <p:sldId id="284" r:id="rId9"/>
    <p:sldId id="282" r:id="rId10"/>
    <p:sldId id="283" r:id="rId11"/>
    <p:sldId id="279" r:id="rId12"/>
    <p:sldId id="280" r:id="rId13"/>
    <p:sldId id="271" r:id="rId14"/>
  </p:sldIdLst>
  <p:sldSz cx="18300700" cy="10299700"/>
  <p:notesSz cx="18300700" cy="102997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444" autoAdjust="0"/>
    <p:restoredTop sz="94058" autoAdjust="0"/>
  </p:normalViewPr>
  <p:slideViewPr>
    <p:cSldViewPr>
      <p:cViewPr varScale="1">
        <p:scale>
          <a:sx n="54" d="100"/>
          <a:sy n="54" d="100"/>
        </p:scale>
        <p:origin x="302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2552" y="3192907"/>
            <a:ext cx="15555595" cy="21629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150" b="1" i="0">
                <a:solidFill>
                  <a:srgbClr val="FBBC00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5105" y="5767832"/>
            <a:ext cx="12810490" cy="25749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450" b="1" i="0">
                <a:solidFill>
                  <a:srgbClr val="27316F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150" b="1" i="0">
                <a:solidFill>
                  <a:srgbClr val="FBBC00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450" b="1" i="0">
                <a:solidFill>
                  <a:srgbClr val="27316F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150" b="1" i="0">
                <a:solidFill>
                  <a:srgbClr val="FBBC00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5035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24860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3/17/2025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150" b="1" i="0">
                <a:solidFill>
                  <a:srgbClr val="FBBC00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3/17/2025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-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75C4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3898265" cy="3729990"/>
          </a:xfrm>
          <a:custGeom>
            <a:avLst/>
            <a:gdLst/>
            <a:ahLst/>
            <a:cxnLst/>
            <a:rect l="l" t="t" r="r" b="b"/>
            <a:pathLst>
              <a:path w="3898265" h="3729990">
                <a:moveTo>
                  <a:pt x="0" y="3190686"/>
                </a:moveTo>
                <a:lnTo>
                  <a:pt x="0" y="3727304"/>
                </a:lnTo>
                <a:lnTo>
                  <a:pt x="40117" y="3729481"/>
                </a:lnTo>
                <a:lnTo>
                  <a:pt x="397136" y="3729481"/>
                </a:lnTo>
                <a:lnTo>
                  <a:pt x="480739" y="3724531"/>
                </a:lnTo>
                <a:lnTo>
                  <a:pt x="529409" y="3720729"/>
                </a:lnTo>
                <a:lnTo>
                  <a:pt x="577999" y="3716284"/>
                </a:lnTo>
                <a:lnTo>
                  <a:pt x="626501" y="3711198"/>
                </a:lnTo>
                <a:lnTo>
                  <a:pt x="674910" y="3705472"/>
                </a:lnTo>
                <a:lnTo>
                  <a:pt x="723220" y="3699107"/>
                </a:lnTo>
                <a:lnTo>
                  <a:pt x="771423" y="3692107"/>
                </a:lnTo>
                <a:lnTo>
                  <a:pt x="819514" y="3684471"/>
                </a:lnTo>
                <a:lnTo>
                  <a:pt x="867486" y="3676202"/>
                </a:lnTo>
                <a:lnTo>
                  <a:pt x="915333" y="3667302"/>
                </a:lnTo>
                <a:lnTo>
                  <a:pt x="963049" y="3657772"/>
                </a:lnTo>
                <a:lnTo>
                  <a:pt x="1010626" y="3647614"/>
                </a:lnTo>
                <a:lnTo>
                  <a:pt x="1058060" y="3636830"/>
                </a:lnTo>
                <a:lnTo>
                  <a:pt x="1105344" y="3625420"/>
                </a:lnTo>
                <a:lnTo>
                  <a:pt x="1152470" y="3613388"/>
                </a:lnTo>
                <a:lnTo>
                  <a:pt x="1199434" y="3600734"/>
                </a:lnTo>
                <a:lnTo>
                  <a:pt x="1246228" y="3587460"/>
                </a:lnTo>
                <a:lnTo>
                  <a:pt x="1292847" y="3573568"/>
                </a:lnTo>
                <a:lnTo>
                  <a:pt x="1339283" y="3559059"/>
                </a:lnTo>
                <a:lnTo>
                  <a:pt x="1385531" y="3543936"/>
                </a:lnTo>
                <a:lnTo>
                  <a:pt x="1431585" y="3528199"/>
                </a:lnTo>
                <a:lnTo>
                  <a:pt x="1477437" y="3511851"/>
                </a:lnTo>
                <a:lnTo>
                  <a:pt x="1523082" y="3494893"/>
                </a:lnTo>
                <a:lnTo>
                  <a:pt x="1568513" y="3477327"/>
                </a:lnTo>
                <a:lnTo>
                  <a:pt x="1613724" y="3459154"/>
                </a:lnTo>
                <a:lnTo>
                  <a:pt x="1658709" y="3440376"/>
                </a:lnTo>
                <a:lnTo>
                  <a:pt x="1703461" y="3420995"/>
                </a:lnTo>
                <a:lnTo>
                  <a:pt x="1747974" y="3401013"/>
                </a:lnTo>
                <a:lnTo>
                  <a:pt x="1792242" y="3380431"/>
                </a:lnTo>
                <a:lnTo>
                  <a:pt x="1836258" y="3359250"/>
                </a:lnTo>
                <a:lnTo>
                  <a:pt x="1880016" y="3337473"/>
                </a:lnTo>
                <a:lnTo>
                  <a:pt x="1923510" y="3315101"/>
                </a:lnTo>
                <a:lnTo>
                  <a:pt x="1966732" y="3292135"/>
                </a:lnTo>
                <a:lnTo>
                  <a:pt x="2009678" y="3268579"/>
                </a:lnTo>
                <a:lnTo>
                  <a:pt x="2052341" y="3244432"/>
                </a:lnTo>
                <a:lnTo>
                  <a:pt x="2094713" y="3219697"/>
                </a:lnTo>
                <a:lnTo>
                  <a:pt x="2130311" y="3198274"/>
                </a:lnTo>
                <a:lnTo>
                  <a:pt x="198929" y="3198274"/>
                </a:lnTo>
                <a:lnTo>
                  <a:pt x="150029" y="3197585"/>
                </a:lnTo>
                <a:lnTo>
                  <a:pt x="101093" y="3196132"/>
                </a:lnTo>
                <a:lnTo>
                  <a:pt x="52131" y="3193914"/>
                </a:lnTo>
                <a:lnTo>
                  <a:pt x="3151" y="3190928"/>
                </a:lnTo>
                <a:lnTo>
                  <a:pt x="0" y="3190686"/>
                </a:lnTo>
                <a:close/>
              </a:path>
              <a:path w="3898265" h="3729990">
                <a:moveTo>
                  <a:pt x="3897433" y="0"/>
                </a:moveTo>
                <a:lnTo>
                  <a:pt x="3361802" y="0"/>
                </a:lnTo>
                <a:lnTo>
                  <a:pt x="3362288" y="32095"/>
                </a:lnTo>
                <a:lnTo>
                  <a:pt x="3362186" y="85989"/>
                </a:lnTo>
                <a:lnTo>
                  <a:pt x="3361460" y="130698"/>
                </a:lnTo>
                <a:lnTo>
                  <a:pt x="3359889" y="179872"/>
                </a:lnTo>
                <a:lnTo>
                  <a:pt x="3357553" y="228949"/>
                </a:lnTo>
                <a:lnTo>
                  <a:pt x="3354453" y="277923"/>
                </a:lnTo>
                <a:lnTo>
                  <a:pt x="3350594" y="326783"/>
                </a:lnTo>
                <a:lnTo>
                  <a:pt x="3345978" y="375522"/>
                </a:lnTo>
                <a:lnTo>
                  <a:pt x="3340609" y="424132"/>
                </a:lnTo>
                <a:lnTo>
                  <a:pt x="3334490" y="472605"/>
                </a:lnTo>
                <a:lnTo>
                  <a:pt x="3327624" y="520932"/>
                </a:lnTo>
                <a:lnTo>
                  <a:pt x="3320016" y="569105"/>
                </a:lnTo>
                <a:lnTo>
                  <a:pt x="3311667" y="617116"/>
                </a:lnTo>
                <a:lnTo>
                  <a:pt x="3302582" y="664957"/>
                </a:lnTo>
                <a:lnTo>
                  <a:pt x="3292763" y="712618"/>
                </a:lnTo>
                <a:lnTo>
                  <a:pt x="3282214" y="760093"/>
                </a:lnTo>
                <a:lnTo>
                  <a:pt x="3270939" y="807373"/>
                </a:lnTo>
                <a:lnTo>
                  <a:pt x="3258940" y="854449"/>
                </a:lnTo>
                <a:lnTo>
                  <a:pt x="3246221" y="901314"/>
                </a:lnTo>
                <a:lnTo>
                  <a:pt x="3232785" y="947958"/>
                </a:lnTo>
                <a:lnTo>
                  <a:pt x="3218635" y="994375"/>
                </a:lnTo>
                <a:lnTo>
                  <a:pt x="3203775" y="1040555"/>
                </a:lnTo>
                <a:lnTo>
                  <a:pt x="3188208" y="1086490"/>
                </a:lnTo>
                <a:lnTo>
                  <a:pt x="3171938" y="1132173"/>
                </a:lnTo>
                <a:lnTo>
                  <a:pt x="3154967" y="1177594"/>
                </a:lnTo>
                <a:lnTo>
                  <a:pt x="3137299" y="1222746"/>
                </a:lnTo>
                <a:lnTo>
                  <a:pt x="3118938" y="1267620"/>
                </a:lnTo>
                <a:lnTo>
                  <a:pt x="3099886" y="1312209"/>
                </a:lnTo>
                <a:lnTo>
                  <a:pt x="3080147" y="1356503"/>
                </a:lnTo>
                <a:lnTo>
                  <a:pt x="3059723" y="1400495"/>
                </a:lnTo>
                <a:lnTo>
                  <a:pt x="3038620" y="1444176"/>
                </a:lnTo>
                <a:lnTo>
                  <a:pt x="3016839" y="1487539"/>
                </a:lnTo>
                <a:lnTo>
                  <a:pt x="2994384" y="1530574"/>
                </a:lnTo>
                <a:lnTo>
                  <a:pt x="2971259" y="1573274"/>
                </a:lnTo>
                <a:lnTo>
                  <a:pt x="2947466" y="1615630"/>
                </a:lnTo>
                <a:lnTo>
                  <a:pt x="2923009" y="1657635"/>
                </a:lnTo>
                <a:lnTo>
                  <a:pt x="2897891" y="1699279"/>
                </a:lnTo>
                <a:lnTo>
                  <a:pt x="2872116" y="1740555"/>
                </a:lnTo>
                <a:lnTo>
                  <a:pt x="2845687" y="1781454"/>
                </a:lnTo>
                <a:lnTo>
                  <a:pt x="2818606" y="1821969"/>
                </a:lnTo>
                <a:lnTo>
                  <a:pt x="2790879" y="1862090"/>
                </a:lnTo>
                <a:lnTo>
                  <a:pt x="2762507" y="1901810"/>
                </a:lnTo>
                <a:lnTo>
                  <a:pt x="2733494" y="1941121"/>
                </a:lnTo>
                <a:lnTo>
                  <a:pt x="2703843" y="1980013"/>
                </a:lnTo>
                <a:lnTo>
                  <a:pt x="2673558" y="2018480"/>
                </a:lnTo>
                <a:lnTo>
                  <a:pt x="2642642" y="2056512"/>
                </a:lnTo>
                <a:lnTo>
                  <a:pt x="2611098" y="2094102"/>
                </a:lnTo>
                <a:lnTo>
                  <a:pt x="2578930" y="2131241"/>
                </a:lnTo>
                <a:lnTo>
                  <a:pt x="2546141" y="2167921"/>
                </a:lnTo>
                <a:lnTo>
                  <a:pt x="2512733" y="2204133"/>
                </a:lnTo>
                <a:lnTo>
                  <a:pt x="2478712" y="2239870"/>
                </a:lnTo>
                <a:lnTo>
                  <a:pt x="2444079" y="2275123"/>
                </a:lnTo>
                <a:lnTo>
                  <a:pt x="2408837" y="2309884"/>
                </a:lnTo>
                <a:lnTo>
                  <a:pt x="2372992" y="2344145"/>
                </a:lnTo>
                <a:lnTo>
                  <a:pt x="2336545" y="2377897"/>
                </a:lnTo>
                <a:lnTo>
                  <a:pt x="2299499" y="2411133"/>
                </a:lnTo>
                <a:lnTo>
                  <a:pt x="2261934" y="2443779"/>
                </a:lnTo>
                <a:lnTo>
                  <a:pt x="2223930" y="2475768"/>
                </a:lnTo>
                <a:lnTo>
                  <a:pt x="2185496" y="2507097"/>
                </a:lnTo>
                <a:lnTo>
                  <a:pt x="2146640" y="2537764"/>
                </a:lnTo>
                <a:lnTo>
                  <a:pt x="2107371" y="2567767"/>
                </a:lnTo>
                <a:lnTo>
                  <a:pt x="2067698" y="2597104"/>
                </a:lnTo>
                <a:lnTo>
                  <a:pt x="2027629" y="2625772"/>
                </a:lnTo>
                <a:lnTo>
                  <a:pt x="1987173" y="2653768"/>
                </a:lnTo>
                <a:lnTo>
                  <a:pt x="1946338" y="2681092"/>
                </a:lnTo>
                <a:lnTo>
                  <a:pt x="1905133" y="2707740"/>
                </a:lnTo>
                <a:lnTo>
                  <a:pt x="1863567" y="2733711"/>
                </a:lnTo>
                <a:lnTo>
                  <a:pt x="1821648" y="2759001"/>
                </a:lnTo>
                <a:lnTo>
                  <a:pt x="1779385" y="2783609"/>
                </a:lnTo>
                <a:lnTo>
                  <a:pt x="1736786" y="2807533"/>
                </a:lnTo>
                <a:lnTo>
                  <a:pt x="1693860" y="2830770"/>
                </a:lnTo>
                <a:lnTo>
                  <a:pt x="1650615" y="2853318"/>
                </a:lnTo>
                <a:lnTo>
                  <a:pt x="1607061" y="2875175"/>
                </a:lnTo>
                <a:lnTo>
                  <a:pt x="1563205" y="2896338"/>
                </a:lnTo>
                <a:lnTo>
                  <a:pt x="1519056" y="2916806"/>
                </a:lnTo>
                <a:lnTo>
                  <a:pt x="1474624" y="2936575"/>
                </a:lnTo>
                <a:lnTo>
                  <a:pt x="1429915" y="2955645"/>
                </a:lnTo>
                <a:lnTo>
                  <a:pt x="1384940" y="2974011"/>
                </a:lnTo>
                <a:lnTo>
                  <a:pt x="1339707" y="2991673"/>
                </a:lnTo>
                <a:lnTo>
                  <a:pt x="1294223" y="3008628"/>
                </a:lnTo>
                <a:lnTo>
                  <a:pt x="1248499" y="3024874"/>
                </a:lnTo>
                <a:lnTo>
                  <a:pt x="1202542" y="3040408"/>
                </a:lnTo>
                <a:lnTo>
                  <a:pt x="1156361" y="3055229"/>
                </a:lnTo>
                <a:lnTo>
                  <a:pt x="1109965" y="3069333"/>
                </a:lnTo>
                <a:lnTo>
                  <a:pt x="1063361" y="3082719"/>
                </a:lnTo>
                <a:lnTo>
                  <a:pt x="1016560" y="3095385"/>
                </a:lnTo>
                <a:lnTo>
                  <a:pt x="969569" y="3107328"/>
                </a:lnTo>
                <a:lnTo>
                  <a:pt x="922397" y="3118545"/>
                </a:lnTo>
                <a:lnTo>
                  <a:pt x="875052" y="3129036"/>
                </a:lnTo>
                <a:lnTo>
                  <a:pt x="827543" y="3138797"/>
                </a:lnTo>
                <a:lnTo>
                  <a:pt x="779880" y="3147826"/>
                </a:lnTo>
                <a:lnTo>
                  <a:pt x="732069" y="3156121"/>
                </a:lnTo>
                <a:lnTo>
                  <a:pt x="684121" y="3163679"/>
                </a:lnTo>
                <a:lnTo>
                  <a:pt x="636043" y="3170500"/>
                </a:lnTo>
                <a:lnTo>
                  <a:pt x="587844" y="3176579"/>
                </a:lnTo>
                <a:lnTo>
                  <a:pt x="539532" y="3181915"/>
                </a:lnTo>
                <a:lnTo>
                  <a:pt x="491117" y="3186506"/>
                </a:lnTo>
                <a:lnTo>
                  <a:pt x="442607" y="3190350"/>
                </a:lnTo>
                <a:lnTo>
                  <a:pt x="394010" y="3193443"/>
                </a:lnTo>
                <a:lnTo>
                  <a:pt x="345336" y="3195785"/>
                </a:lnTo>
                <a:lnTo>
                  <a:pt x="296591" y="3197372"/>
                </a:lnTo>
                <a:lnTo>
                  <a:pt x="243572" y="3198274"/>
                </a:lnTo>
                <a:lnTo>
                  <a:pt x="2130311" y="3198274"/>
                </a:lnTo>
                <a:lnTo>
                  <a:pt x="2178565" y="3168468"/>
                </a:lnTo>
                <a:lnTo>
                  <a:pt x="2220030" y="3141978"/>
                </a:lnTo>
                <a:lnTo>
                  <a:pt x="2261181" y="3114907"/>
                </a:lnTo>
                <a:lnTo>
                  <a:pt x="2302010" y="3087255"/>
                </a:lnTo>
                <a:lnTo>
                  <a:pt x="2342512" y="3059025"/>
                </a:lnTo>
                <a:lnTo>
                  <a:pt x="2382680" y="3030219"/>
                </a:lnTo>
                <a:lnTo>
                  <a:pt x="2422507" y="3000837"/>
                </a:lnTo>
                <a:lnTo>
                  <a:pt x="2461988" y="2970882"/>
                </a:lnTo>
                <a:lnTo>
                  <a:pt x="2501115" y="2940356"/>
                </a:lnTo>
                <a:lnTo>
                  <a:pt x="2539884" y="2909260"/>
                </a:lnTo>
                <a:lnTo>
                  <a:pt x="2578286" y="2877595"/>
                </a:lnTo>
                <a:lnTo>
                  <a:pt x="2616317" y="2845363"/>
                </a:lnTo>
                <a:lnTo>
                  <a:pt x="2653969" y="2812567"/>
                </a:lnTo>
                <a:lnTo>
                  <a:pt x="2691174" y="2779263"/>
                </a:lnTo>
                <a:lnTo>
                  <a:pt x="2727865" y="2745514"/>
                </a:lnTo>
                <a:lnTo>
                  <a:pt x="2764040" y="2711326"/>
                </a:lnTo>
                <a:lnTo>
                  <a:pt x="2799696" y="2676704"/>
                </a:lnTo>
                <a:lnTo>
                  <a:pt x="2834831" y="2641656"/>
                </a:lnTo>
                <a:lnTo>
                  <a:pt x="2869443" y="2606186"/>
                </a:lnTo>
                <a:lnTo>
                  <a:pt x="2903528" y="2570302"/>
                </a:lnTo>
                <a:lnTo>
                  <a:pt x="2937085" y="2534008"/>
                </a:lnTo>
                <a:lnTo>
                  <a:pt x="2970111" y="2497312"/>
                </a:lnTo>
                <a:lnTo>
                  <a:pt x="3002604" y="2460219"/>
                </a:lnTo>
                <a:lnTo>
                  <a:pt x="3034561" y="2422735"/>
                </a:lnTo>
                <a:lnTo>
                  <a:pt x="3065980" y="2384867"/>
                </a:lnTo>
                <a:lnTo>
                  <a:pt x="3096859" y="2346620"/>
                </a:lnTo>
                <a:lnTo>
                  <a:pt x="3127194" y="2308000"/>
                </a:lnTo>
                <a:lnTo>
                  <a:pt x="3156984" y="2269015"/>
                </a:lnTo>
                <a:lnTo>
                  <a:pt x="3186226" y="2229669"/>
                </a:lnTo>
                <a:lnTo>
                  <a:pt x="3214918" y="2189969"/>
                </a:lnTo>
                <a:lnTo>
                  <a:pt x="3243057" y="2149921"/>
                </a:lnTo>
                <a:lnTo>
                  <a:pt x="3270641" y="2109531"/>
                </a:lnTo>
                <a:lnTo>
                  <a:pt x="3297667" y="2068804"/>
                </a:lnTo>
                <a:lnTo>
                  <a:pt x="3324133" y="2027748"/>
                </a:lnTo>
                <a:lnTo>
                  <a:pt x="3350037" y="1986368"/>
                </a:lnTo>
                <a:lnTo>
                  <a:pt x="3375376" y="1944671"/>
                </a:lnTo>
                <a:lnTo>
                  <a:pt x="3400147" y="1902661"/>
                </a:lnTo>
                <a:lnTo>
                  <a:pt x="3424349" y="1860347"/>
                </a:lnTo>
                <a:lnTo>
                  <a:pt x="3447978" y="1817732"/>
                </a:lnTo>
                <a:lnTo>
                  <a:pt x="3471033" y="1774824"/>
                </a:lnTo>
                <a:lnTo>
                  <a:pt x="3493511" y="1731629"/>
                </a:lnTo>
                <a:lnTo>
                  <a:pt x="3515409" y="1688153"/>
                </a:lnTo>
                <a:lnTo>
                  <a:pt x="3536726" y="1644401"/>
                </a:lnTo>
                <a:lnTo>
                  <a:pt x="3557458" y="1600381"/>
                </a:lnTo>
                <a:lnTo>
                  <a:pt x="3577603" y="1556097"/>
                </a:lnTo>
                <a:lnTo>
                  <a:pt x="3597159" y="1511556"/>
                </a:lnTo>
                <a:lnTo>
                  <a:pt x="3616123" y="1466764"/>
                </a:lnTo>
                <a:lnTo>
                  <a:pt x="3634493" y="1421728"/>
                </a:lnTo>
                <a:lnTo>
                  <a:pt x="3652267" y="1376453"/>
                </a:lnTo>
                <a:lnTo>
                  <a:pt x="3669442" y="1330945"/>
                </a:lnTo>
                <a:lnTo>
                  <a:pt x="3686015" y="1285211"/>
                </a:lnTo>
                <a:lnTo>
                  <a:pt x="3701984" y="1239256"/>
                </a:lnTo>
                <a:lnTo>
                  <a:pt x="3717348" y="1193087"/>
                </a:lnTo>
                <a:lnTo>
                  <a:pt x="3732102" y="1146709"/>
                </a:lnTo>
                <a:lnTo>
                  <a:pt x="3746246" y="1100129"/>
                </a:lnTo>
                <a:lnTo>
                  <a:pt x="3759775" y="1053353"/>
                </a:lnTo>
                <a:lnTo>
                  <a:pt x="3772689" y="1006387"/>
                </a:lnTo>
                <a:lnTo>
                  <a:pt x="3784985" y="959236"/>
                </a:lnTo>
                <a:lnTo>
                  <a:pt x="3796659" y="911908"/>
                </a:lnTo>
                <a:lnTo>
                  <a:pt x="3807711" y="864408"/>
                </a:lnTo>
                <a:lnTo>
                  <a:pt x="3818136" y="816742"/>
                </a:lnTo>
                <a:lnTo>
                  <a:pt x="3827934" y="768916"/>
                </a:lnTo>
                <a:lnTo>
                  <a:pt x="3837100" y="720937"/>
                </a:lnTo>
                <a:lnTo>
                  <a:pt x="3845634" y="672810"/>
                </a:lnTo>
                <a:lnTo>
                  <a:pt x="3853533" y="624542"/>
                </a:lnTo>
                <a:lnTo>
                  <a:pt x="3860793" y="576138"/>
                </a:lnTo>
                <a:lnTo>
                  <a:pt x="3867413" y="527605"/>
                </a:lnTo>
                <a:lnTo>
                  <a:pt x="3873391" y="478949"/>
                </a:lnTo>
                <a:lnTo>
                  <a:pt x="3878723" y="430175"/>
                </a:lnTo>
                <a:lnTo>
                  <a:pt x="3883408" y="381290"/>
                </a:lnTo>
                <a:lnTo>
                  <a:pt x="3887442" y="332301"/>
                </a:lnTo>
                <a:lnTo>
                  <a:pt x="3890824" y="283212"/>
                </a:lnTo>
                <a:lnTo>
                  <a:pt x="3893552" y="234030"/>
                </a:lnTo>
                <a:lnTo>
                  <a:pt x="3895621" y="184762"/>
                </a:lnTo>
                <a:lnTo>
                  <a:pt x="3897032" y="135413"/>
                </a:lnTo>
                <a:lnTo>
                  <a:pt x="3897780" y="85989"/>
                </a:lnTo>
                <a:lnTo>
                  <a:pt x="3897811" y="32095"/>
                </a:lnTo>
                <a:lnTo>
                  <a:pt x="3897433" y="0"/>
                </a:lnTo>
                <a:close/>
              </a:path>
            </a:pathLst>
          </a:custGeom>
          <a:solidFill>
            <a:srgbClr val="FBB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415973" y="799503"/>
            <a:ext cx="15456535" cy="8688070"/>
          </a:xfrm>
          <a:custGeom>
            <a:avLst/>
            <a:gdLst/>
            <a:ahLst/>
            <a:cxnLst/>
            <a:rect l="l" t="t" r="r" b="b"/>
            <a:pathLst>
              <a:path w="15456535" h="8688070">
                <a:moveTo>
                  <a:pt x="15455976" y="0"/>
                </a:moveTo>
                <a:lnTo>
                  <a:pt x="0" y="0"/>
                </a:lnTo>
                <a:lnTo>
                  <a:pt x="0" y="7239965"/>
                </a:lnTo>
                <a:lnTo>
                  <a:pt x="862" y="7289961"/>
                </a:lnTo>
                <a:lnTo>
                  <a:pt x="3438" y="7339738"/>
                </a:lnTo>
                <a:lnTo>
                  <a:pt x="7712" y="7389257"/>
                </a:lnTo>
                <a:lnTo>
                  <a:pt x="13666" y="7438478"/>
                </a:lnTo>
                <a:lnTo>
                  <a:pt x="21285" y="7487361"/>
                </a:lnTo>
                <a:lnTo>
                  <a:pt x="30551" y="7535866"/>
                </a:lnTo>
                <a:lnTo>
                  <a:pt x="41448" y="7583952"/>
                </a:lnTo>
                <a:lnTo>
                  <a:pt x="53960" y="7631581"/>
                </a:lnTo>
                <a:lnTo>
                  <a:pt x="68069" y="7678711"/>
                </a:lnTo>
                <a:lnTo>
                  <a:pt x="83761" y="7725304"/>
                </a:lnTo>
                <a:lnTo>
                  <a:pt x="101016" y="7771319"/>
                </a:lnTo>
                <a:lnTo>
                  <a:pt x="119821" y="7816715"/>
                </a:lnTo>
                <a:lnTo>
                  <a:pt x="140156" y="7861454"/>
                </a:lnTo>
                <a:lnTo>
                  <a:pt x="162007" y="7905495"/>
                </a:lnTo>
                <a:lnTo>
                  <a:pt x="185357" y="7948798"/>
                </a:lnTo>
                <a:lnTo>
                  <a:pt x="210189" y="7991324"/>
                </a:lnTo>
                <a:lnTo>
                  <a:pt x="236486" y="8033032"/>
                </a:lnTo>
                <a:lnTo>
                  <a:pt x="264232" y="8073882"/>
                </a:lnTo>
                <a:lnTo>
                  <a:pt x="293410" y="8113835"/>
                </a:lnTo>
                <a:lnTo>
                  <a:pt x="324004" y="8152849"/>
                </a:lnTo>
                <a:lnTo>
                  <a:pt x="355998" y="8190887"/>
                </a:lnTo>
                <a:lnTo>
                  <a:pt x="389374" y="8227907"/>
                </a:lnTo>
                <a:lnTo>
                  <a:pt x="424116" y="8263869"/>
                </a:lnTo>
                <a:lnTo>
                  <a:pt x="460078" y="8298612"/>
                </a:lnTo>
                <a:lnTo>
                  <a:pt x="497097" y="8331989"/>
                </a:lnTo>
                <a:lnTo>
                  <a:pt x="535134" y="8363983"/>
                </a:lnTo>
                <a:lnTo>
                  <a:pt x="574149" y="8394577"/>
                </a:lnTo>
                <a:lnTo>
                  <a:pt x="614101" y="8423756"/>
                </a:lnTo>
                <a:lnTo>
                  <a:pt x="654951" y="8451502"/>
                </a:lnTo>
                <a:lnTo>
                  <a:pt x="696658" y="8477800"/>
                </a:lnTo>
                <a:lnTo>
                  <a:pt x="739184" y="8502632"/>
                </a:lnTo>
                <a:lnTo>
                  <a:pt x="782487" y="8525981"/>
                </a:lnTo>
                <a:lnTo>
                  <a:pt x="826528" y="8547833"/>
                </a:lnTo>
                <a:lnTo>
                  <a:pt x="871267" y="8568169"/>
                </a:lnTo>
                <a:lnTo>
                  <a:pt x="916664" y="8586973"/>
                </a:lnTo>
                <a:lnTo>
                  <a:pt x="962679" y="8604229"/>
                </a:lnTo>
                <a:lnTo>
                  <a:pt x="1009272" y="8619920"/>
                </a:lnTo>
                <a:lnTo>
                  <a:pt x="1056403" y="8634029"/>
                </a:lnTo>
                <a:lnTo>
                  <a:pt x="1104032" y="8646541"/>
                </a:lnTo>
                <a:lnTo>
                  <a:pt x="1152120" y="8657438"/>
                </a:lnTo>
                <a:lnTo>
                  <a:pt x="1200625" y="8666704"/>
                </a:lnTo>
                <a:lnTo>
                  <a:pt x="1249509" y="8674323"/>
                </a:lnTo>
                <a:lnTo>
                  <a:pt x="1298731" y="8680277"/>
                </a:lnTo>
                <a:lnTo>
                  <a:pt x="1348252" y="8684551"/>
                </a:lnTo>
                <a:lnTo>
                  <a:pt x="1398031" y="8687127"/>
                </a:lnTo>
                <a:lnTo>
                  <a:pt x="1448028" y="8687990"/>
                </a:lnTo>
                <a:lnTo>
                  <a:pt x="15455976" y="8687990"/>
                </a:lnTo>
                <a:lnTo>
                  <a:pt x="15455976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3002513" y="7813664"/>
            <a:ext cx="3409950" cy="1695450"/>
          </a:xfrm>
          <a:custGeom>
            <a:avLst/>
            <a:gdLst/>
            <a:ahLst/>
            <a:cxnLst/>
            <a:rect l="l" t="t" r="r" b="b"/>
            <a:pathLst>
              <a:path w="3409950" h="1695450">
                <a:moveTo>
                  <a:pt x="1698751" y="0"/>
                </a:moveTo>
                <a:lnTo>
                  <a:pt x="1650604" y="866"/>
                </a:lnTo>
                <a:lnTo>
                  <a:pt x="1602788" y="3042"/>
                </a:lnTo>
                <a:lnTo>
                  <a:pt x="1555323" y="6522"/>
                </a:lnTo>
                <a:lnTo>
                  <a:pt x="1508226" y="11289"/>
                </a:lnTo>
                <a:lnTo>
                  <a:pt x="1461514" y="17323"/>
                </a:lnTo>
                <a:lnTo>
                  <a:pt x="1415205" y="24609"/>
                </a:lnTo>
                <a:lnTo>
                  <a:pt x="1369316" y="33129"/>
                </a:lnTo>
                <a:lnTo>
                  <a:pt x="1323867" y="42864"/>
                </a:lnTo>
                <a:lnTo>
                  <a:pt x="1278873" y="53798"/>
                </a:lnTo>
                <a:lnTo>
                  <a:pt x="1234352" y="65912"/>
                </a:lnTo>
                <a:lnTo>
                  <a:pt x="1190323" y="79190"/>
                </a:lnTo>
                <a:lnTo>
                  <a:pt x="1146803" y="93614"/>
                </a:lnTo>
                <a:lnTo>
                  <a:pt x="1103809" y="109165"/>
                </a:lnTo>
                <a:lnTo>
                  <a:pt x="1061359" y="125828"/>
                </a:lnTo>
                <a:lnTo>
                  <a:pt x="1019471" y="143583"/>
                </a:lnTo>
                <a:lnTo>
                  <a:pt x="978163" y="162414"/>
                </a:lnTo>
                <a:lnTo>
                  <a:pt x="937451" y="182303"/>
                </a:lnTo>
                <a:lnTo>
                  <a:pt x="897354" y="203232"/>
                </a:lnTo>
                <a:lnTo>
                  <a:pt x="857890" y="225184"/>
                </a:lnTo>
                <a:lnTo>
                  <a:pt x="819075" y="248141"/>
                </a:lnTo>
                <a:lnTo>
                  <a:pt x="780929" y="272086"/>
                </a:lnTo>
                <a:lnTo>
                  <a:pt x="743467" y="297001"/>
                </a:lnTo>
                <a:lnTo>
                  <a:pt x="706708" y="322869"/>
                </a:lnTo>
                <a:lnTo>
                  <a:pt x="670670" y="349672"/>
                </a:lnTo>
                <a:lnTo>
                  <a:pt x="635370" y="377392"/>
                </a:lnTo>
                <a:lnTo>
                  <a:pt x="600825" y="406012"/>
                </a:lnTo>
                <a:lnTo>
                  <a:pt x="567055" y="435515"/>
                </a:lnTo>
                <a:lnTo>
                  <a:pt x="534075" y="465882"/>
                </a:lnTo>
                <a:lnTo>
                  <a:pt x="501903" y="497096"/>
                </a:lnTo>
                <a:lnTo>
                  <a:pt x="470559" y="529141"/>
                </a:lnTo>
                <a:lnTo>
                  <a:pt x="440058" y="561997"/>
                </a:lnTo>
                <a:lnTo>
                  <a:pt x="410418" y="595648"/>
                </a:lnTo>
                <a:lnTo>
                  <a:pt x="381658" y="630076"/>
                </a:lnTo>
                <a:lnTo>
                  <a:pt x="353795" y="665263"/>
                </a:lnTo>
                <a:lnTo>
                  <a:pt x="326847" y="701193"/>
                </a:lnTo>
                <a:lnTo>
                  <a:pt x="300830" y="737846"/>
                </a:lnTo>
                <a:lnTo>
                  <a:pt x="275764" y="775207"/>
                </a:lnTo>
                <a:lnTo>
                  <a:pt x="251664" y="813256"/>
                </a:lnTo>
                <a:lnTo>
                  <a:pt x="228550" y="851978"/>
                </a:lnTo>
                <a:lnTo>
                  <a:pt x="206439" y="891353"/>
                </a:lnTo>
                <a:lnTo>
                  <a:pt x="185347" y="931365"/>
                </a:lnTo>
                <a:lnTo>
                  <a:pt x="165294" y="971996"/>
                </a:lnTo>
                <a:lnTo>
                  <a:pt x="146297" y="1013229"/>
                </a:lnTo>
                <a:lnTo>
                  <a:pt x="128372" y="1055045"/>
                </a:lnTo>
                <a:lnTo>
                  <a:pt x="111539" y="1097428"/>
                </a:lnTo>
                <a:lnTo>
                  <a:pt x="95814" y="1140360"/>
                </a:lnTo>
                <a:lnTo>
                  <a:pt x="81215" y="1183822"/>
                </a:lnTo>
                <a:lnTo>
                  <a:pt x="67760" y="1227799"/>
                </a:lnTo>
                <a:lnTo>
                  <a:pt x="55467" y="1272271"/>
                </a:lnTo>
                <a:lnTo>
                  <a:pt x="44352" y="1317222"/>
                </a:lnTo>
                <a:lnTo>
                  <a:pt x="34434" y="1362634"/>
                </a:lnTo>
                <a:lnTo>
                  <a:pt x="25731" y="1408490"/>
                </a:lnTo>
                <a:lnTo>
                  <a:pt x="18260" y="1454771"/>
                </a:lnTo>
                <a:lnTo>
                  <a:pt x="12038" y="1501461"/>
                </a:lnTo>
                <a:lnTo>
                  <a:pt x="7083" y="1548541"/>
                </a:lnTo>
                <a:lnTo>
                  <a:pt x="3414" y="1595995"/>
                </a:lnTo>
                <a:lnTo>
                  <a:pt x="1046" y="1643804"/>
                </a:lnTo>
                <a:lnTo>
                  <a:pt x="0" y="1691952"/>
                </a:lnTo>
                <a:lnTo>
                  <a:pt x="440936" y="1695449"/>
                </a:lnTo>
                <a:lnTo>
                  <a:pt x="853810" y="1695449"/>
                </a:lnTo>
                <a:lnTo>
                  <a:pt x="855399" y="1650799"/>
                </a:lnTo>
                <a:lnTo>
                  <a:pt x="859706" y="1603584"/>
                </a:lnTo>
                <a:lnTo>
                  <a:pt x="866544" y="1557151"/>
                </a:lnTo>
                <a:lnTo>
                  <a:pt x="875842" y="1511568"/>
                </a:lnTo>
                <a:lnTo>
                  <a:pt x="887532" y="1466906"/>
                </a:lnTo>
                <a:lnTo>
                  <a:pt x="901541" y="1423235"/>
                </a:lnTo>
                <a:lnTo>
                  <a:pt x="917800" y="1380626"/>
                </a:lnTo>
                <a:lnTo>
                  <a:pt x="936238" y="1339148"/>
                </a:lnTo>
                <a:lnTo>
                  <a:pt x="956785" y="1298871"/>
                </a:lnTo>
                <a:lnTo>
                  <a:pt x="979371" y="1259867"/>
                </a:lnTo>
                <a:lnTo>
                  <a:pt x="1003924" y="1222204"/>
                </a:lnTo>
                <a:lnTo>
                  <a:pt x="1030375" y="1185953"/>
                </a:lnTo>
                <a:lnTo>
                  <a:pt x="1058654" y="1151185"/>
                </a:lnTo>
                <a:lnTo>
                  <a:pt x="1088689" y="1117968"/>
                </a:lnTo>
                <a:lnTo>
                  <a:pt x="1120411" y="1086375"/>
                </a:lnTo>
                <a:lnTo>
                  <a:pt x="1153749" y="1056473"/>
                </a:lnTo>
                <a:lnTo>
                  <a:pt x="1188633" y="1028335"/>
                </a:lnTo>
                <a:lnTo>
                  <a:pt x="1224992" y="1002030"/>
                </a:lnTo>
                <a:lnTo>
                  <a:pt x="1262756" y="977627"/>
                </a:lnTo>
                <a:lnTo>
                  <a:pt x="1301854" y="955198"/>
                </a:lnTo>
                <a:lnTo>
                  <a:pt x="1342217" y="934812"/>
                </a:lnTo>
                <a:lnTo>
                  <a:pt x="1383773" y="916540"/>
                </a:lnTo>
                <a:lnTo>
                  <a:pt x="1426453" y="900451"/>
                </a:lnTo>
                <a:lnTo>
                  <a:pt x="1470186" y="886617"/>
                </a:lnTo>
                <a:lnTo>
                  <a:pt x="1514901" y="875106"/>
                </a:lnTo>
                <a:lnTo>
                  <a:pt x="1560529" y="865989"/>
                </a:lnTo>
                <a:lnTo>
                  <a:pt x="1606998" y="859337"/>
                </a:lnTo>
                <a:lnTo>
                  <a:pt x="1654239" y="855218"/>
                </a:lnTo>
                <a:lnTo>
                  <a:pt x="1702180" y="853705"/>
                </a:lnTo>
                <a:lnTo>
                  <a:pt x="3183248" y="853705"/>
                </a:lnTo>
                <a:lnTo>
                  <a:pt x="3175687" y="840484"/>
                </a:lnTo>
                <a:lnTo>
                  <a:pt x="3152269" y="801944"/>
                </a:lnTo>
                <a:lnTo>
                  <a:pt x="3127872" y="764084"/>
                </a:lnTo>
                <a:lnTo>
                  <a:pt x="3102512" y="726920"/>
                </a:lnTo>
                <a:lnTo>
                  <a:pt x="3076208" y="690471"/>
                </a:lnTo>
                <a:lnTo>
                  <a:pt x="3048978" y="654753"/>
                </a:lnTo>
                <a:lnTo>
                  <a:pt x="3020839" y="619784"/>
                </a:lnTo>
                <a:lnTo>
                  <a:pt x="2991810" y="585582"/>
                </a:lnTo>
                <a:lnTo>
                  <a:pt x="2961907" y="552163"/>
                </a:lnTo>
                <a:lnTo>
                  <a:pt x="2931148" y="519546"/>
                </a:lnTo>
                <a:lnTo>
                  <a:pt x="2899552" y="487747"/>
                </a:lnTo>
                <a:lnTo>
                  <a:pt x="2867136" y="456785"/>
                </a:lnTo>
                <a:lnTo>
                  <a:pt x="2833918" y="426676"/>
                </a:lnTo>
                <a:lnTo>
                  <a:pt x="2799916" y="397438"/>
                </a:lnTo>
                <a:lnTo>
                  <a:pt x="2765147" y="369088"/>
                </a:lnTo>
                <a:lnTo>
                  <a:pt x="2729629" y="341644"/>
                </a:lnTo>
                <a:lnTo>
                  <a:pt x="2693381" y="315123"/>
                </a:lnTo>
                <a:lnTo>
                  <a:pt x="2656418" y="289543"/>
                </a:lnTo>
                <a:lnTo>
                  <a:pt x="2618761" y="264921"/>
                </a:lnTo>
                <a:lnTo>
                  <a:pt x="2580426" y="241275"/>
                </a:lnTo>
                <a:lnTo>
                  <a:pt x="2541430" y="218621"/>
                </a:lnTo>
                <a:lnTo>
                  <a:pt x="2501793" y="196977"/>
                </a:lnTo>
                <a:lnTo>
                  <a:pt x="2461531" y="176362"/>
                </a:lnTo>
                <a:lnTo>
                  <a:pt x="2420662" y="156791"/>
                </a:lnTo>
                <a:lnTo>
                  <a:pt x="2379204" y="138283"/>
                </a:lnTo>
                <a:lnTo>
                  <a:pt x="2337176" y="120855"/>
                </a:lnTo>
                <a:lnTo>
                  <a:pt x="2294594" y="104524"/>
                </a:lnTo>
                <a:lnTo>
                  <a:pt x="2251476" y="89308"/>
                </a:lnTo>
                <a:lnTo>
                  <a:pt x="2207840" y="75225"/>
                </a:lnTo>
                <a:lnTo>
                  <a:pt x="2163705" y="62290"/>
                </a:lnTo>
                <a:lnTo>
                  <a:pt x="2119087" y="50523"/>
                </a:lnTo>
                <a:lnTo>
                  <a:pt x="2074004" y="39941"/>
                </a:lnTo>
                <a:lnTo>
                  <a:pt x="2028475" y="30560"/>
                </a:lnTo>
                <a:lnTo>
                  <a:pt x="1982516" y="22399"/>
                </a:lnTo>
                <a:lnTo>
                  <a:pt x="1936147" y="15474"/>
                </a:lnTo>
                <a:lnTo>
                  <a:pt x="1889384" y="9803"/>
                </a:lnTo>
                <a:lnTo>
                  <a:pt x="1842245" y="5404"/>
                </a:lnTo>
                <a:lnTo>
                  <a:pt x="1794748" y="2294"/>
                </a:lnTo>
                <a:lnTo>
                  <a:pt x="1746911" y="491"/>
                </a:lnTo>
                <a:lnTo>
                  <a:pt x="1698751" y="0"/>
                </a:lnTo>
                <a:close/>
              </a:path>
              <a:path w="3409950" h="1695450">
                <a:moveTo>
                  <a:pt x="3183248" y="853705"/>
                </a:moveTo>
                <a:lnTo>
                  <a:pt x="1702180" y="853705"/>
                </a:lnTo>
                <a:lnTo>
                  <a:pt x="1750120" y="854844"/>
                </a:lnTo>
                <a:lnTo>
                  <a:pt x="1797379" y="858593"/>
                </a:lnTo>
                <a:lnTo>
                  <a:pt x="1843888" y="864882"/>
                </a:lnTo>
                <a:lnTo>
                  <a:pt x="1889575" y="873643"/>
                </a:lnTo>
                <a:lnTo>
                  <a:pt x="1934369" y="884804"/>
                </a:lnTo>
                <a:lnTo>
                  <a:pt x="1978200" y="898298"/>
                </a:lnTo>
                <a:lnTo>
                  <a:pt x="2020996" y="914053"/>
                </a:lnTo>
                <a:lnTo>
                  <a:pt x="2062687" y="932000"/>
                </a:lnTo>
                <a:lnTo>
                  <a:pt x="2103201" y="952071"/>
                </a:lnTo>
                <a:lnTo>
                  <a:pt x="2142467" y="974194"/>
                </a:lnTo>
                <a:lnTo>
                  <a:pt x="2180415" y="998302"/>
                </a:lnTo>
                <a:lnTo>
                  <a:pt x="2216974" y="1024323"/>
                </a:lnTo>
                <a:lnTo>
                  <a:pt x="2252072" y="1052189"/>
                </a:lnTo>
                <a:lnTo>
                  <a:pt x="2285640" y="1081829"/>
                </a:lnTo>
                <a:lnTo>
                  <a:pt x="2317605" y="1113175"/>
                </a:lnTo>
                <a:lnTo>
                  <a:pt x="2347896" y="1146156"/>
                </a:lnTo>
                <a:lnTo>
                  <a:pt x="2376444" y="1180703"/>
                </a:lnTo>
                <a:lnTo>
                  <a:pt x="2403176" y="1216746"/>
                </a:lnTo>
                <a:lnTo>
                  <a:pt x="2428023" y="1254217"/>
                </a:lnTo>
                <a:lnTo>
                  <a:pt x="2450912" y="1293044"/>
                </a:lnTo>
                <a:lnTo>
                  <a:pt x="2471774" y="1333159"/>
                </a:lnTo>
                <a:lnTo>
                  <a:pt x="2490536" y="1374492"/>
                </a:lnTo>
                <a:lnTo>
                  <a:pt x="2507129" y="1416974"/>
                </a:lnTo>
                <a:lnTo>
                  <a:pt x="2521481" y="1460534"/>
                </a:lnTo>
                <a:lnTo>
                  <a:pt x="2533521" y="1505103"/>
                </a:lnTo>
                <a:lnTo>
                  <a:pt x="2543178" y="1550612"/>
                </a:lnTo>
                <a:lnTo>
                  <a:pt x="2550382" y="1596991"/>
                </a:lnTo>
                <a:lnTo>
                  <a:pt x="2555025" y="1643804"/>
                </a:lnTo>
                <a:lnTo>
                  <a:pt x="2557139" y="1691952"/>
                </a:lnTo>
                <a:lnTo>
                  <a:pt x="2557144" y="1692080"/>
                </a:lnTo>
                <a:lnTo>
                  <a:pt x="3409949" y="1678665"/>
                </a:lnTo>
                <a:lnTo>
                  <a:pt x="3409949" y="1648653"/>
                </a:lnTo>
                <a:lnTo>
                  <a:pt x="3406668" y="1582723"/>
                </a:lnTo>
                <a:lnTo>
                  <a:pt x="3402624" y="1535300"/>
                </a:lnTo>
                <a:lnTo>
                  <a:pt x="3397299" y="1488259"/>
                </a:lnTo>
                <a:lnTo>
                  <a:pt x="3390710" y="1441619"/>
                </a:lnTo>
                <a:lnTo>
                  <a:pt x="3382874" y="1395397"/>
                </a:lnTo>
                <a:lnTo>
                  <a:pt x="3373810" y="1349611"/>
                </a:lnTo>
                <a:lnTo>
                  <a:pt x="3363536" y="1304278"/>
                </a:lnTo>
                <a:lnTo>
                  <a:pt x="3352184" y="1259867"/>
                </a:lnTo>
                <a:lnTo>
                  <a:pt x="3339425" y="1215039"/>
                </a:lnTo>
                <a:lnTo>
                  <a:pt x="3325625" y="1171169"/>
                </a:lnTo>
                <a:lnTo>
                  <a:pt x="3310685" y="1127821"/>
                </a:lnTo>
                <a:lnTo>
                  <a:pt x="3294623" y="1085014"/>
                </a:lnTo>
                <a:lnTo>
                  <a:pt x="3277457" y="1042764"/>
                </a:lnTo>
                <a:lnTo>
                  <a:pt x="3259205" y="1001089"/>
                </a:lnTo>
                <a:lnTo>
                  <a:pt x="3239884" y="960006"/>
                </a:lnTo>
                <a:lnTo>
                  <a:pt x="3219512" y="919532"/>
                </a:lnTo>
                <a:lnTo>
                  <a:pt x="3198107" y="879686"/>
                </a:lnTo>
                <a:lnTo>
                  <a:pt x="3183248" y="853705"/>
                </a:lnTo>
                <a:close/>
              </a:path>
            </a:pathLst>
          </a:custGeom>
          <a:solidFill>
            <a:srgbClr val="82828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3/17/2025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267106" y="1599451"/>
            <a:ext cx="5766486" cy="981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150" b="1" i="0">
                <a:solidFill>
                  <a:srgbClr val="FBBC00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996158" y="2800655"/>
            <a:ext cx="12282805" cy="37020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450" b="1" i="0">
                <a:solidFill>
                  <a:srgbClr val="27316F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22238" y="9578721"/>
            <a:ext cx="5856224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503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7650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77950" y="1416050"/>
            <a:ext cx="15468600" cy="162801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 marR="5080" algn="ctr">
              <a:lnSpc>
                <a:spcPct val="99800"/>
              </a:lnSpc>
              <a:spcBef>
                <a:spcPts val="115"/>
              </a:spcBef>
            </a:pPr>
            <a:r>
              <a:rPr sz="5600" b="1" spc="300" dirty="0">
                <a:solidFill>
                  <a:srgbClr val="27316F"/>
                </a:solidFill>
                <a:latin typeface="Tahoma"/>
                <a:cs typeface="Tahoma"/>
              </a:rPr>
              <a:t>MALWARE</a:t>
            </a:r>
            <a:r>
              <a:rPr sz="5600" b="1" spc="-50" dirty="0">
                <a:solidFill>
                  <a:srgbClr val="27316F"/>
                </a:solidFill>
                <a:latin typeface="Tahoma"/>
                <a:cs typeface="Tahoma"/>
              </a:rPr>
              <a:t> </a:t>
            </a:r>
            <a:r>
              <a:rPr sz="5600" b="1" spc="100" dirty="0">
                <a:solidFill>
                  <a:srgbClr val="27316F"/>
                </a:solidFill>
                <a:latin typeface="Tahoma"/>
                <a:cs typeface="Tahoma"/>
              </a:rPr>
              <a:t>DETECTION </a:t>
            </a:r>
            <a:endParaRPr lang="en-IN" sz="5600" b="1" spc="-10" dirty="0">
              <a:solidFill>
                <a:srgbClr val="27316F"/>
              </a:solidFill>
              <a:latin typeface="Tahoma"/>
              <a:cs typeface="Tahoma"/>
            </a:endParaRPr>
          </a:p>
          <a:p>
            <a:pPr marL="12700" marR="5080" algn="ctr">
              <a:lnSpc>
                <a:spcPct val="99800"/>
              </a:lnSpc>
              <a:spcBef>
                <a:spcPts val="115"/>
              </a:spcBef>
            </a:pPr>
            <a:r>
              <a:rPr lang="en-IN" sz="4800" spc="95" dirty="0">
                <a:solidFill>
                  <a:srgbClr val="27316F"/>
                </a:solidFill>
                <a:latin typeface="Tahoma"/>
                <a:cs typeface="Tahoma"/>
              </a:rPr>
              <a:t>USING</a:t>
            </a:r>
            <a:r>
              <a:rPr sz="4800" spc="-55" dirty="0">
                <a:solidFill>
                  <a:srgbClr val="27316F"/>
                </a:solidFill>
                <a:latin typeface="Tahoma"/>
                <a:cs typeface="Tahoma"/>
              </a:rPr>
              <a:t> </a:t>
            </a:r>
            <a:r>
              <a:rPr sz="4800" spc="125" dirty="0">
                <a:solidFill>
                  <a:srgbClr val="27316F"/>
                </a:solidFill>
                <a:latin typeface="Tahoma"/>
                <a:cs typeface="Tahoma"/>
              </a:rPr>
              <a:t>MACHINE</a:t>
            </a:r>
            <a:r>
              <a:rPr sz="4800" spc="-55" dirty="0">
                <a:solidFill>
                  <a:srgbClr val="27316F"/>
                </a:solidFill>
                <a:latin typeface="Tahoma"/>
                <a:cs typeface="Tahoma"/>
              </a:rPr>
              <a:t> </a:t>
            </a:r>
            <a:r>
              <a:rPr sz="4800" spc="65" dirty="0">
                <a:solidFill>
                  <a:srgbClr val="27316F"/>
                </a:solidFill>
                <a:latin typeface="Tahoma"/>
                <a:cs typeface="Tahoma"/>
              </a:rPr>
              <a:t>LEARNING</a:t>
            </a:r>
            <a:r>
              <a:rPr sz="4800" spc="-55" dirty="0">
                <a:solidFill>
                  <a:srgbClr val="27316F"/>
                </a:solidFill>
                <a:latin typeface="Tahoma"/>
                <a:cs typeface="Tahoma"/>
              </a:rPr>
              <a:t> </a:t>
            </a:r>
            <a:r>
              <a:rPr lang="en-IN" sz="4800" spc="340" dirty="0">
                <a:solidFill>
                  <a:srgbClr val="27316F"/>
                </a:solidFill>
                <a:latin typeface="Tahoma"/>
                <a:cs typeface="Tahoma"/>
              </a:rPr>
              <a:t>MODELS</a:t>
            </a:r>
            <a:endParaRPr sz="4800" dirty="0">
              <a:latin typeface="Tahoma"/>
              <a:cs typeface="Tahoma"/>
            </a:endParaRPr>
          </a:p>
        </p:txBody>
      </p:sp>
      <p:sp>
        <p:nvSpPr>
          <p:cNvPr id="10" name="object 2">
            <a:extLst>
              <a:ext uri="{FF2B5EF4-FFF2-40B4-BE49-F238E27FC236}">
                <a16:creationId xmlns:a16="http://schemas.microsoft.com/office/drawing/2014/main" id="{DC77925C-0C52-DAE2-4C30-3DF213F238A5}"/>
              </a:ext>
            </a:extLst>
          </p:cNvPr>
          <p:cNvSpPr txBox="1"/>
          <p:nvPr/>
        </p:nvSpPr>
        <p:spPr>
          <a:xfrm>
            <a:off x="1377950" y="4387850"/>
            <a:ext cx="7162800" cy="4400564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 marR="5080" algn="ctr">
              <a:lnSpc>
                <a:spcPct val="99800"/>
              </a:lnSpc>
              <a:spcBef>
                <a:spcPts val="115"/>
              </a:spcBef>
            </a:pPr>
            <a:r>
              <a:rPr lang="en-IN" sz="3600" b="1" spc="300" dirty="0">
                <a:solidFill>
                  <a:srgbClr val="27316F"/>
                </a:solidFill>
                <a:latin typeface="Tahoma"/>
                <a:cs typeface="Tahoma"/>
              </a:rPr>
              <a:t>Presented By:</a:t>
            </a:r>
          </a:p>
          <a:p>
            <a:pPr marL="12700" marR="5080" algn="ctr">
              <a:lnSpc>
                <a:spcPct val="99800"/>
              </a:lnSpc>
              <a:spcBef>
                <a:spcPts val="115"/>
              </a:spcBef>
            </a:pPr>
            <a:r>
              <a:rPr lang="en-IN" sz="4000" spc="300" dirty="0">
                <a:solidFill>
                  <a:schemeClr val="tx2">
                    <a:lumMod val="60000"/>
                    <a:lumOff val="40000"/>
                  </a:schemeClr>
                </a:solidFill>
                <a:latin typeface="Tahoma"/>
                <a:cs typeface="Tahoma"/>
              </a:rPr>
              <a:t>Batch-164</a:t>
            </a:r>
          </a:p>
          <a:p>
            <a:pPr marL="12700" marR="5080" algn="ctr">
              <a:lnSpc>
                <a:spcPct val="99800"/>
              </a:lnSpc>
              <a:spcBef>
                <a:spcPts val="115"/>
              </a:spcBef>
            </a:pPr>
            <a:r>
              <a:rPr lang="en-IN" sz="3600" spc="300" dirty="0">
                <a:solidFill>
                  <a:srgbClr val="27316F"/>
                </a:solidFill>
                <a:latin typeface="Tahoma"/>
                <a:cs typeface="Tahoma"/>
              </a:rPr>
              <a:t>211FA04559 </a:t>
            </a:r>
          </a:p>
          <a:p>
            <a:pPr marL="12700" marR="5080" algn="ctr">
              <a:lnSpc>
                <a:spcPct val="99800"/>
              </a:lnSpc>
              <a:spcBef>
                <a:spcPts val="115"/>
              </a:spcBef>
            </a:pPr>
            <a:r>
              <a:rPr lang="en-IN" sz="3600" spc="300" dirty="0">
                <a:solidFill>
                  <a:srgbClr val="27316F"/>
                </a:solidFill>
                <a:latin typeface="Tahoma"/>
                <a:cs typeface="Tahoma"/>
              </a:rPr>
              <a:t>211FA04615 </a:t>
            </a:r>
          </a:p>
          <a:p>
            <a:pPr marL="12700" marR="5080" algn="ctr">
              <a:lnSpc>
                <a:spcPct val="99800"/>
              </a:lnSpc>
              <a:spcBef>
                <a:spcPts val="115"/>
              </a:spcBef>
            </a:pPr>
            <a:r>
              <a:rPr lang="en-IN" sz="3600" spc="300" dirty="0">
                <a:solidFill>
                  <a:srgbClr val="27316F"/>
                </a:solidFill>
                <a:latin typeface="Tahoma"/>
                <a:cs typeface="Tahoma"/>
              </a:rPr>
              <a:t>211FA04623 </a:t>
            </a:r>
          </a:p>
          <a:p>
            <a:pPr marL="12700" marR="5080" algn="ctr">
              <a:lnSpc>
                <a:spcPct val="99800"/>
              </a:lnSpc>
              <a:spcBef>
                <a:spcPts val="115"/>
              </a:spcBef>
            </a:pPr>
            <a:endParaRPr lang="en-IN" sz="4800" b="1" spc="300" dirty="0">
              <a:solidFill>
                <a:srgbClr val="27316F"/>
              </a:solidFill>
              <a:latin typeface="Tahoma"/>
              <a:cs typeface="Tahoma"/>
            </a:endParaRPr>
          </a:p>
          <a:p>
            <a:pPr marL="12700" marR="5080" algn="ctr">
              <a:lnSpc>
                <a:spcPct val="99800"/>
              </a:lnSpc>
              <a:spcBef>
                <a:spcPts val="115"/>
              </a:spcBef>
            </a:pPr>
            <a:endParaRPr sz="4800" b="1" dirty="0">
              <a:latin typeface="Tahoma"/>
              <a:cs typeface="Tahom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A36CB48-5C01-4D42-97CD-12D9D567E0E5}"/>
              </a:ext>
            </a:extLst>
          </p:cNvPr>
          <p:cNvSpPr txBox="1"/>
          <p:nvPr/>
        </p:nvSpPr>
        <p:spPr>
          <a:xfrm>
            <a:off x="9182743" y="4387850"/>
            <a:ext cx="70104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b="1" spc="300" dirty="0">
                <a:solidFill>
                  <a:srgbClr val="27316F"/>
                </a:solidFill>
                <a:latin typeface="Tahoma"/>
                <a:cs typeface="Tahoma"/>
              </a:rPr>
              <a:t>Presented to:</a:t>
            </a:r>
          </a:p>
          <a:p>
            <a:r>
              <a:rPr lang="en-IN" sz="3600" spc="300" dirty="0">
                <a:solidFill>
                  <a:srgbClr val="27316F"/>
                </a:solidFill>
                <a:latin typeface="Tahoma"/>
                <a:cs typeface="Tahoma"/>
              </a:rPr>
              <a:t>G. Parimala,</a:t>
            </a:r>
          </a:p>
          <a:p>
            <a:r>
              <a:rPr lang="en-IN" sz="3600" spc="300" dirty="0">
                <a:solidFill>
                  <a:srgbClr val="27316F"/>
                </a:solidFill>
                <a:latin typeface="Tahoma"/>
                <a:cs typeface="Tahoma"/>
              </a:rPr>
              <a:t>Assistant Professor,</a:t>
            </a:r>
          </a:p>
          <a:p>
            <a:r>
              <a:rPr lang="en-IN" sz="3600" spc="300" dirty="0">
                <a:solidFill>
                  <a:srgbClr val="27316F"/>
                </a:solidFill>
                <a:latin typeface="Tahoma"/>
                <a:cs typeface="Tahoma"/>
              </a:rPr>
              <a:t>Dept of CSE,</a:t>
            </a:r>
          </a:p>
          <a:p>
            <a:r>
              <a:rPr lang="en-IN" sz="3600" spc="300" dirty="0">
                <a:solidFill>
                  <a:srgbClr val="27316F"/>
                </a:solidFill>
                <a:latin typeface="Tahoma"/>
                <a:cs typeface="Tahoma"/>
              </a:rPr>
              <a:t>Vignan University</a:t>
            </a:r>
          </a:p>
          <a:p>
            <a:endParaRPr lang="en-IN" sz="3600" spc="300" dirty="0">
              <a:solidFill>
                <a:srgbClr val="27316F"/>
              </a:solidFill>
              <a:latin typeface="Tahoma"/>
              <a:cs typeface="Tahoma"/>
            </a:endParaRPr>
          </a:p>
          <a:p>
            <a:endParaRPr lang="en-IN" sz="4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DEEC48-55E2-41F1-1BF7-6D0E3F03EE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7235" y="7740650"/>
            <a:ext cx="4667901" cy="17526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4C3240-FF7F-D47A-A61A-F4D0A37BFB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425C6C4-D6FE-1FD4-EE3B-AE0B72703447}"/>
              </a:ext>
            </a:extLst>
          </p:cNvPr>
          <p:cNvSpPr txBox="1"/>
          <p:nvPr/>
        </p:nvSpPr>
        <p:spPr>
          <a:xfrm>
            <a:off x="1987550" y="1250097"/>
            <a:ext cx="1037034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800" dirty="0"/>
              <a:t>Tools &amp; Technologies Used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26D42B-8D40-4020-3A1C-4A5A8E37435F}"/>
              </a:ext>
            </a:extLst>
          </p:cNvPr>
          <p:cNvSpPr txBox="1"/>
          <p:nvPr/>
        </p:nvSpPr>
        <p:spPr>
          <a:xfrm>
            <a:off x="1682750" y="2046169"/>
            <a:ext cx="15392400" cy="83407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            </a:t>
            </a:r>
          </a:p>
          <a:p>
            <a:r>
              <a:rPr lang="en-US" sz="2800" dirty="0"/>
              <a:t>      </a:t>
            </a:r>
            <a:endParaRPr lang="en-US" sz="2800" b="1" dirty="0"/>
          </a:p>
          <a:p>
            <a:pPr>
              <a:buNone/>
            </a:pPr>
            <a:r>
              <a:rPr lang="en-US" sz="2800" dirty="0"/>
              <a:t>We used different tools to build and test our malware detection system:</a:t>
            </a:r>
          </a:p>
          <a:p>
            <a:pPr>
              <a:buNone/>
            </a:pPr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Python</a:t>
            </a:r>
            <a:r>
              <a:rPr lang="en-US" sz="2800" dirty="0"/>
              <a:t> – Programming language for building the system.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Scikit-Learn</a:t>
            </a:r>
            <a:r>
              <a:rPr lang="en-US" sz="2800" dirty="0"/>
              <a:t> – Library for training and testing machine learning models.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Pandas &amp; NumPy</a:t>
            </a:r>
            <a:r>
              <a:rPr lang="en-US" sz="2800" dirty="0"/>
              <a:t> – Used for handling and processing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Matplotlib &amp; Seaborn</a:t>
            </a:r>
            <a:r>
              <a:rPr lang="en-US" sz="2800" dirty="0"/>
              <a:t> – Used for data visualization and analysis.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Visual Studio Code </a:t>
            </a:r>
            <a:r>
              <a:rPr lang="en-US" sz="2800" dirty="0"/>
              <a:t>– Helps us write and run ML code interactively.</a:t>
            </a:r>
          </a:p>
          <a:p>
            <a:pPr>
              <a:buNone/>
            </a:pPr>
            <a:endParaRPr lang="en-US" sz="2800" dirty="0"/>
          </a:p>
          <a:p>
            <a:pPr>
              <a:buNone/>
            </a:pPr>
            <a:r>
              <a:rPr lang="en-US" sz="2800" dirty="0"/>
              <a:t>✅ </a:t>
            </a:r>
            <a:r>
              <a:rPr lang="en-US" sz="2800" b="1" dirty="0"/>
              <a:t>Tools and technology help in building, training, and running the malware detection system effectively.</a:t>
            </a:r>
            <a:endParaRPr lang="en-US" sz="2800" dirty="0"/>
          </a:p>
          <a:p>
            <a:endParaRPr lang="en-US" sz="2800" dirty="0"/>
          </a:p>
          <a:p>
            <a:endParaRPr lang="en-IN" sz="2800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AB0E116-D6E2-6618-D499-345A3A8CF6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7950" y="7816850"/>
            <a:ext cx="3677163" cy="16764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E17EA76-C080-58A3-3473-4D2EAC82D9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23166"/>
            <a:ext cx="26481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19444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BE8ADA-DF91-E654-2E8C-CFCA6BB1B5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DE8CE62-30B2-D310-6606-43B30572721B}"/>
              </a:ext>
            </a:extLst>
          </p:cNvPr>
          <p:cNvSpPr txBox="1"/>
          <p:nvPr/>
        </p:nvSpPr>
        <p:spPr>
          <a:xfrm>
            <a:off x="1987550" y="1339850"/>
            <a:ext cx="1037034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800" dirty="0"/>
              <a:t>How we reached our Objective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5FCD75-03F7-A44B-1088-57E250FA36F9}"/>
              </a:ext>
            </a:extLst>
          </p:cNvPr>
          <p:cNvSpPr txBox="1"/>
          <p:nvPr/>
        </p:nvSpPr>
        <p:spPr>
          <a:xfrm>
            <a:off x="2444749" y="2482850"/>
            <a:ext cx="14040363" cy="6463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800" dirty="0"/>
          </a:p>
          <a:p>
            <a:r>
              <a:rPr lang="en-US" sz="2800" dirty="0"/>
              <a:t>Before using the data for training models, the following steps are done:</a:t>
            </a:r>
          </a:p>
          <a:p>
            <a:endParaRPr lang="en-US" sz="2800" dirty="0"/>
          </a:p>
          <a:p>
            <a:pPr>
              <a:buFont typeface="+mj-lt"/>
              <a:buAutoNum type="arabicPeriod"/>
            </a:pPr>
            <a:r>
              <a:rPr lang="en-US" sz="2800" dirty="0"/>
              <a:t>Collected and analyzed memory dump data.</a:t>
            </a:r>
          </a:p>
          <a:p>
            <a:pPr>
              <a:buFont typeface="+mj-lt"/>
              <a:buAutoNum type="arabicPeriod"/>
            </a:pPr>
            <a:r>
              <a:rPr lang="en-US" sz="2800" dirty="0"/>
              <a:t>Applied data preprocessing techniques.</a:t>
            </a:r>
          </a:p>
          <a:p>
            <a:pPr>
              <a:buFont typeface="+mj-lt"/>
              <a:buAutoNum type="arabicPeriod"/>
            </a:pPr>
            <a:r>
              <a:rPr lang="en-US" sz="2800" dirty="0"/>
              <a:t>Identified most relevant features for classification.</a:t>
            </a:r>
          </a:p>
          <a:p>
            <a:pPr>
              <a:buFont typeface="+mj-lt"/>
              <a:buAutoNum type="arabicPeriod"/>
            </a:pPr>
            <a:r>
              <a:rPr lang="en-US" sz="2800" dirty="0"/>
              <a:t>Implemented multiple machine learning models.</a:t>
            </a:r>
          </a:p>
          <a:p>
            <a:pPr>
              <a:buFont typeface="+mj-lt"/>
              <a:buAutoNum type="arabicPeriod"/>
            </a:pPr>
            <a:r>
              <a:rPr lang="en-US" sz="2800" dirty="0"/>
              <a:t>Evaluated models based on accuracy and other metrics.</a:t>
            </a:r>
          </a:p>
          <a:p>
            <a:pPr>
              <a:buFont typeface="+mj-lt"/>
              <a:buAutoNum type="arabicPeriod"/>
            </a:pPr>
            <a:r>
              <a:rPr lang="en-US" sz="2800" dirty="0"/>
              <a:t>Selected Stacking Classifier as the best-performing model with 94.0% accuracy.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EDA6C95-9AED-FF29-16D1-CB0DFC6B33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7950" y="7816850"/>
            <a:ext cx="3677163" cy="16764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6AAC30F-01E8-170B-5DC4-3BB763FF92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23166"/>
            <a:ext cx="26481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6082B9A2-6FCA-B67D-E8A8-03A83328BD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8437" y="6370299"/>
            <a:ext cx="184731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5415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563035-E76F-6436-52DC-4DD534E588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6EA8C2C-B9A4-4AAC-0538-22756B4CDDC4}"/>
              </a:ext>
            </a:extLst>
          </p:cNvPr>
          <p:cNvSpPr txBox="1"/>
          <p:nvPr/>
        </p:nvSpPr>
        <p:spPr>
          <a:xfrm>
            <a:off x="1987550" y="1130581"/>
            <a:ext cx="1037034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800"/>
              <a:t>Results</a:t>
            </a:r>
            <a:endParaRPr lang="en-IN" sz="4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4951B7-122D-21B8-D0F7-4A6A38775EB5}"/>
              </a:ext>
            </a:extLst>
          </p:cNvPr>
          <p:cNvSpPr txBox="1"/>
          <p:nvPr/>
        </p:nvSpPr>
        <p:spPr>
          <a:xfrm>
            <a:off x="2130168" y="2101850"/>
            <a:ext cx="14040363" cy="91717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We trained several </a:t>
            </a:r>
            <a:r>
              <a:rPr lang="en-US" sz="2800" b="1" dirty="0"/>
              <a:t>Machine Learning models </a:t>
            </a:r>
            <a:r>
              <a:rPr lang="en-US" sz="2800" dirty="0"/>
              <a:t>to identify malware</a:t>
            </a:r>
            <a:r>
              <a:rPr lang="en-US" sz="1800" dirty="0"/>
              <a:t>:</a:t>
            </a:r>
          </a:p>
          <a:p>
            <a:endParaRPr lang="en-US" dirty="0"/>
          </a:p>
          <a:p>
            <a:endParaRPr lang="en-US" sz="1800" dirty="0"/>
          </a:p>
          <a:p>
            <a:endParaRPr lang="en-US" dirty="0"/>
          </a:p>
          <a:p>
            <a:endParaRPr lang="en-US" sz="1800" dirty="0"/>
          </a:p>
          <a:p>
            <a:endParaRPr lang="en-US" dirty="0"/>
          </a:p>
          <a:p>
            <a:endParaRPr lang="en-US" sz="1800" dirty="0"/>
          </a:p>
          <a:p>
            <a:endParaRPr lang="en-US" dirty="0"/>
          </a:p>
          <a:p>
            <a:endParaRPr lang="en-US" sz="1800" dirty="0"/>
          </a:p>
          <a:p>
            <a:endParaRPr lang="en-US" dirty="0"/>
          </a:p>
          <a:p>
            <a:endParaRPr lang="en-US" sz="1800" dirty="0"/>
          </a:p>
          <a:p>
            <a:endParaRPr lang="en-US" dirty="0"/>
          </a:p>
          <a:p>
            <a:endParaRPr lang="en-US" sz="18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/>
              <a:t>A stacking classifier is an ensemble learning method that combines multiple machine learning models to improve accuracy.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/>
              <a:t>Feature selection improved model efficiency and accuracy.</a:t>
            </a:r>
          </a:p>
          <a:p>
            <a:endParaRPr lang="en-US" sz="2800" dirty="0"/>
          </a:p>
          <a:p>
            <a:endParaRPr lang="en-US" sz="1800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D5DFFF7-0066-47DD-1C3B-80EEA6CB9C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7950" y="7816850"/>
            <a:ext cx="3677163" cy="16764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7A30539-2E1A-D62D-934F-0F6CEB395A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23166"/>
            <a:ext cx="26481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A27B8394-D106-0594-3A23-C7C649E22E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8437" y="6370299"/>
            <a:ext cx="184731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12A67F9F-E702-C0C2-0F03-A6E6B5F6D0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0081524"/>
              </p:ext>
            </p:extLst>
          </p:nvPr>
        </p:nvGraphicFramePr>
        <p:xfrm>
          <a:off x="2444750" y="3244850"/>
          <a:ext cx="12505266" cy="327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0809">
                  <a:extLst>
                    <a:ext uri="{9D8B030D-6E8A-4147-A177-3AD203B41FA5}">
                      <a16:colId xmlns:a16="http://schemas.microsoft.com/office/drawing/2014/main" val="836913480"/>
                    </a:ext>
                  </a:extLst>
                </a:gridCol>
                <a:gridCol w="2515026">
                  <a:extLst>
                    <a:ext uri="{9D8B030D-6E8A-4147-A177-3AD203B41FA5}">
                      <a16:colId xmlns:a16="http://schemas.microsoft.com/office/drawing/2014/main" val="2679330870"/>
                    </a:ext>
                  </a:extLst>
                </a:gridCol>
                <a:gridCol w="2515026">
                  <a:extLst>
                    <a:ext uri="{9D8B030D-6E8A-4147-A177-3AD203B41FA5}">
                      <a16:colId xmlns:a16="http://schemas.microsoft.com/office/drawing/2014/main" val="2790468589"/>
                    </a:ext>
                  </a:extLst>
                </a:gridCol>
                <a:gridCol w="2357837">
                  <a:extLst>
                    <a:ext uri="{9D8B030D-6E8A-4147-A177-3AD203B41FA5}">
                      <a16:colId xmlns:a16="http://schemas.microsoft.com/office/drawing/2014/main" val="771043644"/>
                    </a:ext>
                  </a:extLst>
                </a:gridCol>
                <a:gridCol w="2366568">
                  <a:extLst>
                    <a:ext uri="{9D8B030D-6E8A-4147-A177-3AD203B41FA5}">
                      <a16:colId xmlns:a16="http://schemas.microsoft.com/office/drawing/2014/main" val="585059189"/>
                    </a:ext>
                  </a:extLst>
                </a:gridCol>
              </a:tblGrid>
              <a:tr h="655320">
                <a:tc>
                  <a:txBody>
                    <a:bodyPr/>
                    <a:lstStyle/>
                    <a:p>
                      <a:r>
                        <a:rPr lang="en-IN" sz="2800" b="1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dirty="0"/>
                        <a:t>F1_score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3940504"/>
                  </a:ext>
                </a:extLst>
              </a:tr>
              <a:tr h="655320">
                <a:tc>
                  <a:txBody>
                    <a:bodyPr/>
                    <a:lstStyle/>
                    <a:p>
                      <a:r>
                        <a:rPr lang="en-IN" sz="2800" dirty="0"/>
                        <a:t>Decision 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dirty="0"/>
                        <a:t>81.5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dirty="0"/>
                        <a:t>74.4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dirty="0"/>
                        <a:t>72.1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dirty="0"/>
                        <a:t>73.2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4930356"/>
                  </a:ext>
                </a:extLst>
              </a:tr>
              <a:tr h="655320">
                <a:tc>
                  <a:txBody>
                    <a:bodyPr/>
                    <a:lstStyle/>
                    <a:p>
                      <a:r>
                        <a:rPr lang="en-IN" sz="2800" dirty="0"/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dirty="0"/>
                        <a:t>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dirty="0"/>
                        <a:t>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dirty="0"/>
                        <a:t>80.5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dirty="0"/>
                        <a:t>80.7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8404831"/>
                  </a:ext>
                </a:extLst>
              </a:tr>
              <a:tr h="655320">
                <a:tc>
                  <a:txBody>
                    <a:bodyPr/>
                    <a:lstStyle/>
                    <a:p>
                      <a:r>
                        <a:rPr lang="en-IN" sz="2800" dirty="0"/>
                        <a:t>KNN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dirty="0"/>
                        <a:t>82.4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dirty="0"/>
                        <a:t>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dirty="0"/>
                        <a:t>74.6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dirty="0"/>
                        <a:t>74.8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2196531"/>
                  </a:ext>
                </a:extLst>
              </a:tr>
              <a:tr h="655320">
                <a:tc>
                  <a:txBody>
                    <a:bodyPr/>
                    <a:lstStyle/>
                    <a:p>
                      <a:r>
                        <a:rPr lang="en-IN" sz="2800" dirty="0"/>
                        <a:t>Stacking classifier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dirty="0"/>
                        <a:t>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dirty="0"/>
                        <a:t>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dirty="0"/>
                        <a:t>91.2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dirty="0"/>
                        <a:t>91.1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816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29211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6BC5E3-C55B-DD5B-5EBB-36BFAC46EB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0533911-6ACC-A6BD-7CD0-491AC3EB6212}"/>
              </a:ext>
            </a:extLst>
          </p:cNvPr>
          <p:cNvSpPr txBox="1"/>
          <p:nvPr/>
        </p:nvSpPr>
        <p:spPr>
          <a:xfrm>
            <a:off x="1835150" y="958850"/>
            <a:ext cx="1037034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800" dirty="0"/>
              <a:t>References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F940F5-FB24-7096-9997-7BB3D720F49C}"/>
              </a:ext>
            </a:extLst>
          </p:cNvPr>
          <p:cNvSpPr txBox="1"/>
          <p:nvPr/>
        </p:nvSpPr>
        <p:spPr>
          <a:xfrm>
            <a:off x="1454150" y="1409273"/>
            <a:ext cx="15621000" cy="8309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sz="2800" dirty="0"/>
          </a:p>
          <a:p>
            <a:r>
              <a:rPr lang="en-IN" sz="2000" dirty="0"/>
              <a:t>[</a:t>
            </a:r>
            <a:r>
              <a:rPr lang="en-IN" dirty="0"/>
              <a:t>1]</a:t>
            </a:r>
            <a:r>
              <a:rPr lang="en-IN" dirty="0" err="1"/>
              <a:t>Bensaoud</a:t>
            </a:r>
            <a:r>
              <a:rPr lang="en-IN" dirty="0"/>
              <a:t>, J. Kalita, and </a:t>
            </a:r>
            <a:r>
              <a:rPr lang="en-IN" dirty="0" err="1"/>
              <a:t>M.Bensaoud</a:t>
            </a:r>
            <a:r>
              <a:rPr lang="en-IN" dirty="0"/>
              <a:t>, "A Survey of Malware Detection Using Deep Learning," </a:t>
            </a:r>
            <a:r>
              <a:rPr lang="en-IN" dirty="0" err="1"/>
              <a:t>arXiv</a:t>
            </a:r>
            <a:r>
              <a:rPr lang="en-IN" dirty="0"/>
              <a:t> preprint arXiv:2407.19153, Jul. 2024. [Online]. https://arxiv.org/abs/2407.19153 </a:t>
            </a:r>
          </a:p>
          <a:p>
            <a:endParaRPr lang="en-IN" dirty="0"/>
          </a:p>
          <a:p>
            <a:r>
              <a:rPr lang="en-IN" dirty="0"/>
              <a:t>[2] </a:t>
            </a:r>
            <a:r>
              <a:rPr lang="en-IN" dirty="0" err="1"/>
              <a:t>F.Alshmarni</a:t>
            </a:r>
            <a:r>
              <a:rPr lang="en-IN" dirty="0"/>
              <a:t> and M. </a:t>
            </a:r>
            <a:r>
              <a:rPr lang="en-IN" dirty="0" err="1"/>
              <a:t>A.Alliheedi</a:t>
            </a:r>
            <a:r>
              <a:rPr lang="en-IN" dirty="0"/>
              <a:t>, "Enhancing Malware Detection by Integrating Machine Learning with Cuckoo Sandbox," </a:t>
            </a:r>
            <a:r>
              <a:rPr lang="en-IN" dirty="0" err="1"/>
              <a:t>arXiv</a:t>
            </a:r>
            <a:r>
              <a:rPr lang="en-IN" dirty="0"/>
              <a:t> preprint arXiv:2311.04372, Nov. 2023. [Online]. Available: https://arxiv.org/abs/2311.04372 </a:t>
            </a:r>
          </a:p>
          <a:p>
            <a:endParaRPr lang="en-IN" dirty="0"/>
          </a:p>
          <a:p>
            <a:r>
              <a:rPr lang="en-IN" dirty="0"/>
              <a:t>[3] M. Omar, "New Approach to Malware Detection Using Optimized Convolutional Neural Network," </a:t>
            </a:r>
            <a:r>
              <a:rPr lang="en-IN" dirty="0" err="1"/>
              <a:t>arXiv</a:t>
            </a:r>
            <a:r>
              <a:rPr lang="en-IN" dirty="0"/>
              <a:t> preprint arXiv:2301.11161, Jan. 2023. [Online]. https://arxiv.org/abs/2301.11161 Available: </a:t>
            </a:r>
          </a:p>
          <a:p>
            <a:endParaRPr lang="en-IN" dirty="0"/>
          </a:p>
          <a:p>
            <a:r>
              <a:rPr lang="en-IN" dirty="0"/>
              <a:t>[4] P. </a:t>
            </a:r>
            <a:r>
              <a:rPr lang="en-IN" dirty="0" err="1"/>
              <a:t>Maniriho</a:t>
            </a:r>
            <a:r>
              <a:rPr lang="en-IN" dirty="0"/>
              <a:t>, A. N. Mahmood, and M. J. M. Chowdhury, "Deep Learning Models for Detecting Malware Attacks," </a:t>
            </a:r>
            <a:r>
              <a:rPr lang="en-IN" dirty="0" err="1"/>
              <a:t>arXiv</a:t>
            </a:r>
            <a:r>
              <a:rPr lang="en-IN" dirty="0"/>
              <a:t> preprint arXiv:2209.03622, Sep. 2022. [Online]. Available: https://arxiv.org/abs/2209.03622 </a:t>
            </a:r>
          </a:p>
          <a:p>
            <a:endParaRPr lang="en-IN" dirty="0"/>
          </a:p>
          <a:p>
            <a:r>
              <a:rPr lang="en-IN" dirty="0"/>
              <a:t>[5] A. </a:t>
            </a:r>
            <a:r>
              <a:rPr lang="en-IN" dirty="0" err="1"/>
              <a:t>Bensaoud</a:t>
            </a:r>
            <a:r>
              <a:rPr lang="en-IN" dirty="0"/>
              <a:t>, J. Kalita, and M. </a:t>
            </a:r>
            <a:r>
              <a:rPr lang="en-IN" dirty="0" err="1"/>
              <a:t>Bensaoud</a:t>
            </a:r>
            <a:r>
              <a:rPr lang="en-IN" dirty="0"/>
              <a:t>, "A Survey of Malware Detection Using Deep Learning," </a:t>
            </a:r>
            <a:r>
              <a:rPr lang="en-IN" dirty="0" err="1"/>
              <a:t>arXiv</a:t>
            </a:r>
            <a:r>
              <a:rPr lang="en-IN" dirty="0"/>
              <a:t> preprint arXiv:2407.19153, Jul. 2024. [Online]. https://arxiv.org/abs/2407.19153 Available: </a:t>
            </a:r>
          </a:p>
          <a:p>
            <a:endParaRPr lang="en-IN" dirty="0"/>
          </a:p>
          <a:p>
            <a:r>
              <a:rPr lang="en-IN" dirty="0"/>
              <a:t>[6] A. F. </a:t>
            </a:r>
            <a:r>
              <a:rPr lang="en-IN" dirty="0" err="1"/>
              <a:t>Alshmarni</a:t>
            </a:r>
            <a:r>
              <a:rPr lang="en-IN" dirty="0"/>
              <a:t> and M. A. </a:t>
            </a:r>
            <a:r>
              <a:rPr lang="en-IN" dirty="0" err="1"/>
              <a:t>Alliheedi</a:t>
            </a:r>
            <a:r>
              <a:rPr lang="en-IN" dirty="0"/>
              <a:t>, "Enhancing Malware Detection by Integrating Machine Learning with Cuckoo Sandbox," </a:t>
            </a:r>
            <a:r>
              <a:rPr lang="en-IN" dirty="0" err="1"/>
              <a:t>arXiv</a:t>
            </a:r>
            <a:r>
              <a:rPr lang="en-IN" dirty="0"/>
              <a:t> preprint arXiv:2311.04372, Nov. 2023. [Online]. Available: https://arxiv.org/abs/2311.04372</a:t>
            </a:r>
          </a:p>
          <a:p>
            <a:endParaRPr lang="en-IN" dirty="0"/>
          </a:p>
          <a:p>
            <a:r>
              <a:rPr lang="en-IN" dirty="0"/>
              <a:t>[7] P. </a:t>
            </a:r>
            <a:r>
              <a:rPr lang="en-IN" dirty="0" err="1"/>
              <a:t>Maniriho</a:t>
            </a:r>
            <a:r>
              <a:rPr lang="en-IN" dirty="0"/>
              <a:t>, A. N. Mahmood, and M. J. M. Chowdhury, "Deep Learning Models for Detecting Malware Attacks," </a:t>
            </a:r>
            <a:r>
              <a:rPr lang="en-IN" dirty="0" err="1"/>
              <a:t>arXiv</a:t>
            </a:r>
            <a:r>
              <a:rPr lang="en-IN" dirty="0"/>
              <a:t> preprint arXiv:2209.03622, Sep. 2022. [Online]. Available: https://arxiv.org/abs/2209.03622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3FF0161-89EE-DBD8-0DAA-DE62C01D25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7950" y="7816850"/>
            <a:ext cx="3677163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668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11DC35-69BB-A1A5-8CE2-EF4DB2674A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7D6B1A7-225E-B68D-BF28-4681DD1990A0}"/>
              </a:ext>
            </a:extLst>
          </p:cNvPr>
          <p:cNvSpPr txBox="1"/>
          <p:nvPr/>
        </p:nvSpPr>
        <p:spPr>
          <a:xfrm>
            <a:off x="1987550" y="1339850"/>
            <a:ext cx="1037034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800" dirty="0"/>
              <a:t>Contents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02E5A8-A738-C053-5F99-0DF8EB990DB7}"/>
              </a:ext>
            </a:extLst>
          </p:cNvPr>
          <p:cNvSpPr txBox="1"/>
          <p:nvPr/>
        </p:nvSpPr>
        <p:spPr>
          <a:xfrm>
            <a:off x="2216150" y="2330450"/>
            <a:ext cx="13106400" cy="104951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600" dirty="0"/>
              <a:t>Abstract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600" dirty="0"/>
              <a:t>Problem Identification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600" dirty="0"/>
              <a:t>Objective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600" dirty="0"/>
              <a:t>Dataset Description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600" dirty="0"/>
              <a:t>Data Preprocessing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600" dirty="0"/>
              <a:t>Methodology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600" dirty="0"/>
              <a:t>Tools &amp; Technologies Used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600" dirty="0"/>
              <a:t>How we reached our Objective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600" dirty="0"/>
              <a:t>Model Comparison Table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600" dirty="0"/>
              <a:t>Results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600" dirty="0"/>
              <a:t>References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3600" dirty="0"/>
          </a:p>
          <a:p>
            <a:endParaRPr lang="en-US" sz="3600" dirty="0"/>
          </a:p>
          <a:p>
            <a:endParaRPr lang="en-US" sz="2800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8123C8-1F76-E341-1558-C274C3C519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7950" y="7816850"/>
            <a:ext cx="3677163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302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C33AFA9-DE39-1A4E-87ED-D4241E750822}"/>
              </a:ext>
            </a:extLst>
          </p:cNvPr>
          <p:cNvSpPr txBox="1"/>
          <p:nvPr/>
        </p:nvSpPr>
        <p:spPr>
          <a:xfrm>
            <a:off x="2139950" y="1789847"/>
            <a:ext cx="13792200" cy="120956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800" b="1" dirty="0"/>
          </a:p>
          <a:p>
            <a:endParaRPr lang="en-US" sz="2800" b="1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/>
              <a:t>Malware is harmful software that can damage computers, steal data, and create security risks.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/>
              <a:t>It includes trojans, ransomware, and spyware.</a:t>
            </a:r>
            <a:endParaRPr lang="en-US" sz="2800" b="1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/>
              <a:t>Detecting malware is important to protect computer systems.</a:t>
            </a:r>
          </a:p>
          <a:p>
            <a:endParaRPr lang="en-US" sz="2800" dirty="0"/>
          </a:p>
          <a:p>
            <a:endParaRPr lang="en-US" sz="2800" b="1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/>
              <a:t>The main goal of this project is to create a Machine Learning (ML) model that can identify whether a system's behavior is safe (</a:t>
            </a:r>
            <a:r>
              <a:rPr lang="en-US" sz="2800" b="1" dirty="0"/>
              <a:t>Benign</a:t>
            </a:r>
            <a:r>
              <a:rPr lang="en-US" sz="2800" dirty="0"/>
              <a:t>) or harmful (</a:t>
            </a:r>
            <a:r>
              <a:rPr lang="en-US" sz="2800" b="1" dirty="0"/>
              <a:t>Malware</a:t>
            </a:r>
            <a:r>
              <a:rPr lang="en-US" sz="2800" dirty="0"/>
              <a:t>).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/>
              <a:t>It will detect different types of malware, such as </a:t>
            </a:r>
          </a:p>
          <a:p>
            <a:r>
              <a:rPr lang="en-US" sz="2800" b="1" dirty="0"/>
              <a:t>                          1.Trojan Horse</a:t>
            </a:r>
          </a:p>
          <a:p>
            <a:r>
              <a:rPr lang="en-US" sz="2800" b="1" dirty="0"/>
              <a:t>                          2.Ransomware</a:t>
            </a:r>
          </a:p>
          <a:p>
            <a:r>
              <a:rPr lang="en-US" sz="2800" b="1" dirty="0"/>
              <a:t>                          3.Spyware</a:t>
            </a:r>
            <a:r>
              <a:rPr lang="en-US" sz="2800" dirty="0"/>
              <a:t> </a:t>
            </a:r>
            <a:endParaRPr lang="en-IN" sz="2800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143706-A3B4-3714-5819-021298AC70CA}"/>
              </a:ext>
            </a:extLst>
          </p:cNvPr>
          <p:cNvSpPr txBox="1"/>
          <p:nvPr/>
        </p:nvSpPr>
        <p:spPr>
          <a:xfrm>
            <a:off x="2368550" y="958850"/>
            <a:ext cx="915114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800" dirty="0"/>
              <a:t>Abstract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D16841F5-FBF5-A878-D17B-01BF92D08F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9350" y="7814430"/>
            <a:ext cx="4038599" cy="1678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966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7D9909-6FA4-ADF5-F66D-989DA2476E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4D03DEC-D06C-91AD-E00D-033C440FBA54}"/>
              </a:ext>
            </a:extLst>
          </p:cNvPr>
          <p:cNvSpPr txBox="1"/>
          <p:nvPr/>
        </p:nvSpPr>
        <p:spPr>
          <a:xfrm>
            <a:off x="3365500" y="5415697"/>
            <a:ext cx="13792200" cy="62786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dirty="0"/>
          </a:p>
          <a:p>
            <a:endParaRPr lang="en-IN" sz="2400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5E9123-5BDD-0C4B-EE92-3D8CB11EE04A}"/>
              </a:ext>
            </a:extLst>
          </p:cNvPr>
          <p:cNvSpPr txBox="1"/>
          <p:nvPr/>
        </p:nvSpPr>
        <p:spPr>
          <a:xfrm>
            <a:off x="2368550" y="958850"/>
            <a:ext cx="915114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800" dirty="0"/>
              <a:t>Problem Identification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456E6D4E-00A2-A08A-D2CD-2E1F40087A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9350" y="7814430"/>
            <a:ext cx="4038599" cy="1678819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049770D-5AB6-AF0F-E09A-3938227291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6550" y="2153266"/>
            <a:ext cx="14858999" cy="6524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buNone/>
            </a:pPr>
            <a:r>
              <a:rPr lang="en-US" sz="3200" b="1" dirty="0">
                <a:solidFill>
                  <a:srgbClr val="002060"/>
                </a:solidFill>
              </a:rPr>
              <a:t>Limitations of Traditional Antivirus &amp; Advantages of Machine Learning</a:t>
            </a:r>
          </a:p>
          <a:p>
            <a:pPr>
              <a:buNone/>
            </a:pPr>
            <a:endParaRPr lang="en-US" sz="3200" dirty="0">
              <a:solidFill>
                <a:schemeClr val="accent5">
                  <a:lumMod val="50000"/>
                </a:schemeClr>
              </a:solidFill>
            </a:endParaRPr>
          </a:p>
          <a:p>
            <a:pPr>
              <a:buNone/>
            </a:pPr>
            <a:r>
              <a:rPr lang="en-IN" sz="2800" b="1" dirty="0"/>
              <a:t>Why Traditional Antivirus Software Fails?</a:t>
            </a:r>
          </a:p>
          <a:p>
            <a:pPr>
              <a:buNone/>
            </a:pPr>
            <a:r>
              <a:rPr lang="en-IN" sz="2800" dirty="0"/>
              <a:t>❌ Traditional antivirus uses signatures to detect malware.</a:t>
            </a:r>
            <a:br>
              <a:rPr lang="en-IN" sz="2800" dirty="0"/>
            </a:br>
            <a:r>
              <a:rPr lang="en-IN" sz="2800" dirty="0"/>
              <a:t>❌ Hackers create new versions of malware to avoid detection.</a:t>
            </a:r>
            <a:br>
              <a:rPr lang="en-IN" sz="2800" dirty="0"/>
            </a:br>
            <a:r>
              <a:rPr lang="en-IN" sz="2800" dirty="0"/>
              <a:t>❌ Antivirus needs constant updates → cannot detect new malware instantly.</a:t>
            </a:r>
          </a:p>
          <a:p>
            <a:pPr>
              <a:buNone/>
            </a:pPr>
            <a:endParaRPr lang="en-IN" sz="2800" dirty="0"/>
          </a:p>
          <a:p>
            <a:pPr>
              <a:buNone/>
            </a:pPr>
            <a:r>
              <a:rPr lang="en-IN" sz="2800" b="1" dirty="0"/>
              <a:t> Why Use Machine Learning for Malware Detection?</a:t>
            </a:r>
          </a:p>
          <a:p>
            <a:r>
              <a:rPr lang="en-IN" sz="2800" dirty="0"/>
              <a:t>✔️ Machine Learning can learn patterns from past malware.</a:t>
            </a:r>
            <a:br>
              <a:rPr lang="en-IN" sz="2800" dirty="0"/>
            </a:br>
            <a:r>
              <a:rPr lang="en-IN" sz="2800" dirty="0"/>
              <a:t>✔️ Can detect new types of malware even if it has no signature.</a:t>
            </a:r>
            <a:br>
              <a:rPr lang="en-IN" sz="2800" dirty="0"/>
            </a:br>
            <a:r>
              <a:rPr lang="en-IN" sz="2800" dirty="0"/>
              <a:t>✔️ Works faster than traditional antivirus scanning.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2800" dirty="0"/>
          </a:p>
          <a:p>
            <a:endParaRPr lang="en-US" sz="2800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28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D0ECD85-24DD-505C-06B0-5B2E930E92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5550" y="3641725"/>
            <a:ext cx="18300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3156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5C57CF-E4CD-00AC-5CB7-107BC9EA55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4872114-2365-F395-92BF-4E1AA192D3B8}"/>
              </a:ext>
            </a:extLst>
          </p:cNvPr>
          <p:cNvSpPr txBox="1"/>
          <p:nvPr/>
        </p:nvSpPr>
        <p:spPr>
          <a:xfrm>
            <a:off x="3365500" y="5415697"/>
            <a:ext cx="13792200" cy="62786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dirty="0"/>
          </a:p>
          <a:p>
            <a:endParaRPr lang="en-IN" sz="2400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2A45A2-96E3-69B5-7145-AFB1F4179C64}"/>
              </a:ext>
            </a:extLst>
          </p:cNvPr>
          <p:cNvSpPr txBox="1"/>
          <p:nvPr/>
        </p:nvSpPr>
        <p:spPr>
          <a:xfrm>
            <a:off x="2368550" y="958850"/>
            <a:ext cx="915114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800" dirty="0"/>
              <a:t>Objective 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593B2285-0699-54F4-70C8-179B2BD43C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9350" y="7814430"/>
            <a:ext cx="4038599" cy="1678819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6EE2B05-EE4B-D8AF-7BC3-721BB699EC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8950" y="1803312"/>
            <a:ext cx="14858999" cy="477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r>
              <a:rPr lang="en-IN" sz="3200" dirty="0"/>
              <a:t>🎯</a:t>
            </a:r>
            <a:r>
              <a:rPr lang="en-US" sz="3000" b="1" dirty="0"/>
              <a:t>Main Goal</a:t>
            </a:r>
            <a:r>
              <a:rPr lang="en-US" sz="3000" dirty="0"/>
              <a:t>: </a:t>
            </a:r>
          </a:p>
          <a:p>
            <a:r>
              <a:rPr lang="en-US" sz="2800" dirty="0"/>
              <a:t>Build a Machine Learning model to detect malware from memory dumps.</a:t>
            </a:r>
          </a:p>
          <a:p>
            <a:endParaRPr lang="en-US" sz="2800" dirty="0"/>
          </a:p>
          <a:p>
            <a:pPr>
              <a:buNone/>
            </a:pPr>
            <a:r>
              <a:rPr lang="en-US" sz="3000" b="1" dirty="0"/>
              <a:t>Sub-goals:</a:t>
            </a:r>
            <a:endParaRPr lang="en-US" sz="3000" dirty="0"/>
          </a:p>
          <a:p>
            <a:pPr>
              <a:buFont typeface="+mj-lt"/>
              <a:buAutoNum type="arabicPeriod"/>
            </a:pPr>
            <a:r>
              <a:rPr lang="en-US" sz="2800" dirty="0"/>
              <a:t>Collect and preprocess memory dump data</a:t>
            </a:r>
          </a:p>
          <a:p>
            <a:pPr>
              <a:buFont typeface="+mj-lt"/>
              <a:buAutoNum type="arabicPeriod"/>
            </a:pPr>
            <a:r>
              <a:rPr lang="en-US" sz="2800" dirty="0"/>
              <a:t>Extract important features that indicate malware presence</a:t>
            </a:r>
          </a:p>
          <a:p>
            <a:r>
              <a:rPr lang="en-US" sz="2800" dirty="0"/>
              <a:t>3.Compare different ML models and find the most accurate one.</a:t>
            </a:r>
          </a:p>
          <a:p>
            <a:r>
              <a:rPr lang="en-US" sz="2800" dirty="0"/>
              <a:t>4.Optimize model performance for real-time malware detection.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E39D20B-07DA-0584-16A1-86578D1AD0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5550" y="3641725"/>
            <a:ext cx="18300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306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D46C1E-9D07-A08D-BC04-F21CF723D3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8061BFFB-C0BE-0315-66A3-7CB83DC5E61B}"/>
              </a:ext>
            </a:extLst>
          </p:cNvPr>
          <p:cNvSpPr txBox="1"/>
          <p:nvPr/>
        </p:nvSpPr>
        <p:spPr>
          <a:xfrm>
            <a:off x="2368550" y="958850"/>
            <a:ext cx="915114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800" dirty="0"/>
              <a:t>Dataset Description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F08D9DC1-5ED3-0646-4D1C-36F540760A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9350" y="7814430"/>
            <a:ext cx="4038599" cy="167881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3BCF4EC-2819-60B0-9AF0-5E2AAA6DF9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7750" y="4826684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86BE9B7-4461-EDB6-E0FC-31D9DAA597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0264" y="1605792"/>
            <a:ext cx="14315137" cy="6832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IN" sz="2800" dirty="0"/>
              <a:t>This dataset was collected from the Kaggle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IN" sz="2800" dirty="0"/>
              <a:t>It is used to detect malware by analysing system memory dumps.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IN" sz="2800" dirty="0"/>
              <a:t>It contains normal (benign) and malicious samples, allowing us to train machine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IN" sz="2800" dirty="0"/>
              <a:t>     Learning models to classify threats effectively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IN" sz="2800" b="1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IN" sz="2800" b="1" dirty="0"/>
              <a:t>Dataset Name:</a:t>
            </a:r>
            <a:r>
              <a:rPr lang="en-IN" sz="2800" dirty="0"/>
              <a:t> </a:t>
            </a:r>
            <a:r>
              <a:rPr lang="en-IN" sz="2800" i="1" dirty="0"/>
              <a:t>Malware Detection from Memory Dumps</a:t>
            </a:r>
            <a:br>
              <a:rPr lang="en-IN" sz="2800" dirty="0"/>
            </a:br>
            <a:r>
              <a:rPr lang="en-IN" sz="2800" b="1" dirty="0"/>
              <a:t>Source:</a:t>
            </a:r>
            <a:r>
              <a:rPr lang="en-IN" sz="2800" dirty="0"/>
              <a:t> Kaggle </a:t>
            </a:r>
            <a:r>
              <a:rPr lang="en-IN" sz="2800" i="1" dirty="0"/>
              <a:t>(subha journal/malware-detection-from-memory-dump)</a:t>
            </a:r>
            <a:br>
              <a:rPr lang="en-IN" sz="2800" dirty="0"/>
            </a:br>
            <a:r>
              <a:rPr lang="en-IN" sz="2800" b="1" dirty="0"/>
              <a:t>Purpose:</a:t>
            </a:r>
            <a:r>
              <a:rPr lang="en-IN" sz="2800" dirty="0"/>
              <a:t> Identify malware infections based on </a:t>
            </a:r>
            <a:r>
              <a:rPr lang="en-IN" sz="2800" b="1" dirty="0"/>
              <a:t>memory dump features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dataset contains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58 columns (features)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that describe various system activities like: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Number of processes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Number of handles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Number of DLL files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Number of threads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Different types of services running on the system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08340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32555F1-9C5C-9B03-1F9B-A84CA881FAC1}"/>
              </a:ext>
            </a:extLst>
          </p:cNvPr>
          <p:cNvSpPr txBox="1"/>
          <p:nvPr/>
        </p:nvSpPr>
        <p:spPr>
          <a:xfrm>
            <a:off x="1987550" y="1339850"/>
            <a:ext cx="1037034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800" dirty="0"/>
              <a:t>Data Preprocessing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3E205C-1AC1-2EF8-B768-22244900AB0B}"/>
              </a:ext>
            </a:extLst>
          </p:cNvPr>
          <p:cNvSpPr txBox="1"/>
          <p:nvPr/>
        </p:nvSpPr>
        <p:spPr>
          <a:xfrm>
            <a:off x="2444749" y="2482850"/>
            <a:ext cx="14040363" cy="86177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800" dirty="0"/>
          </a:p>
          <a:p>
            <a:r>
              <a:rPr lang="en-US" sz="2800" dirty="0"/>
              <a:t>Before using the dataset for training machine learning models, we clean and prepare the data through the following steps:</a:t>
            </a:r>
          </a:p>
          <a:p>
            <a:br>
              <a:rPr lang="en-IN" sz="2800" dirty="0"/>
            </a:br>
            <a:r>
              <a:rPr lang="en-IN" sz="2800" dirty="0"/>
              <a:t> ✔ </a:t>
            </a:r>
            <a:r>
              <a:rPr lang="en-IN" sz="2800" b="1" dirty="0"/>
              <a:t>Remove missing values </a:t>
            </a:r>
            <a:r>
              <a:rPr lang="en-IN" sz="2800" dirty="0"/>
              <a:t>– Fill empty values with average values </a:t>
            </a:r>
            <a:br>
              <a:rPr lang="en-IN" sz="2800" dirty="0"/>
            </a:br>
            <a:r>
              <a:rPr lang="en-IN" sz="2800" dirty="0"/>
              <a:t> ✔ </a:t>
            </a:r>
            <a:r>
              <a:rPr lang="en-IN" sz="2800" b="1" dirty="0"/>
              <a:t>Remove duplicate rows </a:t>
            </a:r>
            <a:r>
              <a:rPr lang="en-IN" sz="2800" dirty="0"/>
              <a:t>– Ensure no repeated data </a:t>
            </a:r>
            <a:br>
              <a:rPr lang="en-IN" sz="2800" dirty="0"/>
            </a:br>
            <a:r>
              <a:rPr lang="en-IN" sz="2800" dirty="0"/>
              <a:t> ✔  </a:t>
            </a:r>
            <a:r>
              <a:rPr lang="en-IN" sz="2800" b="1" dirty="0"/>
              <a:t>Label encoding </a:t>
            </a:r>
            <a:r>
              <a:rPr lang="en-IN" sz="2800" dirty="0"/>
              <a:t>– </a:t>
            </a:r>
            <a:r>
              <a:rPr lang="en-US" sz="2800" dirty="0"/>
              <a:t>Malware types (Benign, Trojan, Spyware, Ransomware) are </a:t>
            </a:r>
            <a:r>
              <a:rPr lang="en-IN" sz="2800" dirty="0"/>
              <a:t> </a:t>
            </a:r>
          </a:p>
          <a:p>
            <a:r>
              <a:rPr lang="en-IN" sz="2800" dirty="0"/>
              <a:t>                                     converted into</a:t>
            </a:r>
            <a:r>
              <a:rPr lang="en-US" sz="2800" dirty="0"/>
              <a:t>  numbers</a:t>
            </a:r>
          </a:p>
          <a:p>
            <a:r>
              <a:rPr lang="en-US" sz="2800" dirty="0"/>
              <a:t>                                      </a:t>
            </a:r>
          </a:p>
          <a:p>
            <a:r>
              <a:rPr lang="en-US" sz="2800" dirty="0"/>
              <a:t>                                     </a:t>
            </a:r>
          </a:p>
          <a:p>
            <a:r>
              <a:rPr lang="en-US" sz="2800" dirty="0"/>
              <a:t>                                       </a:t>
            </a:r>
            <a:br>
              <a:rPr lang="en-IN" sz="2800" dirty="0"/>
            </a:br>
            <a:r>
              <a:rPr lang="en-IN" sz="2800" dirty="0"/>
              <a:t>  </a:t>
            </a:r>
          </a:p>
          <a:p>
            <a:endParaRPr lang="en-IN" sz="2800" dirty="0"/>
          </a:p>
          <a:p>
            <a:r>
              <a:rPr lang="en-IN" sz="2800" b="1" dirty="0"/>
              <a:t> </a:t>
            </a:r>
            <a:r>
              <a:rPr lang="en-IN" sz="2800" dirty="0"/>
              <a:t>✔ </a:t>
            </a:r>
            <a:r>
              <a:rPr lang="en-IN" sz="2800" b="1" dirty="0"/>
              <a:t>Feature scaling </a:t>
            </a:r>
            <a:r>
              <a:rPr lang="en-IN" sz="2800" dirty="0"/>
              <a:t>– Normalize data for uniformity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C76D812-F13F-5216-51C1-35F4DF9A83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7950" y="7816850"/>
            <a:ext cx="3677163" cy="16764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B922BB2-2619-EC99-1EC0-712C6005AC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23166"/>
            <a:ext cx="26481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9BE7BD29-D4C3-37F4-8B31-174C15D74F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8437" y="5723969"/>
            <a:ext cx="3288080" cy="20928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Benign(safe) → 0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Ransomware → 1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Spyware → 2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Trojan Horse → 3 </a:t>
            </a:r>
          </a:p>
        </p:txBody>
      </p:sp>
    </p:spTree>
    <p:extLst>
      <p:ext uri="{BB962C8B-B14F-4D97-AF65-F5344CB8AC3E}">
        <p14:creationId xmlns:p14="http://schemas.microsoft.com/office/powerpoint/2010/main" val="25954274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A4E40B-BFE7-A7D5-8A9D-25A9879AFA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ADD3FA9-4078-7242-81C8-411EEED04408}"/>
              </a:ext>
            </a:extLst>
          </p:cNvPr>
          <p:cNvSpPr txBox="1"/>
          <p:nvPr/>
        </p:nvSpPr>
        <p:spPr>
          <a:xfrm>
            <a:off x="1606550" y="722396"/>
            <a:ext cx="1037034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800" dirty="0"/>
              <a:t>Proposed Model Diagram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F90C1A-A478-74DD-DEAD-1500A33C0ACB}"/>
              </a:ext>
            </a:extLst>
          </p:cNvPr>
          <p:cNvSpPr txBox="1"/>
          <p:nvPr/>
        </p:nvSpPr>
        <p:spPr>
          <a:xfrm>
            <a:off x="2444749" y="2482850"/>
            <a:ext cx="14040363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64DDF81-DD0B-7742-10BE-4919FC31D7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7950" y="7816850"/>
            <a:ext cx="3677163" cy="16764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784337E-92A6-F89C-3F23-8E69608177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23166"/>
            <a:ext cx="26481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F1CDC89-BCE2-C7E2-2F25-5BC170E4E4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9987" y="-485775"/>
            <a:ext cx="18420687" cy="1078547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AAD2FDF-165E-08F5-EC19-07495A9F54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9988" y="-219419"/>
            <a:ext cx="6146137" cy="271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8419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609D45-EB99-026A-828A-25DEFD3965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BC1FB9E-7CDE-CC7D-93B5-04337150A47E}"/>
              </a:ext>
            </a:extLst>
          </p:cNvPr>
          <p:cNvSpPr txBox="1"/>
          <p:nvPr/>
        </p:nvSpPr>
        <p:spPr>
          <a:xfrm>
            <a:off x="1987550" y="1263650"/>
            <a:ext cx="1037034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800" dirty="0"/>
              <a:t>Methodology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013052-A297-5C05-5FD6-7EE05A8D32F6}"/>
              </a:ext>
            </a:extLst>
          </p:cNvPr>
          <p:cNvSpPr txBox="1"/>
          <p:nvPr/>
        </p:nvSpPr>
        <p:spPr>
          <a:xfrm>
            <a:off x="1682750" y="1922929"/>
            <a:ext cx="15392400" cy="117878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                 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Methodology is about developing and testing the model before using it.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It ensures we choose the best approach for detecting malware accurately.</a:t>
            </a:r>
          </a:p>
          <a:p>
            <a:endParaRPr lang="en-US" sz="2800" dirty="0"/>
          </a:p>
          <a:p>
            <a:r>
              <a:rPr lang="en-IN" sz="2800" dirty="0"/>
              <a:t>1️⃣</a:t>
            </a:r>
            <a:r>
              <a:rPr lang="en-US" sz="2800" b="1" dirty="0"/>
              <a:t>Data Splitting:</a:t>
            </a:r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80% of the data was used to train the model.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20% of the data was used to test how well it works.</a:t>
            </a:r>
          </a:p>
          <a:p>
            <a:pPr>
              <a:buNone/>
            </a:pPr>
            <a:r>
              <a:rPr lang="en-US" sz="2800" dirty="0"/>
              <a:t>2️⃣ </a:t>
            </a:r>
            <a:r>
              <a:rPr lang="en-US" sz="2800" b="1" dirty="0"/>
              <a:t>Feature Selection:</a:t>
            </a:r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We selected only the most important features to improve accuracy.</a:t>
            </a:r>
          </a:p>
          <a:p>
            <a:pPr>
              <a:buNone/>
            </a:pPr>
            <a:r>
              <a:rPr lang="en-US" sz="2800" dirty="0"/>
              <a:t>3️⃣ </a:t>
            </a:r>
            <a:r>
              <a:rPr lang="en-US" sz="2800" b="1" dirty="0"/>
              <a:t>Model Training:</a:t>
            </a:r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We trained Decision Tree, Random Forest, KNN, and Stacking Classifier(</a:t>
            </a:r>
            <a:r>
              <a:rPr lang="en-IN" sz="2800" dirty="0"/>
              <a:t>Combined multiple models</a:t>
            </a:r>
            <a:r>
              <a:rPr lang="en-US" sz="2800" dirty="0"/>
              <a:t>.</a:t>
            </a:r>
          </a:p>
          <a:p>
            <a:pPr>
              <a:buNone/>
            </a:pPr>
            <a:r>
              <a:rPr lang="en-US" sz="2800" dirty="0"/>
              <a:t>4️⃣ </a:t>
            </a:r>
            <a:r>
              <a:rPr lang="en-US" sz="2800" b="1" dirty="0"/>
              <a:t>Model Testing &amp; Evaluation:</a:t>
            </a:r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Each model was tested for accuracy, precision, and recall.</a:t>
            </a:r>
          </a:p>
          <a:p>
            <a:r>
              <a:rPr lang="en-IN" sz="2800" dirty="0"/>
              <a:t>5️⃣</a:t>
            </a:r>
            <a:r>
              <a:rPr lang="en-US" sz="2800" dirty="0"/>
              <a:t> </a:t>
            </a:r>
            <a:r>
              <a:rPr lang="en-US" sz="2800" b="1" dirty="0"/>
              <a:t>Final Model Selection:</a:t>
            </a:r>
          </a:p>
          <a:p>
            <a:r>
              <a:rPr lang="en-US" sz="2800" dirty="0"/>
              <a:t> The Stacking Classifier performed best (94% accuracy) </a:t>
            </a:r>
          </a:p>
          <a:p>
            <a:r>
              <a:rPr lang="en-US" sz="2800" dirty="0"/>
              <a:t> </a:t>
            </a:r>
          </a:p>
          <a:p>
            <a:endParaRPr lang="en-US" sz="2800" dirty="0"/>
          </a:p>
          <a:p>
            <a:pPr>
              <a:buNone/>
            </a:pPr>
            <a:endParaRPr lang="en-US" sz="2800" dirty="0"/>
          </a:p>
          <a:p>
            <a:endParaRPr lang="en-US" sz="2800" dirty="0"/>
          </a:p>
          <a:p>
            <a:endParaRPr lang="en-IN" sz="2800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D616D25-22BE-1D7D-7201-2615293056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7950" y="7816850"/>
            <a:ext cx="3677163" cy="16764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1A30C54-D20D-2024-EF81-5FBE8D6358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23166"/>
            <a:ext cx="26481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13719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2800</TotalTime>
  <Words>1206</Words>
  <Application>Microsoft Office PowerPoint</Application>
  <PresentationFormat>Custom</PresentationFormat>
  <Paragraphs>309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Tahoma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Untitled</dc:title>
  <dc:creator>NEERAJ</dc:creator>
  <cp:lastModifiedBy>P V S S Neeraj</cp:lastModifiedBy>
  <cp:revision>75</cp:revision>
  <dcterms:created xsi:type="dcterms:W3CDTF">2025-01-06T13:33:01Z</dcterms:created>
  <dcterms:modified xsi:type="dcterms:W3CDTF">2025-03-17T04:03:10Z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2025-01-06T00:00:00Z</vt:filetime>
  </property>
  <property fmtid="{D5CDD505-2E9C-101B-9397-08002B2CF9AE}" pid="3" name="Creator">
    <vt:lpwstr>Chromium</vt:lpwstr>
  </property>
  <property fmtid="{D5CDD505-2E9C-101B-9397-08002B2CF9AE}" pid="4" name="LastSaved">
    <vt:filetime>2025-01-06T00:00:00Z</vt:filetime>
  </property>
  <property fmtid="{D5CDD505-2E9C-101B-9397-08002B2CF9AE}" pid="5" name="Producer">
    <vt:lpwstr>GPL Ghostscript 10.04.0</vt:lpwstr>
  </property>
</Properties>
</file>