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32" r:id="rId1"/>
  </p:sldMasterIdLst>
  <p:notesMasterIdLst>
    <p:notesMasterId r:id="rId29"/>
  </p:notesMasterIdLst>
  <p:sldIdLst>
    <p:sldId id="256" r:id="rId2"/>
    <p:sldId id="257" r:id="rId3"/>
    <p:sldId id="258" r:id="rId4"/>
    <p:sldId id="271" r:id="rId5"/>
    <p:sldId id="259" r:id="rId6"/>
    <p:sldId id="283" r:id="rId7"/>
    <p:sldId id="284" r:id="rId8"/>
    <p:sldId id="285" r:id="rId9"/>
    <p:sldId id="287" r:id="rId10"/>
    <p:sldId id="286" r:id="rId11"/>
    <p:sldId id="273" r:id="rId12"/>
    <p:sldId id="274" r:id="rId13"/>
    <p:sldId id="275" r:id="rId14"/>
    <p:sldId id="276" r:id="rId15"/>
    <p:sldId id="277" r:id="rId16"/>
    <p:sldId id="264" r:id="rId17"/>
    <p:sldId id="265" r:id="rId18"/>
    <p:sldId id="266" r:id="rId19"/>
    <p:sldId id="267" r:id="rId20"/>
    <p:sldId id="289" r:id="rId21"/>
    <p:sldId id="268" r:id="rId22"/>
    <p:sldId id="288" r:id="rId23"/>
    <p:sldId id="269" r:id="rId24"/>
    <p:sldId id="270" r:id="rId25"/>
    <p:sldId id="290" r:id="rId26"/>
    <p:sldId id="262" r:id="rId27"/>
    <p:sldId id="263" r:id="rId28"/>
  </p:sldIdLst>
  <p:sldSz cx="9144000" cy="6858000" type="screen4x3"/>
  <p:notesSz cx="6858000" cy="9144000"/>
  <p:embeddedFontLst>
    <p:embeddedFont>
      <p:font typeface="Tahoma" pitchFamily="34" charset="0"/>
      <p:regular r:id="rId30"/>
      <p:bold r:id="rId31"/>
    </p:embeddedFont>
    <p:embeddedFont>
      <p:font typeface="Calibri" pitchFamily="34" charset="0"/>
      <p:regular r:id="rId32"/>
      <p:bold r:id="rId33"/>
      <p:italic r:id="rId34"/>
      <p:boldItalic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CC9ED-840B-45B2-96D7-67C6F98FDA00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EE4CE-795B-4CA8-8B2D-E1B09C73633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EE4CE-795B-4CA8-8B2D-E1B09C73633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cụ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tách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cụ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gán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nhãn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cụ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cú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cụ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,...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EE4CE-795B-4CA8-8B2D-E1B09C73633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cụ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tách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cụ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gán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nhãn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cụ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cú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cụ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,...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EE4CE-795B-4CA8-8B2D-E1B09C73633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0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imes New Roman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thanh\Documents\My%20CamStudio%20Videos\test.avi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457200"/>
            <a:ext cx="5105400" cy="533400"/>
          </a:xfrm>
        </p:spPr>
        <p:txBody>
          <a:bodyPr>
            <a:noAutofit/>
          </a:bodyPr>
          <a:lstStyle/>
          <a:p>
            <a:r>
              <a:rPr lang="en-US" sz="1800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TRƯỜNG ĐẠI HỌC KHOA HỌC TỰ NHIÊN </a:t>
            </a:r>
            <a:br>
              <a:rPr lang="en-US" sz="1800" dirty="0" smtClean="0">
                <a:latin typeface="Arial" pitchFamily="34" charset="0"/>
                <a:ea typeface="Tahoma" pitchFamily="34" charset="0"/>
                <a:cs typeface="Arial" pitchFamily="34" charset="0"/>
              </a:rPr>
            </a:br>
            <a:r>
              <a:rPr lang="en-US" sz="1800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KHOA TOÁN - CƠ – TIN HỌC</a:t>
            </a:r>
            <a:endParaRPr lang="en-US" sz="1800" dirty="0"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286000"/>
            <a:ext cx="7620000" cy="1676400"/>
          </a:xfrm>
        </p:spPr>
        <p:txBody>
          <a:bodyPr>
            <a:normAutofit fontScale="62500" lnSpcReduction="20000"/>
          </a:bodyPr>
          <a:lstStyle/>
          <a:p>
            <a:r>
              <a:rPr lang="en-US" sz="3600" b="1" dirty="0" smtClean="0">
                <a:solidFill>
                  <a:schemeClr val="tx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KHÓA LUẬN TỐT NGHIỆP 2018</a:t>
            </a:r>
          </a:p>
          <a:p>
            <a:endParaRPr lang="en-US" sz="2400" b="1" dirty="0" smtClean="0">
              <a:solidFill>
                <a:schemeClr val="tx1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  <a:p>
            <a:r>
              <a:rPr lang="en-US" sz="3600" b="1" dirty="0" smtClean="0">
                <a:solidFill>
                  <a:schemeClr val="tx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XÂY DỰNG MỘT HỆ THỐNG XỬ LÝ </a:t>
            </a:r>
          </a:p>
          <a:p>
            <a:r>
              <a:rPr lang="en-US" sz="3600" b="1" dirty="0" smtClean="0">
                <a:solidFill>
                  <a:schemeClr val="tx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NGÔN NGỮ TỰ NHIÊN CHO VĂN BẢN TIẾNG VIỆT</a:t>
            </a:r>
            <a:endParaRPr lang="en-US" sz="3600" b="1" dirty="0">
              <a:solidFill>
                <a:schemeClr val="tx1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  <a:p>
            <a:endParaRPr lang="en-US" sz="1800" dirty="0">
              <a:cs typeface="Times New Roman" pitchFamily="18" charset="0"/>
            </a:endParaRPr>
          </a:p>
        </p:txBody>
      </p:sp>
      <p:pic>
        <p:nvPicPr>
          <p:cNvPr id="4" name="Picture 3" descr="hu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0" y="152400"/>
            <a:ext cx="1371600" cy="18173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29000" y="5029200"/>
            <a:ext cx="5715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latin typeface="Arial" pitchFamily="34" charset="0"/>
                <a:ea typeface="Tahoma" pitchFamily="34" charset="0"/>
                <a:cs typeface="Arial" pitchFamily="34" charset="0"/>
              </a:rPr>
              <a:t>Người</a:t>
            </a:r>
            <a:r>
              <a:rPr lang="en-US" sz="2200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ea typeface="Tahoma" pitchFamily="34" charset="0"/>
                <a:cs typeface="Arial" pitchFamily="34" charset="0"/>
              </a:rPr>
              <a:t>hướng</a:t>
            </a:r>
            <a:r>
              <a:rPr lang="en-US" sz="2200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ea typeface="Tahoma" pitchFamily="34" charset="0"/>
                <a:cs typeface="Arial" pitchFamily="34" charset="0"/>
              </a:rPr>
              <a:t>dẫn</a:t>
            </a:r>
            <a:r>
              <a:rPr lang="en-US" sz="2200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: </a:t>
            </a:r>
            <a:r>
              <a:rPr lang="en-US" sz="2200" dirty="0" err="1" smtClean="0">
                <a:latin typeface="Arial" pitchFamily="34" charset="0"/>
                <a:ea typeface="Tahoma" pitchFamily="34" charset="0"/>
                <a:cs typeface="Arial" pitchFamily="34" charset="0"/>
              </a:rPr>
              <a:t>ThS</a:t>
            </a:r>
            <a:r>
              <a:rPr lang="en-US" sz="2200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ea typeface="Tahoma" pitchFamily="34" charset="0"/>
                <a:cs typeface="Arial" pitchFamily="34" charset="0"/>
              </a:rPr>
              <a:t>Nguyễn</a:t>
            </a:r>
            <a:r>
              <a:rPr lang="en-US" sz="2200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ea typeface="Tahoma" pitchFamily="34" charset="0"/>
                <a:cs typeface="Arial" pitchFamily="34" charset="0"/>
              </a:rPr>
              <a:t>Việt</a:t>
            </a:r>
            <a:r>
              <a:rPr lang="en-US" sz="2200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ea typeface="Tahoma" pitchFamily="34" charset="0"/>
                <a:cs typeface="Arial" pitchFamily="34" charset="0"/>
              </a:rPr>
              <a:t>Hùng</a:t>
            </a:r>
            <a:endParaRPr lang="en-US" sz="2200" dirty="0" smtClean="0">
              <a:latin typeface="Arial" pitchFamily="34" charset="0"/>
              <a:ea typeface="Tahoma" pitchFamily="34" charset="0"/>
              <a:cs typeface="Arial" pitchFamily="34" charset="0"/>
            </a:endParaRPr>
          </a:p>
          <a:p>
            <a:r>
              <a:rPr lang="en-US" sz="2200" dirty="0" err="1" smtClean="0">
                <a:latin typeface="Arial" pitchFamily="34" charset="0"/>
                <a:ea typeface="Tahoma" pitchFamily="34" charset="0"/>
                <a:cs typeface="Arial" pitchFamily="34" charset="0"/>
              </a:rPr>
              <a:t>Sinh</a:t>
            </a:r>
            <a:r>
              <a:rPr lang="en-US" sz="2200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ea typeface="Tahoma" pitchFamily="34" charset="0"/>
                <a:cs typeface="Arial" pitchFamily="34" charset="0"/>
              </a:rPr>
              <a:t>viên</a:t>
            </a:r>
            <a:r>
              <a:rPr lang="en-US" sz="2200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: </a:t>
            </a:r>
            <a:r>
              <a:rPr lang="en-US" sz="2200" dirty="0" err="1" smtClean="0">
                <a:latin typeface="Arial" pitchFamily="34" charset="0"/>
                <a:ea typeface="Tahoma" pitchFamily="34" charset="0"/>
                <a:cs typeface="Arial" pitchFamily="34" charset="0"/>
              </a:rPr>
              <a:t>Phùng</a:t>
            </a:r>
            <a:r>
              <a:rPr lang="en-US" sz="2200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ea typeface="Tahoma" pitchFamily="34" charset="0"/>
                <a:cs typeface="Arial" pitchFamily="34" charset="0"/>
              </a:rPr>
              <a:t>Văn</a:t>
            </a:r>
            <a:r>
              <a:rPr lang="en-US" sz="2200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ea typeface="Tahoma" pitchFamily="34" charset="0"/>
                <a:cs typeface="Arial" pitchFamily="34" charset="0"/>
              </a:rPr>
              <a:t>Thành</a:t>
            </a:r>
            <a:endParaRPr lang="en-US" sz="2200" dirty="0"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CÔNG VIỆC TRIỂN KHAI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Bài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toán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phân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tích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tình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cảm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1"/>
            <a:r>
              <a:rPr lang="en-US" dirty="0" err="1" smtClean="0">
                <a:latin typeface="Arial" pitchFamily="34" charset="0"/>
                <a:cs typeface="Arial" pitchFamily="34" charset="0"/>
              </a:rPr>
              <a:t>Nhằm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mục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đích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xác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định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thái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độ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người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nói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người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viết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liên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quan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đến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chủ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đề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hoặc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phản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ứng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cảm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xúc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tài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tương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hoặc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sự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kiện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1"/>
            <a:r>
              <a:rPr lang="en-US" dirty="0" err="1" smtClean="0">
                <a:latin typeface="Arial" pitchFamily="34" charset="0"/>
                <a:cs typeface="Arial" pitchFamily="34" charset="0"/>
              </a:rPr>
              <a:t>Thái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độ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thể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phán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quyết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hoặc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đánh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giá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trạng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thái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cảm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xúc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  <a:endParaRPr lang="en-US" dirty="0" smtClean="0"/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Ví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dụ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1"/>
            <a:r>
              <a:rPr lang="en-US" dirty="0" err="1" smtClean="0">
                <a:latin typeface="Arial" pitchFamily="34" charset="0"/>
                <a:cs typeface="Arial" pitchFamily="34" charset="0"/>
              </a:rPr>
              <a:t>Đầu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vào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Tôi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yêu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mảnh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đất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này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1"/>
            <a:r>
              <a:rPr lang="en-US" dirty="0" err="1" smtClean="0">
                <a:latin typeface="Arial" pitchFamily="34" charset="0"/>
                <a:cs typeface="Arial" pitchFamily="34" charset="0"/>
              </a:rPr>
              <a:t>Đầu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mtClean="0">
                <a:latin typeface="Arial" pitchFamily="34" charset="0"/>
                <a:cs typeface="Arial" pitchFamily="34" charset="0"/>
              </a:rPr>
              <a:t>ra: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Tích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cực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CÔNG VIỆC TRIỂN KHAI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Xây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dựng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công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cụ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thập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tiến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hành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thập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1"/>
            <a:r>
              <a:rPr lang="en-US" dirty="0" err="1" smtClean="0">
                <a:latin typeface="Arial" pitchFamily="34" charset="0"/>
                <a:cs typeface="Arial" pitchFamily="34" charset="0"/>
              </a:rPr>
              <a:t>Công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cụ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</a:t>
            </a:r>
          </a:p>
          <a:p>
            <a:pPr lvl="2"/>
            <a:r>
              <a:rPr lang="en-US" dirty="0" smtClean="0">
                <a:latin typeface="Arial" pitchFamily="34" charset="0"/>
                <a:cs typeface="Arial" pitchFamily="34" charset="0"/>
              </a:rPr>
              <a:t>Java,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sử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thư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viện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HTML Unit,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lấy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theo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cấu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trúc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DOM.</a:t>
            </a:r>
          </a:p>
          <a:p>
            <a:pPr lvl="2"/>
            <a:r>
              <a:rPr lang="en-US" dirty="0" smtClean="0">
                <a:latin typeface="Arial" pitchFamily="34" charset="0"/>
                <a:cs typeface="Arial" pitchFamily="34" charset="0"/>
              </a:rPr>
              <a:t>PHP,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sử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thư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viện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Goutte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lấy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theo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cấu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trúc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DOM.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Thu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thập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wikipedia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foody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facebook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CÔNG VIỆC TRIỂN KHAI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Xây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dựng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trang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web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hỗ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trợ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cộng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đồng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xử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ngôn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ngữ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tự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nhiên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err="1" smtClean="0">
                <a:latin typeface="Arial" pitchFamily="34" charset="0"/>
                <a:cs typeface="Arial" pitchFamily="34" charset="0"/>
              </a:rPr>
              <a:t>Chia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sẻ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kho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ngữ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2"/>
            <a:r>
              <a:rPr lang="en-US" dirty="0" err="1" smtClean="0">
                <a:latin typeface="Arial" pitchFamily="34" charset="0"/>
                <a:cs typeface="Arial" pitchFamily="34" charset="0"/>
              </a:rPr>
              <a:t>Đã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sẵn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2"/>
            <a:r>
              <a:rPr lang="en-US" dirty="0" smtClean="0">
                <a:latin typeface="Arial" pitchFamily="34" charset="0"/>
                <a:cs typeface="Arial" pitchFamily="34" charset="0"/>
              </a:rPr>
              <a:t>Thu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thập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bằng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công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cụ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tự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phát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triển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1"/>
            <a:r>
              <a:rPr lang="en-US" dirty="0" err="1" smtClean="0">
                <a:latin typeface="Arial" pitchFamily="34" charset="0"/>
                <a:cs typeface="Arial" pitchFamily="34" charset="0"/>
              </a:rPr>
              <a:t>Hỗ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trợ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người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dùng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gán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nhãn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liệu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dirty="0" err="1" smtClean="0">
                <a:latin typeface="Arial" pitchFamily="34" charset="0"/>
                <a:cs typeface="Arial" pitchFamily="34" charset="0"/>
              </a:rPr>
              <a:t>Gán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nhãn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hoàn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toàn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thủ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công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2"/>
            <a:r>
              <a:rPr lang="en-US" dirty="0" err="1" smtClean="0">
                <a:latin typeface="Arial" pitchFamily="34" charset="0"/>
                <a:cs typeface="Arial" pitchFamily="34" charset="0"/>
              </a:rPr>
              <a:t>Gán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nhãn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bán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tự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động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3"/>
            <a:r>
              <a:rPr lang="en-US" dirty="0" smtClean="0">
                <a:latin typeface="Arial" pitchFamily="34" charset="0"/>
                <a:cs typeface="Arial" pitchFamily="34" charset="0"/>
              </a:rPr>
              <a:t>B1: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Gán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nhãn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tự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động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bằng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phần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mềm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3"/>
            <a:r>
              <a:rPr lang="en-US" dirty="0" smtClean="0">
                <a:latin typeface="Arial" pitchFamily="34" charset="0"/>
                <a:cs typeface="Arial" pitchFamily="34" charset="0"/>
              </a:rPr>
              <a:t>B2: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Người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dùng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hiệu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chỉnh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KẾT QUẢ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Hiểu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ý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tưởng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bài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toán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cơ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bản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1"/>
            <a:r>
              <a:rPr lang="en-US" dirty="0" err="1" smtClean="0">
                <a:latin typeface="Arial" pitchFamily="34" charset="0"/>
                <a:cs typeface="Arial" pitchFamily="34" charset="0"/>
              </a:rPr>
              <a:t>Bài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toán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tách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1"/>
            <a:r>
              <a:rPr lang="en-US" dirty="0" err="1" smtClean="0">
                <a:latin typeface="Arial" pitchFamily="34" charset="0"/>
                <a:cs typeface="Arial" pitchFamily="34" charset="0"/>
              </a:rPr>
              <a:t>Bài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toán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gán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nhãn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loại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1"/>
            <a:r>
              <a:rPr lang="en-US" dirty="0" err="1" smtClean="0">
                <a:latin typeface="Arial" pitchFamily="34" charset="0"/>
                <a:cs typeface="Arial" pitchFamily="34" charset="0"/>
              </a:rPr>
              <a:t>Bài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toán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phân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tích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cú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pháp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1"/>
            <a:r>
              <a:rPr lang="en-US" dirty="0" err="1" smtClean="0">
                <a:latin typeface="Arial" pitchFamily="34" charset="0"/>
                <a:cs typeface="Arial" pitchFamily="34" charset="0"/>
              </a:rPr>
              <a:t>Bài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toán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phân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tích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tình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cảm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KẾT QUẢ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Xây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dựng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công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cụ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thập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Import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kho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ngữ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sẵn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phục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vụ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người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dùng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Thu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thập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trang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web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trên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tiến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hành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bài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toán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KẾT QUẢ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Xây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dựng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trang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web:</a:t>
            </a:r>
          </a:p>
          <a:p>
            <a:pPr lvl="1"/>
            <a:r>
              <a:rPr lang="en-US" dirty="0" err="1" smtClean="0">
                <a:latin typeface="Arial" pitchFamily="34" charset="0"/>
                <a:cs typeface="Arial" pitchFamily="34" charset="0"/>
              </a:rPr>
              <a:t>Chia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sẻ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kho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ngữ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2"/>
            <a:r>
              <a:rPr lang="en-US" dirty="0" err="1" smtClean="0">
                <a:latin typeface="Arial" pitchFamily="34" charset="0"/>
                <a:cs typeface="Arial" pitchFamily="34" charset="0"/>
              </a:rPr>
              <a:t>Đã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sẵn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Kho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ngữ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2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triệu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âm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tiết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đã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tách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10000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câu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gán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nhãn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loại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10000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cây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cú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pháp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).</a:t>
            </a:r>
          </a:p>
          <a:p>
            <a:pPr lvl="2"/>
            <a:r>
              <a:rPr lang="en-US" dirty="0" smtClean="0">
                <a:latin typeface="Arial" pitchFamily="34" charset="0"/>
                <a:cs typeface="Arial" pitchFamily="34" charset="0"/>
              </a:rPr>
              <a:t>Thu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thập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foody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facebook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wikipedia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1"/>
            <a:r>
              <a:rPr lang="en-US" dirty="0" err="1" smtClean="0">
                <a:latin typeface="Arial" pitchFamily="34" charset="0"/>
                <a:cs typeface="Arial" pitchFamily="34" charset="0"/>
              </a:rPr>
              <a:t>Hỗ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trợ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người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dùng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gán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nhãn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liệu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dirty="0" err="1" smtClean="0">
                <a:latin typeface="Arial" pitchFamily="34" charset="0"/>
                <a:cs typeface="Arial" pitchFamily="34" charset="0"/>
              </a:rPr>
              <a:t>Gán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nhãn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thủ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công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Tách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gán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nhãn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loại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phân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tích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cú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pháp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phân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tích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tình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cảm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).</a:t>
            </a:r>
          </a:p>
          <a:p>
            <a:pPr lvl="2"/>
            <a:r>
              <a:rPr lang="en-US" dirty="0" err="1" smtClean="0">
                <a:latin typeface="Arial" pitchFamily="34" charset="0"/>
                <a:cs typeface="Arial" pitchFamily="34" charset="0"/>
              </a:rPr>
              <a:t>Gán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nhãn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bán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tự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động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Tách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sử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thư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viện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Vitk-tok-5.1,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gán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nhãn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loại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sử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Vitk-pos-5.1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đều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giả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Lê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Hồng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Phương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KẾT QUẢ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57400"/>
            <a:ext cx="8229600" cy="3967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57200" y="1447800"/>
            <a:ext cx="7696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Bộ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công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cụ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lấy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bình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luận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bài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viết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trên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1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trang</a:t>
            </a:r>
            <a:endParaRPr lang="en-US" sz="2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KẾT QUẢ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447800"/>
            <a:ext cx="7696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Bộ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công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cụ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lấy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1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trang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web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cấu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trúc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cho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trước</a:t>
            </a:r>
            <a:endParaRPr lang="en-US" sz="2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57400"/>
            <a:ext cx="8229600" cy="3979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KẾT QUẢ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447800"/>
            <a:ext cx="7696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Bộ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công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cụ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lấy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định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nghĩa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1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bất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kì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trên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wikipedia</a:t>
            </a:r>
            <a:endParaRPr lang="en-US" sz="2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362200"/>
            <a:ext cx="8229600" cy="3979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 smtClean="0"/>
              <a:t>KẾT QUẢ</a:t>
            </a:r>
            <a:endParaRPr lang="en-US" sz="42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447800"/>
            <a:ext cx="7696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chỉnh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sửa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phù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từng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corpus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133600"/>
            <a:ext cx="8229600" cy="3924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NỘI DUNG BÁO CÁO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/>
            <a:r>
              <a:rPr lang="en-US" dirty="0" smtClean="0">
                <a:latin typeface="Arial" pitchFamily="34" charset="0"/>
                <a:cs typeface="Arial" pitchFamily="34" charset="0"/>
              </a:rPr>
              <a:t>GIỚI THIỆU BÀI TOÁN</a:t>
            </a:r>
          </a:p>
          <a:p>
            <a:pPr marL="571500" indent="-571500"/>
            <a:r>
              <a:rPr lang="en-US" dirty="0" smtClean="0">
                <a:latin typeface="Arial" pitchFamily="34" charset="0"/>
                <a:cs typeface="Arial" pitchFamily="34" charset="0"/>
              </a:rPr>
              <a:t>CÔNG VIỆC TRIỂN KHAI</a:t>
            </a:r>
          </a:p>
          <a:p>
            <a:pPr marL="571500" indent="-571500"/>
            <a:r>
              <a:rPr lang="en-US" dirty="0" smtClean="0">
                <a:latin typeface="Arial" pitchFamily="34" charset="0"/>
                <a:cs typeface="Arial" pitchFamily="34" charset="0"/>
              </a:rPr>
              <a:t>KẾT QUẢ ĐẠT ĐƯỢC</a:t>
            </a:r>
          </a:p>
          <a:p>
            <a:pPr marL="571500" indent="-571500"/>
            <a:r>
              <a:rPr lang="en-US" dirty="0" smtClean="0">
                <a:latin typeface="Arial" pitchFamily="34" charset="0"/>
                <a:cs typeface="Arial" pitchFamily="34" charset="0"/>
              </a:rPr>
              <a:t>HƯỚNG PHÁT TRIỂN</a:t>
            </a:r>
          </a:p>
          <a:p>
            <a:pPr marL="571500" indent="-571500">
              <a:buFont typeface="+mj-lt"/>
              <a:buAutoNum type="romanUcPeriod"/>
            </a:pPr>
            <a:endParaRPr lang="en-US" sz="2800" dirty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 smtClean="0"/>
              <a:t>KẾT QUẢ</a:t>
            </a:r>
            <a:endParaRPr lang="en-US" sz="4200" dirty="0"/>
          </a:p>
        </p:txBody>
      </p:sp>
      <p:pic>
        <p:nvPicPr>
          <p:cNvPr id="8" name="Content Placeholder 7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43853"/>
            <a:ext cx="8229600" cy="4038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 smtClean="0"/>
              <a:t>KẾT QUẢ</a:t>
            </a:r>
            <a:endParaRPr lang="en-US" sz="4200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28800"/>
            <a:ext cx="8229600" cy="3979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KẾT QUẢ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61550"/>
            <a:ext cx="8229600" cy="40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KẾT QUẢ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76622"/>
            <a:ext cx="8229600" cy="3973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457200" y="1219200"/>
            <a:ext cx="8229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Giao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diện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Frontend</a:t>
            </a:r>
            <a:endParaRPr lang="en-US" sz="2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KẾT QUẢ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219200"/>
            <a:ext cx="8229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Gửi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đơn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đăng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ký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cấp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phép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tải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tài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liệu</a:t>
            </a:r>
            <a:endParaRPr lang="en-US" sz="2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64564"/>
            <a:ext cx="8229600" cy="3997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KẾT QUẢ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219200"/>
            <a:ext cx="8229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Arial" pitchFamily="34" charset="0"/>
                <a:cs typeface="Arial" pitchFamily="34" charset="0"/>
              </a:rPr>
              <a:t>Video chi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tiết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:</a:t>
            </a:r>
            <a:endParaRPr lang="en-US" sz="2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test.avi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57200" y="1866027"/>
            <a:ext cx="8229600" cy="39943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HƯỚNG PHÁT TRIỂN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Tích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hợp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thêm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1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công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cụ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xử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ngôn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ngữ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tự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nhiên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độ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chính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xác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cao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hơn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Áp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công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nghệ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mới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làm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tăng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trải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nghiệm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người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dùng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Nghiên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cứu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sâu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hơn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về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cách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hoạt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động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bộ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công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cụ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cũng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như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thuật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toán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sử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đó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thể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cải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tiến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thêm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hiệu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suất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4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286000"/>
            <a:ext cx="5105400" cy="2257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GIỚI THIỆU BÀI TOÁN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Xử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ngôn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ngữ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tự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nhiên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(NLP – Natural Language Processing)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nhánh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Trí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tuệ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nhân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tạo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tập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trung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vào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việc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nghiên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cứu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sự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tương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tác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giữa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máy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tính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ngôn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ngữ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tự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nhiên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con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người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khó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khăn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gặp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phải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: </a:t>
            </a:r>
          </a:p>
          <a:p>
            <a:pPr lvl="1"/>
            <a:r>
              <a:rPr lang="en-US" sz="3000" dirty="0" err="1" smtClean="0">
                <a:latin typeface="Arial" pitchFamily="34" charset="0"/>
                <a:cs typeface="Arial" pitchFamily="34" charset="0"/>
              </a:rPr>
              <a:t>Thiếu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000" dirty="0" err="1">
                <a:latin typeface="Arial" pitchFamily="34" charset="0"/>
                <a:cs typeface="Arial" pitchFamily="34" charset="0"/>
              </a:rPr>
              <a:t>hụt</a:t>
            </a:r>
            <a:r>
              <a:rPr lang="en-US" sz="3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000" dirty="0" err="1">
                <a:latin typeface="Arial" pitchFamily="34" charset="0"/>
                <a:cs typeface="Arial" pitchFamily="34" charset="0"/>
              </a:rPr>
              <a:t>về</a:t>
            </a:r>
            <a:r>
              <a:rPr lang="en-US" sz="3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000" dirty="0" err="1">
                <a:latin typeface="Arial" pitchFamily="34" charset="0"/>
                <a:cs typeface="Arial" pitchFamily="34" charset="0"/>
              </a:rPr>
              <a:t>dữ</a:t>
            </a:r>
            <a:r>
              <a:rPr lang="en-US" sz="3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000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;</a:t>
            </a:r>
            <a:endParaRPr lang="en-US" sz="30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3000" dirty="0" err="1" smtClean="0">
                <a:latin typeface="Arial" pitchFamily="34" charset="0"/>
                <a:cs typeface="Arial" pitchFamily="34" charset="0"/>
              </a:rPr>
              <a:t>Chưa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0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000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000" dirty="0" err="1" smtClean="0">
                <a:latin typeface="Arial" pitchFamily="34" charset="0"/>
                <a:cs typeface="Arial" pitchFamily="34" charset="0"/>
              </a:rPr>
              <a:t>thống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000" dirty="0" err="1" smtClean="0">
                <a:latin typeface="Arial" pitchFamily="34" charset="0"/>
                <a:cs typeface="Arial" pitchFamily="34" charset="0"/>
              </a:rPr>
              <a:t>tích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000" dirty="0" err="1" smtClean="0">
                <a:latin typeface="Arial" pitchFamily="34" charset="0"/>
                <a:cs typeface="Arial" pitchFamily="34" charset="0"/>
              </a:rPr>
              <a:t>hợp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0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000" dirty="0" err="1" smtClean="0">
                <a:latin typeface="Arial" pitchFamily="34" charset="0"/>
                <a:cs typeface="Arial" pitchFamily="34" charset="0"/>
              </a:rPr>
              <a:t>công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000" dirty="0" err="1" smtClean="0">
                <a:latin typeface="Arial" pitchFamily="34" charset="0"/>
                <a:cs typeface="Arial" pitchFamily="34" charset="0"/>
              </a:rPr>
              <a:t>cụ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000" dirty="0" err="1" smtClean="0">
                <a:latin typeface="Arial" pitchFamily="34" charset="0"/>
                <a:cs typeface="Arial" pitchFamily="34" charset="0"/>
              </a:rPr>
              <a:t>xử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000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000" dirty="0" err="1" smtClean="0">
                <a:latin typeface="Arial" pitchFamily="34" charset="0"/>
                <a:cs typeface="Arial" pitchFamily="34" charset="0"/>
              </a:rPr>
              <a:t>ngôn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000" dirty="0" err="1" smtClean="0">
                <a:latin typeface="Arial" pitchFamily="34" charset="0"/>
                <a:cs typeface="Arial" pitchFamily="34" charset="0"/>
              </a:rPr>
              <a:t>ngữ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000" dirty="0" err="1" smtClean="0">
                <a:latin typeface="Arial" pitchFamily="34" charset="0"/>
                <a:cs typeface="Arial" pitchFamily="34" charset="0"/>
              </a:rPr>
              <a:t>tự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000" dirty="0" err="1" smtClean="0">
                <a:latin typeface="Arial" pitchFamily="34" charset="0"/>
                <a:cs typeface="Arial" pitchFamily="34" charset="0"/>
              </a:rPr>
              <a:t>nhiên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000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000" dirty="0" err="1" smtClean="0">
                <a:latin typeface="Arial" pitchFamily="34" charset="0"/>
                <a:cs typeface="Arial" pitchFamily="34" charset="0"/>
              </a:rPr>
              <a:t>công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000" dirty="0" err="1" smtClean="0">
                <a:latin typeface="Arial" pitchFamily="34" charset="0"/>
                <a:cs typeface="Arial" pitchFamily="34" charset="0"/>
              </a:rPr>
              <a:t>bố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000" dirty="0" err="1" smtClean="0">
                <a:latin typeface="Arial" pitchFamily="34" charset="0"/>
                <a:cs typeface="Arial" pitchFamily="34" charset="0"/>
              </a:rPr>
              <a:t>miễn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000" dirty="0" err="1" smtClean="0">
                <a:latin typeface="Arial" pitchFamily="34" charset="0"/>
                <a:cs typeface="Arial" pitchFamily="34" charset="0"/>
              </a:rPr>
              <a:t>phí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000" dirty="0" err="1" smtClean="0">
                <a:latin typeface="Arial" pitchFamily="34" charset="0"/>
                <a:cs typeface="Arial" pitchFamily="34" charset="0"/>
              </a:rPr>
              <a:t>cho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000" dirty="0" err="1" smtClean="0">
                <a:latin typeface="Arial" pitchFamily="34" charset="0"/>
                <a:cs typeface="Arial" pitchFamily="34" charset="0"/>
              </a:rPr>
              <a:t>cộng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000" dirty="0" err="1" smtClean="0">
                <a:latin typeface="Arial" pitchFamily="34" charset="0"/>
                <a:cs typeface="Arial" pitchFamily="34" charset="0"/>
              </a:rPr>
              <a:t>đồng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MỤC TIÊU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Xây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dựng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trang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web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hỗ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trợ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1"/>
            <a:r>
              <a:rPr lang="en-US" dirty="0" err="1" smtClean="0">
                <a:latin typeface="Arial" pitchFamily="34" charset="0"/>
                <a:cs typeface="Arial" pitchFamily="34" charset="0"/>
              </a:rPr>
              <a:t>Chia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sẻ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kho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ngữ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sẵn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có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err="1" smtClean="0">
                <a:latin typeface="Arial" pitchFamily="34" charset="0"/>
                <a:cs typeface="Arial" pitchFamily="34" charset="0"/>
              </a:rPr>
              <a:t>Tích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hợp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công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cụ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thập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1"/>
            <a:r>
              <a:rPr lang="en-US" dirty="0" err="1" smtClean="0">
                <a:latin typeface="Arial" pitchFamily="34" charset="0"/>
                <a:cs typeface="Arial" pitchFamily="34" charset="0"/>
              </a:rPr>
              <a:t>Tích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hợp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sẵn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công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cụ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xử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ngôn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ngữ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tự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nhiên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CÔNG VIỆC TRIỂN KHAI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Tìm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hiểu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khái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niệm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ý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tưởng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1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bài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toán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xử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ngôn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ngữ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tự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nhiên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1"/>
            <a:r>
              <a:rPr lang="en-US" dirty="0" err="1" smtClean="0">
                <a:latin typeface="Arial" pitchFamily="34" charset="0"/>
                <a:cs typeface="Arial" pitchFamily="34" charset="0"/>
              </a:rPr>
              <a:t>Bài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toán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tách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1"/>
            <a:r>
              <a:rPr lang="en-US" dirty="0" err="1" smtClean="0">
                <a:latin typeface="Arial" pitchFamily="34" charset="0"/>
                <a:cs typeface="Arial" pitchFamily="34" charset="0"/>
              </a:rPr>
              <a:t>Bài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toán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gán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nhãn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loại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1"/>
            <a:r>
              <a:rPr lang="en-US" dirty="0" err="1" smtClean="0">
                <a:latin typeface="Arial" pitchFamily="34" charset="0"/>
                <a:cs typeface="Arial" pitchFamily="34" charset="0"/>
              </a:rPr>
              <a:t>Bài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toán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phân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tích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cú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pháp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1"/>
            <a:r>
              <a:rPr lang="en-US" dirty="0" err="1" smtClean="0">
                <a:latin typeface="Arial" pitchFamily="34" charset="0"/>
                <a:cs typeface="Arial" pitchFamily="34" charset="0"/>
              </a:rPr>
              <a:t>Bài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toán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phân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tích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tình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cảm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CÔNG VIỆC TRIỂN KHAI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Bài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toán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tách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1"/>
            <a:r>
              <a:rPr lang="en-US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quá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trình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xử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nhằm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mục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đích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xác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định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ranh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giới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câu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văn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1"/>
            <a:r>
              <a:rPr lang="en-US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quá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trình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xác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định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đơn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ghép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…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câu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Ví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dụ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1"/>
            <a:r>
              <a:rPr lang="en-US" dirty="0" err="1" smtClean="0">
                <a:latin typeface="Arial" pitchFamily="34" charset="0"/>
                <a:cs typeface="Arial" pitchFamily="34" charset="0"/>
              </a:rPr>
              <a:t>Đầu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vào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T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ôi đã mua quyển sách mà thầy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giáo giới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thiệu.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err="1" smtClean="0">
                <a:latin typeface="Arial" pitchFamily="34" charset="0"/>
                <a:cs typeface="Arial" pitchFamily="34" charset="0"/>
              </a:rPr>
              <a:t>Đầu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Tôi đã mua quyển sách mà thầy_giáo giới_thiệu .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CÔNG VIỆC TRIỂN KHAI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Bài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toán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gán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nhãn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loại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1"/>
            <a:r>
              <a:rPr lang="en-US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xác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định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loại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mỗi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phạm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vi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văn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bản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đó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  <a:r>
              <a:rPr lang="en-US" dirty="0" smtClean="0"/>
              <a:t> </a:t>
            </a: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Ví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dụ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1"/>
            <a:r>
              <a:rPr lang="en-US" dirty="0" err="1" smtClean="0">
                <a:latin typeface="Arial" pitchFamily="34" charset="0"/>
                <a:cs typeface="Arial" pitchFamily="34" charset="0"/>
              </a:rPr>
              <a:t>Đầu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vào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tìm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tàu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phải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?</a:t>
            </a:r>
          </a:p>
          <a:p>
            <a:pPr lvl="1"/>
            <a:r>
              <a:rPr lang="en-US" dirty="0" err="1" smtClean="0">
                <a:latin typeface="Arial" pitchFamily="34" charset="0"/>
                <a:cs typeface="Arial" pitchFamily="34" charset="0"/>
              </a:rPr>
              <a:t>Đầu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Đi/V tìm/V tàu/N phải/V không/R ?/?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CÔNG VIỆC TRIỂN KHAI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Bài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toán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phân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tích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cú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pháp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1"/>
            <a:r>
              <a:rPr lang="en-US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thể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chia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làm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2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mức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chính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2"/>
            <a:r>
              <a:rPr lang="en-US" dirty="0" err="1" smtClean="0">
                <a:latin typeface="Arial" pitchFamily="34" charset="0"/>
                <a:cs typeface="Arial" pitchFamily="34" charset="0"/>
              </a:rPr>
              <a:t>Thứ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nhất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tách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xác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định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thông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tin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loại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2"/>
            <a:r>
              <a:rPr lang="en-US" dirty="0" err="1" smtClean="0">
                <a:latin typeface="Arial" pitchFamily="34" charset="0"/>
                <a:cs typeface="Arial" pitchFamily="34" charset="0"/>
              </a:rPr>
              <a:t>Thứ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hai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Sinh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cấu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trúc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cú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pháp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câu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dựa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trên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loại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do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bước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trước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cung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cấp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 </a:t>
            </a:r>
            <a:endParaRPr lang="en-US" dirty="0" smtClean="0"/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Ví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dụ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1"/>
            <a:r>
              <a:rPr lang="en-US" dirty="0" err="1" smtClean="0">
                <a:latin typeface="Arial" pitchFamily="34" charset="0"/>
                <a:cs typeface="Arial" pitchFamily="34" charset="0"/>
              </a:rPr>
              <a:t>Đầu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vào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Mảnh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đất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đạn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bom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1"/>
            <a:r>
              <a:rPr lang="en-US" dirty="0" err="1" smtClean="0">
                <a:latin typeface="Arial" pitchFamily="34" charset="0"/>
                <a:cs typeface="Arial" pitchFamily="34" charset="0"/>
              </a:rPr>
              <a:t>Đầu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(S-TTL (NP-SUB (Nc-H Mảnh) (N đất) (PP (E-H của) (NP (N-H đạn) (N-H bom))))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KL Diagram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600200"/>
            <a:ext cx="7696200" cy="464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929</TotalTime>
  <Words>1085</Words>
  <Application>Microsoft Office PowerPoint</Application>
  <PresentationFormat>On-screen Show (4:3)</PresentationFormat>
  <Paragraphs>116</Paragraphs>
  <Slides>27</Slides>
  <Notes>3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Tahoma</vt:lpstr>
      <vt:lpstr>Times New Roman</vt:lpstr>
      <vt:lpstr>Calibri</vt:lpstr>
      <vt:lpstr>Office Theme</vt:lpstr>
      <vt:lpstr>TRƯỜNG ĐẠI HỌC KHOA HỌC TỰ NHIÊN  KHOA TOÁN - CƠ – TIN HỌC</vt:lpstr>
      <vt:lpstr>NỘI DUNG BÁO CÁO</vt:lpstr>
      <vt:lpstr>GIỚI THIỆU BÀI TOÁN</vt:lpstr>
      <vt:lpstr>MỤC TIÊU</vt:lpstr>
      <vt:lpstr>CÔNG VIỆC TRIỂN KHAI</vt:lpstr>
      <vt:lpstr>CÔNG VIỆC TRIỂN KHAI</vt:lpstr>
      <vt:lpstr>CÔNG VIỆC TRIỂN KHAI</vt:lpstr>
      <vt:lpstr>CÔNG VIỆC TRIỂN KHAI</vt:lpstr>
      <vt:lpstr>Slide 9</vt:lpstr>
      <vt:lpstr>CÔNG VIỆC TRIỂN KHAI</vt:lpstr>
      <vt:lpstr>CÔNG VIỆC TRIỂN KHAI</vt:lpstr>
      <vt:lpstr>CÔNG VIỆC TRIỂN KHAI</vt:lpstr>
      <vt:lpstr>KẾT QUẢ</vt:lpstr>
      <vt:lpstr>KẾT QUẢ</vt:lpstr>
      <vt:lpstr>KẾT QUẢ</vt:lpstr>
      <vt:lpstr>KẾT QUẢ</vt:lpstr>
      <vt:lpstr>KẾT QUẢ</vt:lpstr>
      <vt:lpstr>KẾT QUẢ</vt:lpstr>
      <vt:lpstr>KẾT QUẢ</vt:lpstr>
      <vt:lpstr>KẾT QUẢ</vt:lpstr>
      <vt:lpstr>KẾT QUẢ</vt:lpstr>
      <vt:lpstr>KẾT QUẢ</vt:lpstr>
      <vt:lpstr>KẾT QUẢ</vt:lpstr>
      <vt:lpstr>KẾT QUẢ</vt:lpstr>
      <vt:lpstr>KẾT QUẢ</vt:lpstr>
      <vt:lpstr>HƯỚNG PHÁT TRIỂN</vt:lpstr>
      <vt:lpstr>Slide 27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thanh</dc:creator>
  <cp:lastModifiedBy>Windows User</cp:lastModifiedBy>
  <cp:revision>82</cp:revision>
  <dcterms:created xsi:type="dcterms:W3CDTF">2006-08-16T00:00:00Z</dcterms:created>
  <dcterms:modified xsi:type="dcterms:W3CDTF">2018-05-30T01:24:59Z</dcterms:modified>
</cp:coreProperties>
</file>