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8" r:id="rId3"/>
    <p:sldId id="257"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94660"/>
  </p:normalViewPr>
  <p:slideViewPr>
    <p:cSldViewPr snapToGrid="0">
      <p:cViewPr varScale="1">
        <p:scale>
          <a:sx n="77" d="100"/>
          <a:sy n="77" d="100"/>
        </p:scale>
        <p:origin x="100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dk1"/>
              </a:buClr>
              <a:buSzPts val="1800"/>
              <a:buChar char="●"/>
              <a:defRPr>
                <a:solidFill>
                  <a:schemeClr val="dk1"/>
                </a:solidFill>
              </a:defRPr>
            </a:lvl1pPr>
            <a:lvl2pPr marL="914400" lvl="1" indent="-317500" algn="l">
              <a:lnSpc>
                <a:spcPct val="115000"/>
              </a:lnSpc>
              <a:spcBef>
                <a:spcPts val="0"/>
              </a:spcBef>
              <a:spcAft>
                <a:spcPts val="0"/>
              </a:spcAft>
              <a:buClr>
                <a:schemeClr val="dk1"/>
              </a:buClr>
              <a:buSzPts val="1400"/>
              <a:buChar char="○"/>
              <a:defRPr>
                <a:solidFill>
                  <a:schemeClr val="dk1"/>
                </a:solidFill>
              </a:defRPr>
            </a:lvl2pPr>
            <a:lvl3pPr marL="1371600" lvl="2" indent="-317500" algn="l">
              <a:lnSpc>
                <a:spcPct val="115000"/>
              </a:lnSpc>
              <a:spcBef>
                <a:spcPts val="0"/>
              </a:spcBef>
              <a:spcAft>
                <a:spcPts val="0"/>
              </a:spcAft>
              <a:buClr>
                <a:schemeClr val="dk1"/>
              </a:buClr>
              <a:buSzPts val="1400"/>
              <a:buChar char="■"/>
              <a:defRPr>
                <a:solidFill>
                  <a:schemeClr val="dk1"/>
                </a:solidFill>
              </a:defRPr>
            </a:lvl3pPr>
            <a:lvl4pPr marL="1828800" lvl="3" indent="-317500" algn="l">
              <a:lnSpc>
                <a:spcPct val="115000"/>
              </a:lnSpc>
              <a:spcBef>
                <a:spcPts val="0"/>
              </a:spcBef>
              <a:spcAft>
                <a:spcPts val="0"/>
              </a:spcAft>
              <a:buClr>
                <a:schemeClr val="dk1"/>
              </a:buClr>
              <a:buSzPts val="1400"/>
              <a:buChar char="●"/>
              <a:defRPr>
                <a:solidFill>
                  <a:schemeClr val="dk1"/>
                </a:solidFill>
              </a:defRPr>
            </a:lvl4pPr>
            <a:lvl5pPr marL="2286000" lvl="4" indent="-317500" algn="l">
              <a:lnSpc>
                <a:spcPct val="115000"/>
              </a:lnSpc>
              <a:spcBef>
                <a:spcPts val="0"/>
              </a:spcBef>
              <a:spcAft>
                <a:spcPts val="0"/>
              </a:spcAft>
              <a:buClr>
                <a:schemeClr val="dk1"/>
              </a:buClr>
              <a:buSzPts val="1400"/>
              <a:buChar char="○"/>
              <a:defRPr>
                <a:solidFill>
                  <a:schemeClr val="dk1"/>
                </a:solidFill>
              </a:defRPr>
            </a:lvl5pPr>
            <a:lvl6pPr marL="2743200" lvl="5" indent="-317500" algn="l">
              <a:lnSpc>
                <a:spcPct val="115000"/>
              </a:lnSpc>
              <a:spcBef>
                <a:spcPts val="0"/>
              </a:spcBef>
              <a:spcAft>
                <a:spcPts val="0"/>
              </a:spcAft>
              <a:buClr>
                <a:schemeClr val="dk1"/>
              </a:buClr>
              <a:buSzPts val="1400"/>
              <a:buChar char="■"/>
              <a:defRPr>
                <a:solidFill>
                  <a:schemeClr val="dk1"/>
                </a:solidFill>
              </a:defRPr>
            </a:lvl6pPr>
            <a:lvl7pPr marL="3200400" lvl="6" indent="-317500" algn="l">
              <a:lnSpc>
                <a:spcPct val="115000"/>
              </a:lnSpc>
              <a:spcBef>
                <a:spcPts val="0"/>
              </a:spcBef>
              <a:spcAft>
                <a:spcPts val="0"/>
              </a:spcAft>
              <a:buClr>
                <a:schemeClr val="dk1"/>
              </a:buClr>
              <a:buSzPts val="1400"/>
              <a:buChar char="●"/>
              <a:defRPr>
                <a:solidFill>
                  <a:schemeClr val="dk1"/>
                </a:solidFill>
              </a:defRPr>
            </a:lvl7pPr>
            <a:lvl8pPr marL="3657600" lvl="7" indent="-317500" algn="l">
              <a:lnSpc>
                <a:spcPct val="115000"/>
              </a:lnSpc>
              <a:spcBef>
                <a:spcPts val="0"/>
              </a:spcBef>
              <a:spcAft>
                <a:spcPts val="0"/>
              </a:spcAft>
              <a:buClr>
                <a:schemeClr val="dk1"/>
              </a:buClr>
              <a:buSzPts val="1400"/>
              <a:buChar char="○"/>
              <a:defRPr>
                <a:solidFill>
                  <a:schemeClr val="dk1"/>
                </a:solidFill>
              </a:defRPr>
            </a:lvl8pPr>
            <a:lvl9pPr marL="4114800" lvl="8" indent="-317500" algn="l">
              <a:lnSpc>
                <a:spcPct val="115000"/>
              </a:lnSpc>
              <a:spcBef>
                <a:spcPts val="0"/>
              </a:spcBef>
              <a:spcAft>
                <a:spcPts val="0"/>
              </a:spcAft>
              <a:buClr>
                <a:schemeClr val="dk1"/>
              </a:buClr>
              <a:buSzPts val="1400"/>
              <a:buChar char="■"/>
              <a:defRPr>
                <a:solidFill>
                  <a:schemeClr val="dk1"/>
                </a:solidFill>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gradFill>
          <a:gsLst>
            <a:gs pos="0">
              <a:srgbClr val="FFFFFF"/>
            </a:gs>
            <a:gs pos="100000">
              <a:srgbClr val="BEBEBE"/>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98897" y="680276"/>
            <a:ext cx="6436654" cy="1292631"/>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dirty="0">
                <a:solidFill>
                  <a:schemeClr val="lt1"/>
                </a:solidFill>
                <a:latin typeface="Arial"/>
                <a:ea typeface="Arial"/>
                <a:cs typeface="Arial"/>
                <a:sym typeface="Arial"/>
              </a:rPr>
              <a:t>CHESS GAME</a:t>
            </a: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sng" strike="noStrike" cap="none" dirty="0">
              <a:solidFill>
                <a:srgbClr val="4A86E8"/>
              </a:solidFill>
              <a:latin typeface="Arial"/>
              <a:ea typeface="Arial"/>
              <a:cs typeface="Arial"/>
              <a:sym typeface="Arial"/>
            </a:endParaRPr>
          </a:p>
        </p:txBody>
      </p:sp>
      <p:pic>
        <p:nvPicPr>
          <p:cNvPr id="55" name="Google Shape;55;p13"/>
          <p:cNvPicPr preferRelativeResize="0"/>
          <p:nvPr/>
        </p:nvPicPr>
        <p:blipFill rotWithShape="1">
          <a:blip r:embed="rId3">
            <a:alphaModFix/>
          </a:blip>
          <a:srcRect/>
          <a:stretch/>
        </p:blipFill>
        <p:spPr>
          <a:xfrm>
            <a:off x="0" y="3523"/>
            <a:ext cx="923400" cy="923400"/>
          </a:xfrm>
          <a:prstGeom prst="rect">
            <a:avLst/>
          </a:prstGeom>
          <a:noFill/>
          <a:ln>
            <a:noFill/>
          </a:ln>
        </p:spPr>
      </p:pic>
      <p:pic>
        <p:nvPicPr>
          <p:cNvPr id="56" name="Google Shape;56;p13"/>
          <p:cNvPicPr preferRelativeResize="0"/>
          <p:nvPr/>
        </p:nvPicPr>
        <p:blipFill rotWithShape="1">
          <a:blip r:embed="rId4">
            <a:alphaModFix/>
          </a:blip>
          <a:srcRect/>
          <a:stretch/>
        </p:blipFill>
        <p:spPr>
          <a:xfrm>
            <a:off x="8311250" y="3525"/>
            <a:ext cx="832742" cy="985200"/>
          </a:xfrm>
          <a:prstGeom prst="rect">
            <a:avLst/>
          </a:prstGeom>
          <a:noFill/>
          <a:ln>
            <a:noFill/>
          </a:ln>
        </p:spPr>
      </p:pic>
      <p:sp>
        <p:nvSpPr>
          <p:cNvPr id="57" name="Google Shape;57;p13"/>
          <p:cNvSpPr txBox="1"/>
          <p:nvPr/>
        </p:nvSpPr>
        <p:spPr>
          <a:xfrm>
            <a:off x="1462847" y="43137"/>
            <a:ext cx="5952300" cy="4924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rgbClr val="000000"/>
                </a:solidFill>
                <a:latin typeface="Times New Roman"/>
                <a:ea typeface="Times New Roman"/>
                <a:cs typeface="Times New Roman"/>
                <a:sym typeface="Times New Roman"/>
              </a:rPr>
              <a:t>CSA0915 – </a:t>
            </a:r>
            <a:r>
              <a:rPr lang="en" sz="2000" b="1" dirty="0">
                <a:latin typeface="Times New Roman"/>
                <a:ea typeface="Times New Roman"/>
                <a:cs typeface="Times New Roman"/>
                <a:sym typeface="Times New Roman"/>
              </a:rPr>
              <a:t>Java Programming For Freshers</a:t>
            </a:r>
            <a:endParaRPr sz="2000" b="1" i="0" u="none" strike="noStrike" cap="none" dirty="0">
              <a:solidFill>
                <a:srgbClr val="000000"/>
              </a:solidFill>
              <a:latin typeface="Times New Roman"/>
              <a:ea typeface="Times New Roman"/>
              <a:cs typeface="Times New Roman"/>
              <a:sym typeface="Times New Roman"/>
            </a:endParaRPr>
          </a:p>
        </p:txBody>
      </p:sp>
      <p:sp>
        <p:nvSpPr>
          <p:cNvPr id="58" name="Google Shape;58;p13"/>
          <p:cNvSpPr txBox="1"/>
          <p:nvPr/>
        </p:nvSpPr>
        <p:spPr>
          <a:xfrm>
            <a:off x="0" y="3666000"/>
            <a:ext cx="9144000" cy="1477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Guided By,</a:t>
            </a:r>
            <a:r>
              <a:rPr lang="en" sz="1800" b="0" i="0" u="none" strike="noStrike" cap="none" dirty="0">
                <a:solidFill>
                  <a:srgbClr val="000000"/>
                </a:solidFill>
                <a:latin typeface="Times New Roman"/>
                <a:ea typeface="Times New Roman"/>
                <a:cs typeface="Times New Roman"/>
                <a:sym typeface="Times New Roman"/>
              </a:rPr>
              <a:t>                                                                    </a:t>
            </a:r>
            <a:r>
              <a:rPr lang="en" sz="1800" b="1" i="0" u="none" strike="noStrike" cap="none" dirty="0">
                <a:solidFill>
                  <a:srgbClr val="000000"/>
                </a:solidFill>
                <a:latin typeface="Times New Roman"/>
                <a:ea typeface="Times New Roman"/>
                <a:cs typeface="Times New Roman"/>
                <a:sym typeface="Times New Roman"/>
              </a:rPr>
              <a:t>Project By,</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Times New Roman"/>
                <a:ea typeface="Times New Roman"/>
                <a:cs typeface="Times New Roman"/>
                <a:sym typeface="Times New Roman"/>
              </a:rPr>
              <a:t>T. Vincent Gnanaraj                                                       </a:t>
            </a:r>
            <a:r>
              <a:rPr lang="en" sz="1800" dirty="0">
                <a:latin typeface="Times New Roman"/>
                <a:ea typeface="Times New Roman"/>
                <a:cs typeface="Times New Roman"/>
                <a:sym typeface="Times New Roman"/>
              </a:rPr>
              <a:t>P.Vigneshwaran</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Times New Roman"/>
                <a:ea typeface="Times New Roman"/>
                <a:cs typeface="Times New Roman"/>
                <a:sym typeface="Times New Roman"/>
              </a:rPr>
              <a:t>(Course Faculty)  </a:t>
            </a:r>
            <a:r>
              <a:rPr lang="en" sz="1800" b="0" i="1" u="none" strike="noStrike" cap="none" dirty="0">
                <a:solidFill>
                  <a:srgbClr val="000000"/>
                </a:solidFill>
                <a:latin typeface="Times New Roman"/>
                <a:ea typeface="Times New Roman"/>
                <a:cs typeface="Times New Roman"/>
                <a:sym typeface="Times New Roman"/>
              </a:rPr>
              <a:t>                                                          </a:t>
            </a:r>
            <a:r>
              <a:rPr lang="en" sz="1800" b="0" i="0" u="none" strike="noStrike" cap="none" dirty="0">
                <a:solidFill>
                  <a:srgbClr val="000000"/>
                </a:solidFill>
                <a:latin typeface="Times New Roman"/>
                <a:ea typeface="Times New Roman"/>
                <a:cs typeface="Times New Roman"/>
                <a:sym typeface="Times New Roman"/>
              </a:rPr>
              <a:t>(192124181)</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Times New Roman"/>
                <a:ea typeface="Times New Roman"/>
                <a:cs typeface="Times New Roman"/>
                <a:sym typeface="Times New Roman"/>
              </a:rPr>
              <a:t>Programming in Java                                                     Artificial Intelligence &amp; Data Science</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rgbClr val="000000"/>
                </a:solidFill>
                <a:latin typeface="Times New Roman"/>
                <a:ea typeface="Times New Roman"/>
                <a:cs typeface="Times New Roman"/>
                <a:sym typeface="Times New Roman"/>
              </a:rPr>
              <a:t>SSE, SIMATS		                                                       SSE, SIMATS</a:t>
            </a:r>
            <a:endParaRPr sz="1800" b="0" i="0" u="none" strike="noStrike" cap="none" dirty="0">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978C84D2-9C77-4D32-7521-2C7329B8DD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8449" y="1261002"/>
            <a:ext cx="5135410" cy="2404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1" name="Google Shape;141;p23"/>
          <p:cNvPicPr preferRelativeResize="0"/>
          <p:nvPr/>
        </p:nvPicPr>
        <p:blipFill rotWithShape="1">
          <a:blip r:embed="rId3">
            <a:alphaModFix/>
          </a:blip>
          <a:srcRect/>
          <a:stretch/>
        </p:blipFill>
        <p:spPr>
          <a:xfrm>
            <a:off x="0" y="0"/>
            <a:ext cx="886350" cy="854825"/>
          </a:xfrm>
          <a:prstGeom prst="rect">
            <a:avLst/>
          </a:prstGeom>
          <a:noFill/>
          <a:ln>
            <a:noFill/>
          </a:ln>
        </p:spPr>
      </p:pic>
      <p:pic>
        <p:nvPicPr>
          <p:cNvPr id="142" name="Google Shape;142;p23"/>
          <p:cNvPicPr preferRelativeResize="0"/>
          <p:nvPr/>
        </p:nvPicPr>
        <p:blipFill rotWithShape="1">
          <a:blip r:embed="rId4">
            <a:alphaModFix/>
          </a:blip>
          <a:srcRect/>
          <a:stretch/>
        </p:blipFill>
        <p:spPr>
          <a:xfrm>
            <a:off x="8236950" y="0"/>
            <a:ext cx="886350" cy="925825"/>
          </a:xfrm>
          <a:prstGeom prst="rect">
            <a:avLst/>
          </a:prstGeom>
          <a:noFill/>
          <a:ln>
            <a:noFill/>
          </a:ln>
        </p:spPr>
      </p:pic>
      <p:sp>
        <p:nvSpPr>
          <p:cNvPr id="143" name="Google Shape;143;p23"/>
          <p:cNvSpPr txBox="1"/>
          <p:nvPr/>
        </p:nvSpPr>
        <p:spPr>
          <a:xfrm>
            <a:off x="3344684" y="196562"/>
            <a:ext cx="32973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IN" sz="2000" b="1" i="0" u="none" strike="noStrike" cap="none" dirty="0">
                <a:solidFill>
                  <a:srgbClr val="000000"/>
                </a:solidFill>
                <a:latin typeface="Arial"/>
                <a:ea typeface="Arial"/>
                <a:cs typeface="Arial"/>
                <a:sym typeface="Arial"/>
              </a:rPr>
              <a:t>Testing</a:t>
            </a:r>
            <a:endParaRPr sz="2000" b="1"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CAAC288F-ADA9-931E-36EB-C8C56DE556A3}"/>
              </a:ext>
            </a:extLst>
          </p:cNvPr>
          <p:cNvSpPr txBox="1"/>
          <p:nvPr/>
        </p:nvSpPr>
        <p:spPr>
          <a:xfrm>
            <a:off x="225056" y="2096512"/>
            <a:ext cx="8342334" cy="3046988"/>
          </a:xfrm>
          <a:prstGeom prst="rect">
            <a:avLst/>
          </a:prstGeom>
          <a:noFill/>
        </p:spPr>
        <p:txBody>
          <a:bodyPr wrap="square">
            <a:spAutoFit/>
          </a:bodyPr>
          <a:lstStyle/>
          <a:p>
            <a:endParaRPr lang="en-IN" sz="1600" dirty="0"/>
          </a:p>
          <a:p>
            <a:endParaRPr lang="en-IN" sz="1600" dirty="0"/>
          </a:p>
          <a:p>
            <a:r>
              <a:rPr lang="en-IN" sz="1600" b="1" dirty="0"/>
              <a:t>1.Integration Testing :</a:t>
            </a:r>
            <a:r>
              <a:rPr lang="en-IN" sz="1600" dirty="0"/>
              <a:t>Test how different components interact with each other .Verify that the interactions between pieces, the board, and the game logic are correct.</a:t>
            </a:r>
          </a:p>
          <a:p>
            <a:endParaRPr lang="en-IN" sz="1600" dirty="0"/>
          </a:p>
          <a:p>
            <a:r>
              <a:rPr lang="en-IN" sz="1600" b="1" dirty="0"/>
              <a:t>2.Game Logic Testing </a:t>
            </a:r>
            <a:r>
              <a:rPr lang="en-IN" sz="1600" dirty="0"/>
              <a:t>:Test the overall game logic to ensure that the game progresses correctly .Simulate different game scenarios and verify that the game state is consistent with the rules of chess .Test for check, checkmate, stalemate, and other game-ending conditions.</a:t>
            </a:r>
          </a:p>
          <a:p>
            <a:endParaRPr lang="en-IN" sz="1600" dirty="0"/>
          </a:p>
          <a:p>
            <a:r>
              <a:rPr lang="en-IN" sz="1600" b="1" dirty="0"/>
              <a:t>3.User Input Testing </a:t>
            </a:r>
            <a:r>
              <a:rPr lang="en-IN" sz="1600" dirty="0"/>
              <a:t>:Test user input handling to ensure that the game responds appropriately to player moves .Verify that the input validation works as expected.</a:t>
            </a:r>
          </a:p>
        </p:txBody>
      </p:sp>
      <p:pic>
        <p:nvPicPr>
          <p:cNvPr id="1026" name="Picture 2">
            <a:extLst>
              <a:ext uri="{FF2B5EF4-FFF2-40B4-BE49-F238E27FC236}">
                <a16:creationId xmlns:a16="http://schemas.microsoft.com/office/drawing/2014/main" id="{D6A58BCE-D33C-640E-F88F-75B88F315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493" y="688974"/>
            <a:ext cx="5636712" cy="1882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4"/>
          <p:cNvPicPr preferRelativeResize="0"/>
          <p:nvPr/>
        </p:nvPicPr>
        <p:blipFill rotWithShape="1">
          <a:blip r:embed="rId3">
            <a:alphaModFix/>
          </a:blip>
          <a:srcRect/>
          <a:stretch/>
        </p:blipFill>
        <p:spPr>
          <a:xfrm>
            <a:off x="0" y="-19600"/>
            <a:ext cx="801100" cy="801100"/>
          </a:xfrm>
          <a:prstGeom prst="rect">
            <a:avLst/>
          </a:prstGeom>
          <a:noFill/>
          <a:ln>
            <a:noFill/>
          </a:ln>
        </p:spPr>
      </p:pic>
      <p:pic>
        <p:nvPicPr>
          <p:cNvPr id="149" name="Google Shape;149;p24"/>
          <p:cNvPicPr preferRelativeResize="0"/>
          <p:nvPr/>
        </p:nvPicPr>
        <p:blipFill rotWithShape="1">
          <a:blip r:embed="rId4">
            <a:alphaModFix/>
          </a:blip>
          <a:srcRect/>
          <a:stretch/>
        </p:blipFill>
        <p:spPr>
          <a:xfrm>
            <a:off x="8342900" y="-19600"/>
            <a:ext cx="801100" cy="947756"/>
          </a:xfrm>
          <a:prstGeom prst="rect">
            <a:avLst/>
          </a:prstGeom>
          <a:noFill/>
          <a:ln>
            <a:noFill/>
          </a:ln>
        </p:spPr>
      </p:pic>
      <p:sp>
        <p:nvSpPr>
          <p:cNvPr id="150" name="Google Shape;150;p24"/>
          <p:cNvSpPr txBox="1"/>
          <p:nvPr/>
        </p:nvSpPr>
        <p:spPr>
          <a:xfrm>
            <a:off x="3164769" y="30659"/>
            <a:ext cx="38703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IN" sz="2000" b="1" i="0" u="none" strike="noStrike" cap="none" dirty="0">
                <a:solidFill>
                  <a:srgbClr val="000000"/>
                </a:solidFill>
                <a:latin typeface="Times New Roman"/>
                <a:ea typeface="Times New Roman"/>
                <a:cs typeface="Times New Roman"/>
                <a:sym typeface="Times New Roman"/>
              </a:rPr>
              <a:t>Implementation</a:t>
            </a:r>
            <a:endParaRPr sz="2000" b="1" i="0" u="none" strike="noStrike" cap="none" dirty="0">
              <a:solidFill>
                <a:srgbClr val="000000"/>
              </a:solidFill>
              <a:latin typeface="Times New Roman"/>
              <a:ea typeface="Times New Roman"/>
              <a:cs typeface="Times New Roman"/>
              <a:sym typeface="Times New Roman"/>
            </a:endParaRPr>
          </a:p>
        </p:txBody>
      </p:sp>
      <p:sp>
        <p:nvSpPr>
          <p:cNvPr id="151" name="Google Shape;151;p24"/>
          <p:cNvSpPr txBox="1"/>
          <p:nvPr/>
        </p:nvSpPr>
        <p:spPr>
          <a:xfrm>
            <a:off x="0" y="2571750"/>
            <a:ext cx="8915400" cy="4080600"/>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15000"/>
              </a:lnSpc>
              <a:spcBef>
                <a:spcPts val="1200"/>
              </a:spcBef>
              <a:spcAft>
                <a:spcPts val="0"/>
              </a:spcAft>
              <a:buClr>
                <a:srgbClr val="000000"/>
              </a:buClr>
              <a:buSzPts val="1600"/>
              <a:buFont typeface="Arial" panose="020B0604020202020204" pitchFamily="34" charset="0"/>
              <a:buChar char="•"/>
            </a:pPr>
            <a:r>
              <a:rPr lang="en-US" sz="1600" b="1" i="0" u="none" strike="noStrike" cap="none" dirty="0">
                <a:solidFill>
                  <a:schemeClr val="lt1"/>
                </a:solidFill>
                <a:latin typeface="Arial"/>
                <a:ea typeface="Arial"/>
                <a:cs typeface="Arial"/>
                <a:sym typeface="Arial"/>
              </a:rPr>
              <a:t>Implement Move Validation </a:t>
            </a:r>
            <a:r>
              <a:rPr lang="en-US" sz="1800" b="0" i="0" u="none" strike="noStrike" cap="none" dirty="0">
                <a:solidFill>
                  <a:schemeClr val="lt1"/>
                </a:solidFill>
                <a:latin typeface="Arial"/>
                <a:ea typeface="Arial"/>
                <a:cs typeface="Arial"/>
                <a:sym typeface="Arial"/>
              </a:rPr>
              <a:t>:</a:t>
            </a:r>
            <a:r>
              <a:rPr lang="en-US" sz="1600" b="0" i="0" u="none" strike="noStrike" cap="none" dirty="0">
                <a:solidFill>
                  <a:schemeClr val="lt1"/>
                </a:solidFill>
                <a:latin typeface="Arial"/>
                <a:ea typeface="Arial"/>
                <a:cs typeface="Arial"/>
                <a:sym typeface="Arial"/>
              </a:rPr>
              <a:t>Define rules for each piece's valid moves based on its type  Consider factors like piece blocking, capturing opponent pieces, and special moves (e.g., castling).</a:t>
            </a:r>
          </a:p>
          <a:p>
            <a:pPr marL="285750" marR="0" lvl="0" indent="-285750" algn="just" rtl="0">
              <a:lnSpc>
                <a:spcPct val="115000"/>
              </a:lnSpc>
              <a:spcBef>
                <a:spcPts val="1200"/>
              </a:spcBef>
              <a:spcAft>
                <a:spcPts val="0"/>
              </a:spcAft>
              <a:buClr>
                <a:srgbClr val="000000"/>
              </a:buClr>
              <a:buSzPts val="1600"/>
              <a:buFont typeface="Arial" panose="020B0604020202020204" pitchFamily="34" charset="0"/>
              <a:buChar char="•"/>
            </a:pPr>
            <a:r>
              <a:rPr lang="en-US" sz="1600" b="1" i="0" u="none" strike="noStrike" cap="none" dirty="0">
                <a:solidFill>
                  <a:schemeClr val="lt1"/>
                </a:solidFill>
                <a:latin typeface="Arial"/>
                <a:ea typeface="Arial"/>
                <a:cs typeface="Arial"/>
                <a:sym typeface="Arial"/>
              </a:rPr>
              <a:t>Implement Player Turns </a:t>
            </a:r>
            <a:r>
              <a:rPr lang="en-US" sz="1600" b="0" i="0" u="none" strike="noStrike" cap="none" dirty="0">
                <a:solidFill>
                  <a:schemeClr val="lt1"/>
                </a:solidFill>
                <a:latin typeface="Arial"/>
                <a:ea typeface="Arial"/>
                <a:cs typeface="Arial"/>
                <a:sym typeface="Arial"/>
              </a:rPr>
              <a:t>:Develop a mechanism to alternate turns between players .Allow each player to input their moves.</a:t>
            </a:r>
          </a:p>
          <a:p>
            <a:pPr marL="285750" marR="0" lvl="0" indent="-285750" algn="just" rtl="0">
              <a:lnSpc>
                <a:spcPct val="115000"/>
              </a:lnSpc>
              <a:spcBef>
                <a:spcPts val="1200"/>
              </a:spcBef>
              <a:spcAft>
                <a:spcPts val="0"/>
              </a:spcAft>
              <a:buClr>
                <a:srgbClr val="000000"/>
              </a:buClr>
              <a:buSzPts val="1600"/>
              <a:buFont typeface="Arial" panose="020B0604020202020204" pitchFamily="34" charset="0"/>
              <a:buChar char="•"/>
            </a:pPr>
            <a:r>
              <a:rPr lang="en-US" sz="1600" b="1" i="0" u="none" strike="noStrike" cap="none" dirty="0">
                <a:solidFill>
                  <a:schemeClr val="lt1"/>
                </a:solidFill>
                <a:latin typeface="Arial"/>
                <a:ea typeface="Arial"/>
                <a:cs typeface="Arial"/>
                <a:sym typeface="Arial"/>
              </a:rPr>
              <a:t>Enforce Game Rules </a:t>
            </a:r>
            <a:r>
              <a:rPr lang="en-US" sz="1600" b="0" i="0" u="none" strike="noStrike" cap="none" dirty="0">
                <a:solidFill>
                  <a:schemeClr val="lt1"/>
                </a:solidFill>
                <a:latin typeface="Arial"/>
                <a:ea typeface="Arial"/>
                <a:cs typeface="Arial"/>
                <a:sym typeface="Arial"/>
              </a:rPr>
              <a:t>:Implement the core game logic to enforce the rules of chess .Include conditions for check, checkmate, stalemate, and draws.</a:t>
            </a:r>
          </a:p>
          <a:p>
            <a:pPr marR="0" lvl="0" algn="just" rtl="0">
              <a:lnSpc>
                <a:spcPct val="115000"/>
              </a:lnSpc>
              <a:spcBef>
                <a:spcPts val="1200"/>
              </a:spcBef>
              <a:spcAft>
                <a:spcPts val="0"/>
              </a:spcAft>
              <a:buClr>
                <a:srgbClr val="000000"/>
              </a:buClr>
              <a:buSzPts val="1600"/>
            </a:pPr>
            <a:endParaRPr sz="1600" b="0" i="0" u="none" strike="noStrike" cap="none" dirty="0">
              <a:solidFill>
                <a:schemeClr val="lt1"/>
              </a:solidFill>
              <a:latin typeface="Arial"/>
              <a:ea typeface="Arial"/>
              <a:cs typeface="Arial"/>
              <a:sym typeface="Arial"/>
            </a:endParaRPr>
          </a:p>
        </p:txBody>
      </p:sp>
      <p:pic>
        <p:nvPicPr>
          <p:cNvPr id="2050" name="Picture 2">
            <a:extLst>
              <a:ext uri="{FF2B5EF4-FFF2-40B4-BE49-F238E27FC236}">
                <a16:creationId xmlns:a16="http://schemas.microsoft.com/office/drawing/2014/main" id="{7E924A72-3B32-09B1-5679-99CD77311A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4920" y="523071"/>
            <a:ext cx="6037545" cy="23071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5"/>
          <p:cNvPicPr preferRelativeResize="0"/>
          <p:nvPr/>
        </p:nvPicPr>
        <p:blipFill rotWithShape="1">
          <a:blip r:embed="rId3">
            <a:alphaModFix/>
          </a:blip>
          <a:srcRect/>
          <a:stretch/>
        </p:blipFill>
        <p:spPr>
          <a:xfrm>
            <a:off x="0" y="-125"/>
            <a:ext cx="857950" cy="857950"/>
          </a:xfrm>
          <a:prstGeom prst="rect">
            <a:avLst/>
          </a:prstGeom>
          <a:noFill/>
          <a:ln>
            <a:noFill/>
          </a:ln>
        </p:spPr>
      </p:pic>
      <p:pic>
        <p:nvPicPr>
          <p:cNvPr id="158" name="Google Shape;158;p25"/>
          <p:cNvPicPr preferRelativeResize="0"/>
          <p:nvPr/>
        </p:nvPicPr>
        <p:blipFill rotWithShape="1">
          <a:blip r:embed="rId4">
            <a:alphaModFix/>
          </a:blip>
          <a:srcRect/>
          <a:stretch/>
        </p:blipFill>
        <p:spPr>
          <a:xfrm>
            <a:off x="8418800" y="25300"/>
            <a:ext cx="725200" cy="857950"/>
          </a:xfrm>
          <a:prstGeom prst="rect">
            <a:avLst/>
          </a:prstGeom>
          <a:noFill/>
          <a:ln>
            <a:noFill/>
          </a:ln>
        </p:spPr>
      </p:pic>
      <p:sp>
        <p:nvSpPr>
          <p:cNvPr id="159" name="Google Shape;159;p25"/>
          <p:cNvSpPr txBox="1"/>
          <p:nvPr/>
        </p:nvSpPr>
        <p:spPr>
          <a:xfrm>
            <a:off x="3616863" y="198000"/>
            <a:ext cx="22989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IN" sz="2000" b="1" i="0" u="none" strike="noStrike" cap="none" dirty="0">
                <a:solidFill>
                  <a:srgbClr val="000000"/>
                </a:solidFill>
                <a:latin typeface="Arial"/>
                <a:ea typeface="Arial"/>
                <a:cs typeface="Arial"/>
                <a:sym typeface="Arial"/>
              </a:rPr>
              <a:t>Final Output</a:t>
            </a:r>
            <a:endParaRPr sz="2000" b="1"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F5649689-94B0-C981-3F0E-7C4295D4DBB2}"/>
              </a:ext>
            </a:extLst>
          </p:cNvPr>
          <p:cNvPicPr>
            <a:picLocks noChangeAspect="1"/>
          </p:cNvPicPr>
          <p:nvPr/>
        </p:nvPicPr>
        <p:blipFill>
          <a:blip r:embed="rId5"/>
          <a:stretch>
            <a:fillRect/>
          </a:stretch>
        </p:blipFill>
        <p:spPr>
          <a:xfrm>
            <a:off x="75572" y="883250"/>
            <a:ext cx="8992855" cy="41939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7"/>
          <p:cNvPicPr preferRelativeResize="0"/>
          <p:nvPr/>
        </p:nvPicPr>
        <p:blipFill rotWithShape="1">
          <a:blip r:embed="rId3">
            <a:alphaModFix/>
          </a:blip>
          <a:srcRect/>
          <a:stretch/>
        </p:blipFill>
        <p:spPr>
          <a:xfrm>
            <a:off x="0" y="0"/>
            <a:ext cx="801100" cy="801100"/>
          </a:xfrm>
          <a:prstGeom prst="rect">
            <a:avLst/>
          </a:prstGeom>
          <a:noFill/>
          <a:ln>
            <a:noFill/>
          </a:ln>
        </p:spPr>
      </p:pic>
      <p:pic>
        <p:nvPicPr>
          <p:cNvPr id="174" name="Google Shape;174;p27"/>
          <p:cNvPicPr preferRelativeResize="0"/>
          <p:nvPr/>
        </p:nvPicPr>
        <p:blipFill rotWithShape="1">
          <a:blip r:embed="rId4">
            <a:alphaModFix/>
          </a:blip>
          <a:srcRect/>
          <a:stretch/>
        </p:blipFill>
        <p:spPr>
          <a:xfrm>
            <a:off x="8404875" y="17063"/>
            <a:ext cx="739121" cy="874425"/>
          </a:xfrm>
          <a:prstGeom prst="rect">
            <a:avLst/>
          </a:prstGeom>
          <a:noFill/>
          <a:ln>
            <a:noFill/>
          </a:ln>
        </p:spPr>
      </p:pic>
      <p:sp>
        <p:nvSpPr>
          <p:cNvPr id="175" name="Google Shape;175;p27"/>
          <p:cNvSpPr txBox="1"/>
          <p:nvPr/>
        </p:nvSpPr>
        <p:spPr>
          <a:xfrm>
            <a:off x="3396000" y="315821"/>
            <a:ext cx="30519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dirty="0">
                <a:solidFill>
                  <a:schemeClr val="lt1"/>
                </a:solidFill>
                <a:latin typeface="Arial"/>
                <a:ea typeface="Arial"/>
                <a:cs typeface="Arial"/>
                <a:sym typeface="Arial"/>
              </a:rPr>
              <a:t>Future Scope</a:t>
            </a:r>
            <a:endParaRPr sz="1800" b="1" i="0" u="none" strike="noStrike" cap="none" dirty="0">
              <a:solidFill>
                <a:schemeClr val="lt1"/>
              </a:solidFill>
              <a:latin typeface="Arial"/>
              <a:ea typeface="Arial"/>
              <a:cs typeface="Arial"/>
              <a:sym typeface="Arial"/>
            </a:endParaRPr>
          </a:p>
        </p:txBody>
      </p:sp>
      <p:sp>
        <p:nvSpPr>
          <p:cNvPr id="3" name="TextBox 2">
            <a:extLst>
              <a:ext uri="{FF2B5EF4-FFF2-40B4-BE49-F238E27FC236}">
                <a16:creationId xmlns:a16="http://schemas.microsoft.com/office/drawing/2014/main" id="{7A0CF92F-E297-D5ED-8974-BEDDE54DC622}"/>
              </a:ext>
            </a:extLst>
          </p:cNvPr>
          <p:cNvSpPr txBox="1"/>
          <p:nvPr/>
        </p:nvSpPr>
        <p:spPr>
          <a:xfrm>
            <a:off x="244211" y="1180154"/>
            <a:ext cx="8530224" cy="3046988"/>
          </a:xfrm>
          <a:prstGeom prst="rect">
            <a:avLst/>
          </a:prstGeom>
          <a:noFill/>
        </p:spPr>
        <p:txBody>
          <a:bodyPr wrap="square">
            <a:spAutoFit/>
          </a:bodyPr>
          <a:lstStyle/>
          <a:p>
            <a:pPr marL="285750" indent="-285750">
              <a:buFont typeface="Arial" panose="020B0604020202020204" pitchFamily="34" charset="0"/>
              <a:buChar char="•"/>
            </a:pPr>
            <a:r>
              <a:rPr lang="en-US" sz="1600" dirty="0"/>
              <a:t>Regularly release updates to address any bugs, improve performance, and add new features based on user feedback.</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a:t>Integrate with external APIs to provide real-time chess news, updates, or analysis from reputable chess sources .Include social media integration for sharing game results and achievements.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Introduce tournament modes where players can compete against each other in structured competitions .Include challenge modes with specific objectives or rule variations.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Implement accessibility features to make the game inclusive for players with disabilities Include options for customizable font sizes, screen readers, and color contrast.</a:t>
            </a:r>
            <a:endParaRPr lang="en-IN"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6"/>
          <p:cNvPicPr preferRelativeResize="0"/>
          <p:nvPr/>
        </p:nvPicPr>
        <p:blipFill rotWithShape="1">
          <a:blip r:embed="rId3">
            <a:alphaModFix/>
          </a:blip>
          <a:srcRect/>
          <a:stretch/>
        </p:blipFill>
        <p:spPr>
          <a:xfrm>
            <a:off x="0" y="-27225"/>
            <a:ext cx="801100" cy="801100"/>
          </a:xfrm>
          <a:prstGeom prst="rect">
            <a:avLst/>
          </a:prstGeom>
          <a:noFill/>
          <a:ln>
            <a:noFill/>
          </a:ln>
        </p:spPr>
      </p:pic>
      <p:pic>
        <p:nvPicPr>
          <p:cNvPr id="166" name="Google Shape;166;p26"/>
          <p:cNvPicPr preferRelativeResize="0"/>
          <p:nvPr/>
        </p:nvPicPr>
        <p:blipFill rotWithShape="1">
          <a:blip r:embed="rId4">
            <a:alphaModFix/>
          </a:blip>
          <a:srcRect/>
          <a:stretch/>
        </p:blipFill>
        <p:spPr>
          <a:xfrm>
            <a:off x="8342900" y="0"/>
            <a:ext cx="801100" cy="947756"/>
          </a:xfrm>
          <a:prstGeom prst="rect">
            <a:avLst/>
          </a:prstGeom>
          <a:noFill/>
          <a:ln>
            <a:noFill/>
          </a:ln>
        </p:spPr>
      </p:pic>
      <p:sp>
        <p:nvSpPr>
          <p:cNvPr id="167" name="Google Shape;167;p26"/>
          <p:cNvSpPr txBox="1"/>
          <p:nvPr/>
        </p:nvSpPr>
        <p:spPr>
          <a:xfrm>
            <a:off x="3253489" y="319975"/>
            <a:ext cx="2880300" cy="45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i="0" u="none" strike="noStrike" cap="none" dirty="0">
                <a:solidFill>
                  <a:schemeClr val="lt1"/>
                </a:solidFill>
                <a:latin typeface="Arial"/>
                <a:ea typeface="Arial"/>
                <a:cs typeface="Arial"/>
                <a:sym typeface="Arial"/>
              </a:rPr>
              <a:t>CONCLUSION</a:t>
            </a:r>
            <a:endParaRPr sz="2000" b="1" i="0" u="none" strike="noStrike" cap="none" dirty="0">
              <a:solidFill>
                <a:schemeClr val="lt1"/>
              </a:solidFill>
              <a:latin typeface="Arial"/>
              <a:ea typeface="Arial"/>
              <a:cs typeface="Arial"/>
              <a:sym typeface="Arial"/>
            </a:endParaRPr>
          </a:p>
        </p:txBody>
      </p:sp>
      <p:sp>
        <p:nvSpPr>
          <p:cNvPr id="168" name="Google Shape;168;p26"/>
          <p:cNvSpPr txBox="1"/>
          <p:nvPr/>
        </p:nvSpPr>
        <p:spPr>
          <a:xfrm>
            <a:off x="187889" y="1064712"/>
            <a:ext cx="8655485" cy="3494762"/>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0"/>
              </a:spcAft>
              <a:buClr>
                <a:srgbClr val="000000"/>
              </a:buClr>
              <a:buSzPts val="1600"/>
              <a:buFont typeface="Arial"/>
              <a:buNone/>
            </a:pPr>
            <a:r>
              <a:rPr lang="en-US" sz="1600" b="0" i="0" u="none" strike="noStrike" cap="none" dirty="0">
                <a:solidFill>
                  <a:schemeClr val="lt1"/>
                </a:solidFill>
                <a:latin typeface="Times New Roman"/>
                <a:ea typeface="Times New Roman"/>
                <a:cs typeface="Times New Roman"/>
                <a:sym typeface="Times New Roman"/>
              </a:rPr>
              <a:t>In conclusion, developing a chess game in Java offers a platform for creating an engaging and educational experience for users. In the rapidly evolving field of game development, staying responsive to user feedback, integrating new technologies, and incorporating innovative features will contribute to the sustained success and popularity of the chess game. Whether for entertainment or learning purposes, a well-implemented chess game in Java has the potential to provide a rich and enjoyable experience for players of all skill levels.</a:t>
            </a:r>
            <a:endParaRPr sz="16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8"/>
          <p:cNvPicPr preferRelativeResize="0"/>
          <p:nvPr/>
        </p:nvPicPr>
        <p:blipFill rotWithShape="1">
          <a:blip r:embed="rId3">
            <a:alphaModFix/>
          </a:blip>
          <a:srcRect/>
          <a:stretch/>
        </p:blipFill>
        <p:spPr>
          <a:xfrm>
            <a:off x="0" y="0"/>
            <a:ext cx="874425" cy="874425"/>
          </a:xfrm>
          <a:prstGeom prst="rect">
            <a:avLst/>
          </a:prstGeom>
          <a:noFill/>
          <a:ln>
            <a:noFill/>
          </a:ln>
        </p:spPr>
      </p:pic>
      <p:pic>
        <p:nvPicPr>
          <p:cNvPr id="182" name="Google Shape;182;p28"/>
          <p:cNvPicPr preferRelativeResize="0"/>
          <p:nvPr/>
        </p:nvPicPr>
        <p:blipFill rotWithShape="1">
          <a:blip r:embed="rId4">
            <a:alphaModFix/>
          </a:blip>
          <a:srcRect/>
          <a:stretch/>
        </p:blipFill>
        <p:spPr>
          <a:xfrm>
            <a:off x="8269576" y="0"/>
            <a:ext cx="874425" cy="874425"/>
          </a:xfrm>
          <a:prstGeom prst="rect">
            <a:avLst/>
          </a:prstGeom>
          <a:noFill/>
          <a:ln>
            <a:noFill/>
          </a:ln>
        </p:spPr>
      </p:pic>
      <p:sp>
        <p:nvSpPr>
          <p:cNvPr id="183" name="Google Shape;183;p28"/>
          <p:cNvSpPr txBox="1"/>
          <p:nvPr/>
        </p:nvSpPr>
        <p:spPr>
          <a:xfrm>
            <a:off x="3318296" y="217125"/>
            <a:ext cx="2983200" cy="65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i="0" u="none" strike="noStrike" cap="none" dirty="0">
                <a:solidFill>
                  <a:schemeClr val="lt1"/>
                </a:solidFill>
                <a:latin typeface="Arial"/>
                <a:ea typeface="Arial"/>
                <a:cs typeface="Arial"/>
                <a:sym typeface="Arial"/>
              </a:rPr>
              <a:t>REFERENCE</a:t>
            </a:r>
            <a:endParaRPr sz="2000" b="1" i="0" u="none" strike="noStrike" cap="none" dirty="0">
              <a:solidFill>
                <a:schemeClr val="lt1"/>
              </a:solidFill>
              <a:latin typeface="Arial"/>
              <a:ea typeface="Arial"/>
              <a:cs typeface="Arial"/>
              <a:sym typeface="Arial"/>
            </a:endParaRPr>
          </a:p>
        </p:txBody>
      </p:sp>
      <p:sp>
        <p:nvSpPr>
          <p:cNvPr id="184" name="Google Shape;184;p28"/>
          <p:cNvSpPr txBox="1"/>
          <p:nvPr/>
        </p:nvSpPr>
        <p:spPr>
          <a:xfrm>
            <a:off x="268843" y="765863"/>
            <a:ext cx="8750798" cy="3960525"/>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500"/>
              </a:spcBef>
              <a:spcAft>
                <a:spcPts val="0"/>
              </a:spcAft>
              <a:buClr>
                <a:srgbClr val="000000"/>
              </a:buClr>
              <a:buSzPts val="1200"/>
              <a:buFont typeface="Arial"/>
              <a:buNone/>
            </a:pPr>
            <a:r>
              <a:rPr lang="en" sz="1600" b="0" i="0" u="none" strike="noStrike" cap="none" dirty="0">
                <a:solidFill>
                  <a:srgbClr val="000000"/>
                </a:solidFill>
                <a:latin typeface="Arial"/>
                <a:ea typeface="Arial"/>
                <a:cs typeface="Arial"/>
                <a:sym typeface="Arial"/>
              </a:rPr>
              <a:t>[</a:t>
            </a:r>
            <a:r>
              <a:rPr lang="en" sz="1600" dirty="0"/>
              <a:t>1</a:t>
            </a:r>
            <a:r>
              <a:rPr lang="en" sz="1600" b="0" i="0" u="none" strike="noStrike" cap="none" dirty="0">
                <a:solidFill>
                  <a:srgbClr val="000000"/>
                </a:solidFill>
                <a:latin typeface="Arial"/>
                <a:ea typeface="Arial"/>
                <a:cs typeface="Arial"/>
                <a:sym typeface="Arial"/>
              </a:rPr>
              <a:t>] P. Somaskandhan, G. Wijesinghe, L. Bashitha, 2017, “</a:t>
            </a:r>
            <a:r>
              <a:rPr lang="en-US" sz="1600" b="0" i="0" u="none" strike="noStrike" cap="none" dirty="0">
                <a:solidFill>
                  <a:srgbClr val="000000"/>
                </a:solidFill>
                <a:latin typeface="Arial"/>
                <a:ea typeface="Arial"/>
                <a:cs typeface="Arial"/>
                <a:sym typeface="Arial"/>
              </a:rPr>
              <a:t>Chess Programming Wiki is a comprehensive resource that covers a wide range of topics related to chess programming”.</a:t>
            </a:r>
            <a:endParaRPr sz="1600" dirty="0"/>
          </a:p>
          <a:p>
            <a:pPr marL="0" marR="0" lvl="0" indent="0" algn="just" rtl="0">
              <a:lnSpc>
                <a:spcPct val="115000"/>
              </a:lnSpc>
              <a:spcBef>
                <a:spcPts val="1500"/>
              </a:spcBef>
              <a:spcAft>
                <a:spcPts val="0"/>
              </a:spcAft>
              <a:buClr>
                <a:srgbClr val="000000"/>
              </a:buClr>
              <a:buSzPts val="1200"/>
              <a:buFont typeface="Arial"/>
              <a:buNone/>
            </a:pPr>
            <a:r>
              <a:rPr lang="en" sz="1600" b="0" i="0" u="none" strike="noStrike" cap="none" dirty="0">
                <a:solidFill>
                  <a:srgbClr val="000000"/>
                </a:solidFill>
                <a:latin typeface="Arial"/>
                <a:ea typeface="Arial"/>
                <a:cs typeface="Arial"/>
                <a:sym typeface="Arial"/>
              </a:rPr>
              <a:t>[2] M. Rehman, O. Shamim, S. Ismail, October 2018, an analysis of </a:t>
            </a:r>
            <a:r>
              <a:rPr lang="en-US" sz="1600" b="0" i="0" u="none" strike="noStrike" cap="none" dirty="0">
                <a:solidFill>
                  <a:srgbClr val="000000"/>
                </a:solidFill>
                <a:latin typeface="Arial"/>
                <a:ea typeface="Arial"/>
                <a:cs typeface="Arial"/>
                <a:sym typeface="Arial"/>
              </a:rPr>
              <a:t>open-source chess program written in Java. It can serve as a reference for a complete chess game implementation”.</a:t>
            </a:r>
            <a:endParaRPr sz="1600" dirty="0"/>
          </a:p>
          <a:p>
            <a:pPr marL="0" marR="0" lvl="0" indent="0" algn="just" rtl="0">
              <a:lnSpc>
                <a:spcPct val="115000"/>
              </a:lnSpc>
              <a:spcBef>
                <a:spcPts val="1500"/>
              </a:spcBef>
              <a:spcAft>
                <a:spcPts val="0"/>
              </a:spcAft>
              <a:buClr>
                <a:srgbClr val="000000"/>
              </a:buClr>
              <a:buSzPts val="1200"/>
              <a:buFont typeface="Arial"/>
              <a:buNone/>
            </a:pPr>
            <a:r>
              <a:rPr lang="en" sz="1600" b="0" i="0" u="none" strike="noStrike" cap="none" dirty="0">
                <a:solidFill>
                  <a:srgbClr val="000000"/>
                </a:solidFill>
                <a:latin typeface="Arial"/>
                <a:ea typeface="Arial"/>
                <a:cs typeface="Arial"/>
                <a:sym typeface="Arial"/>
              </a:rPr>
              <a:t>[3] M. Bailey and S. Clarke, ”</a:t>
            </a:r>
            <a:r>
              <a:rPr lang="en-US" sz="1600" b="0" i="0" u="none" strike="noStrike" cap="none" dirty="0">
                <a:solidFill>
                  <a:srgbClr val="000000"/>
                </a:solidFill>
                <a:latin typeface="Arial"/>
                <a:ea typeface="Arial"/>
                <a:cs typeface="Arial"/>
                <a:sym typeface="Arial"/>
              </a:rPr>
              <a:t> Chess.com provides developer resources and an API that you can use to integrate chess functionality into your application”</a:t>
            </a:r>
            <a:r>
              <a:rPr lang="en" sz="1600" b="0" i="0" u="none" strike="noStrike" cap="none" dirty="0">
                <a:solidFill>
                  <a:srgbClr val="000000"/>
                </a:solidFill>
                <a:latin typeface="Arial"/>
                <a:ea typeface="Arial"/>
                <a:cs typeface="Arial"/>
                <a:sym typeface="Arial"/>
              </a:rPr>
              <a:t>, vol. 05, no. 04, pp. 480-487, 2006. </a:t>
            </a:r>
            <a:endParaRPr sz="1600" dirty="0"/>
          </a:p>
          <a:p>
            <a:pPr marL="0" marR="0" lvl="0" indent="0" algn="just" rtl="0">
              <a:lnSpc>
                <a:spcPct val="115000"/>
              </a:lnSpc>
              <a:spcBef>
                <a:spcPts val="1500"/>
              </a:spcBef>
              <a:spcAft>
                <a:spcPts val="0"/>
              </a:spcAft>
              <a:buClr>
                <a:srgbClr val="000000"/>
              </a:buClr>
              <a:buSzPts val="1200"/>
              <a:buFont typeface="Arial"/>
              <a:buNone/>
            </a:pPr>
            <a:r>
              <a:rPr lang="en" sz="1600" b="0" i="0" u="none" strike="noStrike" cap="none" dirty="0">
                <a:solidFill>
                  <a:srgbClr val="000000"/>
                </a:solidFill>
                <a:latin typeface="Arial"/>
                <a:ea typeface="Arial"/>
                <a:cs typeface="Arial"/>
                <a:sym typeface="Arial"/>
              </a:rPr>
              <a:t>[4] N. Pathak and H. Wadhwa,”</a:t>
            </a:r>
            <a:r>
              <a:rPr lang="en-US" sz="1600" b="0" i="0" u="none" strike="noStrike" cap="none" dirty="0">
                <a:solidFill>
                  <a:srgbClr val="000000"/>
                </a:solidFill>
                <a:latin typeface="Arial"/>
                <a:ea typeface="Arial"/>
                <a:cs typeface="Arial"/>
                <a:sym typeface="Arial"/>
              </a:rPr>
              <a:t> This book provides insights into the principles of programming chess engines, covering algorithms and strategies used in building strong chess-playing programs”</a:t>
            </a:r>
            <a:r>
              <a:rPr lang="en" sz="1600" b="0" i="0" u="none" strike="noStrike" cap="none" dirty="0">
                <a:solidFill>
                  <a:srgbClr val="000000"/>
                </a:solidFill>
                <a:latin typeface="Arial"/>
                <a:ea typeface="Arial"/>
                <a:cs typeface="Arial"/>
                <a:sym typeface="Arial"/>
              </a:rPr>
              <a:t>, vol. 87, pp. 55-60, 2016.</a:t>
            </a:r>
            <a:endParaRPr sz="1600" dirty="0"/>
          </a:p>
          <a:p>
            <a:pPr marL="0" marR="0" lvl="0" indent="0" algn="just" rtl="0">
              <a:lnSpc>
                <a:spcPct val="100000"/>
              </a:lnSpc>
              <a:spcBef>
                <a:spcPts val="1200"/>
              </a:spcBef>
              <a:spcAft>
                <a:spcPts val="0"/>
              </a:spcAft>
              <a:buClr>
                <a:srgbClr val="000000"/>
              </a:buClr>
              <a:buSzPts val="1200"/>
              <a:buFont typeface="Arial"/>
              <a:buNone/>
            </a:pPr>
            <a:endParaRPr sz="12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9"/>
          <p:cNvPicPr preferRelativeResize="0"/>
          <p:nvPr/>
        </p:nvPicPr>
        <p:blipFill rotWithShape="1">
          <a:blip r:embed="rId3">
            <a:alphaModFix/>
          </a:blip>
          <a:srcRect/>
          <a:stretch/>
        </p:blipFill>
        <p:spPr>
          <a:xfrm>
            <a:off x="0" y="-31525"/>
            <a:ext cx="886350" cy="886350"/>
          </a:xfrm>
          <a:prstGeom prst="rect">
            <a:avLst/>
          </a:prstGeom>
          <a:noFill/>
          <a:ln>
            <a:noFill/>
          </a:ln>
        </p:spPr>
      </p:pic>
      <p:pic>
        <p:nvPicPr>
          <p:cNvPr id="190" name="Google Shape;190;p29"/>
          <p:cNvPicPr preferRelativeResize="0"/>
          <p:nvPr/>
        </p:nvPicPr>
        <p:blipFill rotWithShape="1">
          <a:blip r:embed="rId4">
            <a:alphaModFix/>
          </a:blip>
          <a:srcRect/>
          <a:stretch/>
        </p:blipFill>
        <p:spPr>
          <a:xfrm>
            <a:off x="8342900" y="0"/>
            <a:ext cx="801100" cy="947756"/>
          </a:xfrm>
          <a:prstGeom prst="rect">
            <a:avLst/>
          </a:prstGeom>
          <a:noFill/>
          <a:ln>
            <a:noFill/>
          </a:ln>
        </p:spPr>
      </p:pic>
      <p:sp>
        <p:nvSpPr>
          <p:cNvPr id="191" name="Google Shape;191;p29"/>
          <p:cNvSpPr txBox="1"/>
          <p:nvPr/>
        </p:nvSpPr>
        <p:spPr>
          <a:xfrm>
            <a:off x="3651238" y="156825"/>
            <a:ext cx="3051900" cy="48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2000" b="1" i="0" u="none" strike="noStrike" cap="none" dirty="0">
                <a:solidFill>
                  <a:schemeClr val="lt1"/>
                </a:solidFill>
                <a:latin typeface="Arial"/>
                <a:ea typeface="Arial"/>
                <a:cs typeface="Arial"/>
                <a:sym typeface="Arial"/>
              </a:rPr>
              <a:t>END</a:t>
            </a:r>
            <a:endParaRPr sz="2000" b="1" i="0" u="none" strike="noStrike" cap="none" dirty="0">
              <a:solidFill>
                <a:schemeClr val="lt1"/>
              </a:solidFill>
              <a:latin typeface="Arial"/>
              <a:ea typeface="Arial"/>
              <a:cs typeface="Arial"/>
              <a:sym typeface="Arial"/>
            </a:endParaRPr>
          </a:p>
        </p:txBody>
      </p:sp>
      <p:sp>
        <p:nvSpPr>
          <p:cNvPr id="192" name="Google Shape;192;p29"/>
          <p:cNvSpPr txBox="1"/>
          <p:nvPr/>
        </p:nvSpPr>
        <p:spPr>
          <a:xfrm>
            <a:off x="1360175" y="925825"/>
            <a:ext cx="6755100" cy="1151692"/>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600"/>
              <a:buFont typeface="Arial"/>
              <a:buNone/>
            </a:pPr>
            <a:endParaRPr sz="2200" b="0" i="0" u="none" strike="noStrike" cap="none" dirty="0">
              <a:solidFill>
                <a:schemeClr val="lt1"/>
              </a:solidFill>
              <a:latin typeface="Times New Roman"/>
              <a:ea typeface="Times New Roman"/>
              <a:cs typeface="Times New Roman"/>
              <a:sym typeface="Times New Roman"/>
            </a:endParaRPr>
          </a:p>
        </p:txBody>
      </p:sp>
      <p:pic>
        <p:nvPicPr>
          <p:cNvPr id="4098" name="Picture 2">
            <a:extLst>
              <a:ext uri="{FF2B5EF4-FFF2-40B4-BE49-F238E27FC236}">
                <a16:creationId xmlns:a16="http://schemas.microsoft.com/office/drawing/2014/main" id="{485FFA52-B467-E42E-9B84-C383579B16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729" y="925825"/>
            <a:ext cx="7903923" cy="4109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5"/>
          <p:cNvSpPr txBox="1"/>
          <p:nvPr/>
        </p:nvSpPr>
        <p:spPr>
          <a:xfrm>
            <a:off x="250522" y="4473460"/>
            <a:ext cx="7735500" cy="45394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750" b="1" i="0" u="sng" strike="noStrike" cap="none" dirty="0">
                <a:solidFill>
                  <a:schemeClr val="lt1"/>
                </a:solidFill>
                <a:latin typeface="Times New Roman"/>
                <a:ea typeface="Times New Roman"/>
                <a:cs typeface="Times New Roman"/>
                <a:sym typeface="Times New Roman"/>
              </a:rPr>
              <a:t>Keywords </a:t>
            </a:r>
            <a:r>
              <a:rPr lang="en" sz="1750" b="0" i="0" u="sng" strike="noStrike" cap="none" dirty="0">
                <a:solidFill>
                  <a:schemeClr val="lt1"/>
                </a:solidFill>
                <a:latin typeface="Times New Roman"/>
                <a:ea typeface="Times New Roman"/>
                <a:cs typeface="Times New Roman"/>
                <a:sym typeface="Times New Roman"/>
              </a:rPr>
              <a:t>:</a:t>
            </a:r>
            <a:r>
              <a:rPr lang="en" sz="1750" b="0" i="0" u="none" strike="noStrike" cap="none" dirty="0">
                <a:solidFill>
                  <a:schemeClr val="lt1"/>
                </a:solidFill>
                <a:latin typeface="Times New Roman"/>
                <a:ea typeface="Times New Roman"/>
                <a:cs typeface="Times New Roman"/>
                <a:sym typeface="Times New Roman"/>
              </a:rPr>
              <a:t> Chessboard, </a:t>
            </a:r>
            <a:r>
              <a:rPr lang="en" sz="1750" dirty="0">
                <a:solidFill>
                  <a:schemeClr val="lt1"/>
                </a:solidFill>
                <a:latin typeface="Times New Roman"/>
                <a:ea typeface="Times New Roman"/>
                <a:cs typeface="Times New Roman"/>
                <a:sym typeface="Times New Roman"/>
              </a:rPr>
              <a:t>Chess Variant</a:t>
            </a:r>
            <a:r>
              <a:rPr lang="en" sz="1750" b="0" i="0" u="none" strike="noStrike" cap="none" dirty="0">
                <a:solidFill>
                  <a:schemeClr val="lt1"/>
                </a:solidFill>
                <a:latin typeface="Times New Roman"/>
                <a:ea typeface="Times New Roman"/>
                <a:cs typeface="Times New Roman"/>
                <a:sym typeface="Times New Roman"/>
              </a:rPr>
              <a:t>, Data Base </a:t>
            </a:r>
            <a:endParaRPr sz="1750" b="0" i="0" u="none" strike="noStrike" cap="none" dirty="0">
              <a:solidFill>
                <a:schemeClr val="lt1"/>
              </a:solidFill>
              <a:latin typeface="Times New Roman"/>
              <a:ea typeface="Times New Roman"/>
              <a:cs typeface="Times New Roman"/>
              <a:sym typeface="Times New Roman"/>
            </a:endParaRPr>
          </a:p>
        </p:txBody>
      </p:sp>
      <p:pic>
        <p:nvPicPr>
          <p:cNvPr id="74" name="Google Shape;74;p15"/>
          <p:cNvPicPr preferRelativeResize="0"/>
          <p:nvPr/>
        </p:nvPicPr>
        <p:blipFill rotWithShape="1">
          <a:blip r:embed="rId3">
            <a:alphaModFix/>
          </a:blip>
          <a:srcRect/>
          <a:stretch/>
        </p:blipFill>
        <p:spPr>
          <a:xfrm>
            <a:off x="0" y="-31525"/>
            <a:ext cx="886350" cy="886350"/>
          </a:xfrm>
          <a:prstGeom prst="rect">
            <a:avLst/>
          </a:prstGeom>
          <a:noFill/>
          <a:ln>
            <a:noFill/>
          </a:ln>
        </p:spPr>
      </p:pic>
      <p:pic>
        <p:nvPicPr>
          <p:cNvPr id="75" name="Google Shape;75;p15"/>
          <p:cNvPicPr preferRelativeResize="0"/>
          <p:nvPr/>
        </p:nvPicPr>
        <p:blipFill rotWithShape="1">
          <a:blip r:embed="rId4">
            <a:alphaModFix/>
          </a:blip>
          <a:srcRect/>
          <a:stretch/>
        </p:blipFill>
        <p:spPr>
          <a:xfrm>
            <a:off x="8303550" y="-9676"/>
            <a:ext cx="819750" cy="969800"/>
          </a:xfrm>
          <a:prstGeom prst="rect">
            <a:avLst/>
          </a:prstGeom>
          <a:noFill/>
          <a:ln>
            <a:noFill/>
          </a:ln>
        </p:spPr>
      </p:pic>
      <p:sp>
        <p:nvSpPr>
          <p:cNvPr id="76" name="Google Shape;76;p15"/>
          <p:cNvSpPr txBox="1"/>
          <p:nvPr/>
        </p:nvSpPr>
        <p:spPr>
          <a:xfrm>
            <a:off x="3181610" y="125260"/>
            <a:ext cx="2254686"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lang="en" sz="1400" b="1"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lt1"/>
                </a:solidFill>
                <a:latin typeface="Times New Roman"/>
                <a:ea typeface="Times New Roman"/>
                <a:cs typeface="Times New Roman"/>
                <a:sym typeface="Times New Roman"/>
              </a:rPr>
              <a:t>ABSTRACT</a:t>
            </a:r>
          </a:p>
          <a:p>
            <a:pPr marL="0" marR="0" lvl="0" indent="0" algn="l" rtl="0">
              <a:lnSpc>
                <a:spcPct val="100000"/>
              </a:lnSpc>
              <a:spcBef>
                <a:spcPts val="0"/>
              </a:spcBef>
              <a:spcAft>
                <a:spcPts val="0"/>
              </a:spcAft>
              <a:buClr>
                <a:srgbClr val="000000"/>
              </a:buClr>
              <a:buSzPts val="1800"/>
              <a:buFont typeface="Arial"/>
              <a:buNone/>
            </a:pPr>
            <a:endParaRPr lang="en" b="1"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lang="en" sz="1400" b="1"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lang="en" sz="1400" b="1"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lang="en" sz="1400" b="1" i="0" u="none" strike="noStrike" cap="none" dirty="0">
              <a:solidFill>
                <a:schemeClr val="lt1"/>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8F50E5A4-F2D4-B959-93B3-586139E53F36}"/>
              </a:ext>
            </a:extLst>
          </p:cNvPr>
          <p:cNvSpPr txBox="1"/>
          <p:nvPr/>
        </p:nvSpPr>
        <p:spPr>
          <a:xfrm>
            <a:off x="0" y="1167463"/>
            <a:ext cx="9123300" cy="1600438"/>
          </a:xfrm>
          <a:prstGeom prst="rect">
            <a:avLst/>
          </a:prstGeom>
          <a:noFill/>
        </p:spPr>
        <p:txBody>
          <a:bodyPr wrap="square">
            <a:spAutoFit/>
          </a:bodyPr>
          <a:lstStyle/>
          <a:p>
            <a:pPr algn="just"/>
            <a:r>
              <a:rPr lang="en-US" dirty="0"/>
              <a:t>This Java-based chess game project endeavors to create a console application for players to engage in the classic game of chess .The user interface is designed for simplicity, relying on console commands for move input with clear instructions and feedback. The game adheres to chess Variant, including legal moves, check, checkmate, and stalemate conditions. Robust input validation prevents illegal moves, and the application manages the game state, player turns, and special moves like castling. The project incorporates error handling for Data Base unexpected scenarios. The chosen technologies include Java, emphasizing object-oriented design principles and efficient data structures.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52807" y="1142923"/>
            <a:ext cx="8904000" cy="4370397"/>
          </a:xfrm>
          <a:prstGeom prst="rect">
            <a:avLst/>
          </a:prstGeom>
          <a:noFill/>
          <a:ln>
            <a:noFill/>
          </a:ln>
        </p:spPr>
        <p:txBody>
          <a:bodyPr spcFirstLastPara="1" wrap="square" lIns="91425" tIns="91425" rIns="91425" bIns="91425" anchor="t" anchorCtr="0">
            <a:spAutoFit/>
          </a:bodyPr>
          <a:lstStyle/>
          <a:p>
            <a:pPr marL="285750" lvl="1" indent="-285750">
              <a:buSzPts val="1300"/>
              <a:buFont typeface="Arial" panose="020B0604020202020204" pitchFamily="34" charset="0"/>
              <a:buChar char="•"/>
            </a:pPr>
            <a:r>
              <a:rPr lang="en-US" sz="1600" b="0" i="0" u="none" strike="noStrike" cap="none" dirty="0">
                <a:solidFill>
                  <a:schemeClr val="lt1"/>
                </a:solidFill>
                <a:latin typeface="Arial"/>
                <a:ea typeface="Arial"/>
                <a:cs typeface="Arial"/>
                <a:sym typeface="Arial"/>
              </a:rPr>
              <a:t>Chess is a classic and strategic two-player board game that has been played for centuries, captivating minds with its depth, complexity, and strategic challenges.</a:t>
            </a:r>
          </a:p>
          <a:p>
            <a:pPr lvl="1">
              <a:buSzPts val="1300"/>
            </a:pPr>
            <a:endParaRPr lang="en-US" sz="1600" dirty="0">
              <a:solidFill>
                <a:schemeClr val="lt1"/>
              </a:solidFill>
            </a:endParaRPr>
          </a:p>
          <a:p>
            <a:pPr marL="285750" lvl="1" indent="-285750">
              <a:buSzPts val="1300"/>
              <a:buFont typeface="Arial" panose="020B0604020202020204" pitchFamily="34" charset="0"/>
              <a:buChar char="•"/>
            </a:pPr>
            <a:r>
              <a:rPr lang="en-US" sz="1600" b="0" i="0" u="none" strike="noStrike" cap="none" dirty="0">
                <a:solidFill>
                  <a:schemeClr val="lt1"/>
                </a:solidFill>
                <a:latin typeface="Arial"/>
                <a:ea typeface="Arial"/>
                <a:cs typeface="Arial"/>
                <a:sym typeface="Arial"/>
              </a:rPr>
              <a:t> It is believed to have originated in India during the 6th century and gradually spread across the world, evolving into the game.</a:t>
            </a:r>
          </a:p>
          <a:p>
            <a:pPr lvl="1">
              <a:buSzPts val="1300"/>
            </a:pPr>
            <a:endParaRPr lang="en-US" sz="1600" dirty="0">
              <a:solidFill>
                <a:schemeClr val="lt1"/>
              </a:solidFill>
            </a:endParaRPr>
          </a:p>
          <a:p>
            <a:pPr marL="285750" marR="0" lvl="0" indent="-285750" algn="l" rtl="0">
              <a:lnSpc>
                <a:spcPct val="100000"/>
              </a:lnSpc>
              <a:spcBef>
                <a:spcPts val="0"/>
              </a:spcBef>
              <a:spcAft>
                <a:spcPts val="0"/>
              </a:spcAft>
              <a:buClr>
                <a:srgbClr val="000000"/>
              </a:buClr>
              <a:buSzPts val="1300"/>
              <a:buFont typeface="Arial" panose="020B0604020202020204" pitchFamily="34" charset="0"/>
              <a:buChar char="•"/>
            </a:pPr>
            <a:r>
              <a:rPr lang="en-US" sz="1600" b="0" i="0" u="none" strike="noStrike" cap="none" dirty="0">
                <a:solidFill>
                  <a:schemeClr val="lt1"/>
                </a:solidFill>
                <a:latin typeface="Arial"/>
                <a:ea typeface="Arial"/>
                <a:cs typeface="Arial"/>
                <a:sym typeface="Arial"/>
              </a:rPr>
              <a:t> The chessboard consists of 64 squares arranged in an 8x8 grid, with each player starting the game with 16 pieces: one king, one queen, two rooks, two knights, two bishops, and eight pawns. </a:t>
            </a:r>
          </a:p>
          <a:p>
            <a:pPr marR="0" lvl="0" algn="l" rtl="0">
              <a:lnSpc>
                <a:spcPct val="100000"/>
              </a:lnSpc>
              <a:spcBef>
                <a:spcPts val="0"/>
              </a:spcBef>
              <a:spcAft>
                <a:spcPts val="0"/>
              </a:spcAft>
              <a:buClr>
                <a:srgbClr val="000000"/>
              </a:buClr>
              <a:buSzPts val="1300"/>
            </a:pPr>
            <a:endParaRPr lang="en-US" sz="1600" dirty="0">
              <a:solidFill>
                <a:schemeClr val="lt1"/>
              </a:solidFill>
            </a:endParaRPr>
          </a:p>
          <a:p>
            <a:pPr marL="285750" marR="0" lvl="0" indent="-285750" algn="l" rtl="0">
              <a:lnSpc>
                <a:spcPct val="100000"/>
              </a:lnSpc>
              <a:spcBef>
                <a:spcPts val="0"/>
              </a:spcBef>
              <a:spcAft>
                <a:spcPts val="0"/>
              </a:spcAft>
              <a:buClr>
                <a:srgbClr val="000000"/>
              </a:buClr>
              <a:buSzPts val="1300"/>
              <a:buFont typeface="Arial" panose="020B0604020202020204" pitchFamily="34" charset="0"/>
              <a:buChar char="•"/>
            </a:pPr>
            <a:r>
              <a:rPr lang="en-US" sz="1600" b="0" i="0" u="none" strike="noStrike" cap="none" dirty="0">
                <a:solidFill>
                  <a:schemeClr val="lt1"/>
                </a:solidFill>
                <a:latin typeface="Arial"/>
                <a:ea typeface="Arial"/>
                <a:cs typeface="Arial"/>
                <a:sym typeface="Arial"/>
              </a:rPr>
              <a:t>The opening, middle game, and endgame phases add layers of complexity as players navigate different strategic and tactical challenges.</a:t>
            </a:r>
          </a:p>
          <a:p>
            <a:pPr marL="285750" marR="0" lvl="0" indent="-285750" algn="l" rtl="0">
              <a:lnSpc>
                <a:spcPct val="100000"/>
              </a:lnSpc>
              <a:spcBef>
                <a:spcPts val="0"/>
              </a:spcBef>
              <a:spcAft>
                <a:spcPts val="0"/>
              </a:spcAft>
              <a:buClr>
                <a:srgbClr val="000000"/>
              </a:buClr>
              <a:buSzPts val="1300"/>
              <a:buFont typeface="Arial" panose="020B0604020202020204" pitchFamily="34" charset="0"/>
              <a:buChar char="•"/>
            </a:pPr>
            <a:endParaRPr lang="en-US" sz="1600" dirty="0">
              <a:solidFill>
                <a:schemeClr val="lt1"/>
              </a:solidFill>
            </a:endParaRPr>
          </a:p>
          <a:p>
            <a:pPr marL="285750" marR="0" lvl="0" indent="-285750" algn="l" rtl="0">
              <a:lnSpc>
                <a:spcPct val="100000"/>
              </a:lnSpc>
              <a:spcBef>
                <a:spcPts val="0"/>
              </a:spcBef>
              <a:spcAft>
                <a:spcPts val="0"/>
              </a:spcAft>
              <a:buClr>
                <a:srgbClr val="000000"/>
              </a:buClr>
              <a:buSzPts val="1300"/>
              <a:buFont typeface="Arial" panose="020B0604020202020204" pitchFamily="34" charset="0"/>
              <a:buChar char="•"/>
            </a:pPr>
            <a:r>
              <a:rPr lang="en-US" sz="1600" b="0" i="0" u="none" strike="noStrike" cap="none" dirty="0">
                <a:solidFill>
                  <a:schemeClr val="lt1"/>
                </a:solidFill>
                <a:latin typeface="Arial"/>
                <a:ea typeface="Arial"/>
                <a:cs typeface="Arial"/>
                <a:sym typeface="Arial"/>
              </a:rPr>
              <a:t>Chess has a rich history and has been played by notable figures throughout time, from royalty to scholars. </a:t>
            </a:r>
          </a:p>
          <a:p>
            <a:pPr marR="0" lvl="0" algn="l" rtl="0">
              <a:lnSpc>
                <a:spcPct val="100000"/>
              </a:lnSpc>
              <a:spcBef>
                <a:spcPts val="0"/>
              </a:spcBef>
              <a:spcAft>
                <a:spcPts val="0"/>
              </a:spcAft>
              <a:buClr>
                <a:srgbClr val="000000"/>
              </a:buClr>
              <a:buSzPts val="1300"/>
            </a:pPr>
            <a:endParaRPr lang="en-US" sz="1600" dirty="0">
              <a:solidFill>
                <a:schemeClr val="lt1"/>
              </a:solidFill>
            </a:endParaRPr>
          </a:p>
          <a:p>
            <a:pPr marR="0" lvl="0" algn="l" rtl="0">
              <a:lnSpc>
                <a:spcPct val="100000"/>
              </a:lnSpc>
              <a:spcBef>
                <a:spcPts val="0"/>
              </a:spcBef>
              <a:spcAft>
                <a:spcPts val="0"/>
              </a:spcAft>
              <a:buClr>
                <a:srgbClr val="000000"/>
              </a:buClr>
              <a:buSzPts val="1300"/>
            </a:pPr>
            <a:r>
              <a:rPr lang="en-US" sz="1600" b="0" i="0" u="none" strike="noStrike" cap="none" dirty="0">
                <a:solidFill>
                  <a:schemeClr val="lt1"/>
                </a:solidFill>
                <a:latin typeface="Arial"/>
                <a:ea typeface="Arial"/>
                <a:cs typeface="Arial"/>
                <a:sym typeface="Arial"/>
              </a:rPr>
              <a:t> </a:t>
            </a:r>
            <a:endParaRPr sz="1300" b="0" i="0" u="none" strike="noStrike" cap="none" dirty="0">
              <a:solidFill>
                <a:schemeClr val="lt1"/>
              </a:solidFill>
              <a:latin typeface="Arial"/>
              <a:ea typeface="Arial"/>
              <a:cs typeface="Arial"/>
              <a:sym typeface="Arial"/>
            </a:endParaRPr>
          </a:p>
        </p:txBody>
      </p:sp>
      <p:sp>
        <p:nvSpPr>
          <p:cNvPr id="65" name="Google Shape;65;p14"/>
          <p:cNvSpPr txBox="1"/>
          <p:nvPr/>
        </p:nvSpPr>
        <p:spPr>
          <a:xfrm>
            <a:off x="3185107" y="269341"/>
            <a:ext cx="26394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2000" b="1" i="0" u="none" strike="noStrike" cap="none" dirty="0">
                <a:solidFill>
                  <a:schemeClr val="lt1"/>
                </a:solidFill>
                <a:latin typeface="Arial"/>
                <a:ea typeface="Arial"/>
                <a:cs typeface="Arial"/>
                <a:sym typeface="Arial"/>
              </a:rPr>
              <a:t>Introduction</a:t>
            </a:r>
            <a:endParaRPr sz="2000" b="1" i="0" u="none" strike="noStrike" cap="none" dirty="0">
              <a:solidFill>
                <a:schemeClr val="lt1"/>
              </a:solidFill>
              <a:latin typeface="Arial"/>
              <a:ea typeface="Arial"/>
              <a:cs typeface="Arial"/>
              <a:sym typeface="Arial"/>
            </a:endParaRPr>
          </a:p>
        </p:txBody>
      </p:sp>
      <p:pic>
        <p:nvPicPr>
          <p:cNvPr id="66" name="Google Shape;66;p14"/>
          <p:cNvPicPr preferRelativeResize="0"/>
          <p:nvPr/>
        </p:nvPicPr>
        <p:blipFill rotWithShape="1">
          <a:blip r:embed="rId3">
            <a:alphaModFix/>
          </a:blip>
          <a:srcRect/>
          <a:stretch/>
        </p:blipFill>
        <p:spPr>
          <a:xfrm>
            <a:off x="4725" y="-26800"/>
            <a:ext cx="881625" cy="881625"/>
          </a:xfrm>
          <a:prstGeom prst="rect">
            <a:avLst/>
          </a:prstGeom>
          <a:noFill/>
          <a:ln>
            <a:noFill/>
          </a:ln>
        </p:spPr>
      </p:pic>
      <p:pic>
        <p:nvPicPr>
          <p:cNvPr id="67" name="Google Shape;67;p14"/>
          <p:cNvPicPr preferRelativeResize="0"/>
          <p:nvPr/>
        </p:nvPicPr>
        <p:blipFill rotWithShape="1">
          <a:blip r:embed="rId4">
            <a:alphaModFix/>
          </a:blip>
          <a:srcRect/>
          <a:stretch/>
        </p:blipFill>
        <p:spPr>
          <a:xfrm>
            <a:off x="8236950" y="-10455"/>
            <a:ext cx="881625" cy="9458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2" name="Google Shape;82;p16"/>
          <p:cNvPicPr preferRelativeResize="0"/>
          <p:nvPr/>
        </p:nvPicPr>
        <p:blipFill rotWithShape="1">
          <a:blip r:embed="rId3">
            <a:alphaModFix/>
          </a:blip>
          <a:srcRect/>
          <a:stretch/>
        </p:blipFill>
        <p:spPr>
          <a:xfrm>
            <a:off x="0" y="-31525"/>
            <a:ext cx="886350" cy="886350"/>
          </a:xfrm>
          <a:prstGeom prst="rect">
            <a:avLst/>
          </a:prstGeom>
          <a:noFill/>
          <a:ln>
            <a:noFill/>
          </a:ln>
        </p:spPr>
      </p:pic>
      <p:pic>
        <p:nvPicPr>
          <p:cNvPr id="83" name="Google Shape;83;p16"/>
          <p:cNvPicPr preferRelativeResize="0"/>
          <p:nvPr/>
        </p:nvPicPr>
        <p:blipFill rotWithShape="1">
          <a:blip r:embed="rId4">
            <a:alphaModFix/>
          </a:blip>
          <a:srcRect/>
          <a:stretch/>
        </p:blipFill>
        <p:spPr>
          <a:xfrm>
            <a:off x="8236950" y="0"/>
            <a:ext cx="886350" cy="886350"/>
          </a:xfrm>
          <a:prstGeom prst="rect">
            <a:avLst/>
          </a:prstGeom>
          <a:noFill/>
          <a:ln>
            <a:noFill/>
          </a:ln>
        </p:spPr>
      </p:pic>
      <p:sp>
        <p:nvSpPr>
          <p:cNvPr id="84" name="Google Shape;84;p16"/>
          <p:cNvSpPr txBox="1"/>
          <p:nvPr/>
        </p:nvSpPr>
        <p:spPr>
          <a:xfrm>
            <a:off x="1703542" y="240050"/>
            <a:ext cx="4497537" cy="343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800"/>
              <a:buFont typeface="Arial"/>
              <a:buNone/>
            </a:pPr>
            <a:r>
              <a:rPr lang="en-IN" sz="1800" b="1" i="0" u="none" strike="noStrike" cap="none" dirty="0">
                <a:solidFill>
                  <a:schemeClr val="lt1"/>
                </a:solidFill>
                <a:latin typeface="Arial"/>
                <a:ea typeface="Arial"/>
                <a:cs typeface="Arial"/>
                <a:sym typeface="Arial"/>
              </a:rPr>
              <a:t>Hardware &amp; Software Requirement</a:t>
            </a:r>
            <a:endParaRPr lang="en-IN" sz="1800" b="1" dirty="0">
              <a:solidFill>
                <a:schemeClr val="lt1"/>
              </a:solidFill>
            </a:endParaRPr>
          </a:p>
          <a:p>
            <a:pPr marL="0" marR="0" lvl="0" indent="0" algn="r" rtl="0">
              <a:lnSpc>
                <a:spcPct val="100000"/>
              </a:lnSpc>
              <a:spcBef>
                <a:spcPts val="0"/>
              </a:spcBef>
              <a:spcAft>
                <a:spcPts val="0"/>
              </a:spcAft>
              <a:buClr>
                <a:srgbClr val="000000"/>
              </a:buClr>
              <a:buSzPts val="1800"/>
              <a:buFont typeface="Arial"/>
              <a:buNone/>
            </a:pPr>
            <a:endParaRPr lang="en-IN" b="1" dirty="0">
              <a:solidFill>
                <a:schemeClr val="lt1"/>
              </a:solidFill>
            </a:endParaRPr>
          </a:p>
          <a:p>
            <a:pPr marR="0" lvl="0" algn="just" rtl="0">
              <a:lnSpc>
                <a:spcPct val="100000"/>
              </a:lnSpc>
              <a:spcBef>
                <a:spcPts val="0"/>
              </a:spcBef>
              <a:spcAft>
                <a:spcPts val="0"/>
              </a:spcAft>
              <a:buClr>
                <a:srgbClr val="000000"/>
              </a:buClr>
              <a:buSzPts val="1800"/>
            </a:pPr>
            <a:endParaRPr lang="en-IN" dirty="0">
              <a:solidFill>
                <a:schemeClr val="lt1"/>
              </a:solidFill>
            </a:endParaRPr>
          </a:p>
        </p:txBody>
      </p:sp>
      <p:cxnSp>
        <p:nvCxnSpPr>
          <p:cNvPr id="2" name="Straight Connector 1">
            <a:extLst>
              <a:ext uri="{FF2B5EF4-FFF2-40B4-BE49-F238E27FC236}">
                <a16:creationId xmlns:a16="http://schemas.microsoft.com/office/drawing/2014/main" id="{20889EB6-D0DC-F799-0B75-A3E15000C912}"/>
              </a:ext>
            </a:extLst>
          </p:cNvPr>
          <p:cNvCxnSpPr>
            <a:cxnSpLocks/>
          </p:cNvCxnSpPr>
          <p:nvPr/>
        </p:nvCxnSpPr>
        <p:spPr>
          <a:xfrm>
            <a:off x="4070959" y="921370"/>
            <a:ext cx="0" cy="34040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7CB386C-43D0-AC8C-9593-6FF592AD3402}"/>
              </a:ext>
            </a:extLst>
          </p:cNvPr>
          <p:cNvSpPr txBox="1"/>
          <p:nvPr/>
        </p:nvSpPr>
        <p:spPr>
          <a:xfrm>
            <a:off x="563671" y="1352811"/>
            <a:ext cx="3156550" cy="2677656"/>
          </a:xfrm>
          <a:prstGeom prst="rect">
            <a:avLst/>
          </a:prstGeom>
          <a:noFill/>
        </p:spPr>
        <p:txBody>
          <a:bodyPr wrap="square" rtlCol="0">
            <a:spAutoFit/>
          </a:bodyPr>
          <a:lstStyle/>
          <a:p>
            <a:r>
              <a:rPr lang="en-IN" b="1" dirty="0"/>
              <a:t>HARDWARE:                                  </a:t>
            </a:r>
          </a:p>
          <a:p>
            <a:r>
              <a:rPr lang="en-IN" dirty="0"/>
              <a:t>                                                              </a:t>
            </a:r>
          </a:p>
          <a:p>
            <a:pPr marL="285750" indent="-285750">
              <a:buFont typeface="Arial" panose="020B0604020202020204" pitchFamily="34" charset="0"/>
              <a:buChar char="•"/>
            </a:pPr>
            <a:r>
              <a:rPr lang="en-IN" b="1" dirty="0"/>
              <a:t>PROCESSOR: </a:t>
            </a:r>
            <a:r>
              <a:rPr lang="en-US" dirty="0"/>
              <a:t>AMD Ryzen 5 4600H with Radeon Graphics</a:t>
            </a:r>
            <a:endParaRPr lang="en-IN" dirty="0"/>
          </a:p>
          <a:p>
            <a:endParaRPr lang="en-IN" dirty="0"/>
          </a:p>
          <a:p>
            <a:pPr marL="285750" indent="-285750">
              <a:buFont typeface="Arial" panose="020B0604020202020204" pitchFamily="34" charset="0"/>
              <a:buChar char="•"/>
            </a:pPr>
            <a:r>
              <a:rPr lang="en-IN" b="1" dirty="0"/>
              <a:t>MEMORY:</a:t>
            </a:r>
            <a:r>
              <a:rPr lang="en-IN" dirty="0"/>
              <a:t> 8GB RAM     </a:t>
            </a:r>
          </a:p>
          <a:p>
            <a:endParaRPr lang="en-IN" dirty="0"/>
          </a:p>
          <a:p>
            <a:pPr marL="285750" indent="-285750">
              <a:buFont typeface="Arial" panose="020B0604020202020204" pitchFamily="34" charset="0"/>
              <a:buChar char="•"/>
            </a:pPr>
            <a:r>
              <a:rPr lang="en-IN" b="1" dirty="0"/>
              <a:t>STORAGE: </a:t>
            </a:r>
            <a:r>
              <a:rPr lang="en-IN" dirty="0"/>
              <a:t>512GB SSD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GRAPHIC CARD: </a:t>
            </a:r>
            <a:r>
              <a:rPr lang="en-IN" dirty="0"/>
              <a:t>IN-BUILT                    </a:t>
            </a:r>
          </a:p>
          <a:p>
            <a:r>
              <a:rPr lang="en-IN" dirty="0"/>
              <a:t>      RADEON GRAPHICS.                           </a:t>
            </a: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C665744B-B2AA-4B8E-ABFF-B569D49D32E8}"/>
              </a:ext>
            </a:extLst>
          </p:cNvPr>
          <p:cNvSpPr txBox="1"/>
          <p:nvPr/>
        </p:nvSpPr>
        <p:spPr>
          <a:xfrm>
            <a:off x="4572000" y="1352811"/>
            <a:ext cx="3858016" cy="2677656"/>
          </a:xfrm>
          <a:prstGeom prst="rect">
            <a:avLst/>
          </a:prstGeom>
          <a:noFill/>
        </p:spPr>
        <p:txBody>
          <a:bodyPr wrap="square" rtlCol="0">
            <a:spAutoFit/>
          </a:bodyPr>
          <a:lstStyle/>
          <a:p>
            <a:r>
              <a:rPr lang="en-IN" b="1" dirty="0"/>
              <a:t>SOFTWARE:</a:t>
            </a:r>
          </a:p>
          <a:p>
            <a:endParaRPr lang="en-IN" dirty="0"/>
          </a:p>
          <a:p>
            <a:pPr marL="285750" indent="-285750">
              <a:buFont typeface="Arial" panose="020B0604020202020204" pitchFamily="34" charset="0"/>
              <a:buChar char="•"/>
            </a:pPr>
            <a:r>
              <a:rPr lang="en-IN" b="1" dirty="0"/>
              <a:t>OS: </a:t>
            </a:r>
            <a:r>
              <a:rPr lang="en-IN" dirty="0"/>
              <a:t>WINDOWS 10/11 </a:t>
            </a:r>
          </a:p>
          <a:p>
            <a:endParaRPr lang="en-IN" dirty="0"/>
          </a:p>
          <a:p>
            <a:pPr marL="285750" indent="-285750">
              <a:buFont typeface="Arial" panose="020B0604020202020204" pitchFamily="34" charset="0"/>
              <a:buChar char="•"/>
            </a:pPr>
            <a:r>
              <a:rPr lang="en-IN" b="1" dirty="0"/>
              <a:t>JAVA</a:t>
            </a:r>
            <a:r>
              <a:rPr lang="en-IN" dirty="0"/>
              <a:t>: java version "1.8.0_391"</a:t>
            </a:r>
          </a:p>
          <a:p>
            <a:endParaRPr lang="en-IN" dirty="0"/>
          </a:p>
          <a:p>
            <a:pPr marL="285750" indent="-285750">
              <a:buFont typeface="Arial" panose="020B0604020202020204" pitchFamily="34" charset="0"/>
              <a:buChar char="•"/>
            </a:pPr>
            <a:r>
              <a:rPr lang="en-IN" b="1" dirty="0"/>
              <a:t>IDE: </a:t>
            </a:r>
            <a:r>
              <a:rPr lang="en-IN" dirty="0"/>
              <a:t>IntelliJ IDEA Community Edition</a:t>
            </a:r>
          </a:p>
          <a:p>
            <a:r>
              <a:rPr lang="en-IN" dirty="0"/>
              <a:t>      2023.3.2</a:t>
            </a:r>
          </a:p>
          <a:p>
            <a:endParaRPr lang="en-IN" dirty="0"/>
          </a:p>
          <a:p>
            <a:pPr marL="285750" indent="-285750">
              <a:buFont typeface="Arial" panose="020B0604020202020204" pitchFamily="34" charset="0"/>
              <a:buChar char="•"/>
            </a:pPr>
            <a:r>
              <a:rPr lang="en-IN" b="1" dirty="0"/>
              <a:t>Java Edition: </a:t>
            </a:r>
            <a:r>
              <a:rPr lang="en-IN" dirty="0"/>
              <a:t>J2SE</a:t>
            </a:r>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a:stretch/>
        </p:blipFill>
        <p:spPr>
          <a:xfrm>
            <a:off x="0" y="0"/>
            <a:ext cx="886350" cy="854825"/>
          </a:xfrm>
          <a:prstGeom prst="rect">
            <a:avLst/>
          </a:prstGeom>
          <a:noFill/>
          <a:ln>
            <a:noFill/>
          </a:ln>
        </p:spPr>
      </p:pic>
      <p:pic>
        <p:nvPicPr>
          <p:cNvPr id="98" name="Google Shape;98;p18"/>
          <p:cNvPicPr preferRelativeResize="0"/>
          <p:nvPr/>
        </p:nvPicPr>
        <p:blipFill rotWithShape="1">
          <a:blip r:embed="rId4">
            <a:alphaModFix/>
          </a:blip>
          <a:srcRect/>
          <a:stretch/>
        </p:blipFill>
        <p:spPr>
          <a:xfrm>
            <a:off x="8257650" y="0"/>
            <a:ext cx="886350" cy="854825"/>
          </a:xfrm>
          <a:prstGeom prst="rect">
            <a:avLst/>
          </a:prstGeom>
          <a:noFill/>
          <a:ln>
            <a:noFill/>
          </a:ln>
        </p:spPr>
      </p:pic>
      <p:sp>
        <p:nvSpPr>
          <p:cNvPr id="99" name="Google Shape;99;p18"/>
          <p:cNvSpPr txBox="1"/>
          <p:nvPr/>
        </p:nvSpPr>
        <p:spPr>
          <a:xfrm>
            <a:off x="3337575" y="204500"/>
            <a:ext cx="3154800" cy="44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lt1"/>
                </a:solidFill>
                <a:latin typeface="Arial"/>
                <a:ea typeface="Arial"/>
                <a:cs typeface="Arial"/>
                <a:sym typeface="Arial"/>
              </a:rPr>
              <a:t>Existing System</a:t>
            </a:r>
            <a:endParaRPr sz="1800" b="1" i="0" u="none" strike="noStrike" cap="none" dirty="0">
              <a:solidFill>
                <a:schemeClr val="lt1"/>
              </a:solidFill>
              <a:latin typeface="Arial"/>
              <a:ea typeface="Arial"/>
              <a:cs typeface="Arial"/>
              <a:sym typeface="Arial"/>
            </a:endParaRPr>
          </a:p>
        </p:txBody>
      </p:sp>
      <p:sp>
        <p:nvSpPr>
          <p:cNvPr id="3" name="TextBox 2">
            <a:extLst>
              <a:ext uri="{FF2B5EF4-FFF2-40B4-BE49-F238E27FC236}">
                <a16:creationId xmlns:a16="http://schemas.microsoft.com/office/drawing/2014/main" id="{DC04E555-4486-0FF5-0534-0F1073CEFE6E}"/>
              </a:ext>
            </a:extLst>
          </p:cNvPr>
          <p:cNvSpPr txBox="1"/>
          <p:nvPr/>
        </p:nvSpPr>
        <p:spPr>
          <a:xfrm>
            <a:off x="152400" y="1061591"/>
            <a:ext cx="7239000" cy="3785652"/>
          </a:xfrm>
          <a:prstGeom prst="rect">
            <a:avLst/>
          </a:prstGeom>
          <a:noFill/>
        </p:spPr>
        <p:txBody>
          <a:bodyPr wrap="square">
            <a:spAutoFit/>
          </a:bodyPr>
          <a:lstStyle/>
          <a:p>
            <a:r>
              <a:rPr lang="en-IN" sz="1600" b="1" dirty="0"/>
              <a:t>Java Chess Libraries:</a:t>
            </a:r>
          </a:p>
          <a:p>
            <a:pPr marL="285750" indent="-285750">
              <a:buFont typeface="Arial" panose="020B0604020202020204" pitchFamily="34" charset="0"/>
              <a:buChar char="•"/>
            </a:pPr>
            <a:r>
              <a:rPr lang="en-IN" sz="1600" dirty="0"/>
              <a:t>There are several Java libraries available for chess development that provide essential functionalities like move generation, validation, and game representation. </a:t>
            </a:r>
          </a:p>
          <a:p>
            <a:r>
              <a:rPr lang="en-US" sz="1600" b="1" dirty="0"/>
              <a:t>Board Representation:</a:t>
            </a:r>
          </a:p>
          <a:p>
            <a:pPr marL="285750" indent="-285750">
              <a:buFont typeface="Arial" panose="020B0604020202020204" pitchFamily="34" charset="0"/>
              <a:buChar char="•"/>
            </a:pPr>
            <a:r>
              <a:rPr lang="en-US" sz="1600" dirty="0"/>
              <a:t>Utilizes a 2D array or a similar data structure to represent the chessboard.</a:t>
            </a:r>
          </a:p>
          <a:p>
            <a:pPr marL="285750" indent="-285750">
              <a:buFont typeface="Arial" panose="020B0604020202020204" pitchFamily="34" charset="0"/>
              <a:buChar char="•"/>
            </a:pPr>
            <a:r>
              <a:rPr lang="en-US" sz="1600" dirty="0"/>
              <a:t>Each square on the board contains information about the piece occupying it.</a:t>
            </a:r>
          </a:p>
          <a:p>
            <a:r>
              <a:rPr lang="en-US" sz="1600" b="1" dirty="0"/>
              <a:t>Game Logic</a:t>
            </a:r>
            <a:r>
              <a:rPr lang="en-US" sz="1600" dirty="0"/>
              <a:t>:</a:t>
            </a:r>
          </a:p>
          <a:p>
            <a:pPr marL="285750" indent="-285750">
              <a:buFont typeface="Arial" panose="020B0604020202020204" pitchFamily="34" charset="0"/>
              <a:buChar char="•"/>
            </a:pPr>
            <a:r>
              <a:rPr lang="en-US" sz="1600" dirty="0"/>
              <a:t>Implements the rules of chess, including how each piece moves, special moves (e.g., castling), and end-game conditions (checkmate, stalemate).</a:t>
            </a:r>
          </a:p>
          <a:p>
            <a:pPr marL="285750" indent="-285750">
              <a:buFont typeface="Arial" panose="020B0604020202020204" pitchFamily="34" charset="0"/>
              <a:buChar char="•"/>
            </a:pPr>
            <a:r>
              <a:rPr lang="en-US" sz="1600" dirty="0"/>
              <a:t>Manages the state of the game, tracks player turns, and enforces the rules.</a:t>
            </a:r>
          </a:p>
          <a:p>
            <a:r>
              <a:rPr lang="en-US" sz="1600" b="1" dirty="0"/>
              <a:t>Error Handling:</a:t>
            </a:r>
          </a:p>
          <a:p>
            <a:pPr marL="285750" indent="-285750">
              <a:buFont typeface="Arial" panose="020B0604020202020204" pitchFamily="34" charset="0"/>
              <a:buChar char="•"/>
            </a:pPr>
            <a:r>
              <a:rPr lang="en-US" sz="1600" dirty="0"/>
              <a:t>Includes mechanisms to handle unexpected situations or invalid moves gracefully, preventing crashes and providing informative error messages.</a:t>
            </a:r>
            <a:endParaRPr lang="en-IN" sz="1600" dirty="0"/>
          </a:p>
        </p:txBody>
      </p:sp>
      <p:pic>
        <p:nvPicPr>
          <p:cNvPr id="5" name="Picture 4">
            <a:extLst>
              <a:ext uri="{FF2B5EF4-FFF2-40B4-BE49-F238E27FC236}">
                <a16:creationId xmlns:a16="http://schemas.microsoft.com/office/drawing/2014/main" id="{5385B59D-55D7-12F5-5CF5-1451AC47CD7E}"/>
              </a:ext>
            </a:extLst>
          </p:cNvPr>
          <p:cNvPicPr>
            <a:picLocks noChangeAspect="1"/>
          </p:cNvPicPr>
          <p:nvPr/>
        </p:nvPicPr>
        <p:blipFill>
          <a:blip r:embed="rId5"/>
          <a:stretch>
            <a:fillRect/>
          </a:stretch>
        </p:blipFill>
        <p:spPr>
          <a:xfrm>
            <a:off x="7152362" y="1240903"/>
            <a:ext cx="1991638" cy="36732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3148077" y="237775"/>
            <a:ext cx="4134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1800" b="1" i="0" u="none" strike="noStrike" cap="none" dirty="0">
                <a:solidFill>
                  <a:srgbClr val="000000"/>
                </a:solidFill>
                <a:latin typeface="Arial"/>
                <a:ea typeface="Arial"/>
                <a:cs typeface="Arial"/>
                <a:sym typeface="Arial"/>
              </a:rPr>
              <a:t>Proposed System</a:t>
            </a:r>
            <a:endParaRPr sz="1800" b="1" i="0" u="none" strike="noStrike" cap="none" dirty="0">
              <a:solidFill>
                <a:srgbClr val="000000"/>
              </a:solidFill>
              <a:latin typeface="Arial"/>
              <a:ea typeface="Arial"/>
              <a:cs typeface="Arial"/>
              <a:sym typeface="Arial"/>
            </a:endParaRPr>
          </a:p>
        </p:txBody>
      </p:sp>
      <p:pic>
        <p:nvPicPr>
          <p:cNvPr id="106" name="Google Shape;106;p19"/>
          <p:cNvPicPr preferRelativeResize="0"/>
          <p:nvPr/>
        </p:nvPicPr>
        <p:blipFill rotWithShape="1">
          <a:blip r:embed="rId3">
            <a:alphaModFix/>
          </a:blip>
          <a:srcRect/>
          <a:stretch/>
        </p:blipFill>
        <p:spPr>
          <a:xfrm>
            <a:off x="6250" y="0"/>
            <a:ext cx="937250" cy="937250"/>
          </a:xfrm>
          <a:prstGeom prst="rect">
            <a:avLst/>
          </a:prstGeom>
          <a:noFill/>
          <a:ln>
            <a:noFill/>
          </a:ln>
        </p:spPr>
      </p:pic>
      <p:pic>
        <p:nvPicPr>
          <p:cNvPr id="107" name="Google Shape;107;p19"/>
          <p:cNvPicPr preferRelativeResize="0"/>
          <p:nvPr/>
        </p:nvPicPr>
        <p:blipFill rotWithShape="1">
          <a:blip r:embed="rId4">
            <a:alphaModFix/>
          </a:blip>
          <a:srcRect/>
          <a:stretch/>
        </p:blipFill>
        <p:spPr>
          <a:xfrm>
            <a:off x="8263900" y="0"/>
            <a:ext cx="880100" cy="1001475"/>
          </a:xfrm>
          <a:prstGeom prst="rect">
            <a:avLst/>
          </a:prstGeom>
          <a:noFill/>
          <a:ln>
            <a:noFill/>
          </a:ln>
        </p:spPr>
      </p:pic>
      <p:sp>
        <p:nvSpPr>
          <p:cNvPr id="3" name="TextBox 2">
            <a:extLst>
              <a:ext uri="{FF2B5EF4-FFF2-40B4-BE49-F238E27FC236}">
                <a16:creationId xmlns:a16="http://schemas.microsoft.com/office/drawing/2014/main" id="{38E9A7E9-B24E-091A-5CFD-66FAB355649D}"/>
              </a:ext>
            </a:extLst>
          </p:cNvPr>
          <p:cNvSpPr txBox="1"/>
          <p:nvPr/>
        </p:nvSpPr>
        <p:spPr>
          <a:xfrm>
            <a:off x="0" y="1142405"/>
            <a:ext cx="7035800" cy="4001095"/>
          </a:xfrm>
          <a:prstGeom prst="rect">
            <a:avLst/>
          </a:prstGeom>
          <a:noFill/>
        </p:spPr>
        <p:txBody>
          <a:bodyPr wrap="square">
            <a:spAutoFit/>
          </a:bodyPr>
          <a:lstStyle/>
          <a:p>
            <a:pPr marL="285750" marR="0" indent="-285750" algn="just" rtl="0">
              <a:spcBef>
                <a:spcPts val="0"/>
              </a:spcBef>
              <a:spcAft>
                <a:spcPts val="0"/>
              </a:spcAft>
              <a:buFont typeface="Arial" panose="020B0604020202020204" pitchFamily="34" charset="0"/>
              <a:buChar char="•"/>
            </a:pPr>
            <a:r>
              <a:rPr lang="en-US" sz="16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The proposed chess game system in Java aims to deliver a comprehensive and engaging gaming experience. </a:t>
            </a:r>
          </a:p>
          <a:p>
            <a:pPr marL="285750" marR="0" indent="-285750" algn="just" rtl="0">
              <a:spcBef>
                <a:spcPts val="0"/>
              </a:spcBef>
              <a:spcAft>
                <a:spcPts val="0"/>
              </a:spcAft>
              <a:buFont typeface="Arial" panose="020B0604020202020204" pitchFamily="34" charset="0"/>
              <a:buChar char="•"/>
            </a:pPr>
            <a:endParaRPr lang="en-US" sz="1600" b="0" i="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285750" marR="0" indent="-285750" algn="just" rtl="0">
              <a:spcBef>
                <a:spcPts val="0"/>
              </a:spcBef>
              <a:spcAft>
                <a:spcPts val="0"/>
              </a:spcAft>
              <a:buFont typeface="Arial" panose="020B0604020202020204" pitchFamily="34" charset="0"/>
              <a:buChar char="•"/>
            </a:pPr>
            <a:r>
              <a:rPr lang="en-US" sz="16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The system will feature a graphical user interface (GUI) built using JavaFX, providing an platform for players to interact with the game. </a:t>
            </a:r>
          </a:p>
          <a:p>
            <a:pPr marL="285750" marR="0" indent="-285750" algn="just" rtl="0">
              <a:spcBef>
                <a:spcPts val="0"/>
              </a:spcBef>
              <a:spcAft>
                <a:spcPts val="0"/>
              </a:spcAft>
              <a:buFont typeface="Arial" panose="020B0604020202020204" pitchFamily="34" charset="0"/>
              <a:buChar char="•"/>
            </a:pPr>
            <a:endParaRPr lang="en-US" sz="1600" dirty="0">
              <a:latin typeface="Arial" panose="020B0604020202020204" pitchFamily="34" charset="0"/>
              <a:ea typeface="Arial" panose="020B0604020202020204" pitchFamily="34" charset="0"/>
              <a:cs typeface="Arial" panose="020B0604020202020204" pitchFamily="34" charset="0"/>
            </a:endParaRPr>
          </a:p>
          <a:p>
            <a:pPr marL="285750" marR="0" indent="-285750" algn="just" rtl="0">
              <a:spcBef>
                <a:spcPts val="0"/>
              </a:spcBef>
              <a:spcAft>
                <a:spcPts val="0"/>
              </a:spcAft>
              <a:buFont typeface="Arial" panose="020B0604020202020204" pitchFamily="34" charset="0"/>
              <a:buChar char="•"/>
            </a:pPr>
            <a:r>
              <a:rPr lang="en-US" sz="16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To enhance the single-player mode, a chess engine like Stockfish will be integrated for generating computer opponent moves. </a:t>
            </a:r>
          </a:p>
          <a:p>
            <a:pPr marL="0" marR="0" indent="0" algn="just" rtl="0">
              <a:spcBef>
                <a:spcPts val="0"/>
              </a:spcBef>
              <a:spcAft>
                <a:spcPts val="0"/>
              </a:spcAft>
            </a:pPr>
            <a:endParaRPr lang="en-US" sz="1600" b="1" dirty="0">
              <a:latin typeface="Arial" panose="020B0604020202020204" pitchFamily="34" charset="0"/>
              <a:ea typeface="Arial" panose="020B0604020202020204" pitchFamily="34" charset="0"/>
              <a:cs typeface="Arial" panose="020B0604020202020204" pitchFamily="34" charset="0"/>
            </a:endParaRPr>
          </a:p>
          <a:p>
            <a:pPr marL="285750" marR="0" indent="-285750" algn="just" rtl="0">
              <a:spcBef>
                <a:spcPts val="0"/>
              </a:spcBef>
              <a:spcAft>
                <a:spcPts val="0"/>
              </a:spcAft>
              <a:buFont typeface="Arial" panose="020B0604020202020204" pitchFamily="34" charset="0"/>
              <a:buChar char="•"/>
            </a:pPr>
            <a:r>
              <a:rPr lang="en-US" sz="16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The GUI will support drag-and-drop functionality on the chessboard, offering a seamless and immersive gameplay experience .For versatility, the system will provide both player vs. player (PvP) and player vs. computer modes, with multiple difficulty levels for the computer opponent in mode. </a:t>
            </a:r>
          </a:p>
          <a:p>
            <a:pPr marL="285750" marR="0" indent="-285750" algn="just" rtl="0">
              <a:spcBef>
                <a:spcPts val="0"/>
              </a:spcBef>
              <a:spcAft>
                <a:spcPts val="0"/>
              </a:spcAft>
              <a:buFont typeface="Arial" panose="020B0604020202020204" pitchFamily="34" charset="0"/>
              <a:buChar char="•"/>
            </a:pPr>
            <a:endParaRPr lang="en-US" sz="1600" dirty="0">
              <a:latin typeface="Arial" panose="020B0604020202020204" pitchFamily="34" charset="0"/>
              <a:ea typeface="Arial" panose="020B0604020202020204" pitchFamily="34" charset="0"/>
              <a:cs typeface="Arial" panose="020B0604020202020204" pitchFamily="34" charset="0"/>
            </a:endParaRPr>
          </a:p>
          <a:p>
            <a:pPr marL="0" marR="0" indent="0" algn="just" rtl="0">
              <a:spcBef>
                <a:spcPts val="0"/>
              </a:spcBef>
              <a:spcAft>
                <a:spcPts val="0"/>
              </a:spcAft>
            </a:pPr>
            <a:endParaRPr lang="en-US" dirty="0">
              <a:latin typeface="Arial" panose="020B0604020202020204" pitchFamily="34" charset="0"/>
              <a:ea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FEF1746-D58A-4D69-12E6-29A8D3B283D0}"/>
              </a:ext>
            </a:extLst>
          </p:cNvPr>
          <p:cNvPicPr>
            <a:picLocks noChangeAspect="1"/>
          </p:cNvPicPr>
          <p:nvPr/>
        </p:nvPicPr>
        <p:blipFill>
          <a:blip r:embed="rId5"/>
          <a:stretch>
            <a:fillRect/>
          </a:stretch>
        </p:blipFill>
        <p:spPr>
          <a:xfrm>
            <a:off x="7175500" y="1139261"/>
            <a:ext cx="1968499" cy="3187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3262164" y="61523"/>
            <a:ext cx="3100014"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IN" sz="1800" b="1" i="0" u="none" strike="noStrike" cap="none" dirty="0">
                <a:solidFill>
                  <a:schemeClr val="lt1"/>
                </a:solidFill>
                <a:latin typeface="Arial"/>
                <a:ea typeface="Arial"/>
                <a:cs typeface="Arial"/>
                <a:sym typeface="Arial"/>
              </a:rPr>
              <a:t>Architecture</a:t>
            </a:r>
            <a:endParaRPr sz="1800" b="1" i="0" u="none" strike="noStrike" cap="none" dirty="0">
              <a:solidFill>
                <a:schemeClr val="lt1"/>
              </a:solidFill>
              <a:latin typeface="Arial"/>
              <a:ea typeface="Arial"/>
              <a:cs typeface="Arial"/>
              <a:sym typeface="Arial"/>
            </a:endParaRPr>
          </a:p>
        </p:txBody>
      </p:sp>
      <p:sp>
        <p:nvSpPr>
          <p:cNvPr id="114" name="Google Shape;114;p20"/>
          <p:cNvSpPr txBox="1"/>
          <p:nvPr/>
        </p:nvSpPr>
        <p:spPr>
          <a:xfrm>
            <a:off x="225450" y="874200"/>
            <a:ext cx="8693100" cy="4770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Times New Roman"/>
              <a:ea typeface="Times New Roman"/>
              <a:cs typeface="Times New Roman"/>
              <a:sym typeface="Times New Roman"/>
            </a:endParaRPr>
          </a:p>
        </p:txBody>
      </p:sp>
      <p:sp>
        <p:nvSpPr>
          <p:cNvPr id="115" name="Google Shape;115;p20"/>
          <p:cNvSpPr txBox="1"/>
          <p:nvPr/>
        </p:nvSpPr>
        <p:spPr>
          <a:xfrm>
            <a:off x="496875" y="1114650"/>
            <a:ext cx="757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16" name="Google Shape;116;p20"/>
          <p:cNvPicPr preferRelativeResize="0"/>
          <p:nvPr/>
        </p:nvPicPr>
        <p:blipFill rotWithShape="1">
          <a:blip r:embed="rId3">
            <a:alphaModFix/>
          </a:blip>
          <a:srcRect/>
          <a:stretch/>
        </p:blipFill>
        <p:spPr>
          <a:xfrm>
            <a:off x="0" y="-31525"/>
            <a:ext cx="886350" cy="886350"/>
          </a:xfrm>
          <a:prstGeom prst="rect">
            <a:avLst/>
          </a:prstGeom>
          <a:noFill/>
          <a:ln>
            <a:noFill/>
          </a:ln>
        </p:spPr>
      </p:pic>
      <p:pic>
        <p:nvPicPr>
          <p:cNvPr id="117" name="Google Shape;117;p20"/>
          <p:cNvPicPr preferRelativeResize="0"/>
          <p:nvPr/>
        </p:nvPicPr>
        <p:blipFill rotWithShape="1">
          <a:blip r:embed="rId4">
            <a:alphaModFix/>
          </a:blip>
          <a:srcRect/>
          <a:stretch/>
        </p:blipFill>
        <p:spPr>
          <a:xfrm>
            <a:off x="8236950" y="0"/>
            <a:ext cx="886350" cy="886350"/>
          </a:xfrm>
          <a:prstGeom prst="rect">
            <a:avLst/>
          </a:prstGeom>
          <a:noFill/>
          <a:ln>
            <a:noFill/>
          </a:ln>
        </p:spPr>
      </p:pic>
      <p:pic>
        <p:nvPicPr>
          <p:cNvPr id="2050" name="Picture 2">
            <a:extLst>
              <a:ext uri="{FF2B5EF4-FFF2-40B4-BE49-F238E27FC236}">
                <a16:creationId xmlns:a16="http://schemas.microsoft.com/office/drawing/2014/main" id="{0E1C897A-1F34-B23F-1ED2-912869D7B5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349" y="886350"/>
            <a:ext cx="7184925" cy="35729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1"/>
          <p:cNvPicPr preferRelativeResize="0"/>
          <p:nvPr/>
        </p:nvPicPr>
        <p:blipFill rotWithShape="1">
          <a:blip r:embed="rId3">
            <a:alphaModFix/>
          </a:blip>
          <a:srcRect/>
          <a:stretch/>
        </p:blipFill>
        <p:spPr>
          <a:xfrm>
            <a:off x="0" y="0"/>
            <a:ext cx="907050" cy="907050"/>
          </a:xfrm>
          <a:prstGeom prst="rect">
            <a:avLst/>
          </a:prstGeom>
          <a:noFill/>
          <a:ln>
            <a:noFill/>
          </a:ln>
        </p:spPr>
      </p:pic>
      <p:pic>
        <p:nvPicPr>
          <p:cNvPr id="124" name="Google Shape;124;p21"/>
          <p:cNvPicPr preferRelativeResize="0"/>
          <p:nvPr/>
        </p:nvPicPr>
        <p:blipFill rotWithShape="1">
          <a:blip r:embed="rId4">
            <a:alphaModFix/>
          </a:blip>
          <a:srcRect/>
          <a:stretch/>
        </p:blipFill>
        <p:spPr>
          <a:xfrm>
            <a:off x="8236950" y="0"/>
            <a:ext cx="907050" cy="1001475"/>
          </a:xfrm>
          <a:prstGeom prst="rect">
            <a:avLst/>
          </a:prstGeom>
          <a:noFill/>
          <a:ln>
            <a:noFill/>
          </a:ln>
        </p:spPr>
      </p:pic>
      <p:sp>
        <p:nvSpPr>
          <p:cNvPr id="125" name="Google Shape;125;p21"/>
          <p:cNvSpPr txBox="1"/>
          <p:nvPr/>
        </p:nvSpPr>
        <p:spPr>
          <a:xfrm>
            <a:off x="1598100" y="1289225"/>
            <a:ext cx="7574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1"/>
          <p:cNvSpPr txBox="1"/>
          <p:nvPr/>
        </p:nvSpPr>
        <p:spPr>
          <a:xfrm>
            <a:off x="3606150" y="345589"/>
            <a:ext cx="1931700" cy="40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2000" b="1" i="0" u="none" strike="noStrike" cap="none" dirty="0">
                <a:solidFill>
                  <a:schemeClr val="lt1"/>
                </a:solidFill>
                <a:latin typeface="Arial"/>
                <a:ea typeface="Arial"/>
                <a:cs typeface="Arial"/>
                <a:sym typeface="Arial"/>
              </a:rPr>
              <a:t>Design</a:t>
            </a:r>
            <a:endParaRPr sz="2000" b="1" i="0" u="none" strike="noStrike" cap="none" dirty="0">
              <a:solidFill>
                <a:schemeClr val="lt1"/>
              </a:solidFill>
              <a:latin typeface="Arial"/>
              <a:ea typeface="Arial"/>
              <a:cs typeface="Arial"/>
              <a:sym typeface="Arial"/>
            </a:endParaRPr>
          </a:p>
        </p:txBody>
      </p:sp>
      <p:pic>
        <p:nvPicPr>
          <p:cNvPr id="3074" name="Picture 2">
            <a:extLst>
              <a:ext uri="{FF2B5EF4-FFF2-40B4-BE49-F238E27FC236}">
                <a16:creationId xmlns:a16="http://schemas.microsoft.com/office/drawing/2014/main" id="{8189D924-8FD5-BEF9-CA36-254789070F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68" y="1089764"/>
            <a:ext cx="8780745" cy="40537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p:nvPr/>
        </p:nvSpPr>
        <p:spPr>
          <a:xfrm>
            <a:off x="3603576" y="142968"/>
            <a:ext cx="31368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IN" sz="2000" b="1" i="0" u="none" strike="noStrike" cap="none" dirty="0">
                <a:solidFill>
                  <a:srgbClr val="000000"/>
                </a:solidFill>
                <a:latin typeface="Times New Roman"/>
                <a:ea typeface="Times New Roman"/>
                <a:cs typeface="Times New Roman"/>
                <a:sym typeface="Times New Roman"/>
              </a:rPr>
              <a:t>Coding</a:t>
            </a:r>
            <a:endParaRPr sz="2000" b="1" i="0" u="none" strike="noStrike" cap="none" dirty="0">
              <a:solidFill>
                <a:srgbClr val="000000"/>
              </a:solidFill>
              <a:latin typeface="Times New Roman"/>
              <a:ea typeface="Times New Roman"/>
              <a:cs typeface="Times New Roman"/>
              <a:sym typeface="Times New Roman"/>
            </a:endParaRPr>
          </a:p>
        </p:txBody>
      </p:sp>
      <p:pic>
        <p:nvPicPr>
          <p:cNvPr id="133" name="Google Shape;133;p22"/>
          <p:cNvPicPr preferRelativeResize="0"/>
          <p:nvPr/>
        </p:nvPicPr>
        <p:blipFill rotWithShape="1">
          <a:blip r:embed="rId3">
            <a:alphaModFix/>
          </a:blip>
          <a:srcRect/>
          <a:stretch/>
        </p:blipFill>
        <p:spPr>
          <a:xfrm>
            <a:off x="20700" y="43654"/>
            <a:ext cx="886350" cy="886350"/>
          </a:xfrm>
          <a:prstGeom prst="rect">
            <a:avLst/>
          </a:prstGeom>
          <a:noFill/>
          <a:ln>
            <a:noFill/>
          </a:ln>
        </p:spPr>
      </p:pic>
      <p:pic>
        <p:nvPicPr>
          <p:cNvPr id="134" name="Google Shape;134;p22"/>
          <p:cNvPicPr preferRelativeResize="0"/>
          <p:nvPr/>
        </p:nvPicPr>
        <p:blipFill rotWithShape="1">
          <a:blip r:embed="rId4">
            <a:alphaModFix/>
          </a:blip>
          <a:srcRect/>
          <a:stretch/>
        </p:blipFill>
        <p:spPr>
          <a:xfrm>
            <a:off x="8236950" y="0"/>
            <a:ext cx="886350" cy="886350"/>
          </a:xfrm>
          <a:prstGeom prst="rect">
            <a:avLst/>
          </a:prstGeom>
          <a:noFill/>
          <a:ln>
            <a:noFill/>
          </a:ln>
        </p:spPr>
      </p:pic>
      <p:pic>
        <p:nvPicPr>
          <p:cNvPr id="3" name="Picture 2">
            <a:extLst>
              <a:ext uri="{FF2B5EF4-FFF2-40B4-BE49-F238E27FC236}">
                <a16:creationId xmlns:a16="http://schemas.microsoft.com/office/drawing/2014/main" id="{88A45D9B-1F12-A9EE-2814-46C44A1C2B5B}"/>
              </a:ext>
            </a:extLst>
          </p:cNvPr>
          <p:cNvPicPr>
            <a:picLocks noChangeAspect="1"/>
          </p:cNvPicPr>
          <p:nvPr/>
        </p:nvPicPr>
        <p:blipFill>
          <a:blip r:embed="rId5"/>
          <a:stretch>
            <a:fillRect/>
          </a:stretch>
        </p:blipFill>
        <p:spPr>
          <a:xfrm>
            <a:off x="0" y="886350"/>
            <a:ext cx="3043825" cy="4257150"/>
          </a:xfrm>
          <a:prstGeom prst="rect">
            <a:avLst/>
          </a:prstGeom>
        </p:spPr>
      </p:pic>
      <p:pic>
        <p:nvPicPr>
          <p:cNvPr id="5" name="Picture 4">
            <a:extLst>
              <a:ext uri="{FF2B5EF4-FFF2-40B4-BE49-F238E27FC236}">
                <a16:creationId xmlns:a16="http://schemas.microsoft.com/office/drawing/2014/main" id="{F7A21D4F-747A-1900-547E-8E641DA46D12}"/>
              </a:ext>
            </a:extLst>
          </p:cNvPr>
          <p:cNvPicPr>
            <a:picLocks noChangeAspect="1"/>
          </p:cNvPicPr>
          <p:nvPr/>
        </p:nvPicPr>
        <p:blipFill>
          <a:blip r:embed="rId6"/>
          <a:stretch>
            <a:fillRect/>
          </a:stretch>
        </p:blipFill>
        <p:spPr>
          <a:xfrm>
            <a:off x="3043825" y="886348"/>
            <a:ext cx="3136800" cy="4257151"/>
          </a:xfrm>
          <a:prstGeom prst="rect">
            <a:avLst/>
          </a:prstGeom>
        </p:spPr>
      </p:pic>
      <p:pic>
        <p:nvPicPr>
          <p:cNvPr id="7" name="Picture 6">
            <a:extLst>
              <a:ext uri="{FF2B5EF4-FFF2-40B4-BE49-F238E27FC236}">
                <a16:creationId xmlns:a16="http://schemas.microsoft.com/office/drawing/2014/main" id="{45A6C716-71B3-AE7B-74F4-6417693125E3}"/>
              </a:ext>
            </a:extLst>
          </p:cNvPr>
          <p:cNvPicPr>
            <a:picLocks noChangeAspect="1"/>
          </p:cNvPicPr>
          <p:nvPr/>
        </p:nvPicPr>
        <p:blipFill>
          <a:blip r:embed="rId7"/>
          <a:stretch>
            <a:fillRect/>
          </a:stretch>
        </p:blipFill>
        <p:spPr>
          <a:xfrm>
            <a:off x="6180625" y="895873"/>
            <a:ext cx="2963375" cy="4288675"/>
          </a:xfrm>
          <a:prstGeom prst="rect">
            <a:avLst/>
          </a:prstGeom>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TotalTime>
  <Words>1174</Words>
  <Application>Microsoft Office PowerPoint</Application>
  <PresentationFormat>On-screen Show (16:9)</PresentationFormat>
  <Paragraphs>97</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Times New Roman</vt:lpstr>
      <vt:lpstr>Arial</vt:lpstr>
      <vt:lpstr>Simple 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Reddy Maddike</dc:creator>
  <cp:lastModifiedBy>vigneshwarn p</cp:lastModifiedBy>
  <cp:revision>18</cp:revision>
  <dcterms:modified xsi:type="dcterms:W3CDTF">2024-02-23T14:25:58Z</dcterms:modified>
</cp:coreProperties>
</file>