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33" d="100"/>
          <a:sy n="33" d="100"/>
        </p:scale>
        <p:origin x="966" y="-3510"/>
      </p:cViewPr>
      <p:guideLst>
        <p:guide orient="horz" pos="10318"/>
        <p:guide pos="67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5"/>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70"/>
            </a:lvl1pPr>
            <a:lvl2pPr marL="1080135" indent="0" algn="ctr">
              <a:buNone/>
              <a:defRPr sz="4725"/>
            </a:lvl2pPr>
            <a:lvl3pPr marL="2160270" indent="0" algn="ctr">
              <a:buNone/>
              <a:defRPr sz="4250"/>
            </a:lvl3pPr>
            <a:lvl4pPr marL="3239770" indent="0" algn="ctr">
              <a:buNone/>
              <a:defRPr sz="3780"/>
            </a:lvl4pPr>
            <a:lvl5pPr marL="4319905" indent="0" algn="ctr">
              <a:buNone/>
              <a:defRPr sz="3780"/>
            </a:lvl5pPr>
            <a:lvl6pPr marL="5400040" indent="0" algn="ctr">
              <a:buNone/>
              <a:defRPr sz="3780"/>
            </a:lvl6pPr>
            <a:lvl7pPr marL="6480175" indent="0" algn="ctr">
              <a:buNone/>
              <a:defRPr sz="3780"/>
            </a:lvl7pPr>
            <a:lvl8pPr marL="7559675" indent="0" algn="ctr">
              <a:buNone/>
              <a:defRPr sz="3780"/>
            </a:lvl8pPr>
            <a:lvl9pPr marL="8639810"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5"/>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70">
                <a:solidFill>
                  <a:schemeClr val="tx1"/>
                </a:solidFill>
              </a:defRPr>
            </a:lvl1pPr>
            <a:lvl2pPr marL="1080135" indent="0">
              <a:buNone/>
              <a:defRPr sz="4725">
                <a:solidFill>
                  <a:schemeClr val="tx1">
                    <a:tint val="75000"/>
                  </a:schemeClr>
                </a:solidFill>
              </a:defRPr>
            </a:lvl2pPr>
            <a:lvl3pPr marL="2160270" indent="0">
              <a:buNone/>
              <a:defRPr sz="4250">
                <a:solidFill>
                  <a:schemeClr val="tx1">
                    <a:tint val="75000"/>
                  </a:schemeClr>
                </a:solidFill>
              </a:defRPr>
            </a:lvl3pPr>
            <a:lvl4pPr marL="3239770" indent="0">
              <a:buNone/>
              <a:defRPr sz="3780">
                <a:solidFill>
                  <a:schemeClr val="tx1">
                    <a:tint val="75000"/>
                  </a:schemeClr>
                </a:solidFill>
              </a:defRPr>
            </a:lvl4pPr>
            <a:lvl5pPr marL="4319905" indent="0">
              <a:buNone/>
              <a:defRPr sz="3780">
                <a:solidFill>
                  <a:schemeClr val="tx1">
                    <a:tint val="75000"/>
                  </a:schemeClr>
                </a:solidFill>
              </a:defRPr>
            </a:lvl5pPr>
            <a:lvl6pPr marL="5400040" indent="0">
              <a:buNone/>
              <a:defRPr sz="3780">
                <a:solidFill>
                  <a:schemeClr val="tx1">
                    <a:tint val="75000"/>
                  </a:schemeClr>
                </a:solidFill>
              </a:defRPr>
            </a:lvl6pPr>
            <a:lvl7pPr marL="6480175" indent="0">
              <a:buNone/>
              <a:defRPr sz="3780">
                <a:solidFill>
                  <a:schemeClr val="tx1">
                    <a:tint val="75000"/>
                  </a:schemeClr>
                </a:solidFill>
              </a:defRPr>
            </a:lvl7pPr>
            <a:lvl8pPr marL="7559675" indent="0">
              <a:buNone/>
              <a:defRPr sz="3780">
                <a:solidFill>
                  <a:schemeClr val="tx1">
                    <a:tint val="75000"/>
                  </a:schemeClr>
                </a:solidFill>
              </a:defRPr>
            </a:lvl8pPr>
            <a:lvl9pPr marL="8639810"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70" b="1"/>
            </a:lvl1pPr>
            <a:lvl2pPr marL="1080135" indent="0">
              <a:buNone/>
              <a:defRPr sz="4725" b="1"/>
            </a:lvl2pPr>
            <a:lvl3pPr marL="2160270" indent="0">
              <a:buNone/>
              <a:defRPr sz="4250" b="1"/>
            </a:lvl3pPr>
            <a:lvl4pPr marL="3239770" indent="0">
              <a:buNone/>
              <a:defRPr sz="3780" b="1"/>
            </a:lvl4pPr>
            <a:lvl5pPr marL="4319905" indent="0">
              <a:buNone/>
              <a:defRPr sz="3780" b="1"/>
            </a:lvl5pPr>
            <a:lvl6pPr marL="5400040" indent="0">
              <a:buNone/>
              <a:defRPr sz="3780" b="1"/>
            </a:lvl6pPr>
            <a:lvl7pPr marL="6480175" indent="0">
              <a:buNone/>
              <a:defRPr sz="3780" b="1"/>
            </a:lvl7pPr>
            <a:lvl8pPr marL="7559675" indent="0">
              <a:buNone/>
              <a:defRPr sz="3780" b="1"/>
            </a:lvl8pPr>
            <a:lvl9pPr marL="8639810"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70" b="1"/>
            </a:lvl1pPr>
            <a:lvl2pPr marL="1080135" indent="0">
              <a:buNone/>
              <a:defRPr sz="4725" b="1"/>
            </a:lvl2pPr>
            <a:lvl3pPr marL="2160270" indent="0">
              <a:buNone/>
              <a:defRPr sz="4250" b="1"/>
            </a:lvl3pPr>
            <a:lvl4pPr marL="3239770" indent="0">
              <a:buNone/>
              <a:defRPr sz="3780" b="1"/>
            </a:lvl4pPr>
            <a:lvl5pPr marL="4319905" indent="0">
              <a:buNone/>
              <a:defRPr sz="3780" b="1"/>
            </a:lvl5pPr>
            <a:lvl6pPr marL="5400040" indent="0">
              <a:buNone/>
              <a:defRPr sz="3780" b="1"/>
            </a:lvl6pPr>
            <a:lvl7pPr marL="6480175" indent="0">
              <a:buNone/>
              <a:defRPr sz="3780" b="1"/>
            </a:lvl7pPr>
            <a:lvl8pPr marL="7559675" indent="0">
              <a:buNone/>
              <a:defRPr sz="3780" b="1"/>
            </a:lvl8pPr>
            <a:lvl9pPr marL="8639810"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30-03-2024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30-03-2024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30-03-2024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60"/>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60"/>
            </a:lvl1pPr>
            <a:lvl2pPr>
              <a:defRPr sz="6615"/>
            </a:lvl2pPr>
            <a:lvl3pPr>
              <a:defRPr sz="5670"/>
            </a:lvl3pPr>
            <a:lvl4pPr>
              <a:defRPr sz="4725"/>
            </a:lvl4pPr>
            <a:lvl5pPr>
              <a:defRPr sz="4725"/>
            </a:lvl5pPr>
            <a:lvl6pPr>
              <a:defRPr sz="4725"/>
            </a:lvl6pPr>
            <a:lvl7pPr>
              <a:defRPr sz="4725"/>
            </a:lvl7pPr>
            <a:lvl8pPr>
              <a:defRPr sz="4725"/>
            </a:lvl8pPr>
            <a:lvl9pPr>
              <a:defRPr sz="47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80135" indent="0">
              <a:buNone/>
              <a:defRPr sz="3305"/>
            </a:lvl2pPr>
            <a:lvl3pPr marL="2160270" indent="0">
              <a:buNone/>
              <a:defRPr sz="2835"/>
            </a:lvl3pPr>
            <a:lvl4pPr marL="3239770" indent="0">
              <a:buNone/>
              <a:defRPr sz="2360"/>
            </a:lvl4pPr>
            <a:lvl5pPr marL="4319905" indent="0">
              <a:buNone/>
              <a:defRPr sz="2360"/>
            </a:lvl5pPr>
            <a:lvl6pPr marL="5400040" indent="0">
              <a:buNone/>
              <a:defRPr sz="2360"/>
            </a:lvl6pPr>
            <a:lvl7pPr marL="6480175" indent="0">
              <a:buNone/>
              <a:defRPr sz="2360"/>
            </a:lvl7pPr>
            <a:lvl8pPr marL="7559675" indent="0">
              <a:buNone/>
              <a:defRPr sz="2360"/>
            </a:lvl8pPr>
            <a:lvl9pPr marL="8639810" indent="0">
              <a:buNone/>
              <a:defRPr sz="2360"/>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60"/>
            </a:lvl1pPr>
            <a:lvl2pPr marL="1080135" indent="0">
              <a:buNone/>
              <a:defRPr sz="6615"/>
            </a:lvl2pPr>
            <a:lvl3pPr marL="2160270" indent="0">
              <a:buNone/>
              <a:defRPr sz="5670"/>
            </a:lvl3pPr>
            <a:lvl4pPr marL="3239770" indent="0">
              <a:buNone/>
              <a:defRPr sz="4725"/>
            </a:lvl4pPr>
            <a:lvl5pPr marL="4319905" indent="0">
              <a:buNone/>
              <a:defRPr sz="4725"/>
            </a:lvl5pPr>
            <a:lvl6pPr marL="5400040" indent="0">
              <a:buNone/>
              <a:defRPr sz="4725"/>
            </a:lvl6pPr>
            <a:lvl7pPr marL="6480175" indent="0">
              <a:buNone/>
              <a:defRPr sz="4725"/>
            </a:lvl7pPr>
            <a:lvl8pPr marL="7559675" indent="0">
              <a:buNone/>
              <a:defRPr sz="4725"/>
            </a:lvl8pPr>
            <a:lvl9pPr marL="8639810" indent="0">
              <a:buNone/>
              <a:defRPr sz="4725"/>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80135" indent="0">
              <a:buNone/>
              <a:defRPr sz="3305"/>
            </a:lvl2pPr>
            <a:lvl3pPr marL="2160270" indent="0">
              <a:buNone/>
              <a:defRPr sz="2835"/>
            </a:lvl3pPr>
            <a:lvl4pPr marL="3239770" indent="0">
              <a:buNone/>
              <a:defRPr sz="2360"/>
            </a:lvl4pPr>
            <a:lvl5pPr marL="4319905" indent="0">
              <a:buNone/>
              <a:defRPr sz="2360"/>
            </a:lvl5pPr>
            <a:lvl6pPr marL="5400040" indent="0">
              <a:buNone/>
              <a:defRPr sz="2360"/>
            </a:lvl6pPr>
            <a:lvl7pPr marL="6480175" indent="0">
              <a:buNone/>
              <a:defRPr sz="2360"/>
            </a:lvl7pPr>
            <a:lvl8pPr marL="7559675" indent="0">
              <a:buNone/>
              <a:defRPr sz="2360"/>
            </a:lvl8pPr>
            <a:lvl9pPr marL="8639810" indent="0">
              <a:buNone/>
              <a:defRPr sz="2360"/>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30-03-2024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60270" rtl="0" eaLnBrk="1" latinLnBrk="0" hangingPunct="1">
        <a:lnSpc>
          <a:spcPct val="90000"/>
        </a:lnSpc>
        <a:spcBef>
          <a:spcPct val="0"/>
        </a:spcBef>
        <a:buNone/>
        <a:defRPr sz="10395" kern="1200">
          <a:solidFill>
            <a:schemeClr val="tx1"/>
          </a:solidFill>
          <a:latin typeface="+mj-lt"/>
          <a:ea typeface="+mj-ea"/>
          <a:cs typeface="+mj-cs"/>
        </a:defRPr>
      </a:lvl1pPr>
    </p:titleStyle>
    <p:bodyStyle>
      <a:lvl1pPr marL="539750" indent="-539750" algn="l" defTabSz="2160270" rtl="0" eaLnBrk="1" latinLnBrk="0" hangingPunct="1">
        <a:lnSpc>
          <a:spcPct val="90000"/>
        </a:lnSpc>
        <a:spcBef>
          <a:spcPts val="2360"/>
        </a:spcBef>
        <a:buFont typeface="Arial" panose="020B0604020202020204" pitchFamily="34" charset="0"/>
        <a:buChar char="•"/>
        <a:defRPr sz="6615" kern="1200">
          <a:solidFill>
            <a:schemeClr val="tx1"/>
          </a:solidFill>
          <a:latin typeface="+mn-lt"/>
          <a:ea typeface="+mn-ea"/>
          <a:cs typeface="+mn-cs"/>
        </a:defRPr>
      </a:lvl1pPr>
      <a:lvl2pPr marL="1619885" indent="-539750" algn="l" defTabSz="2160270" rtl="0" eaLnBrk="1" latinLnBrk="0" hangingPunct="1">
        <a:lnSpc>
          <a:spcPct val="90000"/>
        </a:lnSpc>
        <a:spcBef>
          <a:spcPts val="1180"/>
        </a:spcBef>
        <a:buFont typeface="Arial" panose="020B0604020202020204" pitchFamily="34" charset="0"/>
        <a:buChar char="•"/>
        <a:defRPr sz="5670" kern="1200">
          <a:solidFill>
            <a:schemeClr val="tx1"/>
          </a:solidFill>
          <a:latin typeface="+mn-lt"/>
          <a:ea typeface="+mn-ea"/>
          <a:cs typeface="+mn-cs"/>
        </a:defRPr>
      </a:lvl2pPr>
      <a:lvl3pPr marL="2700020" indent="-539750" algn="l" defTabSz="2160270" rtl="0" eaLnBrk="1" latinLnBrk="0" hangingPunct="1">
        <a:lnSpc>
          <a:spcPct val="90000"/>
        </a:lnSpc>
        <a:spcBef>
          <a:spcPts val="1180"/>
        </a:spcBef>
        <a:buFont typeface="Arial" panose="020B0604020202020204" pitchFamily="34" charset="0"/>
        <a:buChar char="•"/>
        <a:defRPr sz="4725" kern="1200">
          <a:solidFill>
            <a:schemeClr val="tx1"/>
          </a:solidFill>
          <a:latin typeface="+mn-lt"/>
          <a:ea typeface="+mn-ea"/>
          <a:cs typeface="+mn-cs"/>
        </a:defRPr>
      </a:lvl3pPr>
      <a:lvl4pPr marL="378015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4pPr>
      <a:lvl5pPr marL="486029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5pPr>
      <a:lvl6pPr marL="593979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6pPr>
      <a:lvl7pPr marL="701992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7pPr>
      <a:lvl8pPr marL="810006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8pPr>
      <a:lvl9pPr marL="918019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9pPr>
    </p:bodyStyle>
    <p:otherStyle>
      <a:defPPr>
        <a:defRPr lang="en-US"/>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11" y="3893733"/>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IN" sz="2200" dirty="0"/>
              <a:t>    </a:t>
            </a:r>
          </a:p>
        </p:txBody>
      </p:sp>
      <p:sp>
        <p:nvSpPr>
          <p:cNvPr id="5" name="Rectangle 4"/>
          <p:cNvSpPr/>
          <p:nvPr/>
        </p:nvSpPr>
        <p:spPr>
          <a:xfrm>
            <a:off x="-42227" y="9970881"/>
            <a:ext cx="21600840" cy="5700226"/>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200" dirty="0"/>
          </a:p>
        </p:txBody>
      </p:sp>
      <p:sp>
        <p:nvSpPr>
          <p:cNvPr id="6" name="Rectangle 5"/>
          <p:cNvSpPr/>
          <p:nvPr/>
        </p:nvSpPr>
        <p:spPr>
          <a:xfrm>
            <a:off x="-12911" y="15671107"/>
            <a:ext cx="21571523"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2200" dirty="0">
              <a:latin typeface="Times New Roman" panose="02020603050405020304" pitchFamily="18" charset="0"/>
              <a:cs typeface="Times New Roman" panose="02020603050405020304" pitchFamily="18" charset="0"/>
            </a:endParaRPr>
          </a:p>
        </p:txBody>
      </p:sp>
      <p:sp>
        <p:nvSpPr>
          <p:cNvPr id="7" name="Rectangle 6"/>
          <p:cNvSpPr/>
          <p:nvPr/>
        </p:nvSpPr>
        <p:spPr>
          <a:xfrm>
            <a:off x="28003" y="21903575"/>
            <a:ext cx="21559626" cy="5412668"/>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200"/>
          </a:p>
        </p:txBody>
      </p:sp>
      <p:sp>
        <p:nvSpPr>
          <p:cNvPr id="8" name="Rectangle 7"/>
          <p:cNvSpPr/>
          <p:nvPr/>
        </p:nvSpPr>
        <p:spPr>
          <a:xfrm>
            <a:off x="-8251" y="27346472"/>
            <a:ext cx="21607776"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200"/>
          </a:p>
        </p:txBody>
      </p:sp>
      <p:sp>
        <p:nvSpPr>
          <p:cNvPr id="19" name="Rectangle 18"/>
          <p:cNvSpPr/>
          <p:nvPr/>
        </p:nvSpPr>
        <p:spPr>
          <a:xfrm>
            <a:off x="231713" y="4137953"/>
            <a:ext cx="312108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INTRODUCTION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2200" b="1" i="0" u="none" strike="noStrike" dirty="0">
                <a:solidFill>
                  <a:srgbClr val="000000"/>
                </a:solidFill>
                <a:effectLst/>
                <a:latin typeface="Times New Roman" panose="02020603050405020304" pitchFamily="18" charset="0"/>
              </a:rPr>
              <a:t> </a:t>
            </a:r>
            <a:r>
              <a:rPr lang="en-US" sz="3600" b="1" i="0" u="none" strike="noStrike" dirty="0" err="1">
                <a:solidFill>
                  <a:srgbClr val="000000"/>
                </a:solidFill>
                <a:effectLst/>
                <a:latin typeface="Times New Roman" panose="02020603050405020304" pitchFamily="18" charset="0"/>
              </a:rPr>
              <a:t>Peppercheck</a:t>
            </a:r>
            <a:r>
              <a:rPr lang="en-US" sz="3600" b="1" i="0" u="none" strike="noStrike" dirty="0">
                <a:solidFill>
                  <a:srgbClr val="000000"/>
                </a:solidFill>
                <a:effectLst/>
                <a:latin typeface="Times New Roman" panose="02020603050405020304" pitchFamily="18" charset="0"/>
              </a:rPr>
              <a:t>: Deep Learning-based Bell Pepper Detection Disease using Convolutional Neural Network and </a:t>
            </a:r>
            <a:r>
              <a:rPr lang="en-US" sz="3600" b="1" i="0" u="none" strike="noStrike" dirty="0" err="1">
                <a:solidFill>
                  <a:srgbClr val="000000"/>
                </a:solidFill>
                <a:effectLst/>
                <a:latin typeface="Times New Roman" panose="02020603050405020304" pitchFamily="18" charset="0"/>
              </a:rPr>
              <a:t>xception</a:t>
            </a:r>
            <a:r>
              <a:rPr lang="en-US" sz="3600" b="1" i="0" u="none" strike="noStrike" dirty="0">
                <a:solidFill>
                  <a:srgbClr val="000000"/>
                </a:solidFill>
                <a:effectLst/>
                <a:latin typeface="Times New Roman" panose="02020603050405020304" pitchFamily="18" charset="0"/>
              </a:rPr>
              <a:t> method in the Safeguarding Crop Health through disease detection</a:t>
            </a:r>
            <a:endParaRPr lang="en-IN" sz="3600" b="1" dirty="0"/>
          </a:p>
        </p:txBody>
      </p:sp>
      <p:sp>
        <p:nvSpPr>
          <p:cNvPr id="22" name="Rectangle 21"/>
          <p:cNvSpPr/>
          <p:nvPr/>
        </p:nvSpPr>
        <p:spPr>
          <a:xfrm>
            <a:off x="230503" y="16150742"/>
            <a:ext cx="1959159"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RESULTS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230503" y="22240906"/>
            <a:ext cx="582739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DISCUSSION AND CONCLUSION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230503" y="27406930"/>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BIBLIOGRAPHY</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30503" y="10030917"/>
            <a:ext cx="512254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MATERIALS AND METHODS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769441"/>
          </a:xfrm>
          <a:prstGeom prst="rect">
            <a:avLst/>
          </a:prstGeom>
          <a:noFill/>
        </p:spPr>
        <p:txBody>
          <a:bodyPr wrap="square" rtlCol="0">
            <a:spAutoFit/>
          </a:bodyPr>
          <a:lstStyle/>
          <a:p>
            <a:pPr algn="r"/>
            <a:r>
              <a:rPr lang="en-US" sz="2200" b="1">
                <a:solidFill>
                  <a:schemeClr val="bg1"/>
                </a:solidFill>
                <a:latin typeface="Times New Roman" panose="02020603050405020304" pitchFamily="18" charset="0"/>
                <a:cs typeface="Times New Roman" panose="02020603050405020304" pitchFamily="18" charset="0"/>
              </a:rPr>
              <a:t> Ms. Poorani.S            </a:t>
            </a:r>
            <a:endParaRPr lang="en-US" sz="2200" b="1" dirty="0">
              <a:solidFill>
                <a:schemeClr val="bg1"/>
              </a:solidFill>
              <a:latin typeface="Times New Roman" panose="02020603050405020304" pitchFamily="18" charset="0"/>
              <a:cs typeface="Times New Roman" panose="02020603050405020304" pitchFamily="18" charset="0"/>
            </a:endParaRPr>
          </a:p>
          <a:p>
            <a:pPr algn="r"/>
            <a:r>
              <a:rPr lang="en-US" sz="2200" b="1" dirty="0">
                <a:solidFill>
                  <a:schemeClr val="bg1"/>
                </a:solidFill>
                <a:latin typeface="Times New Roman" panose="02020603050405020304" pitchFamily="18" charset="0"/>
                <a:cs typeface="Times New Roman" panose="02020603050405020304" pitchFamily="18" charset="0"/>
              </a:rPr>
              <a:t> Guided by Dr. Mary Valantina. G</a:t>
            </a:r>
            <a:endParaRPr lang="en-IN" sz="2200"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53824" y="4288569"/>
            <a:ext cx="15371969" cy="5509200"/>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 </a:t>
            </a:r>
          </a:p>
          <a:p>
            <a:pPr marL="340995" indent="-340995">
              <a:buFont typeface="Wingdings" panose="05000000000000000000" pitchFamily="2" charset="2"/>
              <a:buChar char="Ø"/>
            </a:pPr>
            <a:endParaRPr lang="en-US" altLang="en-IN" sz="2200" b="1" dirty="0">
              <a:latin typeface="Times New Roman" panose="02020603050405020304" pitchFamily="18" charset="0"/>
              <a:cs typeface="Times New Roman" panose="02020603050405020304" pitchFamily="18" charset="0"/>
              <a:sym typeface="+mn-ea"/>
            </a:endParaRPr>
          </a:p>
          <a:p>
            <a:pPr marL="340995" indent="-340995" algn="just">
              <a:buFont typeface="Wingdings" panose="05000000000000000000" pitchFamily="2" charset="2"/>
              <a:buChar char="Ø"/>
            </a:pPr>
            <a:r>
              <a:rPr lang="en-US" sz="2200" b="1" i="0" u="none" strike="noStrike" dirty="0">
                <a:solidFill>
                  <a:srgbClr val="000000"/>
                </a:solidFill>
                <a:effectLst/>
                <a:latin typeface="Times New Roman" panose="02020603050405020304" pitchFamily="18" charset="0"/>
              </a:rPr>
              <a:t>Bell pepper diseases encompass a range of fungal, bacterial, viral, and physiological disorders that can significantly impact crop yield and quality. Symptoms such as leaf spots, powdery mildew, blossom end rot, and viral mottling manifest, threatening the health and productivity of bell pepper plants. </a:t>
            </a:r>
          </a:p>
          <a:p>
            <a:pPr marL="340995" indent="-340995" algn="just">
              <a:buFont typeface="Wingdings" panose="05000000000000000000" pitchFamily="2" charset="2"/>
              <a:buChar char="Ø"/>
            </a:pPr>
            <a:endParaRPr lang="en-US" sz="2200" b="1" dirty="0">
              <a:solidFill>
                <a:srgbClr val="000000"/>
              </a:solidFill>
              <a:latin typeface="Times New Roman" panose="02020603050405020304" pitchFamily="18" charset="0"/>
            </a:endParaRPr>
          </a:p>
          <a:p>
            <a:pPr marL="340995" indent="-340995" algn="just">
              <a:buFont typeface="Wingdings" panose="05000000000000000000" pitchFamily="2" charset="2"/>
              <a:buChar char="Ø"/>
            </a:pPr>
            <a:r>
              <a:rPr lang="en-US" sz="2200" b="1" i="0" u="none" strike="noStrike" dirty="0">
                <a:solidFill>
                  <a:srgbClr val="000000"/>
                </a:solidFill>
                <a:effectLst/>
                <a:latin typeface="Times New Roman" panose="02020603050405020304" pitchFamily="18" charset="0"/>
              </a:rPr>
              <a:t>Environmental factors, cultural practices, and pathogen presence contribute to disease development, necessitating vigilant management strategies. Growers employ cultural practices like sanitation and crop rotation, supplemented by chemical and biological control methods, to mitigate disease spread. </a:t>
            </a:r>
          </a:p>
          <a:p>
            <a:pPr marL="340995" indent="-340995" algn="just">
              <a:buFont typeface="Wingdings" panose="05000000000000000000" pitchFamily="2" charset="2"/>
              <a:buChar char="Ø"/>
            </a:pPr>
            <a:endParaRPr lang="en-US" sz="2200" b="1" dirty="0">
              <a:solidFill>
                <a:srgbClr val="000000"/>
              </a:solidFill>
              <a:latin typeface="Times New Roman" panose="02020603050405020304" pitchFamily="18" charset="0"/>
            </a:endParaRPr>
          </a:p>
          <a:p>
            <a:pPr marL="340995" indent="-340995" algn="just">
              <a:buFont typeface="Wingdings" panose="05000000000000000000" pitchFamily="2" charset="2"/>
              <a:buChar char="Ø"/>
            </a:pPr>
            <a:r>
              <a:rPr lang="en-US" sz="2200" b="1" i="0" u="none" strike="noStrike" dirty="0">
                <a:solidFill>
                  <a:srgbClr val="000000"/>
                </a:solidFill>
                <a:effectLst/>
                <a:latin typeface="Times New Roman" panose="02020603050405020304" pitchFamily="18" charset="0"/>
              </a:rPr>
              <a:t>Additionally, resistant cultivars and integrated pest management approaches offer sustainable solutions for disease prevention. Ongoing research focuses on developing resilient varieties and innovative control measures to address emerging disease challenges. Ensure that the dataset represents the diversity of scenarios in which you expect the detection model.</a:t>
            </a:r>
          </a:p>
          <a:p>
            <a:pPr marL="340995" indent="-340995" algn="just">
              <a:buFont typeface="Wingdings" panose="05000000000000000000" pitchFamily="2" charset="2"/>
              <a:buChar char="Ø"/>
            </a:pPr>
            <a:endParaRPr lang="en-US" sz="2200" b="1" dirty="0">
              <a:solidFill>
                <a:srgbClr val="000000"/>
              </a:solidFill>
              <a:latin typeface="Times New Roman" panose="02020603050405020304" pitchFamily="18" charset="0"/>
            </a:endParaRPr>
          </a:p>
          <a:p>
            <a:pPr marL="340995" indent="-340995" algn="just">
              <a:buFont typeface="Wingdings" panose="05000000000000000000" pitchFamily="2" charset="2"/>
              <a:buChar char="Ø"/>
            </a:pPr>
            <a:r>
              <a:rPr lang="en-US" sz="2200" b="1" dirty="0">
                <a:solidFill>
                  <a:srgbClr val="000000"/>
                </a:solidFill>
                <a:latin typeface="Times New Roman" panose="02020603050405020304" pitchFamily="18" charset="0"/>
              </a:rPr>
              <a:t>W</a:t>
            </a:r>
            <a:r>
              <a:rPr lang="en-US" sz="2200" b="1" i="0" u="none" strike="noStrike" dirty="0">
                <a:solidFill>
                  <a:srgbClr val="000000"/>
                </a:solidFill>
                <a:effectLst/>
                <a:latin typeface="Times New Roman" panose="02020603050405020304" pitchFamily="18" charset="0"/>
              </a:rPr>
              <a:t>e aim to develop a robust and precise system that contributes to the early identification and mitigation of diseases affecting bell pepper crops, thereby </a:t>
            </a:r>
            <a:r>
              <a:rPr lang="en-US" sz="2200" b="1" i="0" u="none" strike="noStrike" dirty="0" err="1">
                <a:solidFill>
                  <a:srgbClr val="000000"/>
                </a:solidFill>
                <a:effectLst/>
                <a:latin typeface="Times New Roman" panose="02020603050405020304" pitchFamily="18" charset="0"/>
              </a:rPr>
              <a:t>optimising</a:t>
            </a:r>
            <a:r>
              <a:rPr lang="en-US" sz="2200" b="1" i="0" u="none" strike="noStrike" dirty="0">
                <a:solidFill>
                  <a:srgbClr val="000000"/>
                </a:solidFill>
                <a:effectLst/>
                <a:latin typeface="Times New Roman" panose="02020603050405020304" pitchFamily="18" charset="0"/>
              </a:rPr>
              <a:t> agricultural practice.</a:t>
            </a:r>
            <a:endParaRPr lang="en-US" altLang="en-IN" sz="2200" b="1" dirty="0">
              <a:latin typeface="Times New Roman" panose="02020603050405020304" pitchFamily="18" charset="0"/>
              <a:cs typeface="Times New Roman" panose="02020603050405020304" pitchFamily="18" charset="0"/>
              <a:sym typeface="+mn-ea"/>
            </a:endParaRPr>
          </a:p>
        </p:txBody>
      </p:sp>
      <p:sp>
        <p:nvSpPr>
          <p:cNvPr id="36" name="TextBox 35"/>
          <p:cNvSpPr txBox="1"/>
          <p:nvPr/>
        </p:nvSpPr>
        <p:spPr>
          <a:xfrm>
            <a:off x="2189662" y="10414291"/>
            <a:ext cx="12078470" cy="430887"/>
          </a:xfrm>
          <a:prstGeom prst="rect">
            <a:avLst/>
          </a:prstGeom>
          <a:noFill/>
        </p:spPr>
        <p:txBody>
          <a:bodyPr wrap="square" rtlCol="0">
            <a:spAutoFit/>
          </a:bodyPr>
          <a:lstStyle/>
          <a:p>
            <a:endParaRPr lang="en-IN" sz="220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529416" y="18613307"/>
            <a:ext cx="21139308" cy="313932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 </a:t>
            </a: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42227" y="22894741"/>
            <a:ext cx="20828633" cy="4493538"/>
          </a:xfrm>
          <a:prstGeom prst="rect">
            <a:avLst/>
          </a:prstGeom>
          <a:noFill/>
        </p:spPr>
        <p:txBody>
          <a:bodyPr wrap="square" rtlCol="0">
            <a:spAutoFit/>
          </a:bodyPr>
          <a:lstStyle/>
          <a:p>
            <a:pPr marL="340995" indent="-340995" algn="just">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rPr>
              <a:t>Based on  T-test Statistical analysis, the significance value of  p=0.001 (independent sample T - test p&lt;0.05) is obtained and shows that there is a statistical significant difference between the Group 1 and Group 2.</a:t>
            </a:r>
          </a:p>
          <a:p>
            <a:pPr marL="340995" indent="-340995" algn="just">
              <a:buFont typeface="Wingdings" panose="05000000000000000000" pitchFamily="2" charset="2"/>
              <a:buChar char="Ø"/>
            </a:pPr>
            <a:endParaRPr lang="en-US" altLang="en-IN" sz="2200" b="1" dirty="0">
              <a:latin typeface="Times New Roman" panose="02020603050405020304" pitchFamily="18" charset="0"/>
              <a:cs typeface="Times New Roman" panose="02020603050405020304" pitchFamily="18" charset="0"/>
            </a:endParaRPr>
          </a:p>
          <a:p>
            <a:pPr marL="340995" indent="-340995" algn="just">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rPr>
              <a:t>Overall , the accuracy of the </a:t>
            </a:r>
            <a:r>
              <a:rPr lang="en-US" sz="2200" b="1" dirty="0">
                <a:latin typeface="Times New Roman" panose="02020603050405020304" pitchFamily="18" charset="0"/>
                <a:cs typeface="Times New Roman" panose="02020603050405020304" pitchFamily="18" charset="0"/>
              </a:rPr>
              <a:t>Convolutional Neural Networks (CNN) </a:t>
            </a:r>
            <a:r>
              <a:rPr lang="en-US" altLang="en-IN" sz="2200" b="1" dirty="0">
                <a:latin typeface="Times New Roman" panose="02020603050405020304" pitchFamily="18" charset="0"/>
                <a:cs typeface="Times New Roman" panose="02020603050405020304" pitchFamily="18" charset="0"/>
              </a:rPr>
              <a:t>is 85.61% and it is better than the </a:t>
            </a:r>
            <a:r>
              <a:rPr lang="en-US" altLang="en-IN" sz="2200" b="1" dirty="0" err="1">
                <a:latin typeface="Times New Roman" panose="02020603050405020304" pitchFamily="18" charset="0"/>
                <a:cs typeface="Times New Roman" panose="02020603050405020304" pitchFamily="18" charset="0"/>
              </a:rPr>
              <a:t>Xception</a:t>
            </a:r>
            <a:r>
              <a:rPr lang="en-US" altLang="en-IN" sz="2200" b="1" dirty="0">
                <a:latin typeface="Times New Roman" panose="02020603050405020304" pitchFamily="18" charset="0"/>
                <a:cs typeface="Times New Roman" panose="02020603050405020304" pitchFamily="18" charset="0"/>
              </a:rPr>
              <a:t>. Models undergo training on the training set, with adjustments made based on validation performance.</a:t>
            </a:r>
          </a:p>
          <a:p>
            <a:pPr lvl="2" algn="just"/>
            <a:endParaRPr lang="en-US" sz="2200" b="1" dirty="0">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Convolutional Neural Networks (CNN)  </a:t>
            </a:r>
            <a:r>
              <a:rPr lang="en-US" altLang="en-IN" sz="2200" b="1" dirty="0">
                <a:latin typeface="Times New Roman" panose="02020603050405020304" pitchFamily="18" charset="0"/>
                <a:cs typeface="Times New Roman" panose="02020603050405020304" pitchFamily="18" charset="0"/>
              </a:rPr>
              <a:t>- 85.61%</a:t>
            </a:r>
          </a:p>
          <a:p>
            <a:pPr marL="1257300" lvl="2" indent="-342900" algn="just">
              <a:buFont typeface="Wingdings" panose="05000000000000000000" pitchFamily="2" charset="2"/>
              <a:buChar char="ü"/>
            </a:pPr>
            <a:r>
              <a:rPr lang="en-US" altLang="en-IN" sz="2200" b="1" dirty="0">
                <a:latin typeface="Times New Roman" panose="02020603050405020304" pitchFamily="18" charset="0"/>
                <a:cs typeface="Times New Roman" panose="02020603050405020304" pitchFamily="18" charset="0"/>
              </a:rPr>
              <a:t>  </a:t>
            </a:r>
            <a:r>
              <a:rPr lang="en-US" altLang="en-IN" sz="2200" b="1" dirty="0" err="1">
                <a:latin typeface="Times New Roman" panose="02020603050405020304" pitchFamily="18" charset="0"/>
                <a:cs typeface="Times New Roman" panose="02020603050405020304" pitchFamily="18" charset="0"/>
                <a:sym typeface="+mn-ea"/>
              </a:rPr>
              <a:t>Xception</a:t>
            </a:r>
            <a:r>
              <a:rPr lang="en-US" altLang="en-IN" sz="2200" b="1" dirty="0">
                <a:latin typeface="Times New Roman" panose="02020603050405020304" pitchFamily="18" charset="0"/>
                <a:cs typeface="Times New Roman" panose="02020603050405020304" pitchFamily="18" charset="0"/>
                <a:sym typeface="+mn-ea"/>
              </a:rPr>
              <a:t> </a:t>
            </a:r>
            <a:r>
              <a:rPr lang="en-US" altLang="en-IN" sz="2200" b="1">
                <a:latin typeface="Times New Roman" panose="02020603050405020304" pitchFamily="18" charset="0"/>
                <a:cs typeface="Times New Roman" panose="02020603050405020304" pitchFamily="18" charset="0"/>
                <a:sym typeface="+mn-ea"/>
              </a:rPr>
              <a:t>Algorithm                            </a:t>
            </a:r>
            <a:r>
              <a:rPr lang="en-US" sz="2200" b="1">
                <a:latin typeface="Times New Roman" panose="02020603050405020304" pitchFamily="18" charset="0"/>
                <a:cs typeface="Times New Roman" panose="02020603050405020304" pitchFamily="18" charset="0"/>
                <a:sym typeface="+mn-ea"/>
              </a:rPr>
              <a:t>    </a:t>
            </a:r>
            <a:r>
              <a:rPr lang="en-US" altLang="en-IN" sz="2200" b="1">
                <a:latin typeface="Times New Roman" panose="02020603050405020304" pitchFamily="18" charset="0"/>
                <a:cs typeface="Times New Roman" panose="02020603050405020304" pitchFamily="18" charset="0"/>
              </a:rPr>
              <a:t> </a:t>
            </a:r>
            <a:r>
              <a:rPr lang="en-US" altLang="en-IN" sz="2200" b="1" dirty="0">
                <a:latin typeface="Times New Roman" panose="02020603050405020304" pitchFamily="18" charset="0"/>
                <a:cs typeface="Times New Roman" panose="02020603050405020304" pitchFamily="18" charset="0"/>
              </a:rPr>
              <a:t>-  80.40%</a:t>
            </a:r>
          </a:p>
          <a:p>
            <a:pPr algn="just"/>
            <a:endParaRPr lang="en-US" altLang="en-IN" sz="2200" b="1" dirty="0">
              <a:latin typeface="Times New Roman" panose="02020603050405020304" pitchFamily="18" charset="0"/>
              <a:cs typeface="Times New Roman" panose="02020603050405020304" pitchFamily="18" charset="0"/>
            </a:endParaRPr>
          </a:p>
          <a:p>
            <a:pPr marL="340995" indent="-340995" algn="just">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rPr>
              <a:t> From the work, it is concluded that Convolutional Neural Networks (CNN) consistently demonstrate superior accuracy compared to </a:t>
            </a:r>
            <a:r>
              <a:rPr lang="en-US" altLang="en-IN" sz="2200" b="1" dirty="0" err="1">
                <a:latin typeface="Times New Roman" panose="02020603050405020304" pitchFamily="18" charset="0"/>
                <a:cs typeface="Times New Roman" panose="02020603050405020304" pitchFamily="18" charset="0"/>
              </a:rPr>
              <a:t>Xception</a:t>
            </a:r>
            <a:r>
              <a:rPr lang="en-US" altLang="en-IN" sz="2200" b="1" dirty="0">
                <a:latin typeface="Times New Roman" panose="02020603050405020304" pitchFamily="18" charset="0"/>
                <a:cs typeface="Times New Roman" panose="02020603050405020304" pitchFamily="18" charset="0"/>
              </a:rPr>
              <a:t> in the detection of bell pepper, highlighting the robustness and effectiveness of CNN architectures for image recognition tasks in agricultural contexts. A decision is then made between CNN and </a:t>
            </a:r>
            <a:r>
              <a:rPr lang="en-US" altLang="en-IN" sz="2200" b="1" dirty="0" err="1">
                <a:latin typeface="Times New Roman" panose="02020603050405020304" pitchFamily="18" charset="0"/>
                <a:cs typeface="Times New Roman" panose="02020603050405020304" pitchFamily="18" charset="0"/>
              </a:rPr>
              <a:t>Xception</a:t>
            </a:r>
            <a:r>
              <a:rPr lang="en-US" altLang="en-IN" sz="2200" b="1" dirty="0">
                <a:latin typeface="Times New Roman" panose="02020603050405020304" pitchFamily="18" charset="0"/>
                <a:cs typeface="Times New Roman" panose="02020603050405020304" pitchFamily="18" charset="0"/>
              </a:rPr>
              <a:t> architectures based on computational resources and performance requirements. The dataset is divided into training and validation sets, with potential augmentation techniques applied to increase variability.</a:t>
            </a:r>
          </a:p>
        </p:txBody>
      </p:sp>
      <p:sp>
        <p:nvSpPr>
          <p:cNvPr id="39" name="TextBox 38"/>
          <p:cNvSpPr txBox="1"/>
          <p:nvPr/>
        </p:nvSpPr>
        <p:spPr>
          <a:xfrm>
            <a:off x="-44988" y="28271766"/>
            <a:ext cx="21139308" cy="4473532"/>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Ammon, Royce J. 2001. Global Television and the Shaping of World Politics: CNN, </a:t>
            </a:r>
            <a:r>
              <a:rPr lang="en-US" sz="2200" b="1" dirty="0" err="1">
                <a:latin typeface="Times New Roman" panose="02020603050405020304" pitchFamily="18" charset="0"/>
                <a:cs typeface="Times New Roman" panose="02020603050405020304" pitchFamily="18" charset="0"/>
              </a:rPr>
              <a:t>Telediplomacy</a:t>
            </a:r>
            <a:r>
              <a:rPr lang="en-US" sz="2200" b="1" dirty="0">
                <a:latin typeface="Times New Roman" panose="02020603050405020304" pitchFamily="18" charset="0"/>
                <a:cs typeface="Times New Roman" panose="02020603050405020304" pitchFamily="18" charset="0"/>
              </a:rPr>
              <a:t>, and Foreign Policy. McFarland. This seminal work examines the profound impact of global television, particularly CNN, on shaping international politics, </a:t>
            </a:r>
            <a:r>
              <a:rPr lang="en-US" sz="2200" b="1" dirty="0" err="1">
                <a:latin typeface="Times New Roman" panose="02020603050405020304" pitchFamily="18" charset="0"/>
                <a:cs typeface="Times New Roman" panose="02020603050405020304" pitchFamily="18" charset="0"/>
              </a:rPr>
              <a:t>telediplomacy</a:t>
            </a:r>
            <a:r>
              <a:rPr lang="en-US" sz="2200" b="1" dirty="0">
                <a:latin typeface="Times New Roman" panose="02020603050405020304" pitchFamily="18" charset="0"/>
                <a:cs typeface="Times New Roman" panose="02020603050405020304" pitchFamily="18" charset="0"/>
              </a:rPr>
              <a:t>, and foreign policy in the modern era.</a:t>
            </a:r>
          </a:p>
          <a:p>
            <a:pPr marL="340995" indent="-340995" algn="just">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0995" indent="-340995" algn="just">
              <a:buFont typeface="Wingdings" panose="05000000000000000000" pitchFamily="2" charset="2"/>
              <a:buChar char="Ø"/>
            </a:pPr>
            <a:r>
              <a:rPr lang="en-US" sz="2200" b="1" dirty="0" err="1">
                <a:latin typeface="Times New Roman" panose="02020603050405020304" pitchFamily="18" charset="0"/>
                <a:cs typeface="Times New Roman" panose="02020603050405020304" pitchFamily="18" charset="0"/>
              </a:rPr>
              <a:t>Djeddi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Chawki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Yousri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Kessentini</a:t>
            </a:r>
            <a:r>
              <a:rPr lang="en-US" sz="2200" b="1" dirty="0">
                <a:latin typeface="Times New Roman" panose="02020603050405020304" pitchFamily="18" charset="0"/>
                <a:cs typeface="Times New Roman" panose="02020603050405020304" pitchFamily="18" charset="0"/>
              </a:rPr>
              <a:t>, Imran Siddiqi, and Mohamed </a:t>
            </a:r>
            <a:r>
              <a:rPr lang="en-US" sz="2200" b="1" dirty="0" err="1">
                <a:latin typeface="Times New Roman" panose="02020603050405020304" pitchFamily="18" charset="0"/>
                <a:cs typeface="Times New Roman" panose="02020603050405020304" pitchFamily="18" charset="0"/>
              </a:rPr>
              <a:t>Jmaiel</a:t>
            </a:r>
            <a:r>
              <a:rPr lang="en-US" sz="2200" b="1" dirty="0">
                <a:latin typeface="Times New Roman" panose="02020603050405020304" pitchFamily="18" charset="0"/>
                <a:cs typeface="Times New Roman" panose="02020603050405020304" pitchFamily="18" charset="0"/>
              </a:rPr>
              <a:t>. 2021. Pattern Recognition and Artificial Intelligence: 4th Mediterranean Conference, </a:t>
            </a:r>
            <a:r>
              <a:rPr lang="en-US" sz="2200" b="1" dirty="0" err="1">
                <a:latin typeface="Times New Roman" panose="02020603050405020304" pitchFamily="18" charset="0"/>
                <a:cs typeface="Times New Roman" panose="02020603050405020304" pitchFamily="18" charset="0"/>
              </a:rPr>
              <a:t>MedPRAI</a:t>
            </a:r>
            <a:r>
              <a:rPr lang="en-US" sz="2200" b="1" dirty="0">
                <a:latin typeface="Times New Roman" panose="02020603050405020304" pitchFamily="18" charset="0"/>
                <a:cs typeface="Times New Roman" panose="02020603050405020304" pitchFamily="18" charset="0"/>
              </a:rPr>
              <a:t> 2020, </a:t>
            </a:r>
            <a:r>
              <a:rPr lang="en-US" sz="2200" b="1" dirty="0" err="1">
                <a:latin typeface="Times New Roman" panose="02020603050405020304" pitchFamily="18" charset="0"/>
                <a:cs typeface="Times New Roman" panose="02020603050405020304" pitchFamily="18" charset="0"/>
              </a:rPr>
              <a:t>Hammamet</a:t>
            </a:r>
            <a:r>
              <a:rPr lang="en-US" sz="2200" b="1" dirty="0">
                <a:latin typeface="Times New Roman" panose="02020603050405020304" pitchFamily="18" charset="0"/>
                <a:cs typeface="Times New Roman" panose="02020603050405020304" pitchFamily="18" charset="0"/>
              </a:rPr>
              <a:t>, Tunisia, December 20–22, 2020, Proceedings. Springer Nature. This conference proceedings volume presents the latest research and developments in pattern recognition and artificial intelligence, showcasing innovative approaches discussed at the 4th Mediterranean Conference.</a:t>
            </a:r>
          </a:p>
          <a:p>
            <a:pPr marL="340995" indent="-340995" algn="just">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0995" indent="-340995"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Flournoy, Don M., and Robert K. Stewart. 1997. CNN: Making News in the Global Market. Delving into the rise and influence of CNN, this book provides an in-depth analysis of how the network has revolutionized news broadcasting and its impact on the global media landscape.</a:t>
            </a:r>
          </a:p>
          <a:p>
            <a:pPr marL="340995" indent="-340995" algn="just">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0995" indent="-340995"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Gururaj, H. L., A. D. Radhika, C. D. Divya, Kumar V. Ravi, and Yu-Chen Hu. 2023. Intelligent Systems in Healthcare and Disease Identification Using Data Science. CRC Press. This comprehensive volume explores cutting-edge applications of data science in healthcare, offering insights into innovative approaches for disease identification and management, thereby contributing significantly to the advancement of intelligent healthcare systems.</a:t>
            </a:r>
            <a:endParaRPr lang="en-IN" sz="2200" b="1" dirty="0">
              <a:latin typeface="Times New Roman" panose="02020603050405020304" pitchFamily="18" charset="0"/>
              <a:cs typeface="Times New Roman" panose="02020603050405020304" pitchFamily="18" charset="0"/>
            </a:endParaRPr>
          </a:p>
        </p:txBody>
      </p:sp>
      <p:sp>
        <p:nvSpPr>
          <p:cNvPr id="29" name="Text Box 28"/>
          <p:cNvSpPr txBox="1"/>
          <p:nvPr/>
        </p:nvSpPr>
        <p:spPr>
          <a:xfrm>
            <a:off x="28003" y="20739738"/>
            <a:ext cx="21435028" cy="1103379"/>
          </a:xfrm>
          <a:prstGeom prst="rect">
            <a:avLst/>
          </a:prstGeom>
          <a:noFill/>
        </p:spPr>
        <p:txBody>
          <a:bodyPr wrap="square" rtlCol="0">
            <a:spAutoFit/>
          </a:bodyPr>
          <a:lstStyle/>
          <a:p>
            <a:pPr algn="just"/>
            <a:r>
              <a:rPr lang="en-US" sz="2200" b="1" dirty="0">
                <a:latin typeface="Times New Roman" panose="02020603050405020304" pitchFamily="18" charset="0"/>
                <a:cs typeface="Times New Roman" panose="02020603050405020304" pitchFamily="18" charset="0"/>
              </a:rPr>
              <a:t> Detecting bell peppers in images using Convolutional Neural Networks (CNN) and </a:t>
            </a:r>
            <a:r>
              <a:rPr lang="en-US" sz="2200" b="1" dirty="0" err="1">
                <a:latin typeface="Times New Roman" panose="02020603050405020304" pitchFamily="18" charset="0"/>
                <a:cs typeface="Times New Roman" panose="02020603050405020304" pitchFamily="18" charset="0"/>
              </a:rPr>
              <a:t>Xception</a:t>
            </a:r>
            <a:r>
              <a:rPr lang="en-US" sz="2200" b="1" dirty="0">
                <a:latin typeface="Times New Roman" panose="02020603050405020304" pitchFamily="18" charset="0"/>
                <a:cs typeface="Times New Roman" panose="02020603050405020304" pitchFamily="18" charset="0"/>
              </a:rPr>
              <a:t> Algorithm involves training these models on a dataset monitoring performance on the validation set to prevent overfitting. Use evaluation metrics such as accuracy and precision disease management is crucial for sustaining bell pepper production and ensuring food security</a:t>
            </a:r>
          </a:p>
        </p:txBody>
      </p:sp>
      <p:sp>
        <p:nvSpPr>
          <p:cNvPr id="9" name="Text Box 8"/>
          <p:cNvSpPr txBox="1"/>
          <p:nvPr/>
        </p:nvSpPr>
        <p:spPr>
          <a:xfrm>
            <a:off x="16032363" y="20214760"/>
            <a:ext cx="4298671" cy="43088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CNN and XCEPTION</a:t>
            </a:r>
          </a:p>
        </p:txBody>
      </p:sp>
      <p:sp>
        <p:nvSpPr>
          <p:cNvPr id="42" name="Text Box 41"/>
          <p:cNvSpPr txBox="1"/>
          <p:nvPr/>
        </p:nvSpPr>
        <p:spPr>
          <a:xfrm>
            <a:off x="15046325" y="9252671"/>
            <a:ext cx="5765340" cy="43088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                         </a:t>
            </a:r>
            <a:r>
              <a:rPr lang="en-US" sz="2200" b="1" i="0" u="none" strike="noStrike" dirty="0">
                <a:solidFill>
                  <a:srgbClr val="000000"/>
                </a:solidFill>
                <a:effectLst/>
                <a:latin typeface="Times New Roman" panose="02020603050405020304" pitchFamily="18" charset="0"/>
              </a:rPr>
              <a:t>Bell Pepper Detection Disease</a:t>
            </a:r>
            <a:endParaRPr lang="en-US" sz="2200" b="1" dirty="0">
              <a:latin typeface="Times New Roman" panose="02020603050405020304" pitchFamily="18" charset="0"/>
              <a:cs typeface="Times New Roman" panose="02020603050405020304" pitchFamily="18" charset="0"/>
            </a:endParaRP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20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02472" y="1261105"/>
            <a:ext cx="5569043" cy="1246495"/>
          </a:xfrm>
          <a:prstGeom prst="rect">
            <a:avLst/>
          </a:prstGeom>
          <a:noFill/>
        </p:spPr>
        <p:txBody>
          <a:bodyPr wrap="square" rtlCol="0">
            <a:spAutoFit/>
          </a:bodyPr>
          <a:lstStyle/>
          <a:p>
            <a:pPr algn="r"/>
            <a:r>
              <a:rPr lang="en-US" sz="2500" b="1" dirty="0">
                <a:solidFill>
                  <a:schemeClr val="bg1"/>
                </a:solidFill>
                <a:latin typeface="Times New Roman" panose="02020603050405020304" pitchFamily="18" charset="0"/>
                <a:cs typeface="Times New Roman" panose="02020603050405020304" pitchFamily="18" charset="0"/>
              </a:rPr>
              <a:t>Name : Mr. Vigneshwaran P</a:t>
            </a:r>
            <a:br>
              <a:rPr lang="en-US" sz="2500" b="1" dirty="0">
                <a:solidFill>
                  <a:schemeClr val="bg1"/>
                </a:solidFill>
                <a:latin typeface="Times New Roman" panose="02020603050405020304" pitchFamily="18" charset="0"/>
                <a:cs typeface="Times New Roman" panose="02020603050405020304" pitchFamily="18" charset="0"/>
              </a:rPr>
            </a:br>
            <a:r>
              <a:rPr lang="en-US" sz="2500" b="1" dirty="0">
                <a:solidFill>
                  <a:schemeClr val="bg1"/>
                </a:solidFill>
                <a:latin typeface="Times New Roman" panose="02020603050405020304" pitchFamily="18" charset="0"/>
                <a:cs typeface="Times New Roman" panose="02020603050405020304" pitchFamily="18" charset="0"/>
              </a:rPr>
              <a:t>Register Number : 192124181</a:t>
            </a:r>
          </a:p>
          <a:p>
            <a:pPr algn="r"/>
            <a:r>
              <a:rPr lang="en-US" sz="2500" b="1" dirty="0">
                <a:solidFill>
                  <a:schemeClr val="bg1"/>
                </a:solidFill>
                <a:latin typeface="Times New Roman" panose="02020603050405020304" pitchFamily="18" charset="0"/>
                <a:cs typeface="Times New Roman" panose="02020603050405020304" pitchFamily="18" charset="0"/>
              </a:rPr>
              <a:t>Guided by : Dr. C. Chandravathi  </a:t>
            </a:r>
          </a:p>
        </p:txBody>
      </p:sp>
      <p:sp>
        <p:nvSpPr>
          <p:cNvPr id="78" name="Text Box 77"/>
          <p:cNvSpPr txBox="1"/>
          <p:nvPr/>
        </p:nvSpPr>
        <p:spPr>
          <a:xfrm>
            <a:off x="18390458" y="12393084"/>
            <a:ext cx="2055495" cy="1158240"/>
          </a:xfrm>
          <a:prstGeom prst="rect">
            <a:avLst/>
          </a:prstGeom>
          <a:noFill/>
        </p:spPr>
        <p:txBody>
          <a:bodyPr wrap="square" rtlCol="0">
            <a:noAutofit/>
          </a:bodyPr>
          <a:lstStyle/>
          <a:p>
            <a:pPr algn="ctr">
              <a:buClrTx/>
              <a:buSzTx/>
              <a:buFontTx/>
            </a:pPr>
            <a:endParaRPr lang="en-US" sz="2200"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AEA150F9-C4C5-1BAE-C938-8797A14465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02472" y="4512101"/>
            <a:ext cx="5765340" cy="22389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3635502-2482-8FD8-0625-02DBB0B8AC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31788" y="6776932"/>
            <a:ext cx="5765340" cy="23524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1BB293B-2F92-7088-AE05-3BCED6E1B0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95587" y="16432647"/>
            <a:ext cx="6372225" cy="36985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33CF40A-A2B0-7B0D-864A-825316E7A3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183" y="9968528"/>
            <a:ext cx="21293698" cy="68220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epper Mighty Veggies Red Bell Pepper Grafted Vegetable - Sugar Creek ...">
            <a:extLst>
              <a:ext uri="{FF2B5EF4-FFF2-40B4-BE49-F238E27FC236}">
                <a16:creationId xmlns:a16="http://schemas.microsoft.com/office/drawing/2014/main" id="{28C1F286-6826-F794-858A-9A2ABE726C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97646" y="10162558"/>
            <a:ext cx="4512203" cy="211358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alifornia Wonder Pepper Seeds | Pepper Seeds for Planting">
            <a:extLst>
              <a:ext uri="{FF2B5EF4-FFF2-40B4-BE49-F238E27FC236}">
                <a16:creationId xmlns:a16="http://schemas.microsoft.com/office/drawing/2014/main" id="{AB1B9234-C2C8-33E7-1E97-80F37258FE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396" y="10807707"/>
            <a:ext cx="4718056" cy="176046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064A79E7-36AA-0B3F-4CC7-89EF3E39DE7B}"/>
              </a:ext>
            </a:extLst>
          </p:cNvPr>
          <p:cNvSpPr txBox="1"/>
          <p:nvPr/>
        </p:nvSpPr>
        <p:spPr>
          <a:xfrm>
            <a:off x="-122182" y="16936613"/>
            <a:ext cx="15117770" cy="3754874"/>
          </a:xfrm>
          <a:prstGeom prst="rect">
            <a:avLst/>
          </a:prstGeom>
          <a:noFill/>
        </p:spPr>
        <p:txBody>
          <a:bodyPr wrap="square" rtlCol="0">
            <a:spAutoFit/>
          </a:bodyPr>
          <a:lstStyle/>
          <a:p>
            <a:pPr marL="342900" indent="-342900">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Collect images of bell peppers and preprocess them by resizing and normalizing pixel </a:t>
            </a:r>
            <a:r>
              <a:rPr lang="en-IN" sz="2200" b="1" dirty="0" err="1">
                <a:latin typeface="Times New Roman" panose="02020603050405020304" pitchFamily="18" charset="0"/>
                <a:cs typeface="Times New Roman" panose="02020603050405020304" pitchFamily="18" charset="0"/>
              </a:rPr>
              <a:t>values.Model</a:t>
            </a:r>
            <a:r>
              <a:rPr lang="en-IN" sz="2200" b="1" dirty="0">
                <a:latin typeface="Times New Roman" panose="02020603050405020304" pitchFamily="18" charset="0"/>
                <a:cs typeface="Times New Roman" panose="02020603050405020304" pitchFamily="18" charset="0"/>
              </a:rPr>
              <a:t> Selection: Choose between CNN and </a:t>
            </a:r>
            <a:r>
              <a:rPr lang="en-IN" sz="2200" b="1" dirty="0" err="1">
                <a:latin typeface="Times New Roman" panose="02020603050405020304" pitchFamily="18" charset="0"/>
                <a:cs typeface="Times New Roman" panose="02020603050405020304" pitchFamily="18" charset="0"/>
              </a:rPr>
              <a:t>Xception</a:t>
            </a:r>
            <a:r>
              <a:rPr lang="en-IN" sz="2200" b="1" dirty="0">
                <a:latin typeface="Times New Roman" panose="02020603050405020304" pitchFamily="18" charset="0"/>
                <a:cs typeface="Times New Roman" panose="02020603050405020304" pitchFamily="18" charset="0"/>
              </a:rPr>
              <a:t> for </a:t>
            </a:r>
            <a:r>
              <a:rPr lang="en-IN" sz="2200" b="1" dirty="0" err="1">
                <a:latin typeface="Times New Roman" panose="02020603050405020304" pitchFamily="18" charset="0"/>
                <a:cs typeface="Times New Roman" panose="02020603050405020304" pitchFamily="18" charset="0"/>
              </a:rPr>
              <a:t>detection.Training</a:t>
            </a:r>
            <a:r>
              <a:rPr lang="en-IN" sz="2200" b="1" dirty="0">
                <a:latin typeface="Times New Roman" panose="02020603050405020304" pitchFamily="18" charset="0"/>
                <a:cs typeface="Times New Roman" panose="02020603050405020304" pitchFamily="18" charset="0"/>
              </a:rPr>
              <a:t> Preparation in Split data into training/validation sets, possibly augmenting data.</a:t>
            </a:r>
          </a:p>
          <a:p>
            <a:pPr marL="342900" indent="-342900">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CNN Training CNN, fine-tuning parameters based on validation </a:t>
            </a:r>
            <a:r>
              <a:rPr lang="en-IN" sz="2200" b="1" dirty="0" err="1">
                <a:latin typeface="Times New Roman" panose="02020603050405020304" pitchFamily="18" charset="0"/>
                <a:cs typeface="Times New Roman" panose="02020603050405020304" pitchFamily="18" charset="0"/>
              </a:rPr>
              <a:t>performance.Xception</a:t>
            </a:r>
            <a:r>
              <a:rPr lang="en-IN" sz="2200" b="1" dirty="0">
                <a:latin typeface="Times New Roman" panose="02020603050405020304" pitchFamily="18" charset="0"/>
                <a:cs typeface="Times New Roman" panose="02020603050405020304" pitchFamily="18" charset="0"/>
              </a:rPr>
              <a:t> Training: Train </a:t>
            </a:r>
            <a:r>
              <a:rPr lang="en-IN" sz="2200" b="1" dirty="0" err="1">
                <a:latin typeface="Times New Roman" panose="02020603050405020304" pitchFamily="18" charset="0"/>
                <a:cs typeface="Times New Roman" panose="02020603050405020304" pitchFamily="18" charset="0"/>
              </a:rPr>
              <a:t>Xception</a:t>
            </a:r>
            <a:r>
              <a:rPr lang="en-IN" sz="2200" b="1" dirty="0">
                <a:latin typeface="Times New Roman" panose="02020603050405020304" pitchFamily="18" charset="0"/>
                <a:cs typeface="Times New Roman" panose="02020603050405020304" pitchFamily="18" charset="0"/>
              </a:rPr>
              <a:t>, possibly using transfer learning, fine-tune </a:t>
            </a:r>
            <a:r>
              <a:rPr lang="en-IN" sz="2200" b="1" dirty="0" err="1">
                <a:latin typeface="Times New Roman" panose="02020603050405020304" pitchFamily="18" charset="0"/>
                <a:cs typeface="Times New Roman" panose="02020603050405020304" pitchFamily="18" charset="0"/>
              </a:rPr>
              <a:t>parameters.Model</a:t>
            </a:r>
            <a:r>
              <a:rPr lang="en-IN" sz="2200" b="1" dirty="0">
                <a:latin typeface="Times New Roman" panose="02020603050405020304" pitchFamily="18" charset="0"/>
                <a:cs typeface="Times New Roman" panose="02020603050405020304" pitchFamily="18" charset="0"/>
              </a:rPr>
              <a:t> Evaluation: Evaluate both models using a separate test dataset. Model Compare performance metrics of CNN and </a:t>
            </a:r>
            <a:r>
              <a:rPr lang="en-IN" sz="2200" b="1" dirty="0" err="1">
                <a:latin typeface="Times New Roman" panose="02020603050405020304" pitchFamily="18" charset="0"/>
                <a:cs typeface="Times New Roman" panose="02020603050405020304" pitchFamily="18" charset="0"/>
              </a:rPr>
              <a:t>Xception</a:t>
            </a:r>
            <a:r>
              <a:rPr lang="en-IN" sz="2200" b="1" dirty="0">
                <a:latin typeface="Times New Roman" panose="02020603050405020304" pitchFamily="18" charset="0"/>
                <a:cs typeface="Times New Roman" panose="02020603050405020304" pitchFamily="18" charset="0"/>
              </a:rPr>
              <a:t>.  Choose the better-performing model for real-world deployment</a:t>
            </a:r>
            <a:r>
              <a:rPr lang="en-IN" b="1"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Visualization of the detection outcomes allows for a clear presentation of identified bell peppers within the input images from real-world usage informs further refinement of the deployed model to enhance its accuracy and robustness.</a:t>
            </a:r>
            <a:endParaRPr lang="en-IN" sz="22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TotalTime>
  <Words>870</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vigneshwarn p</cp:lastModifiedBy>
  <cp:revision>73</cp:revision>
  <dcterms:created xsi:type="dcterms:W3CDTF">2023-04-19T08:35:00Z</dcterms:created>
  <dcterms:modified xsi:type="dcterms:W3CDTF">2024-03-30T16:21:17Z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69F3E9D153494210BE246E956650A8E7_12</vt:lpwstr>
  </property>
  <property fmtid="{D5CDD505-2E9C-101B-9397-08002B2CF9AE}" pid="3" name="KSOProductBuildVer">
    <vt:lpwstr>1033-12.2.0.13489</vt:lpwstr>
  </property>
</Properties>
</file>