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33" d="100"/>
          <a:sy n="33" d="100"/>
        </p:scale>
        <p:origin x="966" y="-4116"/>
      </p:cViewPr>
      <p:guideLst>
        <p:guide orient="horz" pos="10318"/>
        <p:guide pos="6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70"/>
            </a:lvl1pPr>
            <a:lvl2pPr marL="1080135" indent="0" algn="ctr">
              <a:buNone/>
              <a:defRPr sz="4725"/>
            </a:lvl2pPr>
            <a:lvl3pPr marL="2160270" indent="0" algn="ctr">
              <a:buNone/>
              <a:defRPr sz="4250"/>
            </a:lvl3pPr>
            <a:lvl4pPr marL="3239770" indent="0" algn="ctr">
              <a:buNone/>
              <a:defRPr sz="3780"/>
            </a:lvl4pPr>
            <a:lvl5pPr marL="4319905" indent="0" algn="ctr">
              <a:buNone/>
              <a:defRPr sz="3780"/>
            </a:lvl5pPr>
            <a:lvl6pPr marL="5400040" indent="0" algn="ctr">
              <a:buNone/>
              <a:defRPr sz="3780"/>
            </a:lvl6pPr>
            <a:lvl7pPr marL="6480175" indent="0" algn="ctr">
              <a:buNone/>
              <a:defRPr sz="3780"/>
            </a:lvl7pPr>
            <a:lvl8pPr marL="7559675" indent="0" algn="ctr">
              <a:buNone/>
              <a:defRPr sz="3780"/>
            </a:lvl8pPr>
            <a:lvl9pPr marL="863981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770" indent="0">
              <a:buNone/>
              <a:defRPr sz="3780">
                <a:solidFill>
                  <a:schemeClr val="tx1">
                    <a:tint val="75000"/>
                  </a:schemeClr>
                </a:solidFill>
              </a:defRPr>
            </a:lvl4pPr>
            <a:lvl5pPr marL="4319905" indent="0">
              <a:buNone/>
              <a:defRPr sz="3780">
                <a:solidFill>
                  <a:schemeClr val="tx1">
                    <a:tint val="75000"/>
                  </a:schemeClr>
                </a:solidFill>
              </a:defRPr>
            </a:lvl5pPr>
            <a:lvl6pPr marL="5400040" indent="0">
              <a:buNone/>
              <a:defRPr sz="3780">
                <a:solidFill>
                  <a:schemeClr val="tx1">
                    <a:tint val="75000"/>
                  </a:schemeClr>
                </a:solidFill>
              </a:defRPr>
            </a:lvl6pPr>
            <a:lvl7pPr marL="6480175" indent="0">
              <a:buNone/>
              <a:defRPr sz="3780">
                <a:solidFill>
                  <a:schemeClr val="tx1">
                    <a:tint val="75000"/>
                  </a:schemeClr>
                </a:solidFill>
              </a:defRPr>
            </a:lvl7pPr>
            <a:lvl8pPr marL="7559675" indent="0">
              <a:buNone/>
              <a:defRPr sz="3780">
                <a:solidFill>
                  <a:schemeClr val="tx1">
                    <a:tint val="75000"/>
                  </a:schemeClr>
                </a:solidFill>
              </a:defRPr>
            </a:lvl8pPr>
            <a:lvl9pPr marL="8639810"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60"/>
            </a:lvl1pPr>
            <a:lvl2pPr marL="1080135" indent="0">
              <a:buNone/>
              <a:defRPr sz="6615"/>
            </a:lvl2pPr>
            <a:lvl3pPr marL="2160270" indent="0">
              <a:buNone/>
              <a:defRPr sz="5670"/>
            </a:lvl3pPr>
            <a:lvl4pPr marL="3239770" indent="0">
              <a:buNone/>
              <a:defRPr sz="4725"/>
            </a:lvl4pPr>
            <a:lvl5pPr marL="4319905" indent="0">
              <a:buNone/>
              <a:defRPr sz="4725"/>
            </a:lvl5pPr>
            <a:lvl6pPr marL="5400040" indent="0">
              <a:buNone/>
              <a:defRPr sz="4725"/>
            </a:lvl6pPr>
            <a:lvl7pPr marL="6480175" indent="0">
              <a:buNone/>
              <a:defRPr sz="4725"/>
            </a:lvl7pPr>
            <a:lvl8pPr marL="7559675" indent="0">
              <a:buNone/>
              <a:defRPr sz="4725"/>
            </a:lvl8pPr>
            <a:lvl9pPr marL="863981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30-03-2024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020"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602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9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10006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8019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1" y="3893733"/>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200" dirty="0"/>
              <a:t>    </a:t>
            </a:r>
          </a:p>
        </p:txBody>
      </p:sp>
      <p:sp>
        <p:nvSpPr>
          <p:cNvPr id="5" name="Rectangle 4"/>
          <p:cNvSpPr/>
          <p:nvPr/>
        </p:nvSpPr>
        <p:spPr>
          <a:xfrm>
            <a:off x="-42227" y="9970881"/>
            <a:ext cx="21600840" cy="5700226"/>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dirty="0"/>
          </a:p>
        </p:txBody>
      </p:sp>
      <p:sp>
        <p:nvSpPr>
          <p:cNvPr id="6" name="Rectangle 5"/>
          <p:cNvSpPr/>
          <p:nvPr/>
        </p:nvSpPr>
        <p:spPr>
          <a:xfrm>
            <a:off x="-12911" y="15671107"/>
            <a:ext cx="21571523"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28003" y="21903575"/>
            <a:ext cx="21559626" cy="5412668"/>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sp>
        <p:nvSpPr>
          <p:cNvPr id="8" name="Rectangle 7"/>
          <p:cNvSpPr/>
          <p:nvPr/>
        </p:nvSpPr>
        <p:spPr>
          <a:xfrm>
            <a:off x="-8251" y="27346472"/>
            <a:ext cx="21607776"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sp>
        <p:nvSpPr>
          <p:cNvPr id="19" name="Rectangle 18"/>
          <p:cNvSpPr/>
          <p:nvPr/>
        </p:nvSpPr>
        <p:spPr>
          <a:xfrm>
            <a:off x="231713" y="4137953"/>
            <a:ext cx="312108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0" i="0" u="none" strike="noStrike" dirty="0">
                <a:solidFill>
                  <a:srgbClr val="000000"/>
                </a:solidFill>
                <a:effectLst/>
                <a:latin typeface="Times New Roman" panose="02020603050405020304" pitchFamily="18" charset="0"/>
              </a:rPr>
              <a:t> </a:t>
            </a:r>
            <a:r>
              <a:rPr lang="en-US" sz="3600" b="1" i="0" u="none" strike="noStrike" dirty="0" err="1">
                <a:solidFill>
                  <a:srgbClr val="000000"/>
                </a:solidFill>
                <a:effectLst/>
                <a:latin typeface="Times New Roman" panose="02020603050405020304" pitchFamily="18" charset="0"/>
              </a:rPr>
              <a:t>Peppercheck</a:t>
            </a:r>
            <a:r>
              <a:rPr lang="en-US" sz="3600" b="1" i="0" u="none" strike="noStrike" dirty="0">
                <a:solidFill>
                  <a:srgbClr val="000000"/>
                </a:solidFill>
                <a:effectLst/>
                <a:latin typeface="Times New Roman" panose="02020603050405020304" pitchFamily="18" charset="0"/>
              </a:rPr>
              <a:t>: Deep Learning-based Bell Pepper Detection Disease using a Convolutional Neural Network and </a:t>
            </a:r>
            <a:r>
              <a:rPr lang="en-US" sz="3600" b="1" i="0" u="none" strike="noStrike" dirty="0" err="1">
                <a:solidFill>
                  <a:srgbClr val="000000"/>
                </a:solidFill>
                <a:effectLst/>
                <a:latin typeface="Times New Roman" panose="02020603050405020304" pitchFamily="18" charset="0"/>
              </a:rPr>
              <a:t>AlexNet</a:t>
            </a:r>
            <a:r>
              <a:rPr lang="en-US" sz="3600" b="1" i="0" u="none" strike="noStrike" dirty="0">
                <a:solidFill>
                  <a:srgbClr val="000000"/>
                </a:solidFill>
                <a:effectLst/>
                <a:latin typeface="Times New Roman" panose="02020603050405020304" pitchFamily="18" charset="0"/>
              </a:rPr>
              <a:t> in Random forest along identification and Management of Various disease affecting bell pepper plants</a:t>
            </a:r>
            <a:r>
              <a:rPr lang="en-US" sz="1800" b="1" i="0" u="none" strike="noStrike" dirty="0">
                <a:solidFill>
                  <a:srgbClr val="000000"/>
                </a:solidFill>
                <a:effectLst/>
                <a:latin typeface="Times New Roman" panose="02020603050405020304" pitchFamily="18" charset="0"/>
              </a:rPr>
              <a:t>.</a:t>
            </a:r>
            <a:endParaRPr lang="en-IN" sz="3600" b="1" dirty="0"/>
          </a:p>
        </p:txBody>
      </p:sp>
      <p:sp>
        <p:nvSpPr>
          <p:cNvPr id="22" name="Rectangle 21"/>
          <p:cNvSpPr/>
          <p:nvPr/>
        </p:nvSpPr>
        <p:spPr>
          <a:xfrm>
            <a:off x="230503" y="16150742"/>
            <a:ext cx="195915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30503" y="22240906"/>
            <a:ext cx="582739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DISCUSSION AND 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0503" y="27406930"/>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BIBLIOGRAPHY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30503" y="10030917"/>
            <a:ext cx="512254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MATERIALS AND METHODS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769441"/>
          </a:xfrm>
          <a:prstGeom prst="rect">
            <a:avLst/>
          </a:prstGeom>
          <a:noFill/>
        </p:spPr>
        <p:txBody>
          <a:bodyPr wrap="square" rtlCol="0">
            <a:spAutoFit/>
          </a:bodyPr>
          <a:lstStyle/>
          <a:p>
            <a:pPr algn="r"/>
            <a:r>
              <a:rPr lang="en-US" sz="2200" b="1">
                <a:solidFill>
                  <a:schemeClr val="bg1"/>
                </a:solidFill>
                <a:latin typeface="Times New Roman" panose="02020603050405020304" pitchFamily="18" charset="0"/>
                <a:cs typeface="Times New Roman" panose="02020603050405020304" pitchFamily="18" charset="0"/>
              </a:rPr>
              <a:t> Ms. Poorani.S            </a:t>
            </a:r>
            <a:endParaRPr lang="en-US" sz="2200" b="1" dirty="0">
              <a:solidFill>
                <a:schemeClr val="bg1"/>
              </a:solidFill>
              <a:latin typeface="Times New Roman" panose="02020603050405020304" pitchFamily="18" charset="0"/>
              <a:cs typeface="Times New Roman" panose="02020603050405020304" pitchFamily="18" charset="0"/>
            </a:endParaRPr>
          </a:p>
          <a:p>
            <a:pPr algn="r"/>
            <a:r>
              <a:rPr lang="en-US" sz="2200" b="1" dirty="0">
                <a:solidFill>
                  <a:schemeClr val="bg1"/>
                </a:solidFill>
                <a:latin typeface="Times New Roman" panose="02020603050405020304" pitchFamily="18" charset="0"/>
                <a:cs typeface="Times New Roman" panose="02020603050405020304" pitchFamily="18" charset="0"/>
              </a:rPr>
              <a:t> Guided by Dr. Mary Valantina. G</a:t>
            </a:r>
            <a:endParaRPr lang="en-IN" sz="220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53824" y="4288569"/>
            <a:ext cx="15371969" cy="5509200"/>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 </a:t>
            </a:r>
          </a:p>
          <a:p>
            <a:pPr marL="340995" indent="-340995">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The detection of diseases in bell peppers is crucial for ensuring crop health and productivity. In this study, we explore the efficacy of Convolutional Neural Networks (CNNs) and </a:t>
            </a:r>
            <a:r>
              <a:rPr lang="en-US" altLang="en-IN" sz="2200" b="1" dirty="0" err="1">
                <a:latin typeface="Times New Roman" panose="02020603050405020304" pitchFamily="18" charset="0"/>
                <a:cs typeface="Times New Roman" panose="02020603050405020304" pitchFamily="18" charset="0"/>
                <a:sym typeface="+mn-ea"/>
              </a:rPr>
              <a:t>AlexNet</a:t>
            </a:r>
            <a:r>
              <a:rPr lang="en-US" altLang="en-IN" sz="2200" b="1" dirty="0">
                <a:latin typeface="Times New Roman" panose="02020603050405020304" pitchFamily="18" charset="0"/>
                <a:cs typeface="Times New Roman" panose="02020603050405020304" pitchFamily="18" charset="0"/>
                <a:sym typeface="+mn-ea"/>
              </a:rPr>
              <a:t>, a pioneering deep learning architecture, for this purpose. CNNs are renowned for their ability to learn hierarchical representations directly from images, while </a:t>
            </a:r>
            <a:r>
              <a:rPr lang="en-US" altLang="en-IN" sz="2200" b="1" dirty="0" err="1">
                <a:latin typeface="Times New Roman" panose="02020603050405020304" pitchFamily="18" charset="0"/>
                <a:cs typeface="Times New Roman" panose="02020603050405020304" pitchFamily="18" charset="0"/>
                <a:sym typeface="+mn-ea"/>
              </a:rPr>
              <a:t>AlexNet</a:t>
            </a:r>
            <a:r>
              <a:rPr lang="en-US" altLang="en-IN" sz="2200" b="1" dirty="0">
                <a:latin typeface="Times New Roman" panose="02020603050405020304" pitchFamily="18" charset="0"/>
                <a:cs typeface="Times New Roman" panose="02020603050405020304" pitchFamily="18" charset="0"/>
                <a:sym typeface="+mn-ea"/>
              </a:rPr>
              <a:t>, with its deep architecture, has demonstrated remarkable performance in image classification tasks. </a:t>
            </a:r>
          </a:p>
          <a:p>
            <a:pPr marL="340995" indent="-340995">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sym typeface="+mn-ea"/>
            </a:endParaRPr>
          </a:p>
          <a:p>
            <a:pPr marL="340995" indent="-340995">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By comparing these two models, we aim to discern their strengths and weaknesses in identifying diseases affecting bell peppers. Through comprehensive evaluation and analysis, we seek to determine which model offers superior accuracy, robustness, and efficiency in disease detection. </a:t>
            </a:r>
          </a:p>
          <a:p>
            <a:pPr marL="340995" indent="-340995">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sym typeface="+mn-ea"/>
            </a:endParaRPr>
          </a:p>
          <a:p>
            <a:pPr marL="340995" indent="-340995">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This research holds significant implications for agriculture, providing insights into advanced technology applications for crop disease management. Through this study, we aim to contribute to the development of more effective and reliable systems for early detection and mitigation of diseases.</a:t>
            </a:r>
          </a:p>
          <a:p>
            <a:pPr marL="340995" indent="-340995">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sym typeface="+mn-ea"/>
            </a:endParaRPr>
          </a:p>
          <a:p>
            <a:pPr marL="340995" indent="-340995">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Bell pepper cultivation, ultimately fostering sustainable agriculture practices and food security. This research endeavors to pave the way for more effective and efficient disease mitigation strategies in bell pepper cultivation.</a:t>
            </a:r>
          </a:p>
        </p:txBody>
      </p:sp>
      <p:sp>
        <p:nvSpPr>
          <p:cNvPr id="36" name="TextBox 35"/>
          <p:cNvSpPr txBox="1"/>
          <p:nvPr/>
        </p:nvSpPr>
        <p:spPr>
          <a:xfrm>
            <a:off x="2189662" y="10414291"/>
            <a:ext cx="12078470" cy="430887"/>
          </a:xfrm>
          <a:prstGeom prst="rect">
            <a:avLst/>
          </a:prstGeom>
          <a:noFill/>
        </p:spPr>
        <p:txBody>
          <a:bodyPr wrap="square" rtlCol="0">
            <a:spAutoFit/>
          </a:bodyPr>
          <a:lstStyle/>
          <a:p>
            <a:endParaRPr lang="en-IN" sz="22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529416" y="18613307"/>
            <a:ext cx="21139308" cy="313932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 </a:t>
            </a: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220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12911" y="22894741"/>
            <a:ext cx="20799317" cy="4493538"/>
          </a:xfrm>
          <a:prstGeom prst="rect">
            <a:avLst/>
          </a:prstGeom>
          <a:noFill/>
        </p:spPr>
        <p:txBody>
          <a:bodyPr wrap="square" rtlCol="0">
            <a:spAutoFit/>
          </a:bodyPr>
          <a:lstStyle/>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Group 1 and Group 2.</a:t>
            </a:r>
          </a:p>
          <a:p>
            <a:pPr marL="340995" indent="-340995" algn="just">
              <a:buFont typeface="Wingdings" panose="05000000000000000000" pitchFamily="2" charset="2"/>
              <a:buChar char="Ø"/>
            </a:pPr>
            <a:endParaRPr lang="en-US" altLang="en-IN"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Overall , the accuracy of the </a:t>
            </a:r>
            <a:r>
              <a:rPr lang="en-US" sz="2200" b="1" dirty="0">
                <a:latin typeface="Times New Roman" panose="02020603050405020304" pitchFamily="18" charset="0"/>
                <a:cs typeface="Times New Roman" panose="02020603050405020304" pitchFamily="18" charset="0"/>
              </a:rPr>
              <a:t>Convolutional Neural Networks (CNN) </a:t>
            </a:r>
            <a:r>
              <a:rPr lang="en-US" altLang="en-IN" sz="2200" b="1" dirty="0">
                <a:latin typeface="Times New Roman" panose="02020603050405020304" pitchFamily="18" charset="0"/>
                <a:cs typeface="Times New Roman" panose="02020603050405020304" pitchFamily="18" charset="0"/>
              </a:rPr>
              <a:t>is 91.75% and it is better than the </a:t>
            </a:r>
            <a:r>
              <a:rPr lang="en-US" altLang="en-IN" sz="2200" b="1" dirty="0" err="1">
                <a:latin typeface="Times New Roman" panose="02020603050405020304" pitchFamily="18" charset="0"/>
                <a:cs typeface="Times New Roman" panose="02020603050405020304" pitchFamily="18" charset="0"/>
              </a:rPr>
              <a:t>AlexNet</a:t>
            </a:r>
            <a:r>
              <a:rPr lang="en-US" altLang="en-IN" sz="2200" b="1" dirty="0">
                <a:latin typeface="Times New Roman" panose="02020603050405020304" pitchFamily="18" charset="0"/>
                <a:cs typeface="Times New Roman" panose="02020603050405020304" pitchFamily="18" charset="0"/>
              </a:rPr>
              <a:t>. Models undergo training on the training set, with adjustments made based on validation performance.</a:t>
            </a:r>
          </a:p>
          <a:p>
            <a:pPr lvl="2" algn="just"/>
            <a:endParaRPr lang="en-US" sz="2200" b="1" dirty="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Convolutional Neural Networks (CNN)  </a:t>
            </a:r>
            <a:r>
              <a:rPr lang="en-US" altLang="en-IN" sz="2200" b="1" dirty="0">
                <a:latin typeface="Times New Roman" panose="02020603050405020304" pitchFamily="18" charset="0"/>
                <a:cs typeface="Times New Roman" panose="02020603050405020304" pitchFamily="18" charset="0"/>
              </a:rPr>
              <a:t>- </a:t>
            </a:r>
            <a:r>
              <a:rPr lang="en-IN" sz="1800" b="1" i="0" u="none" strike="noStrike" dirty="0">
                <a:solidFill>
                  <a:srgbClr val="111111"/>
                </a:solidFill>
                <a:effectLst/>
                <a:latin typeface="Times New Roman" panose="02020603050405020304" pitchFamily="18" charset="0"/>
              </a:rPr>
              <a:t>91.75</a:t>
            </a:r>
            <a:r>
              <a:rPr lang="en-US" altLang="en-IN" sz="2200" b="1" dirty="0">
                <a:latin typeface="Times New Roman" panose="02020603050405020304" pitchFamily="18" charset="0"/>
                <a:cs typeface="Times New Roman" panose="02020603050405020304" pitchFamily="18" charset="0"/>
              </a:rPr>
              <a:t>%</a:t>
            </a:r>
          </a:p>
          <a:p>
            <a:pPr marL="1257300" lvl="2" indent="-342900" algn="just">
              <a:buFont typeface="Wingdings" panose="05000000000000000000" pitchFamily="2" charset="2"/>
              <a:buChar char="ü"/>
            </a:pPr>
            <a:r>
              <a:rPr lang="en-US" altLang="en-IN" sz="2200" b="1" dirty="0">
                <a:latin typeface="Times New Roman" panose="02020603050405020304" pitchFamily="18" charset="0"/>
                <a:cs typeface="Times New Roman" panose="02020603050405020304" pitchFamily="18" charset="0"/>
              </a:rPr>
              <a:t>  </a:t>
            </a:r>
            <a:r>
              <a:rPr lang="en-US" altLang="en-IN" sz="2200" b="1" dirty="0" err="1">
                <a:latin typeface="Times New Roman" panose="02020603050405020304" pitchFamily="18" charset="0"/>
                <a:cs typeface="Times New Roman" panose="02020603050405020304" pitchFamily="18" charset="0"/>
                <a:sym typeface="+mn-ea"/>
              </a:rPr>
              <a:t>AlexNet</a:t>
            </a:r>
            <a:r>
              <a:rPr lang="en-US" altLang="en-IN" sz="2200" b="1" dirty="0">
                <a:latin typeface="Times New Roman" panose="02020603050405020304" pitchFamily="18" charset="0"/>
                <a:cs typeface="Times New Roman" panose="02020603050405020304" pitchFamily="18" charset="0"/>
                <a:sym typeface="+mn-ea"/>
              </a:rPr>
              <a:t> Algorithm                            </a:t>
            </a:r>
            <a:r>
              <a:rPr lang="en-US" sz="2200" b="1" dirty="0">
                <a:latin typeface="Times New Roman" panose="02020603050405020304" pitchFamily="18" charset="0"/>
                <a:cs typeface="Times New Roman" panose="02020603050405020304" pitchFamily="18" charset="0"/>
                <a:sym typeface="+mn-ea"/>
              </a:rPr>
              <a:t> </a:t>
            </a:r>
            <a:r>
              <a:rPr lang="en-US" altLang="en-IN" sz="2200" b="1" dirty="0">
                <a:latin typeface="Times New Roman" panose="02020603050405020304" pitchFamily="18" charset="0"/>
                <a:cs typeface="Times New Roman" panose="02020603050405020304" pitchFamily="18" charset="0"/>
              </a:rPr>
              <a:t>     -  </a:t>
            </a:r>
            <a:r>
              <a:rPr lang="en-IN" sz="1800" b="1" i="0" u="none" strike="noStrike" dirty="0">
                <a:solidFill>
                  <a:srgbClr val="111111"/>
                </a:solidFill>
                <a:effectLst/>
                <a:latin typeface="Times New Roman" panose="02020603050405020304" pitchFamily="18" charset="0"/>
              </a:rPr>
              <a:t>87.80</a:t>
            </a:r>
            <a:r>
              <a:rPr lang="en-US" altLang="en-IN" sz="2200" b="1" dirty="0">
                <a:latin typeface="Times New Roman" panose="02020603050405020304" pitchFamily="18" charset="0"/>
                <a:cs typeface="Times New Roman" panose="02020603050405020304" pitchFamily="18" charset="0"/>
              </a:rPr>
              <a:t>%</a:t>
            </a:r>
          </a:p>
          <a:p>
            <a:pPr algn="just"/>
            <a:endParaRPr lang="en-US" altLang="en-IN" sz="2200" b="1" dirty="0">
              <a:latin typeface="Times New Roman" panose="02020603050405020304" pitchFamily="18" charset="0"/>
              <a:cs typeface="Times New Roman" panose="02020603050405020304" pitchFamily="18" charset="0"/>
            </a:endParaRPr>
          </a:p>
          <a:p>
            <a:pPr marL="340995" indent="-340995" algn="jus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rPr>
              <a:t> From the work, it is concluded that Convolutional Neural Networks (CNN) consistently demonstrate superior accuracy compared to </a:t>
            </a:r>
            <a:r>
              <a:rPr lang="en-US" altLang="en-IN" sz="2200" b="1" dirty="0" err="1">
                <a:latin typeface="Times New Roman" panose="02020603050405020304" pitchFamily="18" charset="0"/>
                <a:cs typeface="Times New Roman" panose="02020603050405020304" pitchFamily="18" charset="0"/>
              </a:rPr>
              <a:t>AlexNet</a:t>
            </a:r>
            <a:r>
              <a:rPr lang="en-US" altLang="en-IN" sz="2200" b="1" dirty="0">
                <a:latin typeface="Times New Roman" panose="02020603050405020304" pitchFamily="18" charset="0"/>
                <a:cs typeface="Times New Roman" panose="02020603050405020304" pitchFamily="18" charset="0"/>
              </a:rPr>
              <a:t> in the detection of bell pepper, highlighting the robustness and effectiveness of CNN architectures for image recognition tasks in agricultural contexts. A decision is then made between CNN and </a:t>
            </a:r>
            <a:r>
              <a:rPr lang="en-US" altLang="en-IN" sz="2200" b="1" dirty="0" err="1">
                <a:latin typeface="Times New Roman" panose="02020603050405020304" pitchFamily="18" charset="0"/>
                <a:cs typeface="Times New Roman" panose="02020603050405020304" pitchFamily="18" charset="0"/>
              </a:rPr>
              <a:t>AlexNet</a:t>
            </a:r>
            <a:r>
              <a:rPr lang="en-US" altLang="en-IN" sz="2200" b="1" dirty="0">
                <a:latin typeface="Times New Roman" panose="02020603050405020304" pitchFamily="18" charset="0"/>
                <a:cs typeface="Times New Roman" panose="02020603050405020304" pitchFamily="18" charset="0"/>
              </a:rPr>
              <a:t> architectures based on computational resources and performance requirements. The dataset is divided into training and validation sets, with potential augmentation techniques applied to increase variability.</a:t>
            </a:r>
          </a:p>
        </p:txBody>
      </p:sp>
      <p:sp>
        <p:nvSpPr>
          <p:cNvPr id="39" name="TextBox 38"/>
          <p:cNvSpPr txBox="1"/>
          <p:nvPr/>
        </p:nvSpPr>
        <p:spPr>
          <a:xfrm>
            <a:off x="-53824" y="28057110"/>
            <a:ext cx="21139308" cy="4832092"/>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b="1" dirty="0" err="1">
                <a:latin typeface="Times New Roman" panose="02020603050405020304" pitchFamily="18" charset="0"/>
                <a:cs typeface="Times New Roman" panose="02020603050405020304" pitchFamily="18" charset="0"/>
              </a:rPr>
              <a:t>Bargoti</a:t>
            </a:r>
            <a:r>
              <a:rPr lang="en-US" sz="2200" b="1" dirty="0">
                <a:latin typeface="Times New Roman" panose="02020603050405020304" pitchFamily="18" charset="0"/>
                <a:cs typeface="Times New Roman" panose="02020603050405020304" pitchFamily="18" charset="0"/>
              </a:rPr>
              <a:t>, S., &amp; Underwood, J. (2017). "Deep Fruit Detection in Orchards." IEEE Robotics and Automation Letters, 2(4), 2093-2100. This paper presents a deep learning approach for fruit detection in orchards using convolutional neural networks (CNNs). The authors demonstrate high accuracy in detecting fruits under challenging environmental conditions, offering valuable insights for automated harvesting systems.</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Ramcharan, A., et al. (2017). "Deep Learning for Image-Based Cassava Disease Detection." Frontiers in Plant Science, 8, 1852. This study explores the use of deep learning techniques for detecting diseases in cassava plants through image analysis. The research demonstrates the potential of deep learning models in accurately identifying various cassava diseases, providing a promising avenue for improving crop management practices.</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Ghosal, S., et al. (2018). "An Explainable Deep Learning Framework for Disease Detection in Plant Leaves." Scientific Reports, 8(1), 2793. This paper introduces an explainable deep learning framework for disease detection in plant leaves, addressing the need for interpretable machine learning models in agriculture</a:t>
            </a:r>
          </a:p>
          <a:p>
            <a:pPr marL="342900" indent="-34290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Sa, I., et al. (2016). "</a:t>
            </a:r>
            <a:r>
              <a:rPr lang="en-US" sz="2200" b="1" dirty="0" err="1">
                <a:latin typeface="Times New Roman" panose="02020603050405020304" pitchFamily="18" charset="0"/>
                <a:cs typeface="Times New Roman" panose="02020603050405020304" pitchFamily="18" charset="0"/>
              </a:rPr>
              <a:t>DeepFruits</a:t>
            </a:r>
            <a:r>
              <a:rPr lang="en-US" sz="2200" b="1" dirty="0">
                <a:latin typeface="Times New Roman" panose="02020603050405020304" pitchFamily="18" charset="0"/>
                <a:cs typeface="Times New Roman" panose="02020603050405020304" pitchFamily="18" charset="0"/>
              </a:rPr>
              <a:t>: A Fruit Detection System Using Deep Neural Networks." Sensors, 16(8), 1222. This research presents </a:t>
            </a:r>
            <a:r>
              <a:rPr lang="en-US" sz="2200" b="1" dirty="0" err="1">
                <a:latin typeface="Times New Roman" panose="02020603050405020304" pitchFamily="18" charset="0"/>
                <a:cs typeface="Times New Roman" panose="02020603050405020304" pitchFamily="18" charset="0"/>
              </a:rPr>
              <a:t>DeepFruits</a:t>
            </a:r>
            <a:r>
              <a:rPr lang="en-US" sz="2200" b="1" dirty="0">
                <a:latin typeface="Times New Roman" panose="02020603050405020304" pitchFamily="18" charset="0"/>
                <a:cs typeface="Times New Roman" panose="02020603050405020304" pitchFamily="18" charset="0"/>
              </a:rPr>
              <a:t>, a system for fruit detection using deep neural networks. The study demonstrates the effectiveness of deep learning in accurately detecting fruits in images captured under varying conditions, offering potential applications in agriculture and food industry automation.</a:t>
            </a:r>
            <a:endParaRPr lang="en-IN" sz="2200" b="1" dirty="0">
              <a:latin typeface="Times New Roman" panose="02020603050405020304" pitchFamily="18" charset="0"/>
              <a:cs typeface="Times New Roman" panose="02020603050405020304" pitchFamily="18" charset="0"/>
            </a:endParaRPr>
          </a:p>
        </p:txBody>
      </p:sp>
      <p:sp>
        <p:nvSpPr>
          <p:cNvPr id="29" name="Text Box 28"/>
          <p:cNvSpPr txBox="1"/>
          <p:nvPr/>
        </p:nvSpPr>
        <p:spPr>
          <a:xfrm>
            <a:off x="28003" y="20739738"/>
            <a:ext cx="21435028" cy="1103379"/>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 Detecting bell peppers in images using Convolutional Neural Networks (CNN) and </a:t>
            </a:r>
            <a:r>
              <a:rPr lang="en-US" sz="2200" b="1" dirty="0" err="1">
                <a:latin typeface="Times New Roman" panose="02020603050405020304" pitchFamily="18" charset="0"/>
                <a:cs typeface="Times New Roman" panose="02020603050405020304" pitchFamily="18" charset="0"/>
              </a:rPr>
              <a:t>AlexNet</a:t>
            </a:r>
            <a:r>
              <a:rPr lang="en-US" sz="2200" b="1" dirty="0">
                <a:latin typeface="Times New Roman" panose="02020603050405020304" pitchFamily="18" charset="0"/>
                <a:cs typeface="Times New Roman" panose="02020603050405020304" pitchFamily="18" charset="0"/>
              </a:rPr>
              <a:t> Algorithm involves training these models on a dataset monitoring performance on the validation set to prevent overfitting. Use evaluation metrics such as accuracy and precision disease management is crucial for sustaining bell pepper production and ensuring food security</a:t>
            </a:r>
          </a:p>
        </p:txBody>
      </p:sp>
      <p:sp>
        <p:nvSpPr>
          <p:cNvPr id="9" name="Text Box 8"/>
          <p:cNvSpPr txBox="1"/>
          <p:nvPr/>
        </p:nvSpPr>
        <p:spPr>
          <a:xfrm>
            <a:off x="16032363" y="20214760"/>
            <a:ext cx="4298671"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CNN and </a:t>
            </a:r>
            <a:r>
              <a:rPr lang="en-US" sz="2200" b="1" dirty="0" err="1">
                <a:latin typeface="Times New Roman" panose="02020603050405020304" pitchFamily="18" charset="0"/>
                <a:cs typeface="Times New Roman" panose="02020603050405020304" pitchFamily="18" charset="0"/>
              </a:rPr>
              <a:t>AlexNet</a:t>
            </a:r>
            <a:endParaRPr lang="en-US" sz="2200"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5046325" y="9252671"/>
            <a:ext cx="5765340"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                         </a:t>
            </a:r>
            <a:r>
              <a:rPr lang="en-US" sz="2200" b="1" i="0" u="none" strike="noStrike" dirty="0">
                <a:solidFill>
                  <a:srgbClr val="000000"/>
                </a:solidFill>
                <a:effectLst/>
                <a:latin typeface="Times New Roman" panose="02020603050405020304" pitchFamily="18" charset="0"/>
              </a:rPr>
              <a:t>Bell Pepper Detection Disease</a:t>
            </a:r>
            <a:endParaRPr lang="en-US" sz="220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20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02472" y="1261105"/>
            <a:ext cx="5569043" cy="1246495"/>
          </a:xfrm>
          <a:prstGeom prst="rect">
            <a:avLst/>
          </a:prstGeom>
          <a:noFill/>
        </p:spPr>
        <p:txBody>
          <a:bodyPr wrap="square" rtlCol="0">
            <a:spAutoFit/>
          </a:bodyPr>
          <a:lstStyle/>
          <a:p>
            <a:pPr algn="r"/>
            <a:r>
              <a:rPr lang="en-US" sz="2500" b="1" dirty="0">
                <a:solidFill>
                  <a:schemeClr val="bg1"/>
                </a:solidFill>
                <a:latin typeface="Times New Roman" panose="02020603050405020304" pitchFamily="18" charset="0"/>
                <a:cs typeface="Times New Roman" panose="02020603050405020304" pitchFamily="18" charset="0"/>
              </a:rPr>
              <a:t>Name : Mr. Vigneshwaran P</a:t>
            </a:r>
            <a:br>
              <a:rPr lang="en-US" sz="2500" b="1" dirty="0">
                <a:solidFill>
                  <a:schemeClr val="bg1"/>
                </a:solidFill>
                <a:latin typeface="Times New Roman" panose="02020603050405020304" pitchFamily="18" charset="0"/>
                <a:cs typeface="Times New Roman" panose="02020603050405020304" pitchFamily="18" charset="0"/>
              </a:rPr>
            </a:br>
            <a:r>
              <a:rPr lang="en-US" sz="2500" b="1" dirty="0">
                <a:solidFill>
                  <a:schemeClr val="bg1"/>
                </a:solidFill>
                <a:latin typeface="Times New Roman" panose="02020603050405020304" pitchFamily="18" charset="0"/>
                <a:cs typeface="Times New Roman" panose="02020603050405020304" pitchFamily="18" charset="0"/>
              </a:rPr>
              <a:t>Register Number : 192124181</a:t>
            </a:r>
          </a:p>
          <a:p>
            <a:pPr algn="r"/>
            <a:r>
              <a:rPr lang="en-US" sz="2500" b="1" dirty="0">
                <a:solidFill>
                  <a:schemeClr val="bg1"/>
                </a:solidFill>
                <a:latin typeface="Times New Roman" panose="02020603050405020304" pitchFamily="18" charset="0"/>
                <a:cs typeface="Times New Roman" panose="02020603050405020304" pitchFamily="18" charset="0"/>
              </a:rPr>
              <a:t>Guided by : Dr. C. Chandravathi  </a:t>
            </a:r>
          </a:p>
        </p:txBody>
      </p:sp>
      <p:sp>
        <p:nvSpPr>
          <p:cNvPr id="78" name="Text Box 77"/>
          <p:cNvSpPr txBox="1"/>
          <p:nvPr/>
        </p:nvSpPr>
        <p:spPr>
          <a:xfrm>
            <a:off x="18390458" y="12393084"/>
            <a:ext cx="2055495" cy="1158240"/>
          </a:xfrm>
          <a:prstGeom prst="rect">
            <a:avLst/>
          </a:prstGeom>
          <a:noFill/>
        </p:spPr>
        <p:txBody>
          <a:bodyPr wrap="square" rtlCol="0">
            <a:noAutofit/>
          </a:bodyPr>
          <a:lstStyle/>
          <a:p>
            <a:pPr algn="ctr">
              <a:buClrTx/>
              <a:buSzTx/>
              <a:buFontTx/>
            </a:pPr>
            <a:endParaRPr lang="en-US" sz="22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64A79E7-36AA-0B3F-4CC7-89EF3E39DE7B}"/>
              </a:ext>
            </a:extLst>
          </p:cNvPr>
          <p:cNvSpPr txBox="1"/>
          <p:nvPr/>
        </p:nvSpPr>
        <p:spPr>
          <a:xfrm>
            <a:off x="-122182" y="16936613"/>
            <a:ext cx="15117770" cy="3816429"/>
          </a:xfrm>
          <a:prstGeom prst="rect">
            <a:avLst/>
          </a:prstGeom>
          <a:noFill/>
        </p:spPr>
        <p:txBody>
          <a:bodyPr wrap="square" rtlCol="0">
            <a:spAutoFit/>
          </a:bodyPr>
          <a:lstStyle/>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 comparing the results of disease detection in bell peppers using CNN and </a:t>
            </a:r>
            <a:r>
              <a:rPr lang="en-US" sz="2200" b="1" dirty="0" err="1">
                <a:latin typeface="Times New Roman" panose="02020603050405020304" pitchFamily="18" charset="0"/>
                <a:cs typeface="Times New Roman" panose="02020603050405020304" pitchFamily="18" charset="0"/>
              </a:rPr>
              <a:t>AlexNet</a:t>
            </a:r>
            <a:r>
              <a:rPr lang="en-US" sz="2200" b="1" dirty="0">
                <a:latin typeface="Times New Roman" panose="02020603050405020304" pitchFamily="18" charset="0"/>
                <a:cs typeface="Times New Roman" panose="02020603050405020304" pitchFamily="18" charset="0"/>
              </a:rPr>
              <a:t> architectures, several key findings emerge. The CNN model demonstrates strong performance, achieving a high accuracy rate in identifying various diseases affecting bell peppers. Its ability to learn intricate features from images contributes to reliable detection outcomes. </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trade-off between complexity and performance is evident, with CNN excelling in accuracy while </a:t>
            </a:r>
            <a:r>
              <a:rPr lang="en-US" sz="2200" b="1" dirty="0" err="1">
                <a:latin typeface="Times New Roman" panose="02020603050405020304" pitchFamily="18" charset="0"/>
                <a:cs typeface="Times New Roman" panose="02020603050405020304" pitchFamily="18" charset="0"/>
              </a:rPr>
              <a:t>AlexNet</a:t>
            </a:r>
            <a:r>
              <a:rPr lang="en-US" sz="2200" b="1" dirty="0">
                <a:latin typeface="Times New Roman" panose="02020603050405020304" pitchFamily="18" charset="0"/>
                <a:cs typeface="Times New Roman" panose="02020603050405020304" pitchFamily="18" charset="0"/>
              </a:rPr>
              <a:t> offers a broader understanding of image features. Overall, both architectures show promise in disease detection, with CNN's precision making it particularly well-suited for practical applications in agriculture. Further research and fine-tuning may leverage the strengths of both models for enhanced disease management in bell pepper cultivation. </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err="1">
                <a:latin typeface="Times New Roman" panose="02020603050405020304" pitchFamily="18" charset="0"/>
                <a:cs typeface="Times New Roman" panose="02020603050405020304" pitchFamily="18" charset="0"/>
              </a:rPr>
              <a:t>AlexNet's</a:t>
            </a:r>
            <a:r>
              <a:rPr lang="en-US" sz="2200" b="1" dirty="0">
                <a:latin typeface="Times New Roman" panose="02020603050405020304" pitchFamily="18" charset="0"/>
                <a:cs typeface="Times New Roman" panose="02020603050405020304" pitchFamily="18" charset="0"/>
              </a:rPr>
              <a:t> performance highlights the potential for leveraging deeper architectures in future iterations, with opportunities for optimization and refinement. </a:t>
            </a:r>
            <a:endParaRPr lang="en-IN" sz="2200" b="1" dirty="0">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id="{38F91471-1DC4-747D-7FDF-AC284DFBF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2133" y="16654258"/>
            <a:ext cx="6372795" cy="34940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8B72CC12-F227-B073-F1BC-BBBD7CCC0B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28" y="10479923"/>
            <a:ext cx="21667883" cy="57731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mium AI Image | Red Bell Pepper With Drops On Black Background ...">
            <a:extLst>
              <a:ext uri="{FF2B5EF4-FFF2-40B4-BE49-F238E27FC236}">
                <a16:creationId xmlns:a16="http://schemas.microsoft.com/office/drawing/2014/main" id="{34870201-1FA0-A7EE-9264-8EB0FFEEF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77" y="10044476"/>
            <a:ext cx="1976284" cy="2004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Bell Pepper Pests And Diseases - TheSuperHealthyFood">
            <a:extLst>
              <a:ext uri="{FF2B5EF4-FFF2-40B4-BE49-F238E27FC236}">
                <a16:creationId xmlns:a16="http://schemas.microsoft.com/office/drawing/2014/main" id="{CF535CF1-CE8F-EFBB-4AED-3761411B367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18246" y="10046270"/>
            <a:ext cx="1851845" cy="19949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Xanthomonas campestris - microbewiki">
            <a:extLst>
              <a:ext uri="{FF2B5EF4-FFF2-40B4-BE49-F238E27FC236}">
                <a16:creationId xmlns:a16="http://schemas.microsoft.com/office/drawing/2014/main" id="{AC4EEDD4-F5FD-38F3-DBE0-203B8F5EA4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58676" y="4336848"/>
            <a:ext cx="620913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a:extLst>
              <a:ext uri="{FF2B5EF4-FFF2-40B4-BE49-F238E27FC236}">
                <a16:creationId xmlns:a16="http://schemas.microsoft.com/office/drawing/2014/main" id="{00193184-987F-7E17-36FF-946EE8CB46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58676" y="6848021"/>
            <a:ext cx="6209135" cy="2256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TotalTime>
  <Words>925</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vigneshwarn p</cp:lastModifiedBy>
  <cp:revision>74</cp:revision>
  <dcterms:created xsi:type="dcterms:W3CDTF">2023-04-19T08:35:00Z</dcterms:created>
  <dcterms:modified xsi:type="dcterms:W3CDTF">2024-03-30T17:38:16Z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69F3E9D153494210BE246E956650A8E7_12</vt:lpwstr>
  </property>
  <property fmtid="{D5CDD505-2E9C-101B-9397-08002B2CF9AE}" pid="3" name="KSOProductBuildVer">
    <vt:lpwstr>1033-12.2.0.13489</vt:lpwstr>
  </property>
</Properties>
</file>