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18" userDrawn="1">
          <p15:clr>
            <a:srgbClr val="A4A3A4"/>
          </p15:clr>
        </p15:guide>
        <p15:guide id="2" pos="67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D7F5CD"/>
    <a:srgbClr val="FCDCBF"/>
    <a:srgbClr val="BFE7FF"/>
    <a:srgbClr val="FFCFE7"/>
    <a:srgbClr val="FED67F"/>
    <a:srgbClr val="5F5F5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48" autoAdjust="0"/>
    <p:restoredTop sz="94660"/>
  </p:normalViewPr>
  <p:slideViewPr>
    <p:cSldViewPr snapToGrid="0" showGuides="1">
      <p:cViewPr>
        <p:scale>
          <a:sx n="33" d="100"/>
          <a:sy n="33" d="100"/>
        </p:scale>
        <p:origin x="1236" y="-72"/>
      </p:cViewPr>
      <p:guideLst>
        <p:guide orient="horz" pos="10318"/>
        <p:guide pos="67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5"/>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70"/>
            </a:lvl1pPr>
            <a:lvl2pPr marL="1080135" indent="0" algn="ctr">
              <a:buNone/>
              <a:defRPr sz="4725"/>
            </a:lvl2pPr>
            <a:lvl3pPr marL="2160270" indent="0" algn="ctr">
              <a:buNone/>
              <a:defRPr sz="4250"/>
            </a:lvl3pPr>
            <a:lvl4pPr marL="3239770" indent="0" algn="ctr">
              <a:buNone/>
              <a:defRPr sz="3780"/>
            </a:lvl4pPr>
            <a:lvl5pPr marL="4319905" indent="0" algn="ctr">
              <a:buNone/>
              <a:defRPr sz="3780"/>
            </a:lvl5pPr>
            <a:lvl6pPr marL="5400040" indent="0" algn="ctr">
              <a:buNone/>
              <a:defRPr sz="3780"/>
            </a:lvl6pPr>
            <a:lvl7pPr marL="6480175" indent="0" algn="ctr">
              <a:buNone/>
              <a:defRPr sz="3780"/>
            </a:lvl7pPr>
            <a:lvl8pPr marL="7559675" indent="0" algn="ctr">
              <a:buNone/>
              <a:defRPr sz="3780"/>
            </a:lvl8pPr>
            <a:lvl9pPr marL="8639810"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5"/>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70">
                <a:solidFill>
                  <a:schemeClr val="tx1"/>
                </a:solidFill>
              </a:defRPr>
            </a:lvl1pPr>
            <a:lvl2pPr marL="1080135" indent="0">
              <a:buNone/>
              <a:defRPr sz="4725">
                <a:solidFill>
                  <a:schemeClr val="tx1">
                    <a:tint val="75000"/>
                  </a:schemeClr>
                </a:solidFill>
              </a:defRPr>
            </a:lvl2pPr>
            <a:lvl3pPr marL="2160270" indent="0">
              <a:buNone/>
              <a:defRPr sz="4250">
                <a:solidFill>
                  <a:schemeClr val="tx1">
                    <a:tint val="75000"/>
                  </a:schemeClr>
                </a:solidFill>
              </a:defRPr>
            </a:lvl3pPr>
            <a:lvl4pPr marL="3239770" indent="0">
              <a:buNone/>
              <a:defRPr sz="3780">
                <a:solidFill>
                  <a:schemeClr val="tx1">
                    <a:tint val="75000"/>
                  </a:schemeClr>
                </a:solidFill>
              </a:defRPr>
            </a:lvl4pPr>
            <a:lvl5pPr marL="4319905" indent="0">
              <a:buNone/>
              <a:defRPr sz="3780">
                <a:solidFill>
                  <a:schemeClr val="tx1">
                    <a:tint val="75000"/>
                  </a:schemeClr>
                </a:solidFill>
              </a:defRPr>
            </a:lvl5pPr>
            <a:lvl6pPr marL="5400040" indent="0">
              <a:buNone/>
              <a:defRPr sz="3780">
                <a:solidFill>
                  <a:schemeClr val="tx1">
                    <a:tint val="75000"/>
                  </a:schemeClr>
                </a:solidFill>
              </a:defRPr>
            </a:lvl6pPr>
            <a:lvl7pPr marL="6480175" indent="0">
              <a:buNone/>
              <a:defRPr sz="3780">
                <a:solidFill>
                  <a:schemeClr val="tx1">
                    <a:tint val="75000"/>
                  </a:schemeClr>
                </a:solidFill>
              </a:defRPr>
            </a:lvl7pPr>
            <a:lvl8pPr marL="7559675" indent="0">
              <a:buNone/>
              <a:defRPr sz="3780">
                <a:solidFill>
                  <a:schemeClr val="tx1">
                    <a:tint val="75000"/>
                  </a:schemeClr>
                </a:solidFill>
              </a:defRPr>
            </a:lvl8pPr>
            <a:lvl9pPr marL="8639810" indent="0">
              <a:buNone/>
              <a:defRPr sz="37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22DA87-17A3-43A0-B86E-2FCFB6EFBC32}"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70" b="1"/>
            </a:lvl1pPr>
            <a:lvl2pPr marL="1080135" indent="0">
              <a:buNone/>
              <a:defRPr sz="4725" b="1"/>
            </a:lvl2pPr>
            <a:lvl3pPr marL="2160270" indent="0">
              <a:buNone/>
              <a:defRPr sz="4250" b="1"/>
            </a:lvl3pPr>
            <a:lvl4pPr marL="3239770" indent="0">
              <a:buNone/>
              <a:defRPr sz="3780" b="1"/>
            </a:lvl4pPr>
            <a:lvl5pPr marL="4319905" indent="0">
              <a:buNone/>
              <a:defRPr sz="3780" b="1"/>
            </a:lvl5pPr>
            <a:lvl6pPr marL="5400040" indent="0">
              <a:buNone/>
              <a:defRPr sz="3780" b="1"/>
            </a:lvl6pPr>
            <a:lvl7pPr marL="6480175" indent="0">
              <a:buNone/>
              <a:defRPr sz="3780" b="1"/>
            </a:lvl7pPr>
            <a:lvl8pPr marL="7559675" indent="0">
              <a:buNone/>
              <a:defRPr sz="3780" b="1"/>
            </a:lvl8pPr>
            <a:lvl9pPr marL="8639810" indent="0">
              <a:buNone/>
              <a:defRPr sz="3780" b="1"/>
            </a:lvl9pPr>
          </a:lstStyle>
          <a:p>
            <a:pPr lvl="0"/>
            <a:r>
              <a:rPr lang="en-US"/>
              <a:t>Edit Master text styles</a:t>
            </a:r>
          </a:p>
        </p:txBody>
      </p:sp>
      <p:sp>
        <p:nvSpPr>
          <p:cNvPr id="4" name="Content Placeholder 3"/>
          <p:cNvSpPr>
            <a:spLocks noGrp="1"/>
          </p:cNvSpPr>
          <p:nvPr>
            <p:ph sz="half" idx="2"/>
          </p:nvPr>
        </p:nvSpPr>
        <p:spPr>
          <a:xfrm>
            <a:off x="1487783" y="11966372"/>
            <a:ext cx="9137610"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70" b="1"/>
            </a:lvl1pPr>
            <a:lvl2pPr marL="1080135" indent="0">
              <a:buNone/>
              <a:defRPr sz="4725" b="1"/>
            </a:lvl2pPr>
            <a:lvl3pPr marL="2160270" indent="0">
              <a:buNone/>
              <a:defRPr sz="4250" b="1"/>
            </a:lvl3pPr>
            <a:lvl4pPr marL="3239770" indent="0">
              <a:buNone/>
              <a:defRPr sz="3780" b="1"/>
            </a:lvl4pPr>
            <a:lvl5pPr marL="4319905" indent="0">
              <a:buNone/>
              <a:defRPr sz="3780" b="1"/>
            </a:lvl5pPr>
            <a:lvl6pPr marL="5400040" indent="0">
              <a:buNone/>
              <a:defRPr sz="3780" b="1"/>
            </a:lvl6pPr>
            <a:lvl7pPr marL="6480175" indent="0">
              <a:buNone/>
              <a:defRPr sz="3780" b="1"/>
            </a:lvl7pPr>
            <a:lvl8pPr marL="7559675" indent="0">
              <a:buNone/>
              <a:defRPr sz="3780" b="1"/>
            </a:lvl8pPr>
            <a:lvl9pPr marL="8639810" indent="0">
              <a:buNone/>
              <a:defRPr sz="3780" b="1"/>
            </a:lvl9pPr>
          </a:lstStyle>
          <a:p>
            <a:pPr lvl="0"/>
            <a:r>
              <a:rPr lang="en-US"/>
              <a:t>Edit Master text styles</a:t>
            </a:r>
          </a:p>
        </p:txBody>
      </p:sp>
      <p:sp>
        <p:nvSpPr>
          <p:cNvPr id="6" name="Content Placeholder 5"/>
          <p:cNvSpPr>
            <a:spLocks noGrp="1"/>
          </p:cNvSpPr>
          <p:nvPr>
            <p:ph sz="quarter" idx="4"/>
          </p:nvPr>
        </p:nvSpPr>
        <p:spPr>
          <a:xfrm>
            <a:off x="10934761" y="11966372"/>
            <a:ext cx="9182611"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t>30-03-2024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t>30-03-2024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t>30-03-2024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60"/>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60"/>
            </a:lvl1pPr>
            <a:lvl2pPr>
              <a:defRPr sz="6615"/>
            </a:lvl2pPr>
            <a:lvl3pPr>
              <a:defRPr sz="5670"/>
            </a:lvl3pPr>
            <a:lvl4pPr>
              <a:defRPr sz="4725"/>
            </a:lvl4pPr>
            <a:lvl5pPr>
              <a:defRPr sz="4725"/>
            </a:lvl5pPr>
            <a:lvl6pPr>
              <a:defRPr sz="4725"/>
            </a:lvl6pPr>
            <a:lvl7pPr>
              <a:defRPr sz="4725"/>
            </a:lvl7pPr>
            <a:lvl8pPr>
              <a:defRPr sz="4725"/>
            </a:lvl8pPr>
            <a:lvl9pPr>
              <a:defRPr sz="47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80135" indent="0">
              <a:buNone/>
              <a:defRPr sz="3305"/>
            </a:lvl2pPr>
            <a:lvl3pPr marL="2160270" indent="0">
              <a:buNone/>
              <a:defRPr sz="2835"/>
            </a:lvl3pPr>
            <a:lvl4pPr marL="3239770" indent="0">
              <a:buNone/>
              <a:defRPr sz="2360"/>
            </a:lvl4pPr>
            <a:lvl5pPr marL="4319905" indent="0">
              <a:buNone/>
              <a:defRPr sz="2360"/>
            </a:lvl5pPr>
            <a:lvl6pPr marL="5400040" indent="0">
              <a:buNone/>
              <a:defRPr sz="2360"/>
            </a:lvl6pPr>
            <a:lvl7pPr marL="6480175" indent="0">
              <a:buNone/>
              <a:defRPr sz="2360"/>
            </a:lvl7pPr>
            <a:lvl8pPr marL="7559675" indent="0">
              <a:buNone/>
              <a:defRPr sz="2360"/>
            </a:lvl8pPr>
            <a:lvl9pPr marL="8639810" indent="0">
              <a:buNone/>
              <a:defRPr sz="2360"/>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60"/>
            </a:lvl1pPr>
            <a:lvl2pPr marL="1080135" indent="0">
              <a:buNone/>
              <a:defRPr sz="6615"/>
            </a:lvl2pPr>
            <a:lvl3pPr marL="2160270" indent="0">
              <a:buNone/>
              <a:defRPr sz="5670"/>
            </a:lvl3pPr>
            <a:lvl4pPr marL="3239770" indent="0">
              <a:buNone/>
              <a:defRPr sz="4725"/>
            </a:lvl4pPr>
            <a:lvl5pPr marL="4319905" indent="0">
              <a:buNone/>
              <a:defRPr sz="4725"/>
            </a:lvl5pPr>
            <a:lvl6pPr marL="5400040" indent="0">
              <a:buNone/>
              <a:defRPr sz="4725"/>
            </a:lvl6pPr>
            <a:lvl7pPr marL="6480175" indent="0">
              <a:buNone/>
              <a:defRPr sz="4725"/>
            </a:lvl7pPr>
            <a:lvl8pPr marL="7559675" indent="0">
              <a:buNone/>
              <a:defRPr sz="4725"/>
            </a:lvl8pPr>
            <a:lvl9pPr marL="8639810" indent="0">
              <a:buNone/>
              <a:defRPr sz="4725"/>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80135" indent="0">
              <a:buNone/>
              <a:defRPr sz="3305"/>
            </a:lvl2pPr>
            <a:lvl3pPr marL="2160270" indent="0">
              <a:buNone/>
              <a:defRPr sz="2835"/>
            </a:lvl3pPr>
            <a:lvl4pPr marL="3239770" indent="0">
              <a:buNone/>
              <a:defRPr sz="2360"/>
            </a:lvl4pPr>
            <a:lvl5pPr marL="4319905" indent="0">
              <a:buNone/>
              <a:defRPr sz="2360"/>
            </a:lvl5pPr>
            <a:lvl6pPr marL="5400040" indent="0">
              <a:buNone/>
              <a:defRPr sz="2360"/>
            </a:lvl6pPr>
            <a:lvl7pPr marL="6480175" indent="0">
              <a:buNone/>
              <a:defRPr sz="2360"/>
            </a:lvl7pPr>
            <a:lvl8pPr marL="7559675" indent="0">
              <a:buNone/>
              <a:defRPr sz="2360"/>
            </a:lvl8pPr>
            <a:lvl9pPr marL="8639810" indent="0">
              <a:buNone/>
              <a:defRPr sz="2360"/>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3E22DA87-17A3-43A0-B86E-2FCFB6EFBC32}" type="datetimeFigureOut">
              <a:rPr lang="en-IN" smtClean="0"/>
              <a:t>30-03-2024</a:t>
            </a:fld>
            <a:endParaRPr lang="en-IN"/>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4F033070-D223-4E7B-BBE1-DD4C7F7A138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160270" rtl="0" eaLnBrk="1" latinLnBrk="0" hangingPunct="1">
        <a:lnSpc>
          <a:spcPct val="90000"/>
        </a:lnSpc>
        <a:spcBef>
          <a:spcPct val="0"/>
        </a:spcBef>
        <a:buNone/>
        <a:defRPr sz="10395" kern="1200">
          <a:solidFill>
            <a:schemeClr val="tx1"/>
          </a:solidFill>
          <a:latin typeface="+mj-lt"/>
          <a:ea typeface="+mj-ea"/>
          <a:cs typeface="+mj-cs"/>
        </a:defRPr>
      </a:lvl1pPr>
    </p:titleStyle>
    <p:bodyStyle>
      <a:lvl1pPr marL="539750" indent="-539750" algn="l" defTabSz="2160270" rtl="0" eaLnBrk="1" latinLnBrk="0" hangingPunct="1">
        <a:lnSpc>
          <a:spcPct val="90000"/>
        </a:lnSpc>
        <a:spcBef>
          <a:spcPts val="2360"/>
        </a:spcBef>
        <a:buFont typeface="Arial" panose="020B0604020202020204" pitchFamily="34" charset="0"/>
        <a:buChar char="•"/>
        <a:defRPr sz="6615" kern="1200">
          <a:solidFill>
            <a:schemeClr val="tx1"/>
          </a:solidFill>
          <a:latin typeface="+mn-lt"/>
          <a:ea typeface="+mn-ea"/>
          <a:cs typeface="+mn-cs"/>
        </a:defRPr>
      </a:lvl1pPr>
      <a:lvl2pPr marL="1619885" indent="-539750" algn="l" defTabSz="2160270" rtl="0" eaLnBrk="1" latinLnBrk="0" hangingPunct="1">
        <a:lnSpc>
          <a:spcPct val="90000"/>
        </a:lnSpc>
        <a:spcBef>
          <a:spcPts val="1180"/>
        </a:spcBef>
        <a:buFont typeface="Arial" panose="020B0604020202020204" pitchFamily="34" charset="0"/>
        <a:buChar char="•"/>
        <a:defRPr sz="5670" kern="1200">
          <a:solidFill>
            <a:schemeClr val="tx1"/>
          </a:solidFill>
          <a:latin typeface="+mn-lt"/>
          <a:ea typeface="+mn-ea"/>
          <a:cs typeface="+mn-cs"/>
        </a:defRPr>
      </a:lvl2pPr>
      <a:lvl3pPr marL="2700020" indent="-539750" algn="l" defTabSz="2160270" rtl="0" eaLnBrk="1" latinLnBrk="0" hangingPunct="1">
        <a:lnSpc>
          <a:spcPct val="90000"/>
        </a:lnSpc>
        <a:spcBef>
          <a:spcPts val="1180"/>
        </a:spcBef>
        <a:buFont typeface="Arial" panose="020B0604020202020204" pitchFamily="34" charset="0"/>
        <a:buChar char="•"/>
        <a:defRPr sz="4725" kern="1200">
          <a:solidFill>
            <a:schemeClr val="tx1"/>
          </a:solidFill>
          <a:latin typeface="+mn-lt"/>
          <a:ea typeface="+mn-ea"/>
          <a:cs typeface="+mn-cs"/>
        </a:defRPr>
      </a:lvl3pPr>
      <a:lvl4pPr marL="3780155"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4pPr>
      <a:lvl5pPr marL="4860290"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5pPr>
      <a:lvl6pPr marL="5939790"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6pPr>
      <a:lvl7pPr marL="7019925"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7pPr>
      <a:lvl8pPr marL="8100060"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8pPr>
      <a:lvl9pPr marL="9180195"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9pPr>
    </p:bodyStyle>
    <p:otherStyle>
      <a:defPPr>
        <a:defRPr lang="en-US"/>
      </a:defPPr>
      <a:lvl1pPr marL="0" algn="l" defTabSz="2160270" rtl="0" eaLnBrk="1" latinLnBrk="0" hangingPunct="1">
        <a:defRPr sz="4250" kern="1200">
          <a:solidFill>
            <a:schemeClr val="tx1"/>
          </a:solidFill>
          <a:latin typeface="+mn-lt"/>
          <a:ea typeface="+mn-ea"/>
          <a:cs typeface="+mn-cs"/>
        </a:defRPr>
      </a:lvl1pPr>
      <a:lvl2pPr marL="1080135" algn="l" defTabSz="2160270" rtl="0" eaLnBrk="1" latinLnBrk="0" hangingPunct="1">
        <a:defRPr sz="4250" kern="1200">
          <a:solidFill>
            <a:schemeClr val="tx1"/>
          </a:solidFill>
          <a:latin typeface="+mn-lt"/>
          <a:ea typeface="+mn-ea"/>
          <a:cs typeface="+mn-cs"/>
        </a:defRPr>
      </a:lvl2pPr>
      <a:lvl3pPr marL="2160270" algn="l" defTabSz="2160270" rtl="0" eaLnBrk="1" latinLnBrk="0" hangingPunct="1">
        <a:defRPr sz="4250" kern="1200">
          <a:solidFill>
            <a:schemeClr val="tx1"/>
          </a:solidFill>
          <a:latin typeface="+mn-lt"/>
          <a:ea typeface="+mn-ea"/>
          <a:cs typeface="+mn-cs"/>
        </a:defRPr>
      </a:lvl3pPr>
      <a:lvl4pPr marL="3239770" algn="l" defTabSz="2160270" rtl="0" eaLnBrk="1" latinLnBrk="0" hangingPunct="1">
        <a:defRPr sz="4250" kern="1200">
          <a:solidFill>
            <a:schemeClr val="tx1"/>
          </a:solidFill>
          <a:latin typeface="+mn-lt"/>
          <a:ea typeface="+mn-ea"/>
          <a:cs typeface="+mn-cs"/>
        </a:defRPr>
      </a:lvl4pPr>
      <a:lvl5pPr marL="4319905" algn="l" defTabSz="2160270" rtl="0" eaLnBrk="1" latinLnBrk="0" hangingPunct="1">
        <a:defRPr sz="4250" kern="1200">
          <a:solidFill>
            <a:schemeClr val="tx1"/>
          </a:solidFill>
          <a:latin typeface="+mn-lt"/>
          <a:ea typeface="+mn-ea"/>
          <a:cs typeface="+mn-cs"/>
        </a:defRPr>
      </a:lvl5pPr>
      <a:lvl6pPr marL="5400040" algn="l" defTabSz="2160270" rtl="0" eaLnBrk="1" latinLnBrk="0" hangingPunct="1">
        <a:defRPr sz="4250" kern="1200">
          <a:solidFill>
            <a:schemeClr val="tx1"/>
          </a:solidFill>
          <a:latin typeface="+mn-lt"/>
          <a:ea typeface="+mn-ea"/>
          <a:cs typeface="+mn-cs"/>
        </a:defRPr>
      </a:lvl6pPr>
      <a:lvl7pPr marL="6480175" algn="l" defTabSz="2160270" rtl="0" eaLnBrk="1" latinLnBrk="0" hangingPunct="1">
        <a:defRPr sz="4250" kern="1200">
          <a:solidFill>
            <a:schemeClr val="tx1"/>
          </a:solidFill>
          <a:latin typeface="+mn-lt"/>
          <a:ea typeface="+mn-ea"/>
          <a:cs typeface="+mn-cs"/>
        </a:defRPr>
      </a:lvl7pPr>
      <a:lvl8pPr marL="7559675" algn="l" defTabSz="2160270" rtl="0" eaLnBrk="1" latinLnBrk="0" hangingPunct="1">
        <a:defRPr sz="4250" kern="1200">
          <a:solidFill>
            <a:schemeClr val="tx1"/>
          </a:solidFill>
          <a:latin typeface="+mn-lt"/>
          <a:ea typeface="+mn-ea"/>
          <a:cs typeface="+mn-cs"/>
        </a:defRPr>
      </a:lvl8pPr>
      <a:lvl9pPr marL="8639810" algn="l" defTabSz="2160270" rtl="0" eaLnBrk="1" latinLnBrk="0" hangingPunct="1">
        <a:defRPr sz="42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11" y="3893733"/>
            <a:ext cx="21571523" cy="6074795"/>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en-IN" sz="2200" dirty="0"/>
              <a:t>    </a:t>
            </a:r>
          </a:p>
        </p:txBody>
      </p:sp>
      <p:sp>
        <p:nvSpPr>
          <p:cNvPr id="5" name="Rectangle 4"/>
          <p:cNvSpPr/>
          <p:nvPr/>
        </p:nvSpPr>
        <p:spPr>
          <a:xfrm>
            <a:off x="-42227" y="9970881"/>
            <a:ext cx="21600840" cy="5700226"/>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2200" dirty="0"/>
          </a:p>
        </p:txBody>
      </p:sp>
      <p:sp>
        <p:nvSpPr>
          <p:cNvPr id="6" name="Rectangle 5"/>
          <p:cNvSpPr/>
          <p:nvPr/>
        </p:nvSpPr>
        <p:spPr>
          <a:xfrm>
            <a:off x="-12911" y="15671107"/>
            <a:ext cx="21571523" cy="6283988"/>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ltLang="en-IN" sz="2200" dirty="0">
              <a:latin typeface="Times New Roman" panose="02020603050405020304" pitchFamily="18" charset="0"/>
              <a:cs typeface="Times New Roman" panose="02020603050405020304" pitchFamily="18" charset="0"/>
            </a:endParaRPr>
          </a:p>
        </p:txBody>
      </p:sp>
      <p:sp>
        <p:nvSpPr>
          <p:cNvPr id="7" name="Rectangle 6"/>
          <p:cNvSpPr/>
          <p:nvPr/>
        </p:nvSpPr>
        <p:spPr>
          <a:xfrm>
            <a:off x="28003" y="21903575"/>
            <a:ext cx="21559626" cy="5412668"/>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2200"/>
          </a:p>
        </p:txBody>
      </p:sp>
      <p:sp>
        <p:nvSpPr>
          <p:cNvPr id="8" name="Rectangle 7"/>
          <p:cNvSpPr/>
          <p:nvPr/>
        </p:nvSpPr>
        <p:spPr>
          <a:xfrm>
            <a:off x="-8251" y="27346472"/>
            <a:ext cx="21607776" cy="5578746"/>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2200"/>
          </a:p>
        </p:txBody>
      </p:sp>
      <p:sp>
        <p:nvSpPr>
          <p:cNvPr id="19" name="Rectangle 18"/>
          <p:cNvSpPr/>
          <p:nvPr/>
        </p:nvSpPr>
        <p:spPr>
          <a:xfrm>
            <a:off x="231713" y="4137953"/>
            <a:ext cx="3121087"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Times New Roman" panose="02020603050405020304" pitchFamily="18" charset="0"/>
                <a:cs typeface="Times New Roman" panose="02020603050405020304" pitchFamily="18" charset="0"/>
              </a:rPr>
              <a:t>INTRODUCTION</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30970" y="2522585"/>
            <a:ext cx="21568555" cy="1502711"/>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3600" b="0" i="0" u="none" strike="noStrike" dirty="0">
                <a:solidFill>
                  <a:srgbClr val="000000"/>
                </a:solidFill>
                <a:effectLst/>
                <a:latin typeface="Times New Roman" panose="02020603050405020304" pitchFamily="18" charset="0"/>
              </a:rPr>
              <a:t>   </a:t>
            </a:r>
            <a:r>
              <a:rPr lang="en-US" sz="3600" b="1" i="0" u="none" strike="noStrike" dirty="0" err="1">
                <a:solidFill>
                  <a:srgbClr val="000000"/>
                </a:solidFill>
                <a:effectLst/>
                <a:latin typeface="Times New Roman" panose="02020603050405020304" pitchFamily="18" charset="0"/>
              </a:rPr>
              <a:t>Peppercheck</a:t>
            </a:r>
            <a:r>
              <a:rPr lang="en-US" sz="3600" b="1" i="0" u="none" strike="noStrike" dirty="0">
                <a:solidFill>
                  <a:srgbClr val="000000"/>
                </a:solidFill>
                <a:effectLst/>
                <a:latin typeface="Times New Roman" panose="02020603050405020304" pitchFamily="18" charset="0"/>
              </a:rPr>
              <a:t>: Deep Learning-based Bell Pepper Detection Disease using Convolutional Neural Network and </a:t>
            </a:r>
            <a:r>
              <a:rPr lang="en-US" sz="3600" b="1" i="0" u="none" strike="noStrike" dirty="0" err="1">
                <a:solidFill>
                  <a:srgbClr val="000000"/>
                </a:solidFill>
                <a:effectLst/>
                <a:latin typeface="Times New Roman" panose="02020603050405020304" pitchFamily="18" charset="0"/>
              </a:rPr>
              <a:t>GoogleNet,Formation</a:t>
            </a:r>
            <a:r>
              <a:rPr lang="en-US" sz="3600" b="1" i="0" u="none" strike="noStrike" dirty="0">
                <a:solidFill>
                  <a:srgbClr val="000000"/>
                </a:solidFill>
                <a:effectLst/>
                <a:latin typeface="Times New Roman" panose="02020603050405020304" pitchFamily="18" charset="0"/>
              </a:rPr>
              <a:t> for the Inception function through a method in Accuracy</a:t>
            </a:r>
            <a:endParaRPr lang="en-IN" sz="3600" b="1" dirty="0"/>
          </a:p>
        </p:txBody>
      </p:sp>
      <p:sp>
        <p:nvSpPr>
          <p:cNvPr id="22" name="Rectangle 21"/>
          <p:cNvSpPr/>
          <p:nvPr/>
        </p:nvSpPr>
        <p:spPr>
          <a:xfrm>
            <a:off x="230503" y="16150742"/>
            <a:ext cx="1959159"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Times New Roman" panose="02020603050405020304" pitchFamily="18" charset="0"/>
                <a:cs typeface="Times New Roman" panose="02020603050405020304" pitchFamily="18" charset="0"/>
              </a:rPr>
              <a:t>RESULTS</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230503" y="22240906"/>
            <a:ext cx="5827397"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Times New Roman" panose="02020603050405020304" pitchFamily="18" charset="0"/>
                <a:cs typeface="Times New Roman" panose="02020603050405020304" pitchFamily="18" charset="0"/>
              </a:rPr>
              <a:t>DISCUSSION AND CONCLUSION</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230503" y="27406930"/>
            <a:ext cx="3947465"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Times New Roman" panose="02020603050405020304" pitchFamily="18" charset="0"/>
                <a:cs typeface="Times New Roman" panose="02020603050405020304" pitchFamily="18" charset="0"/>
              </a:rPr>
              <a:t>BIBLIOGRAPHY</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230503" y="10030917"/>
            <a:ext cx="5122547"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Times New Roman" panose="02020603050405020304" pitchFamily="18" charset="0"/>
                <a:cs typeface="Times New Roman" panose="02020603050405020304" pitchFamily="18" charset="0"/>
              </a:rPr>
              <a:t>MATERIALS AND METHODS</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1225083" y="1463838"/>
            <a:ext cx="8384766" cy="769441"/>
          </a:xfrm>
          <a:prstGeom prst="rect">
            <a:avLst/>
          </a:prstGeom>
          <a:noFill/>
        </p:spPr>
        <p:txBody>
          <a:bodyPr wrap="square" rtlCol="0">
            <a:spAutoFit/>
          </a:bodyPr>
          <a:lstStyle/>
          <a:p>
            <a:pPr algn="r"/>
            <a:r>
              <a:rPr lang="en-US" sz="2200" b="1">
                <a:solidFill>
                  <a:schemeClr val="bg1"/>
                </a:solidFill>
                <a:latin typeface="Times New Roman" panose="02020603050405020304" pitchFamily="18" charset="0"/>
                <a:cs typeface="Times New Roman" panose="02020603050405020304" pitchFamily="18" charset="0"/>
              </a:rPr>
              <a:t> Ms. Poorani.S            </a:t>
            </a:r>
            <a:endParaRPr lang="en-US" sz="2200" b="1" dirty="0">
              <a:solidFill>
                <a:schemeClr val="bg1"/>
              </a:solidFill>
              <a:latin typeface="Times New Roman" panose="02020603050405020304" pitchFamily="18" charset="0"/>
              <a:cs typeface="Times New Roman" panose="02020603050405020304" pitchFamily="18" charset="0"/>
            </a:endParaRPr>
          </a:p>
          <a:p>
            <a:pPr algn="r"/>
            <a:r>
              <a:rPr lang="en-US" sz="2200" b="1" dirty="0">
                <a:solidFill>
                  <a:schemeClr val="bg1"/>
                </a:solidFill>
                <a:latin typeface="Times New Roman" panose="02020603050405020304" pitchFamily="18" charset="0"/>
                <a:cs typeface="Times New Roman" panose="02020603050405020304" pitchFamily="18" charset="0"/>
              </a:rPr>
              <a:t> Guided by Dr. Mary Valantina. G</a:t>
            </a:r>
            <a:endParaRPr lang="en-IN" sz="2200" b="1" dirty="0">
              <a:solidFill>
                <a:schemeClr val="bg1"/>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53824" y="4288569"/>
            <a:ext cx="15371969" cy="5509200"/>
          </a:xfrm>
          <a:prstGeom prst="rect">
            <a:avLst/>
          </a:prstGeom>
          <a:noFill/>
        </p:spPr>
        <p:txBody>
          <a:bodyPr wrap="square" rtlCol="0">
            <a:spAutoFit/>
          </a:bodyPr>
          <a:lstStyle/>
          <a:p>
            <a:r>
              <a:rPr lang="en-IN" sz="2200" b="1" dirty="0">
                <a:latin typeface="Times New Roman" panose="02020603050405020304" pitchFamily="18" charset="0"/>
                <a:cs typeface="Times New Roman" panose="02020603050405020304" pitchFamily="18" charset="0"/>
              </a:rPr>
              <a:t> </a:t>
            </a:r>
          </a:p>
          <a:p>
            <a:pPr marL="340995" indent="-340995">
              <a:buFont typeface="Wingdings" panose="05000000000000000000" pitchFamily="2" charset="2"/>
              <a:buChar char="Ø"/>
            </a:pPr>
            <a:r>
              <a:rPr lang="en-US" altLang="en-IN" sz="2200" b="1" dirty="0">
                <a:latin typeface="Times New Roman" panose="02020603050405020304" pitchFamily="18" charset="0"/>
                <a:cs typeface="Times New Roman" panose="02020603050405020304" pitchFamily="18" charset="0"/>
                <a:sym typeface="+mn-ea"/>
              </a:rPr>
              <a:t>Bell peppers (Capsicum annuum) are versatile and widely cultivated vegetables, valued for their vibrant colors, distinct flavors, and nutritional benefits. However, like many crops, bell peppers are susceptible to various diseases and pests, which can significantly impact yield and quality.</a:t>
            </a:r>
          </a:p>
          <a:p>
            <a:pPr marL="340995" indent="-340995">
              <a:buFont typeface="Wingdings" panose="05000000000000000000" pitchFamily="2" charset="2"/>
              <a:buChar char="Ø"/>
            </a:pPr>
            <a:endParaRPr lang="en-US" altLang="en-IN" sz="2200" b="1" dirty="0">
              <a:latin typeface="Times New Roman" panose="02020603050405020304" pitchFamily="18" charset="0"/>
              <a:cs typeface="Times New Roman" panose="02020603050405020304" pitchFamily="18" charset="0"/>
              <a:sym typeface="+mn-ea"/>
            </a:endParaRPr>
          </a:p>
          <a:p>
            <a:pPr marL="340995" indent="-340995">
              <a:buFont typeface="Wingdings" panose="05000000000000000000" pitchFamily="2" charset="2"/>
              <a:buChar char="Ø"/>
            </a:pPr>
            <a:r>
              <a:rPr lang="en-US" altLang="en-IN" sz="2200" b="1" dirty="0">
                <a:latin typeface="Times New Roman" panose="02020603050405020304" pitchFamily="18" charset="0"/>
                <a:cs typeface="Times New Roman" panose="02020603050405020304" pitchFamily="18" charset="0"/>
                <a:sym typeface="+mn-ea"/>
              </a:rPr>
              <a:t>In recent years, advances in computer vision and deep learning have opened up new possibilities for early and accurate detection of plant diseases. This study investigates the application of Convolutional Neural Networks (CNN) and </a:t>
            </a:r>
            <a:r>
              <a:rPr lang="en-US" altLang="en-IN" sz="2200" b="1" dirty="0" err="1">
                <a:latin typeface="Times New Roman" panose="02020603050405020304" pitchFamily="18" charset="0"/>
                <a:cs typeface="Times New Roman" panose="02020603050405020304" pitchFamily="18" charset="0"/>
                <a:sym typeface="+mn-ea"/>
              </a:rPr>
              <a:t>GoogleNet</a:t>
            </a:r>
            <a:r>
              <a:rPr lang="en-US" altLang="en-IN" sz="2200" b="1" dirty="0">
                <a:latin typeface="Times New Roman" panose="02020603050405020304" pitchFamily="18" charset="0"/>
                <a:cs typeface="Times New Roman" panose="02020603050405020304" pitchFamily="18" charset="0"/>
                <a:sym typeface="+mn-ea"/>
              </a:rPr>
              <a:t> (also known as Inception-v1) architectures for detecting diseases in bell peppers based on image analysis. </a:t>
            </a:r>
          </a:p>
          <a:p>
            <a:pPr marL="340995" indent="-340995">
              <a:buFont typeface="Wingdings" panose="05000000000000000000" pitchFamily="2" charset="2"/>
              <a:buChar char="Ø"/>
            </a:pPr>
            <a:endParaRPr lang="en-US" altLang="en-IN" sz="2200" b="1" dirty="0">
              <a:latin typeface="Times New Roman" panose="02020603050405020304" pitchFamily="18" charset="0"/>
              <a:cs typeface="Times New Roman" panose="02020603050405020304" pitchFamily="18" charset="0"/>
              <a:sym typeface="+mn-ea"/>
            </a:endParaRPr>
          </a:p>
          <a:p>
            <a:pPr marL="340995" indent="-340995">
              <a:buFont typeface="Wingdings" panose="05000000000000000000" pitchFamily="2" charset="2"/>
              <a:buChar char="Ø"/>
            </a:pPr>
            <a:r>
              <a:rPr lang="en-US" altLang="en-IN" sz="2200" b="1" dirty="0">
                <a:latin typeface="Times New Roman" panose="02020603050405020304" pitchFamily="18" charset="0"/>
                <a:cs typeface="Times New Roman" panose="02020603050405020304" pitchFamily="18" charset="0"/>
                <a:sym typeface="+mn-ea"/>
              </a:rPr>
              <a:t>CNNs have demonstrated remarkable success in image recognition tasks, while </a:t>
            </a:r>
            <a:r>
              <a:rPr lang="en-US" altLang="en-IN" sz="2200" b="1" dirty="0" err="1">
                <a:latin typeface="Times New Roman" panose="02020603050405020304" pitchFamily="18" charset="0"/>
                <a:cs typeface="Times New Roman" panose="02020603050405020304" pitchFamily="18" charset="0"/>
                <a:sym typeface="+mn-ea"/>
              </a:rPr>
              <a:t>GoogleNet</a:t>
            </a:r>
            <a:r>
              <a:rPr lang="en-US" altLang="en-IN" sz="2200" b="1" dirty="0">
                <a:latin typeface="Times New Roman" panose="02020603050405020304" pitchFamily="18" charset="0"/>
                <a:cs typeface="Times New Roman" panose="02020603050405020304" pitchFamily="18" charset="0"/>
                <a:sym typeface="+mn-ea"/>
              </a:rPr>
              <a:t>, with its inception modules, offers a deeper and more complex architecture capable of capturing intricate features. By comparing these two models, we aim to assess their effectiveness in identifying common diseases affecting bell peppers and explore the potential for integrating advanced technology solutions into agricultural practices. </a:t>
            </a:r>
          </a:p>
          <a:p>
            <a:pPr marL="340995" indent="-340995">
              <a:buFont typeface="Wingdings" panose="05000000000000000000" pitchFamily="2" charset="2"/>
              <a:buChar char="Ø"/>
            </a:pPr>
            <a:endParaRPr lang="en-US" altLang="en-IN" sz="2200" b="1" dirty="0">
              <a:latin typeface="Times New Roman" panose="02020603050405020304" pitchFamily="18" charset="0"/>
              <a:cs typeface="Times New Roman" panose="02020603050405020304" pitchFamily="18" charset="0"/>
              <a:sym typeface="+mn-ea"/>
            </a:endParaRPr>
          </a:p>
          <a:p>
            <a:pPr marL="340995" indent="-340995">
              <a:buFont typeface="Wingdings" panose="05000000000000000000" pitchFamily="2" charset="2"/>
              <a:buChar char="Ø"/>
            </a:pPr>
            <a:r>
              <a:rPr lang="en-US" altLang="en-IN" sz="2200" b="1" dirty="0">
                <a:latin typeface="Times New Roman" panose="02020603050405020304" pitchFamily="18" charset="0"/>
                <a:cs typeface="Times New Roman" panose="02020603050405020304" pitchFamily="18" charset="0"/>
                <a:sym typeface="+mn-ea"/>
              </a:rPr>
              <a:t>This research holds promise for enhancing disease management strategies, promoting sustainable farming practices, and safeguarding bell pepper production against disease threats.</a:t>
            </a:r>
          </a:p>
        </p:txBody>
      </p:sp>
      <p:sp>
        <p:nvSpPr>
          <p:cNvPr id="36" name="TextBox 35"/>
          <p:cNvSpPr txBox="1"/>
          <p:nvPr/>
        </p:nvSpPr>
        <p:spPr>
          <a:xfrm>
            <a:off x="2189662" y="10414291"/>
            <a:ext cx="12078470" cy="430887"/>
          </a:xfrm>
          <a:prstGeom prst="rect">
            <a:avLst/>
          </a:prstGeom>
          <a:noFill/>
        </p:spPr>
        <p:txBody>
          <a:bodyPr wrap="square" rtlCol="0">
            <a:spAutoFit/>
          </a:bodyPr>
          <a:lstStyle/>
          <a:p>
            <a:endParaRPr lang="en-IN" sz="2200" b="1"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529416" y="18613307"/>
            <a:ext cx="21139308" cy="3139321"/>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 </a:t>
            </a:r>
          </a:p>
          <a:p>
            <a:pPr marL="340995" indent="-340995">
              <a:buFont typeface="Wingdings" panose="05000000000000000000" pitchFamily="2" charset="2"/>
              <a:buChar char="Ø"/>
            </a:pPr>
            <a:endParaRPr lang="en-IN" sz="220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endParaRPr lang="en-IN" sz="220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endParaRPr lang="en-IN" sz="220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endParaRPr lang="en-IN" sz="220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endParaRPr lang="en-IN" sz="220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endParaRPr lang="en-IN" sz="220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endParaRPr lang="en-IN" sz="220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endParaRPr lang="en-IN" sz="2200" b="1"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12911" y="22894741"/>
            <a:ext cx="21612436" cy="4647426"/>
          </a:xfrm>
          <a:prstGeom prst="rect">
            <a:avLst/>
          </a:prstGeom>
          <a:noFill/>
        </p:spPr>
        <p:txBody>
          <a:bodyPr wrap="square" rtlCol="0">
            <a:spAutoFit/>
          </a:bodyPr>
          <a:lstStyle/>
          <a:p>
            <a:pPr marL="340995" indent="-340995" algn="just">
              <a:buFont typeface="Wingdings" panose="05000000000000000000" pitchFamily="2" charset="2"/>
              <a:buChar char="Ø"/>
            </a:pPr>
            <a:r>
              <a:rPr lang="en-US" altLang="en-IN" sz="2200" b="1" dirty="0">
                <a:latin typeface="Times New Roman" panose="02020603050405020304" pitchFamily="18" charset="0"/>
                <a:cs typeface="Times New Roman" panose="02020603050405020304" pitchFamily="18" charset="0"/>
              </a:rPr>
              <a:t>Based on  T-test Statistical analysis, the significance value of  p=0.001 (independent sample T - test p&lt;0.05) is obtained and shows that there is a statistical significant difference between the Group 1 and Group 2.</a:t>
            </a:r>
          </a:p>
          <a:p>
            <a:pPr marL="340995" indent="-340995" algn="just">
              <a:buFont typeface="Wingdings" panose="05000000000000000000" pitchFamily="2" charset="2"/>
              <a:buChar char="Ø"/>
            </a:pPr>
            <a:endParaRPr lang="en-US" altLang="en-IN" sz="2200" b="1" dirty="0">
              <a:latin typeface="Times New Roman" panose="02020603050405020304" pitchFamily="18" charset="0"/>
              <a:cs typeface="Times New Roman" panose="02020603050405020304" pitchFamily="18" charset="0"/>
            </a:endParaRPr>
          </a:p>
          <a:p>
            <a:pPr marL="340995" indent="-340995" algn="just">
              <a:buFont typeface="Wingdings" panose="05000000000000000000" pitchFamily="2" charset="2"/>
              <a:buChar char="Ø"/>
            </a:pPr>
            <a:r>
              <a:rPr lang="en-US" altLang="en-IN" sz="2200" b="1" dirty="0">
                <a:latin typeface="Times New Roman" panose="02020603050405020304" pitchFamily="18" charset="0"/>
                <a:cs typeface="Times New Roman" panose="02020603050405020304" pitchFamily="18" charset="0"/>
              </a:rPr>
              <a:t>Overall , the accuracy of the </a:t>
            </a:r>
            <a:r>
              <a:rPr lang="en-US" sz="2200" b="1" dirty="0">
                <a:latin typeface="Times New Roman" panose="02020603050405020304" pitchFamily="18" charset="0"/>
                <a:cs typeface="Times New Roman" panose="02020603050405020304" pitchFamily="18" charset="0"/>
              </a:rPr>
              <a:t>Convolutional Neural Networks (CNN) </a:t>
            </a:r>
            <a:r>
              <a:rPr lang="en-US" altLang="en-IN" sz="2200" b="1" dirty="0">
                <a:latin typeface="Times New Roman" panose="02020603050405020304" pitchFamily="18" charset="0"/>
                <a:cs typeface="Times New Roman" panose="02020603050405020304" pitchFamily="18" charset="0"/>
              </a:rPr>
              <a:t>is </a:t>
            </a:r>
            <a:r>
              <a:rPr lang="en-IN" sz="2200" b="1" i="0" u="none" strike="noStrike" dirty="0">
                <a:solidFill>
                  <a:srgbClr val="111111"/>
                </a:solidFill>
                <a:effectLst/>
                <a:latin typeface="Times New Roman" panose="02020603050405020304" pitchFamily="18" charset="0"/>
              </a:rPr>
              <a:t>74.26</a:t>
            </a:r>
            <a:r>
              <a:rPr lang="en-US" sz="2200" b="1" dirty="0">
                <a:latin typeface="Times New Roman" panose="02020603050405020304" pitchFamily="18" charset="0"/>
                <a:cs typeface="Times New Roman" panose="02020603050405020304" pitchFamily="18" charset="0"/>
              </a:rPr>
              <a:t>% </a:t>
            </a:r>
            <a:r>
              <a:rPr lang="en-US" altLang="en-IN" sz="2200" b="1" dirty="0">
                <a:latin typeface="Times New Roman" panose="02020603050405020304" pitchFamily="18" charset="0"/>
                <a:cs typeface="Times New Roman" panose="02020603050405020304" pitchFamily="18" charset="0"/>
              </a:rPr>
              <a:t>and it is better than the </a:t>
            </a:r>
            <a:r>
              <a:rPr lang="en-US" altLang="en-IN" sz="2200" b="1" dirty="0" err="1">
                <a:latin typeface="Times New Roman" panose="02020603050405020304" pitchFamily="18" charset="0"/>
                <a:cs typeface="Times New Roman" panose="02020603050405020304" pitchFamily="18" charset="0"/>
              </a:rPr>
              <a:t>GoogleNet</a:t>
            </a:r>
            <a:r>
              <a:rPr lang="en-US" altLang="en-IN" sz="2200" b="1" dirty="0">
                <a:latin typeface="Times New Roman" panose="02020603050405020304" pitchFamily="18" charset="0"/>
                <a:cs typeface="Times New Roman" panose="02020603050405020304" pitchFamily="18" charset="0"/>
              </a:rPr>
              <a:t>. Models undergo training on the training set, with adjustments made based on validation performance.</a:t>
            </a:r>
          </a:p>
          <a:p>
            <a:pPr lvl="2" algn="just"/>
            <a:endParaRPr lang="en-US" sz="2200" b="1" dirty="0">
              <a:latin typeface="Times New Roman" panose="02020603050405020304" pitchFamily="18" charset="0"/>
              <a:cs typeface="Times New Roman" panose="02020603050405020304" pitchFamily="18" charset="0"/>
            </a:endParaRPr>
          </a:p>
          <a:p>
            <a:pPr marL="1257300" lvl="2" indent="-342900" algn="just">
              <a:buFont typeface="Wingdings" panose="05000000000000000000" pitchFamily="2" charset="2"/>
              <a:buChar char="ü"/>
            </a:pPr>
            <a:r>
              <a:rPr lang="en-US" sz="2200" b="1" dirty="0">
                <a:latin typeface="Times New Roman" panose="02020603050405020304" pitchFamily="18" charset="0"/>
                <a:cs typeface="Times New Roman" panose="02020603050405020304" pitchFamily="18" charset="0"/>
              </a:rPr>
              <a:t>Convolutional Neural Networks (CNN)  </a:t>
            </a:r>
            <a:r>
              <a:rPr lang="en-US" altLang="en-IN" sz="2200" b="1" dirty="0">
                <a:latin typeface="Times New Roman" panose="02020603050405020304" pitchFamily="18" charset="0"/>
                <a:cs typeface="Times New Roman" panose="02020603050405020304" pitchFamily="18" charset="0"/>
              </a:rPr>
              <a:t>- </a:t>
            </a:r>
            <a:r>
              <a:rPr lang="en-IN" sz="2200" b="1" i="0" u="none" strike="noStrike" dirty="0">
                <a:solidFill>
                  <a:srgbClr val="111111"/>
                </a:solidFill>
                <a:effectLst/>
                <a:latin typeface="Times New Roman" panose="02020603050405020304" pitchFamily="18" charset="0"/>
              </a:rPr>
              <a:t>74.26</a:t>
            </a:r>
            <a:r>
              <a:rPr lang="en-US" sz="2200" b="1" dirty="0">
                <a:latin typeface="Times New Roman" panose="02020603050405020304" pitchFamily="18" charset="0"/>
                <a:cs typeface="Times New Roman" panose="02020603050405020304" pitchFamily="18" charset="0"/>
              </a:rPr>
              <a:t>% </a:t>
            </a:r>
          </a:p>
          <a:p>
            <a:pPr marL="1257300" lvl="2" indent="-342900" algn="just">
              <a:buFont typeface="Wingdings" panose="05000000000000000000" pitchFamily="2" charset="2"/>
              <a:buChar char="ü"/>
            </a:pPr>
            <a:r>
              <a:rPr lang="en-US" altLang="en-IN" sz="2200" b="1" dirty="0" err="1">
                <a:latin typeface="Times New Roman" panose="02020603050405020304" pitchFamily="18" charset="0"/>
                <a:cs typeface="Times New Roman" panose="02020603050405020304" pitchFamily="18" charset="0"/>
                <a:sym typeface="+mn-ea"/>
              </a:rPr>
              <a:t>GoogleNet</a:t>
            </a:r>
            <a:r>
              <a:rPr lang="en-US" altLang="en-IN" sz="2200" b="1" dirty="0">
                <a:latin typeface="Times New Roman" panose="02020603050405020304" pitchFamily="18" charset="0"/>
                <a:cs typeface="Times New Roman" panose="02020603050405020304" pitchFamily="18" charset="0"/>
                <a:sym typeface="+mn-ea"/>
              </a:rPr>
              <a:t> Algorithm                            </a:t>
            </a:r>
            <a:r>
              <a:rPr lang="en-US" sz="2200" b="1" dirty="0">
                <a:latin typeface="Times New Roman" panose="02020603050405020304" pitchFamily="18" charset="0"/>
                <a:cs typeface="Times New Roman" panose="02020603050405020304" pitchFamily="18" charset="0"/>
                <a:sym typeface="+mn-ea"/>
              </a:rPr>
              <a:t> </a:t>
            </a:r>
            <a:r>
              <a:rPr lang="en-US" altLang="en-IN" sz="2200" b="1" dirty="0">
                <a:latin typeface="Times New Roman" panose="02020603050405020304" pitchFamily="18" charset="0"/>
                <a:cs typeface="Times New Roman" panose="02020603050405020304" pitchFamily="18" charset="0"/>
              </a:rPr>
              <a:t>     - </a:t>
            </a:r>
            <a:r>
              <a:rPr lang="en-IN" sz="2200" b="1" i="0" u="none" strike="noStrike" dirty="0">
                <a:solidFill>
                  <a:srgbClr val="111111"/>
                </a:solidFill>
                <a:effectLst/>
                <a:latin typeface="Times New Roman" panose="02020603050405020304" pitchFamily="18" charset="0"/>
              </a:rPr>
              <a:t>51.56</a:t>
            </a:r>
            <a:r>
              <a:rPr lang="en-IN" sz="1800" b="0" i="0" u="none" strike="noStrike" dirty="0">
                <a:solidFill>
                  <a:srgbClr val="111111"/>
                </a:solidFill>
                <a:effectLst/>
                <a:latin typeface="Times New Roman" panose="02020603050405020304" pitchFamily="18" charset="0"/>
              </a:rPr>
              <a:t> </a:t>
            </a:r>
            <a:r>
              <a:rPr lang="en-US" altLang="en-IN" sz="2200" b="1" dirty="0">
                <a:latin typeface="Times New Roman" panose="02020603050405020304" pitchFamily="18" charset="0"/>
                <a:cs typeface="Times New Roman" panose="02020603050405020304" pitchFamily="18" charset="0"/>
              </a:rPr>
              <a:t>%</a:t>
            </a:r>
          </a:p>
          <a:p>
            <a:pPr algn="just"/>
            <a:endParaRPr lang="en-US" altLang="en-IN" sz="2200" b="1" dirty="0">
              <a:latin typeface="Times New Roman" panose="02020603050405020304" pitchFamily="18" charset="0"/>
              <a:cs typeface="Times New Roman" panose="02020603050405020304" pitchFamily="18" charset="0"/>
            </a:endParaRPr>
          </a:p>
          <a:p>
            <a:pPr marL="340995" indent="-340995" algn="just">
              <a:buFont typeface="Wingdings" panose="05000000000000000000" pitchFamily="2" charset="2"/>
              <a:buChar char="Ø"/>
            </a:pPr>
            <a:r>
              <a:rPr lang="en-US" altLang="en-IN" sz="2200" b="1" dirty="0">
                <a:latin typeface="Times New Roman" panose="02020603050405020304" pitchFamily="18" charset="0"/>
                <a:cs typeface="Times New Roman" panose="02020603050405020304" pitchFamily="18" charset="0"/>
              </a:rPr>
              <a:t> From the work, it is concluded that Convolutional Neural Networks (CNN) consistently demonstrate superior accuracy compared to </a:t>
            </a:r>
            <a:r>
              <a:rPr lang="en-US" altLang="en-IN" sz="2200" b="1" dirty="0" err="1">
                <a:latin typeface="Times New Roman" panose="02020603050405020304" pitchFamily="18" charset="0"/>
                <a:cs typeface="Times New Roman" panose="02020603050405020304" pitchFamily="18" charset="0"/>
              </a:rPr>
              <a:t>GoogleNet</a:t>
            </a:r>
            <a:r>
              <a:rPr lang="en-US" altLang="en-IN" sz="2200" b="1" dirty="0">
                <a:latin typeface="Times New Roman" panose="02020603050405020304" pitchFamily="18" charset="0"/>
                <a:cs typeface="Times New Roman" panose="02020603050405020304" pitchFamily="18" charset="0"/>
              </a:rPr>
              <a:t> in the detection of bell pepper, highlighting the robustness and effectiveness of CNN architectures for image recognition tasks in agricultural contexts. A decision is then made between CNN and </a:t>
            </a:r>
            <a:r>
              <a:rPr lang="en-US" altLang="en-IN" sz="2200" b="1" dirty="0" err="1">
                <a:latin typeface="Times New Roman" panose="02020603050405020304" pitchFamily="18" charset="0"/>
                <a:cs typeface="Times New Roman" panose="02020603050405020304" pitchFamily="18" charset="0"/>
              </a:rPr>
              <a:t>GoogleNet</a:t>
            </a:r>
            <a:r>
              <a:rPr lang="en-US" altLang="en-IN" sz="2200" b="1" dirty="0">
                <a:latin typeface="Times New Roman" panose="02020603050405020304" pitchFamily="18" charset="0"/>
                <a:cs typeface="Times New Roman" panose="02020603050405020304" pitchFamily="18" charset="0"/>
              </a:rPr>
              <a:t> architectures based on computational resources and performance requirements. The dataset is divided into training and validation sets, with potential augmentation techniques applied to increase variability.</a:t>
            </a:r>
          </a:p>
        </p:txBody>
      </p:sp>
      <p:sp>
        <p:nvSpPr>
          <p:cNvPr id="39" name="TextBox 38"/>
          <p:cNvSpPr txBox="1"/>
          <p:nvPr/>
        </p:nvSpPr>
        <p:spPr>
          <a:xfrm>
            <a:off x="-53824" y="28057110"/>
            <a:ext cx="21139308" cy="4832092"/>
          </a:xfrm>
          <a:prstGeom prst="rect">
            <a:avLst/>
          </a:prstGeom>
          <a:noFill/>
        </p:spPr>
        <p:txBody>
          <a:bodyPr wrap="square" rtlCol="0">
            <a:spAutoFit/>
          </a:bodyPr>
          <a:lstStyle/>
          <a:p>
            <a:pPr marL="342900" indent="-342900" algn="just">
              <a:buFont typeface="Wingdings" panose="05000000000000000000" pitchFamily="2" charset="2"/>
              <a:buChar char="Ø"/>
            </a:pPr>
            <a:r>
              <a:rPr lang="en-US" sz="2200" b="1" dirty="0" err="1">
                <a:latin typeface="Times New Roman" panose="02020603050405020304" pitchFamily="18" charset="0"/>
                <a:cs typeface="Times New Roman" panose="02020603050405020304" pitchFamily="18" charset="0"/>
              </a:rPr>
              <a:t>Krizhevsky</a:t>
            </a:r>
            <a:r>
              <a:rPr lang="en-US" sz="2200" b="1" dirty="0">
                <a:latin typeface="Times New Roman" panose="02020603050405020304" pitchFamily="18" charset="0"/>
                <a:cs typeface="Times New Roman" panose="02020603050405020304" pitchFamily="18" charset="0"/>
              </a:rPr>
              <a:t>, A., </a:t>
            </a:r>
            <a:r>
              <a:rPr lang="en-US" sz="2200" b="1" dirty="0" err="1">
                <a:latin typeface="Times New Roman" panose="02020603050405020304" pitchFamily="18" charset="0"/>
                <a:cs typeface="Times New Roman" panose="02020603050405020304" pitchFamily="18" charset="0"/>
              </a:rPr>
              <a:t>Sutskever</a:t>
            </a:r>
            <a:r>
              <a:rPr lang="en-US" sz="2200" b="1" dirty="0">
                <a:latin typeface="Times New Roman" panose="02020603050405020304" pitchFamily="18" charset="0"/>
                <a:cs typeface="Times New Roman" panose="02020603050405020304" pitchFamily="18" charset="0"/>
              </a:rPr>
              <a:t>, I., &amp; Hinton, G. E. (2012). "ImageNet Classification with Deep Convolutional Neural Networks." In Advances in Neural Information Processing Systems (NIPS), Vol. 25, pp. 1097-1105. This seminal paper introduces the use of deep convolutional neural networks (CNNs) for image classification tasks, revolutionizing the field of computer vision.</a:t>
            </a:r>
          </a:p>
          <a:p>
            <a:pPr marL="342900" indent="-342900" algn="just">
              <a:buFont typeface="Wingdings" panose="05000000000000000000" pitchFamily="2" charset="2"/>
              <a:buChar char="Ø"/>
            </a:pPr>
            <a:endParaRPr lang="en-US" sz="22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b="1" dirty="0" err="1">
                <a:latin typeface="Times New Roman" panose="02020603050405020304" pitchFamily="18" charset="0"/>
                <a:cs typeface="Times New Roman" panose="02020603050405020304" pitchFamily="18" charset="0"/>
              </a:rPr>
              <a:t>Szegedy</a:t>
            </a:r>
            <a:r>
              <a:rPr lang="en-US" sz="2200" b="1" dirty="0">
                <a:latin typeface="Times New Roman" panose="02020603050405020304" pitchFamily="18" charset="0"/>
                <a:cs typeface="Times New Roman" panose="02020603050405020304" pitchFamily="18" charset="0"/>
              </a:rPr>
              <a:t>, C., et al. (2015). "Going Deeper with Convolutions." In Proceedings of the IEEE conference on computer vision and pattern recognition (CVPR), pp. 1-9. This paper presents the inception modules, a key innovation in deep convolutional neural network architectures, leading to the development of </a:t>
            </a:r>
            <a:r>
              <a:rPr lang="en-US" sz="2200" b="1" dirty="0" err="1">
                <a:latin typeface="Times New Roman" panose="02020603050405020304" pitchFamily="18" charset="0"/>
                <a:cs typeface="Times New Roman" panose="02020603050405020304" pitchFamily="18" charset="0"/>
              </a:rPr>
              <a:t>GoogleNet</a:t>
            </a:r>
            <a:r>
              <a:rPr lang="en-US" sz="2200" b="1" dirty="0">
                <a:latin typeface="Times New Roman" panose="02020603050405020304" pitchFamily="18" charset="0"/>
                <a:cs typeface="Times New Roman" panose="02020603050405020304" pitchFamily="18" charset="0"/>
              </a:rPr>
              <a:t>. By incorporating inception modules, </a:t>
            </a:r>
            <a:r>
              <a:rPr lang="en-US" sz="2200" b="1" dirty="0" err="1">
                <a:latin typeface="Times New Roman" panose="02020603050405020304" pitchFamily="18" charset="0"/>
                <a:cs typeface="Times New Roman" panose="02020603050405020304" pitchFamily="18" charset="0"/>
              </a:rPr>
              <a:t>GoogleNet</a:t>
            </a:r>
            <a:r>
              <a:rPr lang="en-US" sz="2200" b="1" dirty="0">
                <a:latin typeface="Times New Roman" panose="02020603050405020304" pitchFamily="18" charset="0"/>
                <a:cs typeface="Times New Roman" panose="02020603050405020304" pitchFamily="18" charset="0"/>
              </a:rPr>
              <a:t> achieves deeper networks with reduced computational complexity, enabling more efficient and accurate image classification..</a:t>
            </a:r>
          </a:p>
          <a:p>
            <a:pPr marL="342900" indent="-342900" algn="just">
              <a:buFont typeface="Wingdings" panose="05000000000000000000" pitchFamily="2" charset="2"/>
              <a:buChar char="Ø"/>
            </a:pPr>
            <a:endParaRPr lang="en-US" sz="22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Simonyan, K., &amp; Zisserman, A. (2014). "Very Deep Convolutional Networks for Large-Scale Image Recognition." </a:t>
            </a:r>
            <a:r>
              <a:rPr lang="en-US" sz="2200" b="1" dirty="0" err="1">
                <a:latin typeface="Times New Roman" panose="02020603050405020304" pitchFamily="18" charset="0"/>
                <a:cs typeface="Times New Roman" panose="02020603050405020304" pitchFamily="18" charset="0"/>
              </a:rPr>
              <a:t>arXiv</a:t>
            </a:r>
            <a:r>
              <a:rPr lang="en-US" sz="2200" b="1" dirty="0">
                <a:latin typeface="Times New Roman" panose="02020603050405020304" pitchFamily="18" charset="0"/>
                <a:cs typeface="Times New Roman" panose="02020603050405020304" pitchFamily="18" charset="0"/>
              </a:rPr>
              <a:t> preprint arXiv:1409.1556. This seminal paper introduces the VGG (Visual Geometry Group) architecture, characterized by its simplicity and depth. The VGG network consists of multiple convolutional layers with small filter sizes, resulting in highly discriminative features and improved performance on large-scale image recognition </a:t>
            </a:r>
            <a:r>
              <a:rPr lang="en-US" sz="2200" b="1">
                <a:latin typeface="Times New Roman" panose="02020603050405020304" pitchFamily="18" charset="0"/>
                <a:cs typeface="Times New Roman" panose="02020603050405020304" pitchFamily="18" charset="0"/>
              </a:rPr>
              <a:t>tasks.</a:t>
            </a:r>
          </a:p>
          <a:p>
            <a:pPr marL="342900" indent="-342900" algn="just">
              <a:buFont typeface="Wingdings" panose="05000000000000000000" pitchFamily="2" charset="2"/>
              <a:buChar char="Ø"/>
            </a:pPr>
            <a:endParaRPr lang="en-US" sz="22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He, K., et al. (2016). "Deep Residual Learning for Image Recognition." In Proceedings of the IEEE conference on computer vision and pattern recognition (CVPR), pp. 770-778.</a:t>
            </a:r>
          </a:p>
        </p:txBody>
      </p:sp>
      <p:sp>
        <p:nvSpPr>
          <p:cNvPr id="29" name="Text Box 28"/>
          <p:cNvSpPr txBox="1"/>
          <p:nvPr/>
        </p:nvSpPr>
        <p:spPr>
          <a:xfrm>
            <a:off x="28003" y="20739738"/>
            <a:ext cx="21435028" cy="1103379"/>
          </a:xfrm>
          <a:prstGeom prst="rect">
            <a:avLst/>
          </a:prstGeom>
          <a:noFill/>
        </p:spPr>
        <p:txBody>
          <a:bodyPr wrap="square" rtlCol="0">
            <a:spAutoFit/>
          </a:bodyPr>
          <a:lstStyle/>
          <a:p>
            <a:pPr algn="just"/>
            <a:r>
              <a:rPr lang="en-US" sz="2200" b="1" dirty="0">
                <a:latin typeface="Times New Roman" panose="02020603050405020304" pitchFamily="18" charset="0"/>
                <a:cs typeface="Times New Roman" panose="02020603050405020304" pitchFamily="18" charset="0"/>
              </a:rPr>
              <a:t> Detecting bell peppers in images using Convolutional Neural Networks (CNN) and </a:t>
            </a:r>
            <a:r>
              <a:rPr lang="en-US" sz="2200" b="1" dirty="0" err="1">
                <a:latin typeface="Times New Roman" panose="02020603050405020304" pitchFamily="18" charset="0"/>
                <a:cs typeface="Times New Roman" panose="02020603050405020304" pitchFamily="18" charset="0"/>
              </a:rPr>
              <a:t>GoogleNet</a:t>
            </a:r>
            <a:r>
              <a:rPr lang="en-US" sz="2200" b="1" dirty="0">
                <a:latin typeface="Times New Roman" panose="02020603050405020304" pitchFamily="18" charset="0"/>
                <a:cs typeface="Times New Roman" panose="02020603050405020304" pitchFamily="18" charset="0"/>
              </a:rPr>
              <a:t> Algorithm involves training these models on a dataset monitoring performance on the validation set to prevent overfitting. Use evaluation metrics such as accuracy and precision disease management is crucial for sustaining bell pepper production and ensuring food security</a:t>
            </a:r>
          </a:p>
        </p:txBody>
      </p:sp>
      <p:sp>
        <p:nvSpPr>
          <p:cNvPr id="9" name="Text Box 8"/>
          <p:cNvSpPr txBox="1"/>
          <p:nvPr/>
        </p:nvSpPr>
        <p:spPr>
          <a:xfrm>
            <a:off x="16032363" y="20214760"/>
            <a:ext cx="4298671" cy="430887"/>
          </a:xfrm>
          <a:prstGeom prst="rect">
            <a:avLst/>
          </a:prstGeom>
          <a:noFill/>
        </p:spPr>
        <p:txBody>
          <a:bodyPr wrap="square" rtlCol="0">
            <a:spAutoFit/>
          </a:bodyPr>
          <a:lstStyle/>
          <a:p>
            <a:pPr algn="ctr"/>
            <a:r>
              <a:rPr lang="en-US" sz="2200" b="1" dirty="0">
                <a:latin typeface="Times New Roman" panose="02020603050405020304" pitchFamily="18" charset="0"/>
                <a:cs typeface="Times New Roman" panose="02020603050405020304" pitchFamily="18" charset="0"/>
              </a:rPr>
              <a:t>CNN and </a:t>
            </a:r>
            <a:r>
              <a:rPr lang="en-US" sz="2200" b="1" dirty="0" err="1">
                <a:latin typeface="Times New Roman" panose="02020603050405020304" pitchFamily="18" charset="0"/>
                <a:cs typeface="Times New Roman" panose="02020603050405020304" pitchFamily="18" charset="0"/>
              </a:rPr>
              <a:t>GoogleNet</a:t>
            </a:r>
            <a:endParaRPr lang="en-US" sz="2200" b="1" dirty="0">
              <a:latin typeface="Times New Roman" panose="02020603050405020304" pitchFamily="18" charset="0"/>
              <a:cs typeface="Times New Roman" panose="02020603050405020304" pitchFamily="18" charset="0"/>
            </a:endParaRPr>
          </a:p>
        </p:txBody>
      </p:sp>
      <p:sp>
        <p:nvSpPr>
          <p:cNvPr id="42" name="Text Box 41"/>
          <p:cNvSpPr txBox="1"/>
          <p:nvPr/>
        </p:nvSpPr>
        <p:spPr>
          <a:xfrm>
            <a:off x="15046325" y="9252671"/>
            <a:ext cx="5765340" cy="430887"/>
          </a:xfrm>
          <a:prstGeom prst="rect">
            <a:avLst/>
          </a:prstGeom>
          <a:noFill/>
        </p:spPr>
        <p:txBody>
          <a:bodyPr wrap="square" rtlCol="0">
            <a:spAutoFit/>
          </a:bodyPr>
          <a:lstStyle/>
          <a:p>
            <a:pPr algn="ctr"/>
            <a:r>
              <a:rPr lang="en-US" sz="2200" b="1" dirty="0">
                <a:latin typeface="Times New Roman" panose="02020603050405020304" pitchFamily="18" charset="0"/>
                <a:cs typeface="Times New Roman" panose="02020603050405020304" pitchFamily="18" charset="0"/>
              </a:rPr>
              <a:t>                         </a:t>
            </a:r>
            <a:r>
              <a:rPr lang="en-US" sz="2200" b="1" i="0" u="none" strike="noStrike" dirty="0">
                <a:solidFill>
                  <a:srgbClr val="000000"/>
                </a:solidFill>
                <a:effectLst/>
                <a:latin typeface="Times New Roman" panose="02020603050405020304" pitchFamily="18" charset="0"/>
              </a:rPr>
              <a:t>Bell Pepper Detection Disease</a:t>
            </a:r>
            <a:endParaRPr lang="en-US" sz="2200" b="1" dirty="0">
              <a:latin typeface="Times New Roman" panose="02020603050405020304" pitchFamily="18" charset="0"/>
              <a:cs typeface="Times New Roman" panose="02020603050405020304" pitchFamily="18" charset="0"/>
            </a:endParaRPr>
          </a:p>
        </p:txBody>
      </p:sp>
      <p:sp>
        <p:nvSpPr>
          <p:cNvPr id="49" name="Rectangle 48"/>
          <p:cNvSpPr/>
          <p:nvPr/>
        </p:nvSpPr>
        <p:spPr>
          <a:xfrm>
            <a:off x="16106" y="-50532"/>
            <a:ext cx="21571523" cy="2569325"/>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220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13" y="-8622"/>
            <a:ext cx="20939802" cy="2432309"/>
          </a:xfrm>
          <a:prstGeom prst="rect">
            <a:avLst/>
          </a:prstGeom>
        </p:spPr>
      </p:pic>
      <p:sp>
        <p:nvSpPr>
          <p:cNvPr id="50" name="Text Box 41"/>
          <p:cNvSpPr txBox="1"/>
          <p:nvPr/>
        </p:nvSpPr>
        <p:spPr>
          <a:xfrm>
            <a:off x="15602472" y="1261105"/>
            <a:ext cx="5569043" cy="1246495"/>
          </a:xfrm>
          <a:prstGeom prst="rect">
            <a:avLst/>
          </a:prstGeom>
          <a:noFill/>
        </p:spPr>
        <p:txBody>
          <a:bodyPr wrap="square" rtlCol="0">
            <a:spAutoFit/>
          </a:bodyPr>
          <a:lstStyle/>
          <a:p>
            <a:pPr algn="r"/>
            <a:r>
              <a:rPr lang="en-US" sz="2500" b="1" dirty="0">
                <a:solidFill>
                  <a:schemeClr val="bg1"/>
                </a:solidFill>
                <a:latin typeface="Times New Roman" panose="02020603050405020304" pitchFamily="18" charset="0"/>
                <a:cs typeface="Times New Roman" panose="02020603050405020304" pitchFamily="18" charset="0"/>
              </a:rPr>
              <a:t>Name : Mr. Vigneshwaran P</a:t>
            </a:r>
            <a:br>
              <a:rPr lang="en-US" sz="2500" b="1" dirty="0">
                <a:solidFill>
                  <a:schemeClr val="bg1"/>
                </a:solidFill>
                <a:latin typeface="Times New Roman" panose="02020603050405020304" pitchFamily="18" charset="0"/>
                <a:cs typeface="Times New Roman" panose="02020603050405020304" pitchFamily="18" charset="0"/>
              </a:rPr>
            </a:br>
            <a:r>
              <a:rPr lang="en-US" sz="2500" b="1" dirty="0">
                <a:solidFill>
                  <a:schemeClr val="bg1"/>
                </a:solidFill>
                <a:latin typeface="Times New Roman" panose="02020603050405020304" pitchFamily="18" charset="0"/>
                <a:cs typeface="Times New Roman" panose="02020603050405020304" pitchFamily="18" charset="0"/>
              </a:rPr>
              <a:t>Register Number : 192124181</a:t>
            </a:r>
          </a:p>
          <a:p>
            <a:pPr algn="r"/>
            <a:r>
              <a:rPr lang="en-US" sz="2500" b="1" dirty="0">
                <a:solidFill>
                  <a:schemeClr val="bg1"/>
                </a:solidFill>
                <a:latin typeface="Times New Roman" panose="02020603050405020304" pitchFamily="18" charset="0"/>
                <a:cs typeface="Times New Roman" panose="02020603050405020304" pitchFamily="18" charset="0"/>
              </a:rPr>
              <a:t>Guided by : Dr. C. Chandravathi  </a:t>
            </a:r>
          </a:p>
        </p:txBody>
      </p:sp>
      <p:sp>
        <p:nvSpPr>
          <p:cNvPr id="78" name="Text Box 77"/>
          <p:cNvSpPr txBox="1"/>
          <p:nvPr/>
        </p:nvSpPr>
        <p:spPr>
          <a:xfrm>
            <a:off x="18390458" y="12393084"/>
            <a:ext cx="2055495" cy="1158240"/>
          </a:xfrm>
          <a:prstGeom prst="rect">
            <a:avLst/>
          </a:prstGeom>
          <a:noFill/>
        </p:spPr>
        <p:txBody>
          <a:bodyPr wrap="square" rtlCol="0">
            <a:noAutofit/>
          </a:bodyPr>
          <a:lstStyle/>
          <a:p>
            <a:pPr algn="ctr">
              <a:buClrTx/>
              <a:buSzTx/>
              <a:buFontTx/>
            </a:pPr>
            <a:endParaRPr lang="en-US" sz="2200" b="1"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064A79E7-36AA-0B3F-4CC7-89EF3E39DE7B}"/>
              </a:ext>
            </a:extLst>
          </p:cNvPr>
          <p:cNvSpPr txBox="1"/>
          <p:nvPr/>
        </p:nvSpPr>
        <p:spPr>
          <a:xfrm>
            <a:off x="-109272" y="16689276"/>
            <a:ext cx="15117770" cy="4154984"/>
          </a:xfrm>
          <a:prstGeom prst="rect">
            <a:avLst/>
          </a:prstGeom>
          <a:noFill/>
        </p:spPr>
        <p:txBody>
          <a:bodyPr wrap="square" rtlCol="0">
            <a:spAutoFit/>
          </a:bodyPr>
          <a:lstStyle/>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The comparison between </a:t>
            </a:r>
            <a:r>
              <a:rPr lang="en-US" sz="2200" b="1" dirty="0" err="1">
                <a:latin typeface="Times New Roman" panose="02020603050405020304" pitchFamily="18" charset="0"/>
                <a:cs typeface="Times New Roman" panose="02020603050405020304" pitchFamily="18" charset="0"/>
              </a:rPr>
              <a:t>GoogleNet</a:t>
            </a:r>
            <a:r>
              <a:rPr lang="en-US" sz="2200" b="1" dirty="0">
                <a:latin typeface="Times New Roman" panose="02020603050405020304" pitchFamily="18" charset="0"/>
                <a:cs typeface="Times New Roman" panose="02020603050405020304" pitchFamily="18" charset="0"/>
              </a:rPr>
              <a:t> and CNN (Convolutional Neural Network) for bell pepper disease detection reveals several key findings. </a:t>
            </a:r>
            <a:r>
              <a:rPr lang="en-US" sz="2200" b="1" dirty="0" err="1">
                <a:latin typeface="Times New Roman" panose="02020603050405020304" pitchFamily="18" charset="0"/>
                <a:cs typeface="Times New Roman" panose="02020603050405020304" pitchFamily="18" charset="0"/>
              </a:rPr>
              <a:t>GoogleNet</a:t>
            </a:r>
            <a:r>
              <a:rPr lang="en-US" sz="2200" b="1" dirty="0">
                <a:latin typeface="Times New Roman" panose="02020603050405020304" pitchFamily="18" charset="0"/>
                <a:cs typeface="Times New Roman" panose="02020603050405020304" pitchFamily="18" charset="0"/>
              </a:rPr>
              <a:t>, with its inception modules, showcases a deeper and more intricate architecture compared to traditional CNNs. In terms of performance, </a:t>
            </a:r>
            <a:r>
              <a:rPr lang="en-US" sz="2200" b="1" dirty="0" err="1">
                <a:latin typeface="Times New Roman" panose="02020603050405020304" pitchFamily="18" charset="0"/>
                <a:cs typeface="Times New Roman" panose="02020603050405020304" pitchFamily="18" charset="0"/>
              </a:rPr>
              <a:t>GoogleNet</a:t>
            </a:r>
            <a:r>
              <a:rPr lang="en-US" sz="2200" b="1" dirty="0">
                <a:latin typeface="Times New Roman" panose="02020603050405020304" pitchFamily="18" charset="0"/>
                <a:cs typeface="Times New Roman" panose="02020603050405020304" pitchFamily="18" charset="0"/>
              </a:rPr>
              <a:t> demonstrates impressive accuracy in identifying bell pepper diseases, leveraging its sophisticated feature extraction capabilities.</a:t>
            </a:r>
          </a:p>
          <a:p>
            <a:pPr marL="342900" indent="-342900">
              <a:buFont typeface="Wingdings" panose="05000000000000000000" pitchFamily="2" charset="2"/>
              <a:buChar char="Ø"/>
            </a:pPr>
            <a:endParaRPr lang="en-US" sz="22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 However, CNNs, being foundational in deep learning, also exhibit robust performance in disease detection tasks. The results highlight </a:t>
            </a:r>
            <a:r>
              <a:rPr lang="en-US" sz="2200" b="1" dirty="0" err="1">
                <a:latin typeface="Times New Roman" panose="02020603050405020304" pitchFamily="18" charset="0"/>
                <a:cs typeface="Times New Roman" panose="02020603050405020304" pitchFamily="18" charset="0"/>
              </a:rPr>
              <a:t>GoogleNet's</a:t>
            </a:r>
            <a:r>
              <a:rPr lang="en-US" sz="2200" b="1" dirty="0">
                <a:latin typeface="Times New Roman" panose="02020603050405020304" pitchFamily="18" charset="0"/>
                <a:cs typeface="Times New Roman" panose="02020603050405020304" pitchFamily="18" charset="0"/>
              </a:rPr>
              <a:t> efficiency in capturing intricate patterns and features within bell pepper images, contributing to its high accuracy. </a:t>
            </a:r>
          </a:p>
          <a:p>
            <a:pPr marL="342900" indent="-342900">
              <a:buFont typeface="Wingdings" panose="05000000000000000000" pitchFamily="2" charset="2"/>
              <a:buChar char="Ø"/>
            </a:pPr>
            <a:endParaRPr lang="en-US" sz="22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The trade-off between </a:t>
            </a:r>
            <a:r>
              <a:rPr lang="en-US" sz="2200" b="1" dirty="0" err="1">
                <a:latin typeface="Times New Roman" panose="02020603050405020304" pitchFamily="18" charset="0"/>
                <a:cs typeface="Times New Roman" panose="02020603050405020304" pitchFamily="18" charset="0"/>
              </a:rPr>
              <a:t>GoogleNet's</a:t>
            </a:r>
            <a:r>
              <a:rPr lang="en-US" sz="2200" b="1" dirty="0">
                <a:latin typeface="Times New Roman" panose="02020603050405020304" pitchFamily="18" charset="0"/>
                <a:cs typeface="Times New Roman" panose="02020603050405020304" pitchFamily="18" charset="0"/>
              </a:rPr>
              <a:t> complexity and CNN's simplicity is evident, with both architectures showcasing strengths in different aspects of bell pepper disease detection. The computational efficiency of CNNs makes them more accessible for practical.</a:t>
            </a:r>
            <a:endParaRPr lang="en-IN" sz="2200" b="1" dirty="0">
              <a:latin typeface="Times New Roman" panose="02020603050405020304" pitchFamily="18" charset="0"/>
              <a:cs typeface="Times New Roman" panose="02020603050405020304" pitchFamily="18" charset="0"/>
            </a:endParaRPr>
          </a:p>
        </p:txBody>
      </p:sp>
      <p:pic>
        <p:nvPicPr>
          <p:cNvPr id="11" name="Picture 4" descr="Vegetable Disease and Insect Updates | Colquitt County Ag Report">
            <a:extLst>
              <a:ext uri="{FF2B5EF4-FFF2-40B4-BE49-F238E27FC236}">
                <a16:creationId xmlns:a16="http://schemas.microsoft.com/office/drawing/2014/main" id="{D8EB843A-1A12-1194-3379-FE447288CD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31788" y="4341492"/>
            <a:ext cx="5736024" cy="23271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PM Update 08/29/18 — Plant &amp; Pest Advisory">
            <a:extLst>
              <a:ext uri="{FF2B5EF4-FFF2-40B4-BE49-F238E27FC236}">
                <a16:creationId xmlns:a16="http://schemas.microsoft.com/office/drawing/2014/main" id="{D3F83728-0C9B-D5C4-045F-4AE2EA47CAD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602471" y="6799240"/>
            <a:ext cx="5765340" cy="231035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a:extLst>
              <a:ext uri="{FF2B5EF4-FFF2-40B4-BE49-F238E27FC236}">
                <a16:creationId xmlns:a16="http://schemas.microsoft.com/office/drawing/2014/main" id="{78F12AFD-4B41-4B64-413D-6E0F3D2BD5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0676335"/>
            <a:ext cx="21599525" cy="595927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2" descr="Pepper, bell | Diseases and Pests, Description, Uses, Propagation">
            <a:extLst>
              <a:ext uri="{FF2B5EF4-FFF2-40B4-BE49-F238E27FC236}">
                <a16:creationId xmlns:a16="http://schemas.microsoft.com/office/drawing/2014/main" id="{76CF6349-0A6A-1FF5-8929-379AD1516F4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42133" y="10175756"/>
            <a:ext cx="6378885" cy="232783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Premium Photo | Cute bell pepper character illustration using generative ai">
            <a:extLst>
              <a:ext uri="{FF2B5EF4-FFF2-40B4-BE49-F238E27FC236}">
                <a16:creationId xmlns:a16="http://schemas.microsoft.com/office/drawing/2014/main" id="{FA991901-F732-9D36-4FAE-2CB4918FCC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0504" y="13749755"/>
            <a:ext cx="3388996" cy="188533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32A2D469-006F-EC19-4631-EDDFF035795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008499" y="16552550"/>
            <a:ext cx="6313899" cy="35772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334</TotalTime>
  <Words>910</Words>
  <Application>Microsoft Office PowerPoint</Application>
  <PresentationFormat>Custom</PresentationFormat>
  <Paragraphs>49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vigneshwarn p</cp:lastModifiedBy>
  <cp:revision>74</cp:revision>
  <dcterms:created xsi:type="dcterms:W3CDTF">2023-04-19T08:35:00Z</dcterms:created>
  <dcterms:modified xsi:type="dcterms:W3CDTF">2024-03-30T17:07:01Z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69F3E9D153494210BE246E956650A8E7_12</vt:lpwstr>
  </property>
  <property fmtid="{D5CDD505-2E9C-101B-9397-08002B2CF9AE}" pid="3" name="KSOProductBuildVer">
    <vt:lpwstr>1033-12.2.0.13489</vt:lpwstr>
  </property>
</Properties>
</file>