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33" d="100"/>
          <a:sy n="33" d="100"/>
        </p:scale>
        <p:origin x="966" y="-756"/>
      </p:cViewPr>
      <p:guideLst>
        <p:guide orient="horz" pos="10318"/>
        <p:guide pos="6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70"/>
            </a:lvl1pPr>
            <a:lvl2pPr marL="1080135" indent="0" algn="ctr">
              <a:buNone/>
              <a:defRPr sz="4725"/>
            </a:lvl2pPr>
            <a:lvl3pPr marL="2160270" indent="0" algn="ctr">
              <a:buNone/>
              <a:defRPr sz="4250"/>
            </a:lvl3pPr>
            <a:lvl4pPr marL="3239770" indent="0" algn="ctr">
              <a:buNone/>
              <a:defRPr sz="3780"/>
            </a:lvl4pPr>
            <a:lvl5pPr marL="4319905" indent="0" algn="ctr">
              <a:buNone/>
              <a:defRPr sz="3780"/>
            </a:lvl5pPr>
            <a:lvl6pPr marL="5400040" indent="0" algn="ctr">
              <a:buNone/>
              <a:defRPr sz="3780"/>
            </a:lvl6pPr>
            <a:lvl7pPr marL="6480175" indent="0" algn="ctr">
              <a:buNone/>
              <a:defRPr sz="3780"/>
            </a:lvl7pPr>
            <a:lvl8pPr marL="7559675" indent="0" algn="ctr">
              <a:buNone/>
              <a:defRPr sz="3780"/>
            </a:lvl8pPr>
            <a:lvl9pPr marL="863981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770" indent="0">
              <a:buNone/>
              <a:defRPr sz="3780">
                <a:solidFill>
                  <a:schemeClr val="tx1">
                    <a:tint val="75000"/>
                  </a:schemeClr>
                </a:solidFill>
              </a:defRPr>
            </a:lvl4pPr>
            <a:lvl5pPr marL="4319905" indent="0">
              <a:buNone/>
              <a:defRPr sz="3780">
                <a:solidFill>
                  <a:schemeClr val="tx1">
                    <a:tint val="75000"/>
                  </a:schemeClr>
                </a:solidFill>
              </a:defRPr>
            </a:lvl5pPr>
            <a:lvl6pPr marL="5400040" indent="0">
              <a:buNone/>
              <a:defRPr sz="3780">
                <a:solidFill>
                  <a:schemeClr val="tx1">
                    <a:tint val="75000"/>
                  </a:schemeClr>
                </a:solidFill>
              </a:defRPr>
            </a:lvl6pPr>
            <a:lvl7pPr marL="6480175" indent="0">
              <a:buNone/>
              <a:defRPr sz="3780">
                <a:solidFill>
                  <a:schemeClr val="tx1">
                    <a:tint val="75000"/>
                  </a:schemeClr>
                </a:solidFill>
              </a:defRPr>
            </a:lvl7pPr>
            <a:lvl8pPr marL="7559675" indent="0">
              <a:buNone/>
              <a:defRPr sz="3780">
                <a:solidFill>
                  <a:schemeClr val="tx1">
                    <a:tint val="75000"/>
                  </a:schemeClr>
                </a:solidFill>
              </a:defRPr>
            </a:lvl8pPr>
            <a:lvl9pPr marL="8639810"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60"/>
            </a:lvl1pPr>
            <a:lvl2pPr marL="1080135" indent="0">
              <a:buNone/>
              <a:defRPr sz="6615"/>
            </a:lvl2pPr>
            <a:lvl3pPr marL="2160270" indent="0">
              <a:buNone/>
              <a:defRPr sz="5670"/>
            </a:lvl3pPr>
            <a:lvl4pPr marL="3239770" indent="0">
              <a:buNone/>
              <a:defRPr sz="4725"/>
            </a:lvl4pPr>
            <a:lvl5pPr marL="4319905" indent="0">
              <a:buNone/>
              <a:defRPr sz="4725"/>
            </a:lvl5pPr>
            <a:lvl6pPr marL="5400040" indent="0">
              <a:buNone/>
              <a:defRPr sz="4725"/>
            </a:lvl6pPr>
            <a:lvl7pPr marL="6480175" indent="0">
              <a:buNone/>
              <a:defRPr sz="4725"/>
            </a:lvl7pPr>
            <a:lvl8pPr marL="7559675" indent="0">
              <a:buNone/>
              <a:defRPr sz="4725"/>
            </a:lvl8pPr>
            <a:lvl9pPr marL="863981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30-03-2024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700020"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80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602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9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10006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8019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1" y="3893733"/>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200" dirty="0"/>
              <a:t>    </a:t>
            </a:r>
          </a:p>
        </p:txBody>
      </p:sp>
      <p:sp>
        <p:nvSpPr>
          <p:cNvPr id="5" name="Rectangle 4"/>
          <p:cNvSpPr/>
          <p:nvPr/>
        </p:nvSpPr>
        <p:spPr>
          <a:xfrm>
            <a:off x="-42227" y="9970881"/>
            <a:ext cx="21600840" cy="5700226"/>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dirty="0"/>
          </a:p>
        </p:txBody>
      </p:sp>
      <p:sp>
        <p:nvSpPr>
          <p:cNvPr id="6" name="Rectangle 5"/>
          <p:cNvSpPr/>
          <p:nvPr/>
        </p:nvSpPr>
        <p:spPr>
          <a:xfrm>
            <a:off x="-12911" y="15671107"/>
            <a:ext cx="21571523"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28003" y="21903575"/>
            <a:ext cx="21559626" cy="5412668"/>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sp>
        <p:nvSpPr>
          <p:cNvPr id="8" name="Rectangle 7"/>
          <p:cNvSpPr/>
          <p:nvPr/>
        </p:nvSpPr>
        <p:spPr>
          <a:xfrm>
            <a:off x="-8251" y="27346472"/>
            <a:ext cx="21607776"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sp>
        <p:nvSpPr>
          <p:cNvPr id="19" name="Rectangle 18"/>
          <p:cNvSpPr/>
          <p:nvPr/>
        </p:nvSpPr>
        <p:spPr>
          <a:xfrm>
            <a:off x="231713" y="4137953"/>
            <a:ext cx="312108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INTRODUCTION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6085" y="2464483"/>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b="1" i="0" u="none" strike="noStrike" dirty="0">
                <a:solidFill>
                  <a:srgbClr val="000000"/>
                </a:solidFill>
                <a:effectLst/>
                <a:latin typeface="Times New Roman" panose="02020603050405020304" pitchFamily="18" charset="0"/>
              </a:rPr>
              <a:t>   </a:t>
            </a:r>
            <a:r>
              <a:rPr lang="en-US" sz="3600" b="1" i="0" u="none" strike="noStrike" dirty="0" err="1">
                <a:solidFill>
                  <a:srgbClr val="000000"/>
                </a:solidFill>
                <a:effectLst/>
                <a:latin typeface="Times New Roman" panose="02020603050405020304" pitchFamily="18" charset="0"/>
              </a:rPr>
              <a:t>Peppercheck</a:t>
            </a:r>
            <a:r>
              <a:rPr lang="en-US" sz="3600" b="1" i="0" u="none" strike="noStrike" dirty="0">
                <a:solidFill>
                  <a:srgbClr val="000000"/>
                </a:solidFill>
                <a:effectLst/>
                <a:latin typeface="Times New Roman" panose="02020603050405020304" pitchFamily="18" charset="0"/>
              </a:rPr>
              <a:t>: Deep Learning-based Bell Pepper Detection Disease using a various   Convolutional Neural Network and Inception creating and training a deep learning model to recognize Bell Peppers Formation.</a:t>
            </a:r>
            <a:endParaRPr lang="en-IN" sz="3600" b="1" dirty="0"/>
          </a:p>
        </p:txBody>
      </p:sp>
      <p:sp>
        <p:nvSpPr>
          <p:cNvPr id="22" name="Rectangle 21"/>
          <p:cNvSpPr/>
          <p:nvPr/>
        </p:nvSpPr>
        <p:spPr>
          <a:xfrm>
            <a:off x="230503" y="16150742"/>
            <a:ext cx="195915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RESULTS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30503" y="22240906"/>
            <a:ext cx="582739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DISCUSSION AND 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30503" y="27406930"/>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BIBLIOGRAPHY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0503" y="10030917"/>
            <a:ext cx="512254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MATERIALS AND METHODS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769441"/>
          </a:xfrm>
          <a:prstGeom prst="rect">
            <a:avLst/>
          </a:prstGeom>
          <a:noFill/>
        </p:spPr>
        <p:txBody>
          <a:bodyPr wrap="square" rtlCol="0">
            <a:spAutoFit/>
          </a:bodyPr>
          <a:lstStyle/>
          <a:p>
            <a:pPr algn="r"/>
            <a:r>
              <a:rPr lang="en-US" sz="2200" b="1">
                <a:solidFill>
                  <a:schemeClr val="bg1"/>
                </a:solidFill>
                <a:latin typeface="Times New Roman" panose="02020603050405020304" pitchFamily="18" charset="0"/>
                <a:cs typeface="Times New Roman" panose="02020603050405020304" pitchFamily="18" charset="0"/>
              </a:rPr>
              <a:t> Ms. Poorani.S            </a:t>
            </a:r>
            <a:endParaRPr lang="en-US" sz="2200" b="1" dirty="0">
              <a:solidFill>
                <a:schemeClr val="bg1"/>
              </a:solidFill>
              <a:latin typeface="Times New Roman" panose="02020603050405020304" pitchFamily="18" charset="0"/>
              <a:cs typeface="Times New Roman" panose="02020603050405020304" pitchFamily="18" charset="0"/>
            </a:endParaRPr>
          </a:p>
          <a:p>
            <a:pPr algn="r"/>
            <a:r>
              <a:rPr lang="en-US" sz="2200" b="1" dirty="0">
                <a:solidFill>
                  <a:schemeClr val="bg1"/>
                </a:solidFill>
                <a:latin typeface="Times New Roman" panose="02020603050405020304" pitchFamily="18" charset="0"/>
                <a:cs typeface="Times New Roman" panose="02020603050405020304" pitchFamily="18" charset="0"/>
              </a:rPr>
              <a:t> Guided by Dr. Mary Valantina. G</a:t>
            </a:r>
            <a:endParaRPr lang="en-IN" sz="2200"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53824" y="4288569"/>
            <a:ext cx="15371969" cy="5509200"/>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 </a:t>
            </a:r>
          </a:p>
          <a:p>
            <a:pPr marL="340995" indent="-340995">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sym typeface="+mn-ea"/>
            </a:endParaRPr>
          </a:p>
          <a:p>
            <a:pPr marL="340995" indent="-340995" algn="just">
              <a:buFont typeface="Wingdings" panose="05000000000000000000" pitchFamily="2" charset="2"/>
              <a:buChar char="Ø"/>
            </a:pPr>
            <a:r>
              <a:rPr lang="en-US" sz="2200" b="1" i="0" u="none" strike="noStrike" dirty="0">
                <a:solidFill>
                  <a:srgbClr val="000000"/>
                </a:solidFill>
                <a:effectLst/>
                <a:latin typeface="Times New Roman" panose="02020603050405020304" pitchFamily="18" charset="0"/>
              </a:rPr>
              <a:t>Bell peppers (Capsicum annuum) are valued globally for their culinary diversity and nutritional richness. However, they face significant threats from various diseases and pests, jeopardizing crop yield and quality. To address these challenges, cutting-edge technologies like computer vision and deep learning are increasingly employed in agriculture. </a:t>
            </a:r>
          </a:p>
          <a:p>
            <a:pPr marL="340995" indent="-340995" algn="just">
              <a:buFont typeface="Wingdings" panose="05000000000000000000" pitchFamily="2" charset="2"/>
              <a:buChar char="Ø"/>
            </a:pPr>
            <a:endParaRPr lang="en-US" sz="2200" b="1" dirty="0">
              <a:solidFill>
                <a:srgbClr val="000000"/>
              </a:solidFill>
              <a:latin typeface="Times New Roman" panose="02020603050405020304" pitchFamily="18" charset="0"/>
            </a:endParaRPr>
          </a:p>
          <a:p>
            <a:pPr marL="340995" indent="-340995" algn="just">
              <a:buFont typeface="Wingdings" panose="05000000000000000000" pitchFamily="2" charset="2"/>
              <a:buChar char="Ø"/>
            </a:pPr>
            <a:r>
              <a:rPr lang="en-US" sz="2200" b="1" i="0" u="none" strike="noStrike" dirty="0">
                <a:solidFill>
                  <a:srgbClr val="000000"/>
                </a:solidFill>
                <a:effectLst/>
                <a:latin typeface="Times New Roman" panose="02020603050405020304" pitchFamily="18" charset="0"/>
              </a:rPr>
              <a:t>This study investigates the efficacy of Convolutional Neural Networks (CNN) and InceptionV3 architectures for detecting bell pepper diseases through image analysis. CNNs, renowned for their hierarchical feature extraction, have been pivotal in image recognition tasks, including plant disease detection. </a:t>
            </a:r>
          </a:p>
          <a:p>
            <a:pPr marL="340995" indent="-340995" algn="just">
              <a:buFont typeface="Wingdings" panose="05000000000000000000" pitchFamily="2" charset="2"/>
              <a:buChar char="Ø"/>
            </a:pPr>
            <a:endParaRPr lang="en-US" sz="2200" b="1" dirty="0">
              <a:solidFill>
                <a:srgbClr val="000000"/>
              </a:solidFill>
              <a:latin typeface="Times New Roman" panose="02020603050405020304" pitchFamily="18" charset="0"/>
            </a:endParaRPr>
          </a:p>
          <a:p>
            <a:pPr marL="340995" indent="-340995" algn="just">
              <a:buFont typeface="Wingdings" panose="05000000000000000000" pitchFamily="2" charset="2"/>
              <a:buChar char="Ø"/>
            </a:pPr>
            <a:r>
              <a:rPr lang="en-US" sz="2200" b="1" i="0" u="none" strike="noStrike" dirty="0">
                <a:solidFill>
                  <a:srgbClr val="000000"/>
                </a:solidFill>
                <a:effectLst/>
                <a:latin typeface="Times New Roman" panose="02020603050405020304" pitchFamily="18" charset="0"/>
              </a:rPr>
              <a:t>Conversely, inception modules offer a deeper and more intricate architecture, enhancing feature extraction from bell pepper images. By comparing these models, we aim to ascertain their accuracy in identifying prevalent bell pepper diseases, thus advancing precision agriculture solutions. </a:t>
            </a:r>
          </a:p>
          <a:p>
            <a:pPr marL="340995" indent="-340995" algn="just">
              <a:buFont typeface="Wingdings" panose="05000000000000000000" pitchFamily="2" charset="2"/>
              <a:buChar char="Ø"/>
            </a:pPr>
            <a:endParaRPr lang="en-US" sz="2200" b="1" dirty="0">
              <a:solidFill>
                <a:srgbClr val="000000"/>
              </a:solidFill>
              <a:latin typeface="Times New Roman" panose="02020603050405020304" pitchFamily="18" charset="0"/>
            </a:endParaRPr>
          </a:p>
          <a:p>
            <a:pPr marL="340995" indent="-340995" algn="just">
              <a:buFont typeface="Wingdings" panose="05000000000000000000" pitchFamily="2" charset="2"/>
              <a:buChar char="Ø"/>
            </a:pPr>
            <a:r>
              <a:rPr lang="en-US" sz="2200" b="1" i="0" u="none" strike="noStrike" dirty="0">
                <a:solidFill>
                  <a:srgbClr val="000000"/>
                </a:solidFill>
                <a:effectLst/>
                <a:latin typeface="Times New Roman" panose="02020603050405020304" pitchFamily="18" charset="0"/>
              </a:rPr>
              <a:t>Such research promises to revolutionize disease management practices, bolster crop resilience, and ensure sustainable bell pepper production ensure food security in bell pepper production systems.</a:t>
            </a:r>
            <a:endParaRPr lang="en-US" altLang="en-IN" sz="2200" b="1" dirty="0">
              <a:latin typeface="Times New Roman" panose="02020603050405020304" pitchFamily="18" charset="0"/>
              <a:cs typeface="Times New Roman" panose="02020603050405020304" pitchFamily="18" charset="0"/>
              <a:sym typeface="+mn-ea"/>
            </a:endParaRPr>
          </a:p>
        </p:txBody>
      </p:sp>
      <p:sp>
        <p:nvSpPr>
          <p:cNvPr id="36" name="TextBox 35"/>
          <p:cNvSpPr txBox="1"/>
          <p:nvPr/>
        </p:nvSpPr>
        <p:spPr>
          <a:xfrm>
            <a:off x="2189662" y="10414291"/>
            <a:ext cx="12078470" cy="430887"/>
          </a:xfrm>
          <a:prstGeom prst="rect">
            <a:avLst/>
          </a:prstGeom>
          <a:noFill/>
        </p:spPr>
        <p:txBody>
          <a:bodyPr wrap="square" rtlCol="0">
            <a:spAutoFit/>
          </a:bodyPr>
          <a:lstStyle/>
          <a:p>
            <a:endParaRPr lang="en-IN" sz="22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529416" y="18613307"/>
            <a:ext cx="21139308" cy="313932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 </a:t>
            </a: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42227" y="22894741"/>
            <a:ext cx="20828633" cy="4493538"/>
          </a:xfrm>
          <a:prstGeom prst="rect">
            <a:avLst/>
          </a:prstGeom>
          <a:noFill/>
        </p:spPr>
        <p:txBody>
          <a:bodyPr wrap="square" rtlCol="0">
            <a:spAutoFit/>
          </a:bodyPr>
          <a:lstStyle/>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Group 1 and Group 2.</a:t>
            </a:r>
          </a:p>
          <a:p>
            <a:pPr marL="340995" indent="-340995" algn="just">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Overall , the accuracy of the </a:t>
            </a:r>
            <a:r>
              <a:rPr lang="en-US" sz="2200" b="1" dirty="0">
                <a:latin typeface="Times New Roman" panose="02020603050405020304" pitchFamily="18" charset="0"/>
                <a:cs typeface="Times New Roman" panose="02020603050405020304" pitchFamily="18" charset="0"/>
              </a:rPr>
              <a:t>Convolutional Neural Networks (CNN) </a:t>
            </a:r>
            <a:r>
              <a:rPr lang="en-US" altLang="en-IN" sz="2200" b="1" dirty="0">
                <a:latin typeface="Times New Roman" panose="02020603050405020304" pitchFamily="18" charset="0"/>
                <a:cs typeface="Times New Roman" panose="02020603050405020304" pitchFamily="18" charset="0"/>
              </a:rPr>
              <a:t>is </a:t>
            </a:r>
            <a:r>
              <a:rPr lang="en-IN" sz="1800" b="0" i="0" u="none" strike="noStrike" dirty="0">
                <a:solidFill>
                  <a:srgbClr val="111111"/>
                </a:solidFill>
                <a:effectLst/>
                <a:latin typeface="Times New Roman" panose="02020603050405020304" pitchFamily="18" charset="0"/>
              </a:rPr>
              <a:t>  </a:t>
            </a:r>
            <a:r>
              <a:rPr lang="en-IN" sz="2200" b="1" i="0" u="none" strike="noStrike" dirty="0">
                <a:solidFill>
                  <a:srgbClr val="111111"/>
                </a:solidFill>
                <a:effectLst/>
                <a:latin typeface="Times New Roman" panose="02020603050405020304" pitchFamily="18" charset="0"/>
              </a:rPr>
              <a:t>98.12</a:t>
            </a:r>
            <a:r>
              <a:rPr lang="en-US" altLang="en-IN" sz="2200" b="1" dirty="0">
                <a:latin typeface="Times New Roman" panose="02020603050405020304" pitchFamily="18" charset="0"/>
                <a:cs typeface="Times New Roman" panose="02020603050405020304" pitchFamily="18" charset="0"/>
              </a:rPr>
              <a:t>% and it is better than the Inception. Models undergo training on the training set, with adjustments made based on validation performance.</a:t>
            </a:r>
          </a:p>
          <a:p>
            <a:pPr lvl="2" algn="just"/>
            <a:endParaRPr lang="en-US" sz="2200" b="1" dirty="0">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Convolutional Neural Networks (CNN)  </a:t>
            </a:r>
            <a:r>
              <a:rPr lang="en-US" altLang="en-IN" sz="2200" b="1" dirty="0">
                <a:latin typeface="Times New Roman" panose="02020603050405020304" pitchFamily="18" charset="0"/>
                <a:cs typeface="Times New Roman" panose="02020603050405020304" pitchFamily="18" charset="0"/>
              </a:rPr>
              <a:t>- </a:t>
            </a:r>
            <a:r>
              <a:rPr lang="en-IN" sz="2200" b="1" i="0" u="none" strike="noStrike" dirty="0">
                <a:solidFill>
                  <a:srgbClr val="111111"/>
                </a:solidFill>
                <a:effectLst/>
                <a:latin typeface="Times New Roman" panose="02020603050405020304" pitchFamily="18" charset="0"/>
              </a:rPr>
              <a:t>98.12 </a:t>
            </a:r>
            <a:r>
              <a:rPr lang="en-US" altLang="en-IN" sz="2200" b="1" dirty="0">
                <a:latin typeface="Times New Roman" panose="02020603050405020304" pitchFamily="18" charset="0"/>
                <a:cs typeface="Times New Roman" panose="02020603050405020304" pitchFamily="18" charset="0"/>
              </a:rPr>
              <a:t>%</a:t>
            </a:r>
          </a:p>
          <a:p>
            <a:pPr marL="1257300" lvl="2" indent="-342900" algn="just">
              <a:buFont typeface="Wingdings" panose="05000000000000000000" pitchFamily="2" charset="2"/>
              <a:buChar char="ü"/>
            </a:pPr>
            <a:r>
              <a:rPr lang="en-US" altLang="en-IN" sz="2200" b="1" dirty="0">
                <a:latin typeface="Times New Roman" panose="02020603050405020304" pitchFamily="18" charset="0"/>
                <a:cs typeface="Times New Roman" panose="02020603050405020304" pitchFamily="18" charset="0"/>
              </a:rPr>
              <a:t>  </a:t>
            </a:r>
            <a:r>
              <a:rPr lang="en-US" altLang="en-IN" sz="2200" b="1" dirty="0">
                <a:latin typeface="Times New Roman" panose="02020603050405020304" pitchFamily="18" charset="0"/>
                <a:cs typeface="Times New Roman" panose="02020603050405020304" pitchFamily="18" charset="0"/>
                <a:sym typeface="+mn-ea"/>
              </a:rPr>
              <a:t>Inception Algorithm                            </a:t>
            </a:r>
            <a:r>
              <a:rPr lang="en-US" sz="2200" b="1" dirty="0">
                <a:latin typeface="Times New Roman" panose="02020603050405020304" pitchFamily="18" charset="0"/>
                <a:cs typeface="Times New Roman" panose="02020603050405020304" pitchFamily="18" charset="0"/>
                <a:sym typeface="+mn-ea"/>
              </a:rPr>
              <a:t> </a:t>
            </a:r>
            <a:r>
              <a:rPr lang="en-US" altLang="en-IN" sz="2200" b="1" dirty="0">
                <a:latin typeface="Times New Roman" panose="02020603050405020304" pitchFamily="18" charset="0"/>
                <a:cs typeface="Times New Roman" panose="02020603050405020304" pitchFamily="18" charset="0"/>
              </a:rPr>
              <a:t>   - </a:t>
            </a:r>
            <a:r>
              <a:rPr lang="en-IN" sz="2200" b="1" i="0" u="none" strike="noStrike" dirty="0">
                <a:solidFill>
                  <a:srgbClr val="111111"/>
                </a:solidFill>
                <a:effectLst/>
                <a:latin typeface="Times New Roman" panose="02020603050405020304" pitchFamily="18" charset="0"/>
              </a:rPr>
              <a:t>83.13 </a:t>
            </a:r>
            <a:r>
              <a:rPr lang="en-US" altLang="en-IN" sz="2200" b="1" dirty="0">
                <a:latin typeface="Times New Roman" panose="02020603050405020304" pitchFamily="18" charset="0"/>
                <a:cs typeface="Times New Roman" panose="02020603050405020304" pitchFamily="18" charset="0"/>
              </a:rPr>
              <a:t>%</a:t>
            </a:r>
          </a:p>
          <a:p>
            <a:pPr algn="just"/>
            <a:endParaRPr lang="en-US" altLang="en-IN"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 From the work, it is concluded that Convolutional Neural Networks (CNN) consistently demonstrate superior accuracy compared to Inception in the detection of bell pepper, highlighting the robustness and effectiveness of CNN architectures for image recognition tasks in agricultural contexts. A decision is then made between CNN and Inception architectures based on computational resources and performance requirements. The dataset is divided into training and validation sets, with potential augmentation techniques applied to increase variability.</a:t>
            </a:r>
          </a:p>
        </p:txBody>
      </p:sp>
      <p:sp>
        <p:nvSpPr>
          <p:cNvPr id="39" name="TextBox 38"/>
          <p:cNvSpPr txBox="1"/>
          <p:nvPr/>
        </p:nvSpPr>
        <p:spPr>
          <a:xfrm>
            <a:off x="-53824" y="28015330"/>
            <a:ext cx="21139308" cy="4832092"/>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Simonyan, K., &amp; Zisserman, A. (2015). "Very Deep Convolutional Networks for Large-Scale Image Recognition." ICLR. Proposes VGG architecture for image recognition. Features deep convolutional layers with small filters. Achieves state-of-the-art performance on various datasets. Emphasizes simplicity and interpretability. Influential work inspiring subsequent CNN architectures. Presented at the International Conference on Learning Representations.</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He, K., Zhang, X., Ren, S., &amp; Sun, J. (2016). "Identity Mappings in Deep Residual Networks." ECCV, 630-645. Introduces </a:t>
            </a:r>
            <a:r>
              <a:rPr lang="en-US" sz="2200" b="1" dirty="0" err="1">
                <a:latin typeface="Times New Roman" panose="02020603050405020304" pitchFamily="18" charset="0"/>
                <a:cs typeface="Times New Roman" panose="02020603050405020304" pitchFamily="18" charset="0"/>
              </a:rPr>
              <a:t>ResNet</a:t>
            </a:r>
            <a:r>
              <a:rPr lang="en-US" sz="2200" b="1" dirty="0">
                <a:latin typeface="Times New Roman" panose="02020603050405020304" pitchFamily="18" charset="0"/>
                <a:cs typeface="Times New Roman" panose="02020603050405020304" pitchFamily="18" charset="0"/>
              </a:rPr>
              <a:t> with identity mappings. Addresses vanishing gradient problem in deep networks. Enables training of very deep neural networks. Achieves state-of-the-art results in image recognition. Residual connections facilitate gradient flow. Presented at the European Conference on Computer Vision.</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err="1">
                <a:latin typeface="Times New Roman" panose="02020603050405020304" pitchFamily="18" charset="0"/>
                <a:cs typeface="Times New Roman" panose="02020603050405020304" pitchFamily="18" charset="0"/>
              </a:rPr>
              <a:t>Szegedy</a:t>
            </a:r>
            <a:r>
              <a:rPr lang="en-US" sz="2200" b="1" dirty="0">
                <a:latin typeface="Times New Roman" panose="02020603050405020304" pitchFamily="18" charset="0"/>
                <a:cs typeface="Times New Roman" panose="02020603050405020304" pitchFamily="18" charset="0"/>
              </a:rPr>
              <a:t>, C., </a:t>
            </a:r>
            <a:r>
              <a:rPr lang="en-US" sz="2200" b="1" dirty="0" err="1">
                <a:latin typeface="Times New Roman" panose="02020603050405020304" pitchFamily="18" charset="0"/>
                <a:cs typeface="Times New Roman" panose="02020603050405020304" pitchFamily="18" charset="0"/>
              </a:rPr>
              <a:t>Vanhoucke</a:t>
            </a:r>
            <a:r>
              <a:rPr lang="en-US" sz="2200" b="1" dirty="0">
                <a:latin typeface="Times New Roman" panose="02020603050405020304" pitchFamily="18" charset="0"/>
                <a:cs typeface="Times New Roman" panose="02020603050405020304" pitchFamily="18" charset="0"/>
              </a:rPr>
              <a:t>, V., </a:t>
            </a:r>
            <a:r>
              <a:rPr lang="en-US" sz="2200" b="1" dirty="0" err="1">
                <a:latin typeface="Times New Roman" panose="02020603050405020304" pitchFamily="18" charset="0"/>
                <a:cs typeface="Times New Roman" panose="02020603050405020304" pitchFamily="18" charset="0"/>
              </a:rPr>
              <a:t>Ioffe</a:t>
            </a:r>
            <a:r>
              <a:rPr lang="en-US" sz="2200" b="1" dirty="0">
                <a:latin typeface="Times New Roman" panose="02020603050405020304" pitchFamily="18" charset="0"/>
                <a:cs typeface="Times New Roman" panose="02020603050405020304" pitchFamily="18" charset="0"/>
              </a:rPr>
              <a:t>, S., </a:t>
            </a:r>
            <a:r>
              <a:rPr lang="en-US" sz="2200" b="1" dirty="0" err="1">
                <a:latin typeface="Times New Roman" panose="02020603050405020304" pitchFamily="18" charset="0"/>
                <a:cs typeface="Times New Roman" panose="02020603050405020304" pitchFamily="18" charset="0"/>
              </a:rPr>
              <a:t>Shlens</a:t>
            </a:r>
            <a:r>
              <a:rPr lang="en-US" sz="2200" b="1" dirty="0">
                <a:latin typeface="Times New Roman" panose="02020603050405020304" pitchFamily="18" charset="0"/>
                <a:cs typeface="Times New Roman" panose="02020603050405020304" pitchFamily="18" charset="0"/>
              </a:rPr>
              <a:t>, J., &amp; </a:t>
            </a:r>
            <a:r>
              <a:rPr lang="en-US" sz="2200" b="1" dirty="0" err="1">
                <a:latin typeface="Times New Roman" panose="02020603050405020304" pitchFamily="18" charset="0"/>
                <a:cs typeface="Times New Roman" panose="02020603050405020304" pitchFamily="18" charset="0"/>
              </a:rPr>
              <a:t>Wojna</a:t>
            </a:r>
            <a:r>
              <a:rPr lang="en-US" sz="2200" b="1" dirty="0">
                <a:latin typeface="Times New Roman" panose="02020603050405020304" pitchFamily="18" charset="0"/>
                <a:cs typeface="Times New Roman" panose="02020603050405020304" pitchFamily="18" charset="0"/>
              </a:rPr>
              <a:t>, Z. (2016). "Rethinking the Inception Architecture for Computer Vision." CVPR, 2818-2826. Proposes revisions to Inception architecture. Introduces Inception v4 and Inception-</a:t>
            </a:r>
            <a:r>
              <a:rPr lang="en-US" sz="2200" b="1" dirty="0" err="1">
                <a:latin typeface="Times New Roman" panose="02020603050405020304" pitchFamily="18" charset="0"/>
                <a:cs typeface="Times New Roman" panose="02020603050405020304" pitchFamily="18" charset="0"/>
              </a:rPr>
              <a:t>ResNet</a:t>
            </a:r>
            <a:r>
              <a:rPr lang="en-US" sz="2200" b="1" dirty="0">
                <a:latin typeface="Times New Roman" panose="02020603050405020304" pitchFamily="18" charset="0"/>
                <a:cs typeface="Times New Roman" panose="02020603050405020304" pitchFamily="18" charset="0"/>
              </a:rPr>
              <a:t> modules. Achieves state-of-the-art results in computer vision tasks.</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Howard, A. G., et al. (2017). "</a:t>
            </a:r>
            <a:r>
              <a:rPr lang="en-US" sz="2200" b="1" dirty="0" err="1">
                <a:latin typeface="Times New Roman" panose="02020603050405020304" pitchFamily="18" charset="0"/>
                <a:cs typeface="Times New Roman" panose="02020603050405020304" pitchFamily="18" charset="0"/>
              </a:rPr>
              <a:t>MobileNets</a:t>
            </a:r>
            <a:r>
              <a:rPr lang="en-US" sz="2200" b="1" dirty="0">
                <a:latin typeface="Times New Roman" panose="02020603050405020304" pitchFamily="18" charset="0"/>
                <a:cs typeface="Times New Roman" panose="02020603050405020304" pitchFamily="18" charset="0"/>
              </a:rPr>
              <a:t>: Efficient Convolutional Neural Networks for Mobile Vision Applications." arXiv:1704.04861. Introduces </a:t>
            </a:r>
            <a:r>
              <a:rPr lang="en-US" sz="2200" b="1" dirty="0" err="1">
                <a:latin typeface="Times New Roman" panose="02020603050405020304" pitchFamily="18" charset="0"/>
                <a:cs typeface="Times New Roman" panose="02020603050405020304" pitchFamily="18" charset="0"/>
              </a:rPr>
              <a:t>MobileNets</a:t>
            </a:r>
            <a:r>
              <a:rPr lang="en-US" sz="2200" b="1" dirty="0">
                <a:latin typeface="Times New Roman" panose="02020603050405020304" pitchFamily="18" charset="0"/>
                <a:cs typeface="Times New Roman" panose="02020603050405020304" pitchFamily="18" charset="0"/>
              </a:rPr>
              <a:t> for mobile vision applications. Focuses on efficiency and lightweight architecture. Suitable for resource-constrained environments. Achieves competitive performance with reduced computational cost. Addresses the need for efficient deep learning models. Presented as an </a:t>
            </a:r>
            <a:r>
              <a:rPr lang="en-US" sz="2200" b="1" dirty="0" err="1">
                <a:latin typeface="Times New Roman" panose="02020603050405020304" pitchFamily="18" charset="0"/>
                <a:cs typeface="Times New Roman" panose="02020603050405020304" pitchFamily="18" charset="0"/>
              </a:rPr>
              <a:t>arXiv</a:t>
            </a:r>
            <a:r>
              <a:rPr lang="en-US" sz="2200" b="1" dirty="0">
                <a:latin typeface="Times New Roman" panose="02020603050405020304" pitchFamily="18" charset="0"/>
                <a:cs typeface="Times New Roman" panose="02020603050405020304" pitchFamily="18" charset="0"/>
              </a:rPr>
              <a:t> preprint.</a:t>
            </a:r>
            <a:endParaRPr lang="en-IN" sz="2200" b="1" dirty="0">
              <a:latin typeface="Times New Roman" panose="02020603050405020304" pitchFamily="18" charset="0"/>
              <a:cs typeface="Times New Roman" panose="02020603050405020304" pitchFamily="18" charset="0"/>
            </a:endParaRPr>
          </a:p>
        </p:txBody>
      </p:sp>
      <p:sp>
        <p:nvSpPr>
          <p:cNvPr id="29" name="Text Box 28"/>
          <p:cNvSpPr txBox="1"/>
          <p:nvPr/>
        </p:nvSpPr>
        <p:spPr>
          <a:xfrm>
            <a:off x="28003" y="20739738"/>
            <a:ext cx="21435028" cy="1103379"/>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 Detecting bell peppers in images using Convolutional Neural Networks (CNN) and Inception Algorithm involves training these models on a dataset monitoring performance on the validation set to prevent overfitting. Use evaluation metrics such as accuracy and precision disease management is crucial for sustaining bell pepper production and ensuring food security</a:t>
            </a:r>
          </a:p>
        </p:txBody>
      </p:sp>
      <p:sp>
        <p:nvSpPr>
          <p:cNvPr id="9" name="Text Box 8"/>
          <p:cNvSpPr txBox="1"/>
          <p:nvPr/>
        </p:nvSpPr>
        <p:spPr>
          <a:xfrm>
            <a:off x="16032363" y="20214760"/>
            <a:ext cx="4298671"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CNN and INCEPTION</a:t>
            </a:r>
          </a:p>
        </p:txBody>
      </p:sp>
      <p:sp>
        <p:nvSpPr>
          <p:cNvPr id="42" name="Text Box 41"/>
          <p:cNvSpPr txBox="1"/>
          <p:nvPr/>
        </p:nvSpPr>
        <p:spPr>
          <a:xfrm>
            <a:off x="14844552" y="9423865"/>
            <a:ext cx="5765340"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                         </a:t>
            </a:r>
            <a:r>
              <a:rPr lang="en-US" sz="2200" b="1" i="0" u="none" strike="noStrike" dirty="0">
                <a:solidFill>
                  <a:srgbClr val="000000"/>
                </a:solidFill>
                <a:effectLst/>
                <a:latin typeface="Times New Roman" panose="02020603050405020304" pitchFamily="18" charset="0"/>
              </a:rPr>
              <a:t>Bell Pepper Detection Disease</a:t>
            </a:r>
            <a:endParaRPr lang="en-US" sz="2200"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02472" y="1261105"/>
            <a:ext cx="5569043" cy="1246495"/>
          </a:xfrm>
          <a:prstGeom prst="rect">
            <a:avLst/>
          </a:prstGeom>
          <a:noFill/>
        </p:spPr>
        <p:txBody>
          <a:bodyPr wrap="square" rtlCol="0">
            <a:spAutoFit/>
          </a:bodyPr>
          <a:lstStyle/>
          <a:p>
            <a:pPr algn="r"/>
            <a:r>
              <a:rPr lang="en-US" sz="2500" b="1" dirty="0">
                <a:solidFill>
                  <a:schemeClr val="bg1"/>
                </a:solidFill>
                <a:latin typeface="Times New Roman" panose="02020603050405020304" pitchFamily="18" charset="0"/>
                <a:cs typeface="Times New Roman" panose="02020603050405020304" pitchFamily="18" charset="0"/>
              </a:rPr>
              <a:t>Name : Mr. Vigneshwaran P</a:t>
            </a:r>
            <a:br>
              <a:rPr lang="en-US" sz="2500" b="1" dirty="0">
                <a:solidFill>
                  <a:schemeClr val="bg1"/>
                </a:solidFill>
                <a:latin typeface="Times New Roman" panose="02020603050405020304" pitchFamily="18" charset="0"/>
                <a:cs typeface="Times New Roman" panose="02020603050405020304" pitchFamily="18" charset="0"/>
              </a:rPr>
            </a:br>
            <a:r>
              <a:rPr lang="en-US" sz="2500" b="1" dirty="0">
                <a:solidFill>
                  <a:schemeClr val="bg1"/>
                </a:solidFill>
                <a:latin typeface="Times New Roman" panose="02020603050405020304" pitchFamily="18" charset="0"/>
                <a:cs typeface="Times New Roman" panose="02020603050405020304" pitchFamily="18" charset="0"/>
              </a:rPr>
              <a:t>Register Number : 192124181</a:t>
            </a:r>
          </a:p>
          <a:p>
            <a:pPr algn="r"/>
            <a:r>
              <a:rPr lang="en-US" sz="2500" b="1" dirty="0">
                <a:solidFill>
                  <a:schemeClr val="bg1"/>
                </a:solidFill>
                <a:latin typeface="Times New Roman" panose="02020603050405020304" pitchFamily="18" charset="0"/>
                <a:cs typeface="Times New Roman" panose="02020603050405020304" pitchFamily="18" charset="0"/>
              </a:rPr>
              <a:t>Guided by : Dr. C. Chandravathi  </a:t>
            </a:r>
          </a:p>
        </p:txBody>
      </p:sp>
      <p:sp>
        <p:nvSpPr>
          <p:cNvPr id="78" name="Text Box 77"/>
          <p:cNvSpPr txBox="1"/>
          <p:nvPr/>
        </p:nvSpPr>
        <p:spPr>
          <a:xfrm>
            <a:off x="18390458" y="12393084"/>
            <a:ext cx="2055495" cy="1158240"/>
          </a:xfrm>
          <a:prstGeom prst="rect">
            <a:avLst/>
          </a:prstGeom>
          <a:noFill/>
        </p:spPr>
        <p:txBody>
          <a:bodyPr wrap="square" rtlCol="0">
            <a:noAutofit/>
          </a:bodyPr>
          <a:lstStyle/>
          <a:p>
            <a:pPr algn="ctr">
              <a:buClrTx/>
              <a:buSzTx/>
              <a:buFontTx/>
            </a:pPr>
            <a:endParaRPr lang="en-US" sz="22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64A79E7-36AA-0B3F-4CC7-89EF3E39DE7B}"/>
              </a:ext>
            </a:extLst>
          </p:cNvPr>
          <p:cNvSpPr txBox="1"/>
          <p:nvPr/>
        </p:nvSpPr>
        <p:spPr>
          <a:xfrm>
            <a:off x="-122182" y="16936613"/>
            <a:ext cx="15117770" cy="3816429"/>
          </a:xfrm>
          <a:prstGeom prst="rect">
            <a:avLst/>
          </a:prstGeom>
          <a:noFill/>
        </p:spPr>
        <p:txBody>
          <a:bodyPr wrap="square" rtlCol="0">
            <a:spAutoFit/>
          </a:bodyPr>
          <a:lstStyle/>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comparison between Convolutional Neural Networks (CNN) and traditional architectures for bell pepper disease detection yielded significant insights. CNN, renowned for its hierarchical feature extraction, demonstrated remarkable accuracy in detecting various bell pepper diseases. </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Its ability to learn discriminative features from images enabled precise disease classification. Additionally, CNN's adaptability and scalability make it a versatile choice for agricultural applications. While traditional architectures lack the depth and complexity of CNNs, they still exhibit competence in disease detection tasks</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 Overall, CNN emerges as a robust solution for bell pepper disease detection, offering a balance between accuracy and computational efficiency. These findings underscore the potential of deep learning techniques in revolutionizing precision agriculture and improving crop management practices. </a:t>
            </a:r>
            <a:endParaRPr lang="en-IN" sz="2200" b="1"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F56F67CA-1745-87AB-E7B6-FA10DA7B3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6072" y="16430910"/>
            <a:ext cx="6311056" cy="37548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My Bell Pepper Problem and Diseases - YouTube">
            <a:extLst>
              <a:ext uri="{FF2B5EF4-FFF2-40B4-BE49-F238E27FC236}">
                <a16:creationId xmlns:a16="http://schemas.microsoft.com/office/drawing/2014/main" id="{09001A2E-D7B9-DB15-036A-CB9F09CB7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27417" y="6983690"/>
            <a:ext cx="5969711" cy="2346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5 Common Pepper Problems and How to Fix Them">
            <a:extLst>
              <a:ext uri="{FF2B5EF4-FFF2-40B4-BE49-F238E27FC236}">
                <a16:creationId xmlns:a16="http://schemas.microsoft.com/office/drawing/2014/main" id="{D0F71567-665C-D73B-27D8-2298DE7F97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27417" y="4488666"/>
            <a:ext cx="5940395" cy="24008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7CE4C2D4-E64B-4B88-FFBA-9712C0726C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0025602"/>
            <a:ext cx="21599525" cy="6254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889</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vigneshwarn p</cp:lastModifiedBy>
  <cp:revision>73</cp:revision>
  <dcterms:created xsi:type="dcterms:W3CDTF">2023-04-19T08:35:00Z</dcterms:created>
  <dcterms:modified xsi:type="dcterms:W3CDTF">2024-03-30T18:10:28Z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69F3E9D153494210BE246E956650A8E7_12</vt:lpwstr>
  </property>
  <property fmtid="{D5CDD505-2E9C-101B-9397-08002B2CF9AE}" pid="3" name="KSOProductBuildVer">
    <vt:lpwstr>1033-12.2.0.13489</vt:lpwstr>
  </property>
</Properties>
</file>