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Wiśniewski" initials="PW" lastIdx="1" clrIdx="0">
    <p:extLst>
      <p:ext uri="{19B8F6BF-5375-455C-9EA6-DF929625EA0E}">
        <p15:presenceInfo xmlns:p15="http://schemas.microsoft.com/office/powerpoint/2012/main" userId="4a60ec1efe7a1c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8DA738-E4D5-6405-F896-DB0DDCFB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34463B-6E82-69F7-1332-421100C89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5FC32F-6D42-B9DB-2A7C-88169599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ACD5-5D07-44EA-839C-C64CBD1CF49B}" type="datetimeFigureOut">
              <a:rPr lang="pl-PL" smtClean="0"/>
              <a:t>20.12.2024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24B12A-6286-B48E-57B7-BC10C67E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7637B1-3F98-FE79-4C40-4D70271C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EF12-800E-4DB5-AA85-BDA4FAF11C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90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1255F7-57E8-D46F-84DA-85C569ED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11F8994-581D-8ACF-6D6F-E4C07BD2D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3F99F6-3E47-51D8-EB28-6354E54C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ACD5-5D07-44EA-839C-C64CBD1CF49B}" type="datetimeFigureOut">
              <a:rPr lang="pl-PL" smtClean="0"/>
              <a:t>20.12.2024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6FF18F-900E-834F-F589-015CEABE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AD0C90-0376-C855-C82A-0130AD2A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EF12-800E-4DB5-AA85-BDA4FAF11C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169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ED839F9-501E-75CE-FF3E-009959288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5F20BF4-3962-C80D-FAFB-C7AB76F57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DB5858-5697-AD0E-8E33-5B27A7D4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ACD5-5D07-44EA-839C-C64CBD1CF49B}" type="datetimeFigureOut">
              <a:rPr lang="pl-PL" smtClean="0"/>
              <a:t>20.12.2024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E128CA-2906-449F-7446-E7F2062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E4931C-B578-9790-4D60-3B896578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EF12-800E-4DB5-AA85-BDA4FAF11C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78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B00675-242D-06D2-6171-77BC6B21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574F6C-BBD0-9892-987E-3532DB7B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04431A-179B-51BF-DF89-EF0F64C7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ACD5-5D07-44EA-839C-C64CBD1CF49B}" type="datetimeFigureOut">
              <a:rPr lang="pl-PL" smtClean="0"/>
              <a:t>20.12.2024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40AFD5-3C2F-636B-DD5D-60826479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5481BE-6E9D-1183-B9AB-2B8E9967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EF12-800E-4DB5-AA85-BDA4FAF11C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78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D98E6B-3565-FDF5-9346-1ADC5004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1D3FB2-9687-B622-EAE8-16D35EA3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0A60792-5B02-A6FF-672C-146A5D92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ACD5-5D07-44EA-839C-C64CBD1CF49B}" type="datetimeFigureOut">
              <a:rPr lang="pl-PL" smtClean="0"/>
              <a:t>20.12.2024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CCC230-8D81-184B-8BAE-219E9D4C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FFCF4D-04CB-2B8D-EF8A-6F55B2A5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EF12-800E-4DB5-AA85-BDA4FAF11C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78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4008FA-5335-D694-98B0-68C036CB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59DD6B-6909-5DC9-B492-BDE45BD4B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8181F9A-F80D-1D63-6081-144EEAF2B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5BB176C-B093-442F-4844-32ADEC09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ACD5-5D07-44EA-839C-C64CBD1CF49B}" type="datetimeFigureOut">
              <a:rPr lang="pl-PL" smtClean="0"/>
              <a:t>20.12.2024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A2CE64E-48B2-6405-862E-ADFBC502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37FCFA1-0B1E-04F5-F33C-E86DF290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EF12-800E-4DB5-AA85-BDA4FAF11C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458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360475-68D1-41A1-0F30-90F1B096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E479EE-FA52-060F-2DE6-07C3FBC42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EE65C2C-624F-4FB1-43EE-F30348499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5EF97C2-85A5-C959-B063-7A1CCBBE1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223C3E7-DF79-7E7B-61FB-7AFE5E9C6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9DD9D94-5D1A-24BD-7EEF-60B026F3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ACD5-5D07-44EA-839C-C64CBD1CF49B}" type="datetimeFigureOut">
              <a:rPr lang="pl-PL" smtClean="0"/>
              <a:t>20.12.2024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5557D72-E369-6244-3365-38651433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A8EB823-CDA5-CD81-14B4-51497AC0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EF12-800E-4DB5-AA85-BDA4FAF11C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142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62ACFC-F018-DFD9-A227-6FC83755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10F272A-C907-5C95-E2E6-106EE4A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ACD5-5D07-44EA-839C-C64CBD1CF49B}" type="datetimeFigureOut">
              <a:rPr lang="pl-PL" smtClean="0"/>
              <a:t>20.12.2024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C32118D-98DB-C358-1103-E68E7636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CDE270F-100C-FBB9-DA07-961A44A5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EF12-800E-4DB5-AA85-BDA4FAF11C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229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BE92E92-82A0-1A9D-6F96-1663A66B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ACD5-5D07-44EA-839C-C64CBD1CF49B}" type="datetimeFigureOut">
              <a:rPr lang="pl-PL" smtClean="0"/>
              <a:t>20.12.2024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ED880FD-93F6-ED13-BF98-E85DA745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7EFD3B0-BC17-29A4-739B-3ADB314F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EF12-800E-4DB5-AA85-BDA4FAF11C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872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CFDC52-A483-3407-5437-DBA0F8B5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9BC93-B47B-5E2E-FE9C-7A6275A4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8DAB16-FD0C-D0F0-2914-9B3B8704E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FDF761D-4794-73A2-8F7D-E1E08737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ACD5-5D07-44EA-839C-C64CBD1CF49B}" type="datetimeFigureOut">
              <a:rPr lang="pl-PL" smtClean="0"/>
              <a:t>20.12.2024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D6A4BF1-71A2-60C7-625D-AB46DAD0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7F9D3D-E4FE-9E0C-2F7A-D064C0A3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EF12-800E-4DB5-AA85-BDA4FAF11C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99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1B5217-64FA-18D6-D887-38E507E0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D4618E0-FDAB-1258-5BC3-BA85B0611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550146E-683D-992C-C206-5518F4AAB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878DACF-CABA-8DCA-68E9-3053565B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ACD5-5D07-44EA-839C-C64CBD1CF49B}" type="datetimeFigureOut">
              <a:rPr lang="pl-PL" smtClean="0"/>
              <a:t>20.12.2024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5D2DE86-F219-D676-36EB-CF20905C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C1DA6F3-B70C-F370-902A-7D4EE8AB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EF12-800E-4DB5-AA85-BDA4FAF11C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596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A6755AB-405E-DDBD-51C3-0DA94CE6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A97FC2-4D4C-CCD1-AF2E-6738C8C04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880906-64D1-C0EF-6EC0-15D7BC2FE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ACD5-5D07-44EA-839C-C64CBD1CF49B}" type="datetimeFigureOut">
              <a:rPr lang="pl-PL" smtClean="0"/>
              <a:t>20.12.2024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0C9F2ED-E59E-AB49-C6E3-16E7FD112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0A9CE0-D5C9-038A-F325-22141528B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AEF12-800E-4DB5-AA85-BDA4FAF11C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442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96F79E3-AAAD-1EEB-64CB-EB7C93A0E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" y="251969"/>
            <a:ext cx="11612596" cy="635406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0ED091D-170A-50BF-1328-2F5B55E414CF}"/>
              </a:ext>
            </a:extLst>
          </p:cNvPr>
          <p:cNvSpPr txBox="1"/>
          <p:nvPr/>
        </p:nvSpPr>
        <p:spPr>
          <a:xfrm>
            <a:off x="6431536" y="1260182"/>
            <a:ext cx="222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/>
              <a:t>Samorządy</a:t>
            </a:r>
          </a:p>
          <a:p>
            <a:pPr marL="285750" indent="-285750">
              <a:buFontTx/>
              <a:buChar char="-"/>
            </a:pPr>
            <a:r>
              <a:rPr lang="pl-PL" dirty="0"/>
              <a:t>Unia Europejska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D5839DE-5DDA-C306-07A0-8DD64F03A86A}"/>
              </a:ext>
            </a:extLst>
          </p:cNvPr>
          <p:cNvSpPr txBox="1"/>
          <p:nvPr/>
        </p:nvSpPr>
        <p:spPr>
          <a:xfrm>
            <a:off x="6493008" y="4674488"/>
            <a:ext cx="5071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1400" dirty="0"/>
              <a:t>Przedsiębiorcy i pracodawcy</a:t>
            </a:r>
          </a:p>
          <a:p>
            <a:pPr marL="285750" indent="-285750">
              <a:buFontTx/>
              <a:buChar char="-"/>
            </a:pPr>
            <a:r>
              <a:rPr lang="pl-PL" sz="1400" dirty="0"/>
              <a:t>Media i środki masowego przekazu</a:t>
            </a:r>
          </a:p>
          <a:p>
            <a:pPr marL="285750" indent="-285750">
              <a:buFontTx/>
              <a:buChar char="-"/>
            </a:pPr>
            <a:r>
              <a:rPr lang="pl-PL" sz="1400" dirty="0"/>
              <a:t>Migranci z Ukrainy</a:t>
            </a:r>
          </a:p>
          <a:p>
            <a:pPr marL="285750" indent="-285750">
              <a:buFontTx/>
              <a:buChar char="-"/>
            </a:pPr>
            <a:r>
              <a:rPr lang="pl-PL" sz="1400" dirty="0"/>
              <a:t>Organizacje pozarządowe, stowarzyszenia, fundacje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F10DE74-90CA-FF60-DC40-F676A1097611}"/>
              </a:ext>
            </a:extLst>
          </p:cNvPr>
          <p:cNvSpPr txBox="1"/>
          <p:nvPr/>
        </p:nvSpPr>
        <p:spPr>
          <a:xfrm>
            <a:off x="4433687" y="5597818"/>
            <a:ext cx="3995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- Społeczność lokalna i obywatele Polski</a:t>
            </a:r>
          </a:p>
          <a:p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C5BB4FE-843A-0FB6-B9FB-59712C42D182}"/>
              </a:ext>
            </a:extLst>
          </p:cNvPr>
          <p:cNvSpPr txBox="1"/>
          <p:nvPr/>
        </p:nvSpPr>
        <p:spPr>
          <a:xfrm>
            <a:off x="10219765" y="1260182"/>
            <a:ext cx="12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- Rząd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9B35881-D921-7AC9-6C6F-9E77330D2E04}"/>
              </a:ext>
            </a:extLst>
          </p:cNvPr>
          <p:cNvSpPr txBox="1"/>
          <p:nvPr/>
        </p:nvSpPr>
        <p:spPr>
          <a:xfrm>
            <a:off x="8429384" y="4028157"/>
            <a:ext cx="2766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/>
              <a:t>Służby specjalne</a:t>
            </a:r>
          </a:p>
          <a:p>
            <a:pPr marL="285750" indent="-285750">
              <a:buFontTx/>
              <a:buChar char="-"/>
            </a:pPr>
            <a:r>
              <a:rPr lang="pl-PL" dirty="0"/>
              <a:t>Policja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00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5E2958-A5A0-CB3C-A07F-AD2690B1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0962"/>
          </a:xfrm>
        </p:spPr>
        <p:txBody>
          <a:bodyPr>
            <a:normAutofit fontScale="90000"/>
          </a:bodyPr>
          <a:lstStyle/>
          <a:p>
            <a:r>
              <a:rPr lang="pl-PL" dirty="0"/>
              <a:t>Uzasadnienie wyborów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5842DB-6A2C-677F-68CE-8505F04C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172"/>
            <a:ext cx="10515600" cy="6058194"/>
          </a:xfrm>
        </p:spPr>
        <p:txBody>
          <a:bodyPr>
            <a:normAutofit fontScale="70000" lnSpcReduction="20000"/>
          </a:bodyPr>
          <a:lstStyle/>
          <a:p>
            <a:r>
              <a:rPr lang="pl-PL" sz="1600" dirty="0"/>
              <a:t>Główni</a:t>
            </a:r>
            <a:r>
              <a:rPr lang="pl-PL" sz="1800" dirty="0"/>
              <a:t> </a:t>
            </a:r>
            <a:r>
              <a:rPr lang="pl-PL" sz="1600" dirty="0"/>
              <a:t>gracze</a:t>
            </a:r>
            <a:r>
              <a:rPr lang="pl-PL" sz="1800" dirty="0"/>
              <a:t> (wysoka siła wpływu / wysokie zainteresowanie)</a:t>
            </a:r>
          </a:p>
          <a:p>
            <a:r>
              <a:rPr lang="pl-PL" sz="1600" dirty="0"/>
              <a:t>Rząd</a:t>
            </a:r>
            <a:endParaRPr lang="pl-PL" sz="1800" dirty="0"/>
          </a:p>
          <a:p>
            <a:pPr lvl="1"/>
            <a:r>
              <a:rPr lang="pl-PL" sz="1200" b="1" dirty="0"/>
              <a:t>Wysoka siła wpływu: </a:t>
            </a:r>
            <a:r>
              <a:rPr lang="pl-PL" sz="1200" dirty="0"/>
              <a:t>Rząd posiada uprawnienia do kształtowania polityki migracyjnej, tworzenia i nowelizacji prawa, a także do alokacji środków finansowych. Może bezpośrednio wpływać na skalę i warunki przyjmowania migrantów oraz ich integrację.</a:t>
            </a:r>
          </a:p>
          <a:p>
            <a:pPr lvl="1"/>
            <a:r>
              <a:rPr lang="pl-PL" sz="1200" b="1" dirty="0"/>
              <a:t>Wysokie zainteresowanie:</a:t>
            </a:r>
            <a:r>
              <a:rPr lang="pl-PL" sz="1200" dirty="0"/>
              <a:t> Temat migracji z Ukrainy ma kluczowe znaczenie dla polityk społecznych, demograficznych, gospodarczych i bezpieczeństwa. Rząd jest w centrum uwagi i nacisków, dlatego będzie wykazywał duże zainteresowanie znalezieniem skutecznych rozwiązań.</a:t>
            </a:r>
            <a:endParaRPr lang="pl-PL" sz="1600" dirty="0"/>
          </a:p>
          <a:p>
            <a:r>
              <a:rPr lang="pl-PL" sz="1600" dirty="0"/>
              <a:t>Samorządy, Unia EU</a:t>
            </a:r>
          </a:p>
          <a:p>
            <a:pPr lvl="1"/>
            <a:r>
              <a:rPr lang="pl-PL" sz="1200" b="1" dirty="0"/>
              <a:t>Wysoka siła wpływu:</a:t>
            </a:r>
            <a:r>
              <a:rPr lang="pl-PL" sz="1200" dirty="0"/>
              <a:t> Samorządy mają realne możliwości kształtowania warunków lokalnych (mieszkalnictwo, edukacja, integracja lokalna), zaś Unia Europejska może wpływać poprzez fundusze, wytyczne, rekomendacje i programy wsparcia. Obydwa podmioty posiadają „twarde” narzędzia oddziaływania na poziomie systemowym.</a:t>
            </a:r>
          </a:p>
          <a:p>
            <a:pPr lvl="1"/>
            <a:r>
              <a:rPr lang="pl-PL" sz="1200" b="1" dirty="0"/>
              <a:t>Niższe zainteresowanie: </a:t>
            </a:r>
            <a:r>
              <a:rPr lang="pl-PL" sz="1200" dirty="0"/>
              <a:t>(w porównaniu do rządu): Choć samorządy i UE interesują się tym problemem, ich zaangażowanie bywa bardziej praktyczne niż strategiczne. Samorządy dbają o lokalne warunki i stabilność, ale nie zawsze jest to temat priorytetowy w dłuższej perspektywie. UE ma szersze spektrum spraw na agendzie, a migracja z Ukrainy do Polski to tylko jeden z wielu elementów.</a:t>
            </a:r>
          </a:p>
          <a:p>
            <a:r>
              <a:rPr lang="pl-PL" sz="1600" dirty="0"/>
              <a:t>Informuj (niska siła wpływu / wysokie zainteresowanie)</a:t>
            </a:r>
          </a:p>
          <a:p>
            <a:r>
              <a:rPr lang="pl-PL" sz="1600" dirty="0"/>
              <a:t>Służby specjalne i policja</a:t>
            </a:r>
          </a:p>
          <a:p>
            <a:pPr lvl="1"/>
            <a:r>
              <a:rPr lang="pl-PL" sz="1200" b="1" dirty="0"/>
              <a:t>Niska siła wpływu</a:t>
            </a:r>
            <a:r>
              <a:rPr lang="pl-PL" sz="1200" dirty="0"/>
              <a:t>: Służby specjalne i Policja, mimo że mają pewną rolę w monitorowaniu procesów migracyjnych, nie posiadają bezpośrednich uprawnień do kształtowania polityki migracyjnej ani tworzenia przepisów prawa dotyczących migracji. Ich wpływ na skalę i warunki przyjmowania migrantów jest ograniczony, a decyzje o politykach migracyjnych leżą w gestii innych instytucji rządowych.</a:t>
            </a:r>
          </a:p>
          <a:p>
            <a:pPr lvl="1"/>
            <a:r>
              <a:rPr lang="pl-PL" sz="1200" b="1" dirty="0"/>
              <a:t>Wysokie zainteresowanie: </a:t>
            </a:r>
            <a:r>
              <a:rPr lang="pl-PL" sz="1200" dirty="0"/>
              <a:t>Temat migracji z Ukrainy jest kluczowy dla bezpieczeństwa wewnętrznego i porządku publicznego. Służby specjalne i Policja są żywo zainteresowane monitorowaniem sytuacji migracyjnej, identyfikowaniem potencjalnych zagrożeń oraz utrzymaniem bezpieczeństwa. Wzrost liczby imigrantów wymaga wzmożonego nadzoru i działań prewencyjnych, co sprawia, że te służby wykazują duże zainteresowanie w kontekście migracji.</a:t>
            </a:r>
          </a:p>
          <a:p>
            <a:r>
              <a:rPr lang="pl-PL" sz="14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Migranci z Ukrainy</a:t>
            </a:r>
          </a:p>
          <a:p>
            <a:pPr lvl="1"/>
            <a:r>
              <a:rPr lang="pl-PL" sz="1200" b="1" dirty="0"/>
              <a:t>Niska siła wpływu: </a:t>
            </a:r>
            <a:r>
              <a:rPr lang="pl-PL" sz="1200" dirty="0"/>
              <a:t>Migranci z Ukrainy mają ograniczoną możliwość wpływania na decyzje polityczne i instytucjonalne dotyczące ich sytuacji. Ich główną rolą jest dostosowanie się do warunków przyjęcia w Polsce, co sprawia, że ich zdolność do wywierania bezpośredniego wpływu na politykę migracyjną jest niewielka.</a:t>
            </a:r>
          </a:p>
          <a:p>
            <a:pPr lvl="1"/>
            <a:r>
              <a:rPr lang="pl-PL" sz="1200" b="1" dirty="0"/>
              <a:t>Wysokie zainteresowanie: </a:t>
            </a:r>
            <a:r>
              <a:rPr lang="pl-PL" sz="1200" dirty="0"/>
              <a:t>Migranci są głęboko zainteresowani wszelkimi działaniami i decyzjami związanymi z ich przyjęciem, integracją, dostępem do pracy, edukacji czy opieki społecznej. Każda zmiana w polityce lub wsparciu bezpośrednio wpływa na ich codzienne życie i możliwości adaptacji w nowym środowisku.</a:t>
            </a:r>
          </a:p>
          <a:p>
            <a:r>
              <a:rPr lang="pl-PL" sz="1600" dirty="0"/>
              <a:t>Organizacje pozarządowe, stowarzyszenia, fundacje</a:t>
            </a:r>
          </a:p>
          <a:p>
            <a:pPr lvl="1"/>
            <a:r>
              <a:rPr lang="pl-PL" sz="1200" b="1" dirty="0"/>
              <a:t>Niska siła wpływu</a:t>
            </a:r>
            <a:r>
              <a:rPr lang="pl-PL" sz="1200" dirty="0"/>
              <a:t>: Chociaż organizacje te odgrywają istotną rolę w dostarczaniu pomocy humanitarnej, integracji migrantów oraz wspieraniu ich w edukacji i zatrudnieniu, nie posiadają bezpośrednich uprawnień do kształtowania polityki migracyjnej. Ich działania są ograniczone do oddziaływania w ramach przyjętego prawa i dostępnych zasobów.</a:t>
            </a:r>
          </a:p>
          <a:p>
            <a:pPr lvl="1"/>
            <a:r>
              <a:rPr lang="pl-PL" sz="105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Wysokie zainteresowanie</a:t>
            </a:r>
            <a:r>
              <a:rPr lang="pl-PL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Organizacje te są mocno zaangażowane w poprawę sytuacji migrantów, co wynika z ich misji i celów statutowych. Ich działalność jest ściśle powiązana z tematyką migracji, dlatego są żywo zainteresowane każdą zmianą prawną, społeczną czy finansową, która mogłaby wpłynąć na realizację ich działań.</a:t>
            </a:r>
            <a:endParaRPr lang="pl-PL" sz="1200" dirty="0"/>
          </a:p>
          <a:p>
            <a:r>
              <a:rPr lang="pl-PL" sz="1600" dirty="0"/>
              <a:t>Przedsiębiorcy i pracodawcy</a:t>
            </a:r>
          </a:p>
          <a:p>
            <a:pPr lvl="1"/>
            <a:r>
              <a:rPr lang="pl-PL" sz="1300" b="1" dirty="0"/>
              <a:t>Niska siła wpływu: </a:t>
            </a:r>
            <a:r>
              <a:rPr lang="pl-PL" sz="1300" dirty="0"/>
              <a:t>Przedsiębiorcy i pracodawcy mają ograniczone możliwości wpływania na szeroko zakrojone procesy lub zmiany w otoczeniu zewnętrznym. Ich działania są zazwyczaj reaktywne, skupione na adaptacji do bieżących warunków, takich jak regulacje prawne, zmiany w rynku pracy czy trendy społeczne.\</a:t>
            </a:r>
          </a:p>
          <a:p>
            <a:pPr lvl="1"/>
            <a:r>
              <a:rPr lang="pl-PL" sz="11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Wysokie zainteresowanie: </a:t>
            </a:r>
            <a:r>
              <a:rPr lang="pl-PL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Z uwagi na bezpośredni wpływ otoczenia na działalność gospodarczą, przedsiębiorcy są bardzo zainteresowani rozwojem sytuacji. Ich </a:t>
            </a:r>
            <a:r>
              <a:rPr lang="pl-PL" sz="11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zaangażo</a:t>
            </a:r>
            <a:endParaRPr lang="pl-PL" sz="1300" dirty="0"/>
          </a:p>
          <a:p>
            <a:r>
              <a:rPr lang="pl-PL" sz="1600" dirty="0"/>
              <a:t>Media i środki masowego przekazu</a:t>
            </a:r>
          </a:p>
          <a:p>
            <a:pPr lvl="1"/>
            <a:r>
              <a:rPr lang="pl-PL" sz="105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Niska siła wpływu: </a:t>
            </a:r>
            <a:r>
              <a:rPr lang="pl-PL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Media same w sobie nie mają znaczącej mocy zmieniania biegu wydarzeń lub procesów w dużej skali. Mogą jedynie pośrednio wpływać na narrację społeczną, wywołując zainteresowanie określonymi tematami. Ich wpływ na realne decyzje polityczne, gospodarcze czy społeczne jest ograniczony.</a:t>
            </a:r>
          </a:p>
          <a:p>
            <a:pPr lvl="1"/>
            <a:r>
              <a:rPr lang="pl-PL" sz="105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Wysokie zainteresowanie</a:t>
            </a:r>
            <a:r>
              <a:rPr lang="pl-PL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Media są żywotnie zainteresowane wydarzeniami i procesami, które mogą angażować odbiorców. To zainteresowanie wynika z potrzeby dostarczania treści, które przyciągają uwagę, zwiększają oglądalność lub czytelnictwo, a także budują pozycję rynkową.</a:t>
            </a:r>
            <a:endParaRPr lang="pl-PL" sz="12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pl-PL" sz="13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Społeczność lokalna i obywatele Polski</a:t>
            </a:r>
          </a:p>
          <a:p>
            <a:pPr lvl="1"/>
            <a:r>
              <a:rPr lang="pl-PL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Niska siła wpływu: Społeczność lokalna i obywatele mają ograniczony bezpośredni wpływ na kształtowanie polityki migracyjnej. Decyzje dotyczące migracji są podejmowane na szczeblu rządowym, a obywatelom pozostaje przede wszystkim wyrażanie swoich opinii i postaw poprzez uczestnictwo w wyborach, petycjach czy lokalnych inicjatywach. Choć ich głos jest istotny, nie mają bezpośrednich narzędzi do kreowania polityk migracyjnych.</a:t>
            </a:r>
          </a:p>
          <a:p>
            <a:pPr lvl="1"/>
            <a:r>
              <a:rPr lang="pl-PL" sz="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Średnie zainteresowanie: Temat migracji z Ukrainy jest dla lokalnych społeczności ważny, ponieważ bezpośrednio wpływa na ich codzienne życie. Obywatele są zainteresowani tym, jak napływ migrantów wpływa na lokalne usługi, rynek pracy, edukację i bezpieczeństwo. Z jednej strony może to oznaczać nowe wyzwania i konieczność adaptacji, z drugiej strony – szanse na wzbogacenie społeczności.</a:t>
            </a:r>
            <a:endParaRPr lang="pl-PL" sz="105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7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E938A303-7437-C86F-7799-C046D0D2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323850"/>
            <a:ext cx="11268075" cy="62103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57114783-54DD-5A79-6C94-FFAA95032587}"/>
              </a:ext>
            </a:extLst>
          </p:cNvPr>
          <p:cNvSpPr txBox="1"/>
          <p:nvPr/>
        </p:nvSpPr>
        <p:spPr>
          <a:xfrm>
            <a:off x="975872" y="2282159"/>
            <a:ext cx="252804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Lokalne inkubatory integracji </a:t>
            </a:r>
          </a:p>
          <a:p>
            <a:pPr marL="285750" indent="-285750">
              <a:buFontTx/>
              <a:buChar char="-"/>
            </a:pPr>
            <a:r>
              <a:rPr lang="pl-PL" sz="1100" dirty="0"/>
              <a:t>Partnerstwo miast bliźniaczych</a:t>
            </a:r>
          </a:p>
          <a:p>
            <a:pPr marL="285750" indent="-285750">
              <a:buFontTx/>
              <a:buChar char="-"/>
            </a:pP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Bony na lokalne produkty i usługi</a:t>
            </a:r>
          </a:p>
          <a:p>
            <a:pPr marL="285750" indent="-285750">
              <a:buFontTx/>
              <a:buChar char="-"/>
            </a:pP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mentorów rodziny </a:t>
            </a:r>
          </a:p>
          <a:p>
            <a:pPr marL="285750" indent="-285750">
              <a:buFontTx/>
              <a:buChar char="-"/>
            </a:pPr>
            <a:r>
              <a:rPr lang="pl-PL" sz="1100" dirty="0"/>
              <a:t>Rządowe kursy przekwalifikowania dla zawodów deficytowych </a:t>
            </a:r>
          </a:p>
          <a:p>
            <a:pPr marL="285750" indent="-285750">
              <a:buFontTx/>
              <a:buChar char="-"/>
            </a:pPr>
            <a:r>
              <a:rPr lang="pl-PL" sz="1100" dirty="0"/>
              <a:t>„Parki wielokulturowe”</a:t>
            </a:r>
          </a:p>
          <a:p>
            <a:pPr marL="285750" indent="-285750">
              <a:buFontTx/>
              <a:buChar char="-"/>
            </a:pPr>
            <a:r>
              <a:rPr lang="pl-PL" sz="1100" dirty="0"/>
              <a:t>Wspólne programy edukacyjne w szkołach</a:t>
            </a:r>
          </a:p>
          <a:p>
            <a:pPr marL="285750" indent="-285750">
              <a:buFontTx/>
              <a:buChar char="-"/>
            </a:pPr>
            <a:r>
              <a:rPr lang="pl-PL" sz="1100" dirty="0"/>
              <a:t>Inwestycje w polsko-ukraińskie startupy</a:t>
            </a:r>
          </a:p>
          <a:p>
            <a:pPr marL="285750" indent="-285750">
              <a:buFontTx/>
              <a:buChar char="-"/>
            </a:pPr>
            <a:r>
              <a:rPr lang="pl-PL" sz="1100" dirty="0"/>
              <a:t>Wspólne platformy informacyjne</a:t>
            </a:r>
          </a:p>
          <a:p>
            <a:pPr marL="285750" indent="-285750">
              <a:buFontTx/>
              <a:buChar char="-"/>
            </a:pPr>
            <a:r>
              <a:rPr lang="pl-PL" sz="1100" dirty="0"/>
              <a:t>Programy integracji kulturalnej w firmach </a:t>
            </a:r>
          </a:p>
          <a:p>
            <a:pPr marL="285750" indent="-285750">
              <a:buFontTx/>
              <a:buChar char="-"/>
            </a:pPr>
            <a:r>
              <a:rPr lang="pl-PL" sz="1100" dirty="0"/>
              <a:t>Wielostopniowe planowanie zasobów ludzkich</a:t>
            </a:r>
          </a:p>
          <a:p>
            <a:pPr marL="285750" indent="-285750">
              <a:buFontTx/>
              <a:buChar char="-"/>
            </a:pPr>
            <a:r>
              <a:rPr lang="pl-PL" sz="1100" dirty="0"/>
              <a:t>Intensyfikacja analizy wywiadowczej i profilowania ryzyka</a:t>
            </a:r>
          </a:p>
          <a:p>
            <a:pPr marL="285750" indent="-285750">
              <a:buFontTx/>
              <a:buChar char="-"/>
            </a:pPr>
            <a:r>
              <a:rPr lang="pl-PL" sz="1100" dirty="0"/>
              <a:t>Rozwój systemów wczesnego ostrzegania</a:t>
            </a:r>
          </a:p>
          <a:p>
            <a:pPr marL="285750" indent="-285750">
              <a:buFontTx/>
              <a:buChar char="-"/>
            </a:pPr>
            <a:endParaRPr lang="pl-PL" sz="11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BD776F7-D64F-9828-51E8-606D15863856}"/>
              </a:ext>
            </a:extLst>
          </p:cNvPr>
          <p:cNvSpPr txBox="1"/>
          <p:nvPr/>
        </p:nvSpPr>
        <p:spPr>
          <a:xfrm>
            <a:off x="4256956" y="2036269"/>
            <a:ext cx="33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- 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5F736C9-0836-56C0-A086-7311DF8809D4}"/>
              </a:ext>
            </a:extLst>
          </p:cNvPr>
          <p:cNvSpPr txBox="1"/>
          <p:nvPr/>
        </p:nvSpPr>
        <p:spPr>
          <a:xfrm>
            <a:off x="7904310" y="1892036"/>
            <a:ext cx="331181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l-PL" sz="1100" dirty="0"/>
              <a:t>Rządowe kursy przekwalifikowania dla zawodów deficytowych</a:t>
            </a:r>
          </a:p>
          <a:p>
            <a:pPr marL="171450" indent="-171450">
              <a:buFontTx/>
              <a:buChar char="-"/>
            </a:pPr>
            <a:r>
              <a:rPr lang="pl-PL" sz="1100" dirty="0"/>
              <a:t>Wielostopniowe planowanie zasobów ludzkich</a:t>
            </a:r>
          </a:p>
          <a:p>
            <a:pPr marL="171450" indent="-171450">
              <a:buFontTx/>
              <a:buChar char="-"/>
            </a:pPr>
            <a:r>
              <a:rPr lang="pl-PL" sz="1100" dirty="0"/>
              <a:t>Intensyfikacja analizy wywiadowczej i profilowania ryzyka</a:t>
            </a:r>
          </a:p>
          <a:p>
            <a:pPr marL="171450" indent="-171450">
              <a:buFontTx/>
              <a:buChar char="-"/>
            </a:pPr>
            <a:r>
              <a:rPr lang="pl-PL" sz="1100" dirty="0"/>
              <a:t>Rozwój systemów wczesnego ostrzegania</a:t>
            </a:r>
          </a:p>
          <a:p>
            <a:pPr marL="171450" indent="-171450">
              <a:buFontTx/>
              <a:buChar char="-"/>
            </a:pPr>
            <a:endParaRPr lang="pl-PL" sz="1100" dirty="0"/>
          </a:p>
          <a:p>
            <a:pPr marL="171450" indent="-171450">
              <a:buFontTx/>
              <a:buChar char="-"/>
            </a:pPr>
            <a:endParaRPr lang="pl-PL" sz="1100" dirty="0"/>
          </a:p>
          <a:p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264D2A7-506A-5CE2-28E4-34CCB25311DA}"/>
              </a:ext>
            </a:extLst>
          </p:cNvPr>
          <p:cNvSpPr txBox="1"/>
          <p:nvPr/>
        </p:nvSpPr>
        <p:spPr>
          <a:xfrm>
            <a:off x="4256956" y="4072538"/>
            <a:ext cx="331181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- Partnerstwo miast bliźniaczych</a:t>
            </a:r>
          </a:p>
          <a:p>
            <a:endParaRPr lang="pl-PL" sz="105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2EA5BFD-9FC9-0156-4D69-74C36FA5DF90}"/>
              </a:ext>
            </a:extLst>
          </p:cNvPr>
          <p:cNvSpPr txBox="1"/>
          <p:nvPr/>
        </p:nvSpPr>
        <p:spPr>
          <a:xfrm>
            <a:off x="7553409" y="3354405"/>
            <a:ext cx="34040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l-P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Wspólne platformy informacyjne</a:t>
            </a:r>
          </a:p>
          <a:p>
            <a:pPr marL="171450" indent="-171450">
              <a:buFontTx/>
              <a:buChar char="-"/>
            </a:pPr>
            <a:r>
              <a:rPr lang="pl-P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Lokalne inkubatory integracji</a:t>
            </a:r>
          </a:p>
          <a:p>
            <a:pPr marL="171450" indent="-171450">
              <a:buFontTx/>
              <a:buChar char="-"/>
            </a:pPr>
            <a:endParaRPr lang="pl-P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pl-PL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„Parki wielokulturowe”, </a:t>
            </a:r>
            <a:r>
              <a:rPr lang="pl-PL" sz="1200" dirty="0"/>
              <a:t>Programy integracji kulturalnej w firmach </a:t>
            </a:r>
          </a:p>
          <a:p>
            <a:pPr marL="171450" indent="-171450">
              <a:buFontTx/>
              <a:buChar char="-"/>
            </a:pPr>
            <a:endParaRPr lang="pl-P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pl-PL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pl-P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l-PL" dirty="0"/>
              <a:t> 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F0586D4-2127-629C-4726-2607A5DB482A}"/>
              </a:ext>
            </a:extLst>
          </p:cNvPr>
          <p:cNvSpPr txBox="1"/>
          <p:nvPr/>
        </p:nvSpPr>
        <p:spPr>
          <a:xfrm>
            <a:off x="7568774" y="4413759"/>
            <a:ext cx="34040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-  </a:t>
            </a:r>
            <a:r>
              <a:rPr lang="pl-PL" sz="1200" dirty="0">
                <a:latin typeface="Calibri" panose="020F0502020204030204" pitchFamily="34" charset="0"/>
                <a:cs typeface="Arial" panose="020B0604020202020204" pitchFamily="34" charset="0"/>
              </a:rPr>
              <a:t>Bony na lokalne produkty i usługi</a:t>
            </a:r>
            <a:r>
              <a:rPr lang="pl-P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l-PL" dirty="0"/>
              <a:t> 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78EEDFC-8458-A9EB-E078-F2E54223ABD4}"/>
              </a:ext>
            </a:extLst>
          </p:cNvPr>
          <p:cNvSpPr txBox="1"/>
          <p:nvPr/>
        </p:nvSpPr>
        <p:spPr>
          <a:xfrm>
            <a:off x="4256956" y="3480774"/>
            <a:ext cx="33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- System mentorów rodziny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A77B418-EF4B-ED4E-01E7-03AC3DE47169}"/>
              </a:ext>
            </a:extLst>
          </p:cNvPr>
          <p:cNvSpPr txBox="1"/>
          <p:nvPr/>
        </p:nvSpPr>
        <p:spPr>
          <a:xfrm>
            <a:off x="5897500" y="3685257"/>
            <a:ext cx="331181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- Wspólne programy edukacyjne w szkołach</a:t>
            </a:r>
          </a:p>
          <a:p>
            <a:endParaRPr lang="pl-PL" sz="1050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A1BCAC1-4A55-2D33-8D6D-64A4326C742B}"/>
              </a:ext>
            </a:extLst>
          </p:cNvPr>
          <p:cNvSpPr txBox="1"/>
          <p:nvPr/>
        </p:nvSpPr>
        <p:spPr>
          <a:xfrm>
            <a:off x="5961069" y="3119313"/>
            <a:ext cx="331181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- Inwestycje w polsko-ukraińskie startupy</a:t>
            </a:r>
          </a:p>
          <a:p>
            <a:endParaRPr lang="pl-PL" sz="1050" dirty="0"/>
          </a:p>
        </p:txBody>
      </p:sp>
    </p:spTree>
    <p:extLst>
      <p:ext uri="{BB962C8B-B14F-4D97-AF65-F5344CB8AC3E}">
        <p14:creationId xmlns:p14="http://schemas.microsoft.com/office/powerpoint/2010/main" val="189915084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Microsoft Office PowerPoint</Application>
  <PresentationFormat>Panoramiczny</PresentationFormat>
  <Paragraphs>70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Motyw pakietu Office</vt:lpstr>
      <vt:lpstr>Prezentacja programu PowerPoint</vt:lpstr>
      <vt:lpstr>Uzasadnienie wyborów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Piotr Wiśniewski</dc:creator>
  <cp:lastModifiedBy>Piotr Wiśniewski</cp:lastModifiedBy>
  <cp:revision>1</cp:revision>
  <dcterms:created xsi:type="dcterms:W3CDTF">2024-12-20T18:34:02Z</dcterms:created>
  <dcterms:modified xsi:type="dcterms:W3CDTF">2024-12-20T18:34:22Z</dcterms:modified>
</cp:coreProperties>
</file>