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8" r:id="rId1"/>
  </p:sldMasterIdLst>
  <p:notesMasterIdLst>
    <p:notesMasterId r:id="rId12"/>
  </p:notesMasterIdLst>
  <p:sldIdLst>
    <p:sldId id="316" r:id="rId2"/>
    <p:sldId id="320" r:id="rId3"/>
    <p:sldId id="333" r:id="rId4"/>
    <p:sldId id="334" r:id="rId5"/>
    <p:sldId id="335" r:id="rId6"/>
    <p:sldId id="336" r:id="rId7"/>
    <p:sldId id="337" r:id="rId8"/>
    <p:sldId id="338" r:id="rId9"/>
    <p:sldId id="304" r:id="rId10"/>
    <p:sldId id="3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1" clrIdx="0"/>
  <p:cmAuthor id="2" name="Tibor" initials="T" lastIdx="1" clrIdx="1">
    <p:extLst>
      <p:ext uri="{19B8F6BF-5375-455C-9EA6-DF929625EA0E}">
        <p15:presenceInfo xmlns:p15="http://schemas.microsoft.com/office/powerpoint/2012/main" userId="Tib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0C1"/>
    <a:srgbClr val="002532"/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8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92D2A-235E-4961-B7F8-251CA3B09926}" type="datetimeFigureOut">
              <a:rPr lang="hu-HU" smtClean="0"/>
              <a:t>2020. 01. 07.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AEC60-A05C-4AA8-AD39-C4FA02473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jezet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09600" y="1602024"/>
            <a:ext cx="10972800" cy="1768320"/>
          </a:xfrm>
        </p:spPr>
        <p:txBody>
          <a:bodyPr lIns="0" rIns="0" anchor="b" anchorCtr="0">
            <a:normAutofit/>
          </a:bodyPr>
          <a:lstStyle>
            <a:lvl1pPr>
              <a:defRPr sz="4800" baseline="0"/>
            </a:lvl1pPr>
          </a:lstStyle>
          <a:p>
            <a:r>
              <a:rPr lang="hu-HU" dirty="0"/>
              <a:t>Fejezetcím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391024"/>
            <a:ext cx="10972800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Fejezet alcím</a:t>
            </a:r>
            <a:endParaRPr lang="en-US" dirty="0"/>
          </a:p>
        </p:txBody>
      </p:sp>
      <p:sp>
        <p:nvSpPr>
          <p:cNvPr id="7" name="Élőláb helye 2"/>
          <p:cNvSpPr>
            <a:spLocks noGrp="1"/>
          </p:cNvSpPr>
          <p:nvPr>
            <p:ph type="ftr" sz="quarter" idx="10"/>
          </p:nvPr>
        </p:nvSpPr>
        <p:spPr>
          <a:xfrm>
            <a:off x="6603187" y="6430339"/>
            <a:ext cx="4979213" cy="3133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1"/>
          </p:nvPr>
        </p:nvSpPr>
        <p:spPr>
          <a:xfrm>
            <a:off x="5736000" y="6430339"/>
            <a:ext cx="720000" cy="313361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églalap 5"/>
          <p:cNvSpPr/>
          <p:nvPr userDrawn="1"/>
        </p:nvSpPr>
        <p:spPr bwMode="auto">
          <a:xfrm>
            <a:off x="0" y="6356628"/>
            <a:ext cx="12199408" cy="522998"/>
          </a:xfrm>
          <a:prstGeom prst="rect">
            <a:avLst/>
          </a:prstGeom>
          <a:solidFill>
            <a:schemeClr val="accent3">
              <a:lumMod val="50000"/>
              <a:alpha val="5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6CA50DF-940E-44AB-B277-07AFCA72423A}"/>
              </a:ext>
            </a:extLst>
          </p:cNvPr>
          <p:cNvSpPr txBox="1"/>
          <p:nvPr userDrawn="1"/>
        </p:nvSpPr>
        <p:spPr>
          <a:xfrm>
            <a:off x="553100" y="6448850"/>
            <a:ext cx="2852258" cy="33855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  <a:cs typeface="Times New Roman" panose="02020603050405020304" pitchFamily="18" charset="0"/>
              </a:rPr>
              <a:t>Érzelemdetektálás</a:t>
            </a:r>
          </a:p>
        </p:txBody>
      </p:sp>
      <p:pic>
        <p:nvPicPr>
          <p:cNvPr id="12" name="Kép 11" descr="A képen rajz látható&#10;&#10;Automatikusan generált leírás">
            <a:extLst>
              <a:ext uri="{FF2B5EF4-FFF2-40B4-BE49-F238E27FC236}">
                <a16:creationId xmlns:a16="http://schemas.microsoft.com/office/drawing/2014/main" id="{C8EFF7E0-EC72-43AA-B068-52D761CDC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2137" y="6424875"/>
            <a:ext cx="386503" cy="3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967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ő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1637" y="1269554"/>
            <a:ext cx="8750763" cy="2303462"/>
          </a:xfrm>
          <a:prstGeom prst="rect">
            <a:avLst/>
          </a:prstGeom>
        </p:spPr>
        <p:txBody>
          <a:bodyPr lIns="0" anchor="b"/>
          <a:lstStyle>
            <a:lvl1pPr algn="l">
              <a:defRPr sz="6000">
                <a:latin typeface="Bariol Light" panose="0200050604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7824" y="3636000"/>
            <a:ext cx="8744577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églalap 8"/>
          <p:cNvSpPr/>
          <p:nvPr userDrawn="1"/>
        </p:nvSpPr>
        <p:spPr bwMode="auto">
          <a:xfrm>
            <a:off x="0" y="6356628"/>
            <a:ext cx="12199408" cy="522998"/>
          </a:xfrm>
          <a:prstGeom prst="rect">
            <a:avLst/>
          </a:prstGeom>
          <a:solidFill>
            <a:schemeClr val="accent3">
              <a:lumMod val="50000"/>
              <a:alpha val="5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0182E77-E0BC-4667-B84F-7AD336692F72}"/>
              </a:ext>
            </a:extLst>
          </p:cNvPr>
          <p:cNvSpPr txBox="1"/>
          <p:nvPr userDrawn="1"/>
        </p:nvSpPr>
        <p:spPr>
          <a:xfrm>
            <a:off x="553100" y="6448850"/>
            <a:ext cx="2852258" cy="33855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  <a:cs typeface="Times New Roman" panose="02020603050405020304" pitchFamily="18" charset="0"/>
              </a:rPr>
              <a:t>Érzelemdetektálás</a:t>
            </a:r>
          </a:p>
        </p:txBody>
      </p:sp>
      <p:pic>
        <p:nvPicPr>
          <p:cNvPr id="11" name="Kép 10" descr="A képen rajz látható&#10;&#10;Automatikusan generált leírás">
            <a:extLst>
              <a:ext uri="{FF2B5EF4-FFF2-40B4-BE49-F238E27FC236}">
                <a16:creationId xmlns:a16="http://schemas.microsoft.com/office/drawing/2014/main" id="{661A0C74-D11B-4CEA-8F46-AC04A152B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2137" y="6424875"/>
            <a:ext cx="386503" cy="3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09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Fő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1637" y="1269554"/>
            <a:ext cx="8750763" cy="2303462"/>
          </a:xfrm>
          <a:prstGeom prst="rect">
            <a:avLst/>
          </a:prstGeom>
        </p:spPr>
        <p:txBody>
          <a:bodyPr lIns="0" anchor="b"/>
          <a:lstStyle>
            <a:lvl1pPr algn="l">
              <a:defRPr sz="6000">
                <a:latin typeface="Bariol Light" panose="0200050604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7824" y="3636000"/>
            <a:ext cx="8744577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201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 userDrawn="1"/>
        </p:nvSpPr>
        <p:spPr bwMode="auto">
          <a:xfrm>
            <a:off x="0" y="6356628"/>
            <a:ext cx="12199408" cy="522998"/>
          </a:xfrm>
          <a:prstGeom prst="rect">
            <a:avLst/>
          </a:prstGeom>
          <a:solidFill>
            <a:schemeClr val="accent3">
              <a:lumMod val="50000"/>
              <a:alpha val="5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&gt;"/>
              <a:defRPr/>
            </a:lvl2pPr>
            <a:lvl3pPr marL="1180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–"/>
              <a:defRPr/>
            </a:lvl3pPr>
            <a:lvl4pPr marL="15660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4pPr>
            <a:lvl5pPr marL="20232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85FEAA8-9B0E-474C-837E-61A422ADA70D}"/>
              </a:ext>
            </a:extLst>
          </p:cNvPr>
          <p:cNvSpPr txBox="1"/>
          <p:nvPr userDrawn="1"/>
        </p:nvSpPr>
        <p:spPr>
          <a:xfrm>
            <a:off x="553100" y="6448850"/>
            <a:ext cx="2852258" cy="33855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  <a:cs typeface="Times New Roman" panose="02020603050405020304" pitchFamily="18" charset="0"/>
              </a:rPr>
              <a:t>Érzelemdetektálás</a:t>
            </a:r>
          </a:p>
        </p:txBody>
      </p:sp>
      <p:pic>
        <p:nvPicPr>
          <p:cNvPr id="12" name="Kép 11" descr="A képen rajz látható&#10;&#10;Automatikusan generált leírás">
            <a:extLst>
              <a:ext uri="{FF2B5EF4-FFF2-40B4-BE49-F238E27FC236}">
                <a16:creationId xmlns:a16="http://schemas.microsoft.com/office/drawing/2014/main" id="{4F9E36B4-78DA-42FA-85FD-E5FB9D399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2137" y="6424875"/>
            <a:ext cx="386503" cy="3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775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 userDrawn="1"/>
        </p:nvSpPr>
        <p:spPr bwMode="auto">
          <a:xfrm>
            <a:off x="0" y="6356628"/>
            <a:ext cx="12199408" cy="522998"/>
          </a:xfrm>
          <a:prstGeom prst="rect">
            <a:avLst/>
          </a:prstGeom>
          <a:solidFill>
            <a:schemeClr val="accent3">
              <a:lumMod val="50000"/>
              <a:alpha val="5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zövegdoboz 7"/>
          <p:cNvSpPr txBox="1"/>
          <p:nvPr userDrawn="1"/>
        </p:nvSpPr>
        <p:spPr>
          <a:xfrm>
            <a:off x="553100" y="6448850"/>
            <a:ext cx="2852258" cy="33855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  <a:cs typeface="Times New Roman" panose="02020603050405020304" pitchFamily="18" charset="0"/>
              </a:rPr>
              <a:t>Érzelemdetektálás</a:t>
            </a:r>
          </a:p>
        </p:txBody>
      </p:sp>
      <p:pic>
        <p:nvPicPr>
          <p:cNvPr id="11" name="Kép 10" descr="A képen rajz látható&#10;&#10;Automatikusan generált leírás">
            <a:extLst>
              <a:ext uri="{FF2B5EF4-FFF2-40B4-BE49-F238E27FC236}">
                <a16:creationId xmlns:a16="http://schemas.microsoft.com/office/drawing/2014/main" id="{C9B4E8AB-1D3B-4791-BCE5-249F8A2D0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2137" y="6424875"/>
            <a:ext cx="386503" cy="3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auto">
          <a:xfrm>
            <a:off x="0" y="6356628"/>
            <a:ext cx="12199408" cy="522998"/>
          </a:xfrm>
          <a:prstGeom prst="rect">
            <a:avLst/>
          </a:prstGeom>
          <a:solidFill>
            <a:schemeClr val="accent3">
              <a:lumMod val="50000"/>
              <a:alpha val="5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00"/>
            <a:fld id="{8C71CAF9-4461-454A-B702-D536C37757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zövegdoboz 5"/>
          <p:cNvSpPr txBox="1"/>
          <p:nvPr userDrawn="1"/>
        </p:nvSpPr>
        <p:spPr>
          <a:xfrm>
            <a:off x="553100" y="6448850"/>
            <a:ext cx="2852258" cy="33855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  <a:cs typeface="Times New Roman" panose="02020603050405020304" pitchFamily="18" charset="0"/>
              </a:rPr>
              <a:t>Érzelemdetektálás</a:t>
            </a:r>
          </a:p>
        </p:txBody>
      </p:sp>
      <p:pic>
        <p:nvPicPr>
          <p:cNvPr id="11" name="Kép 10" descr="A képen rajz látható&#10;&#10;Automatikusan generált leírás">
            <a:extLst>
              <a:ext uri="{FF2B5EF4-FFF2-40B4-BE49-F238E27FC236}">
                <a16:creationId xmlns:a16="http://schemas.microsoft.com/office/drawing/2014/main" id="{B2C2B71A-F38E-484F-888D-A479CFB8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2137" y="6424875"/>
            <a:ext cx="386503" cy="3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4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5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2514"/>
            <a:ext cx="10972800" cy="51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187" y="6430339"/>
            <a:ext cx="4979213" cy="31336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6000" y="6430339"/>
            <a:ext cx="720000" cy="313361"/>
          </a:xfrm>
          <a:prstGeom prst="rect">
            <a:avLst/>
          </a:prstGeom>
        </p:spPr>
        <p:txBody>
          <a:bodyPr vert="horz" lIns="36000" tIns="45720" rIns="36000" bIns="45720" rtlCol="0" anchor="ctr" anchorCtr="0"/>
          <a:lstStyle>
            <a:lvl1pPr algn="ct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pPr defTabSz="914400"/>
            <a:fld id="{8C71CAF9-4461-454A-B702-D536C37757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Cím helye 20"/>
          <p:cNvSpPr>
            <a:spLocks noGrp="1"/>
          </p:cNvSpPr>
          <p:nvPr>
            <p:ph type="title"/>
          </p:nvPr>
        </p:nvSpPr>
        <p:spPr>
          <a:xfrm>
            <a:off x="609600" y="115200"/>
            <a:ext cx="109728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31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9" r:id="rId2"/>
    <p:sldLayoutId id="2147484024" r:id="rId3"/>
    <p:sldLayoutId id="2147484021" r:id="rId4"/>
    <p:sldLayoutId id="2147484022" r:id="rId5"/>
    <p:sldLayoutId id="2147484023" r:id="rId6"/>
    <p:sldLayoutId id="2147484025" r:id="rId7"/>
    <p:sldLayoutId id="214748402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1pPr>
      <a:lvl2pPr marL="685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SzPct val="100000"/>
        <a:buFont typeface="Bariol Regular" panose="02000506040000020003" pitchFamily="2" charset="0"/>
        <a:buChar char="&gt;"/>
        <a:defRPr lang="hu-HU" sz="2800" kern="1200" dirty="0" smtClean="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2pPr>
      <a:lvl3pPr marL="1180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Bariol Regular" panose="02000506040000020003" pitchFamily="2" charset="0"/>
        <a:buChar char="–"/>
        <a:defRPr sz="24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3pPr>
      <a:lvl4pPr marL="15660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4pPr>
      <a:lvl5pPr marL="20232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2.01019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designforums.com/practice/technique/facial-recognition-embedded-vis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/>
          </p:cNvSpPr>
          <p:nvPr/>
        </p:nvSpPr>
        <p:spPr>
          <a:xfrm>
            <a:off x="3889786" y="564956"/>
            <a:ext cx="8302214" cy="25549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hu-HU" sz="6000" dirty="0">
                <a:solidFill>
                  <a:srgbClr val="FFC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riol Light" panose="02000506040000020003" pitchFamily="2" charset="0"/>
              </a:rPr>
              <a:t>Előadás értékelő rendszer érzelemdetektálási alapokon</a:t>
            </a:r>
            <a:endParaRPr lang="en-US" sz="6000" dirty="0"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riol Light" panose="02000506040000020003" pitchFamily="2" charset="0"/>
            </a:endParaRPr>
          </a:p>
        </p:txBody>
      </p:sp>
      <p:sp>
        <p:nvSpPr>
          <p:cNvPr id="240" name="Subtitle 2"/>
          <p:cNvSpPr txBox="1">
            <a:spLocks/>
          </p:cNvSpPr>
          <p:nvPr/>
        </p:nvSpPr>
        <p:spPr>
          <a:xfrm>
            <a:off x="6096000" y="3679802"/>
            <a:ext cx="5007702" cy="62469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gyakorlatban</a:t>
            </a:r>
          </a:p>
        </p:txBody>
      </p:sp>
      <p:sp>
        <p:nvSpPr>
          <p:cNvPr id="241" name="Subtitle 2"/>
          <p:cNvSpPr txBox="1">
            <a:spLocks/>
          </p:cNvSpPr>
          <p:nvPr/>
        </p:nvSpPr>
        <p:spPr>
          <a:xfrm>
            <a:off x="9269332" y="4675995"/>
            <a:ext cx="2185144" cy="12600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Bariol Regular" panose="02000506040000020003" pitchFamily="2" charset="0"/>
              <a:buNone/>
              <a:defRPr lang="hu-HU" sz="20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Bariol Regular" panose="02000506040000020003" pitchFamily="2" charset="0"/>
              <a:buNone/>
              <a:defRPr sz="18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5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5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hu-HU" sz="2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42" name="Subtitle 2"/>
          <p:cNvSpPr txBox="1">
            <a:spLocks/>
          </p:cNvSpPr>
          <p:nvPr/>
        </p:nvSpPr>
        <p:spPr>
          <a:xfrm>
            <a:off x="6446774" y="4490245"/>
            <a:ext cx="3679192" cy="1631500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Bariol Regular" panose="02000506040000020003" pitchFamily="2" charset="0"/>
              <a:buNone/>
              <a:defRPr lang="hu-HU" sz="20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Bariol Regular" panose="02000506040000020003" pitchFamily="2" charset="0"/>
              <a:buNone/>
              <a:defRPr sz="18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5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5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Készítették:</a:t>
            </a:r>
          </a:p>
          <a:p>
            <a:r>
              <a:rPr lang="hu-HU" sz="22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hu-HU" sz="2200" dirty="0" err="1">
                <a:solidFill>
                  <a:schemeClr val="bg1">
                    <a:lumMod val="85000"/>
                  </a:schemeClr>
                </a:solidFill>
              </a:rPr>
              <a:t>Gaják</a:t>
            </a:r>
            <a:r>
              <a:rPr lang="hu-HU" sz="2200" dirty="0">
                <a:solidFill>
                  <a:schemeClr val="bg1">
                    <a:lumMod val="85000"/>
                  </a:schemeClr>
                </a:solidFill>
              </a:rPr>
              <a:t> Tibor István</a:t>
            </a:r>
          </a:p>
          <a:p>
            <a:r>
              <a:rPr lang="hu-HU" sz="2200" dirty="0">
                <a:solidFill>
                  <a:schemeClr val="bg1">
                    <a:lumMod val="85000"/>
                  </a:schemeClr>
                </a:solidFill>
              </a:rPr>
              <a:t>	Kerekes Ákos</a:t>
            </a:r>
          </a:p>
          <a:p>
            <a:r>
              <a:rPr lang="hu-HU" sz="22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hu-HU" sz="2200" dirty="0" err="1">
                <a:solidFill>
                  <a:schemeClr val="bg1">
                    <a:lumMod val="85000"/>
                  </a:schemeClr>
                </a:solidFill>
              </a:rPr>
              <a:t>Hannos</a:t>
            </a:r>
            <a:r>
              <a:rPr lang="hu-HU" sz="2200" dirty="0">
                <a:solidFill>
                  <a:schemeClr val="bg1">
                    <a:lumMod val="85000"/>
                  </a:schemeClr>
                </a:solidFill>
              </a:rPr>
              <a:t> Attila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648236" y="386747"/>
            <a:ext cx="10972800" cy="10656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figyelmet!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4864" y="5646726"/>
            <a:ext cx="4313713" cy="10656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Kép 3" descr="A képen személy, férfi, keresés, fényképezőgép látható&#10;&#10;Automatikusan generált leírás">
            <a:extLst>
              <a:ext uri="{FF2B5EF4-FFF2-40B4-BE49-F238E27FC236}">
                <a16:creationId xmlns:a16="http://schemas.microsoft.com/office/drawing/2014/main" id="{ECAD5605-AADD-4368-A6F4-C0ECB457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2" y="1772022"/>
            <a:ext cx="5927191" cy="35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Célkitűzés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1052513"/>
            <a:ext cx="10972800" cy="5319711"/>
          </a:xfrm>
        </p:spPr>
        <p:txBody>
          <a:bodyPr>
            <a:normAutofit/>
          </a:bodyPr>
          <a:lstStyle/>
          <a:p>
            <a:r>
              <a:rPr lang="hu-HU" dirty="0"/>
              <a:t>Képfeldolgozásban elmélyedni </a:t>
            </a:r>
          </a:p>
          <a:p>
            <a:r>
              <a:rPr lang="hu-HU" dirty="0"/>
              <a:t>Előadásértékelő rendszer</a:t>
            </a:r>
          </a:p>
          <a:p>
            <a:pPr lvl="1"/>
            <a:r>
              <a:rPr lang="hu-HU" dirty="0"/>
              <a:t>Arcfelismerés</a:t>
            </a:r>
          </a:p>
          <a:p>
            <a:pPr lvl="1"/>
            <a:r>
              <a:rPr lang="hu-HU" dirty="0"/>
              <a:t>Érzelemfelismerés</a:t>
            </a:r>
          </a:p>
          <a:p>
            <a:pPr lvl="1"/>
            <a:r>
              <a:rPr lang="hu-HU" dirty="0"/>
              <a:t>Automatikus értékelés és visszajelzés</a:t>
            </a:r>
          </a:p>
          <a:p>
            <a:pPr lvl="1"/>
            <a:r>
              <a:rPr lang="hu-HU" dirty="0"/>
              <a:t>Webes felhasználói felület</a:t>
            </a:r>
          </a:p>
        </p:txBody>
      </p:sp>
      <p:pic>
        <p:nvPicPr>
          <p:cNvPr id="5" name="Kép 4" descr="A képen rajz látható&#10;&#10;Automatikusan generált leírás">
            <a:extLst>
              <a:ext uri="{FF2B5EF4-FFF2-40B4-BE49-F238E27FC236}">
                <a16:creationId xmlns:a16="http://schemas.microsoft.com/office/drawing/2014/main" id="{182C6D0E-728C-4C7C-A0A6-5D3BBE61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80" y="4194048"/>
            <a:ext cx="5133323" cy="1923103"/>
          </a:xfrm>
          <a:prstGeom prst="rect">
            <a:avLst/>
          </a:prstGeo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213546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0DC58CE-5DBE-45BB-95A7-BAF70A30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Irodalomkutatás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9102782-F4EE-4AF6-AE0B-6F2F40E2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Számos kipróbált architektúra</a:t>
            </a:r>
          </a:p>
          <a:p>
            <a:r>
              <a:rPr lang="hu-HU" dirty="0"/>
              <a:t>Folyamatosan fejlődő terület</a:t>
            </a:r>
          </a:p>
          <a:p>
            <a:r>
              <a:rPr lang="hu-HU" dirty="0"/>
              <a:t>Egyre jobb elért pontosság</a:t>
            </a:r>
          </a:p>
          <a:p>
            <a:r>
              <a:rPr lang="hu-HU" dirty="0"/>
              <a:t>Mai napig kutatott</a:t>
            </a:r>
          </a:p>
        </p:txBody>
      </p:sp>
      <p:pic>
        <p:nvPicPr>
          <p:cNvPr id="7" name="Tartalom helye 2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0FECE38F-613F-4BA5-8370-0904DA20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34" y="3837188"/>
            <a:ext cx="5172797" cy="1800476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4EC6E8E1-8D5F-473A-AFA0-FE83CD98B224}"/>
              </a:ext>
            </a:extLst>
          </p:cNvPr>
          <p:cNvSpPr/>
          <p:nvPr/>
        </p:nvSpPr>
        <p:spPr>
          <a:xfrm>
            <a:off x="3640230" y="5630308"/>
            <a:ext cx="56064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Forrás: https://arxiv.org/pdf/1902.01019.pdf</a:t>
            </a:r>
            <a:r>
              <a:rPr lang="hu-HU" sz="1000" i="1" dirty="0"/>
              <a:t> (2019 )</a:t>
            </a:r>
          </a:p>
        </p:txBody>
      </p:sp>
    </p:spTree>
    <p:extLst>
      <p:ext uri="{BB962C8B-B14F-4D97-AF65-F5344CB8AC3E}">
        <p14:creationId xmlns:p14="http://schemas.microsoft.com/office/powerpoint/2010/main" val="27523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DC4A8C-B539-4C07-A7EE-8F92166A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Rendszerterv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D98E31-89EC-4231-99E9-3339BEF7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Érzelemfelismerés</a:t>
            </a:r>
          </a:p>
          <a:p>
            <a:pPr lvl="1"/>
            <a:r>
              <a:rPr lang="hu-HU" dirty="0"/>
              <a:t>Arcfelismerés</a:t>
            </a:r>
          </a:p>
          <a:p>
            <a:pPr lvl="1"/>
            <a:r>
              <a:rPr lang="hu-HU" dirty="0"/>
              <a:t>CNN tanítás</a:t>
            </a:r>
          </a:p>
          <a:p>
            <a:r>
              <a:rPr lang="hu-HU" dirty="0"/>
              <a:t>Adatbáziskezelés</a:t>
            </a:r>
          </a:p>
          <a:p>
            <a:pPr lvl="1"/>
            <a:r>
              <a:rPr lang="hu-HU" dirty="0" err="1"/>
              <a:t>PyMySQL</a:t>
            </a:r>
            <a:endParaRPr lang="hu-HU" dirty="0"/>
          </a:p>
          <a:p>
            <a:r>
              <a:rPr lang="hu-HU" dirty="0"/>
              <a:t>Webes felhasználói felület</a:t>
            </a:r>
          </a:p>
          <a:p>
            <a:pPr lvl="1"/>
            <a:r>
              <a:rPr lang="hu-HU" dirty="0" err="1"/>
              <a:t>Flask</a:t>
            </a:r>
            <a:r>
              <a:rPr lang="hu-HU" dirty="0"/>
              <a:t> webszerver</a:t>
            </a:r>
          </a:p>
          <a:p>
            <a:pPr lvl="1"/>
            <a:r>
              <a:rPr lang="hu-HU" dirty="0"/>
              <a:t>HTML</a:t>
            </a:r>
          </a:p>
        </p:txBody>
      </p:sp>
      <p:grpSp>
        <p:nvGrpSpPr>
          <p:cNvPr id="9" name="Csoportba foglalás 8"/>
          <p:cNvGrpSpPr/>
          <p:nvPr/>
        </p:nvGrpSpPr>
        <p:grpSpPr>
          <a:xfrm>
            <a:off x="4949694" y="1123081"/>
            <a:ext cx="6512390" cy="2508833"/>
            <a:chOff x="818984" y="815008"/>
            <a:chExt cx="9303026" cy="2731274"/>
          </a:xfrm>
        </p:grpSpPr>
        <p:sp>
          <p:nvSpPr>
            <p:cNvPr id="11" name="Henger 10"/>
            <p:cNvSpPr/>
            <p:nvPr/>
          </p:nvSpPr>
          <p:spPr>
            <a:xfrm>
              <a:off x="1510748" y="815008"/>
              <a:ext cx="1144988" cy="75537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 err="1"/>
                <a:t>MySQL</a:t>
              </a:r>
              <a:endParaRPr lang="hu-HU" sz="1200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962108" y="2226366"/>
              <a:ext cx="2234317" cy="71561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Adatbázis kezelés</a:t>
              </a:r>
            </a:p>
          </p:txBody>
        </p:sp>
        <p:sp>
          <p:nvSpPr>
            <p:cNvPr id="14" name="Téglalap 13"/>
            <p:cNvSpPr/>
            <p:nvPr/>
          </p:nvSpPr>
          <p:spPr>
            <a:xfrm>
              <a:off x="4279127" y="2226366"/>
              <a:ext cx="2234317" cy="71561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Érzelem detektálás</a:t>
              </a:r>
            </a:p>
          </p:txBody>
        </p:sp>
        <p:sp>
          <p:nvSpPr>
            <p:cNvPr id="15" name="Téglalap 14"/>
            <p:cNvSpPr/>
            <p:nvPr/>
          </p:nvSpPr>
          <p:spPr>
            <a:xfrm>
              <a:off x="7596146" y="2226366"/>
              <a:ext cx="2234317" cy="71561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 err="1"/>
                <a:t>Flask</a:t>
              </a:r>
              <a:r>
                <a:rPr lang="hu-HU" sz="1200" dirty="0"/>
                <a:t> webszerver</a:t>
              </a:r>
            </a:p>
          </p:txBody>
        </p:sp>
        <p:sp>
          <p:nvSpPr>
            <p:cNvPr id="17" name="Téglalap 16"/>
            <p:cNvSpPr/>
            <p:nvPr/>
          </p:nvSpPr>
          <p:spPr>
            <a:xfrm>
              <a:off x="7980458" y="815008"/>
              <a:ext cx="1465691" cy="71561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HTML</a:t>
              </a:r>
            </a:p>
          </p:txBody>
        </p:sp>
        <p:cxnSp>
          <p:nvCxnSpPr>
            <p:cNvPr id="20" name="Egyenes összekötő nyíllal 19"/>
            <p:cNvCxnSpPr>
              <a:stCxn id="13" idx="3"/>
              <a:endCxn id="14" idx="1"/>
            </p:cNvCxnSpPr>
            <p:nvPr/>
          </p:nvCxnSpPr>
          <p:spPr>
            <a:xfrm>
              <a:off x="3196425" y="2584175"/>
              <a:ext cx="108270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/>
            <p:cNvCxnSpPr/>
            <p:nvPr/>
          </p:nvCxnSpPr>
          <p:spPr>
            <a:xfrm>
              <a:off x="6513444" y="2584175"/>
              <a:ext cx="108270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/>
            <p:cNvCxnSpPr>
              <a:stCxn id="11" idx="3"/>
              <a:endCxn id="13" idx="0"/>
            </p:cNvCxnSpPr>
            <p:nvPr/>
          </p:nvCxnSpPr>
          <p:spPr>
            <a:xfrm flipH="1">
              <a:off x="2079267" y="1570382"/>
              <a:ext cx="3975" cy="6559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/>
            <p:cNvCxnSpPr>
              <a:stCxn id="17" idx="2"/>
              <a:endCxn id="15" idx="0"/>
            </p:cNvCxnSpPr>
            <p:nvPr/>
          </p:nvCxnSpPr>
          <p:spPr>
            <a:xfrm>
              <a:off x="8713304" y="1530626"/>
              <a:ext cx="1" cy="6957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Lekerekített téglalap 23"/>
            <p:cNvSpPr/>
            <p:nvPr/>
          </p:nvSpPr>
          <p:spPr>
            <a:xfrm>
              <a:off x="818984" y="1878496"/>
              <a:ext cx="9303026" cy="166778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962109" y="3115127"/>
              <a:ext cx="2703442" cy="35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/>
                <a:t>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21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5BCC28-66E2-435F-B2D4-03D433B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2B224E-CFAD-46F1-A2F2-F6DCAEE1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Kaggle</a:t>
            </a:r>
            <a:r>
              <a:rPr lang="hu-HU" dirty="0"/>
              <a:t> Fer2013 adatbázis</a:t>
            </a:r>
          </a:p>
          <a:p>
            <a:r>
              <a:rPr lang="hu-HU" dirty="0"/>
              <a:t>Vizualizáció</a:t>
            </a:r>
          </a:p>
          <a:p>
            <a:r>
              <a:rPr lang="hu-HU" dirty="0"/>
              <a:t>Adat </a:t>
            </a:r>
            <a:r>
              <a:rPr lang="hu-HU" dirty="0" err="1"/>
              <a:t>augmentáció</a:t>
            </a:r>
            <a:endParaRPr lang="hu-HU" dirty="0"/>
          </a:p>
          <a:p>
            <a:pPr lvl="1"/>
            <a:r>
              <a:rPr lang="hu-HU" dirty="0"/>
              <a:t>Forgatás</a:t>
            </a:r>
          </a:p>
          <a:p>
            <a:pPr lvl="1"/>
            <a:r>
              <a:rPr lang="hu-HU" dirty="0"/>
              <a:t>Elhomályosítás</a:t>
            </a:r>
          </a:p>
          <a:p>
            <a:r>
              <a:rPr lang="hu-HU" dirty="0"/>
              <a:t>Adatbázis kiegyenlítés</a:t>
            </a:r>
          </a:p>
          <a:p>
            <a:r>
              <a:rPr lang="hu-HU" dirty="0"/>
              <a:t>Adatbázis felosztás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4828F7-CB2B-4561-8DC2-5D2EE8CC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124" y="1052514"/>
            <a:ext cx="2921276" cy="2028665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008D511-E74B-4614-B0E1-65F6704A1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43" y="1735494"/>
            <a:ext cx="3030523" cy="208072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58708F3-0F39-4B7F-B0AB-5B09D07EEC1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525" y="3961534"/>
            <a:ext cx="3757635" cy="2199014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8AB611E-C7CB-47E9-B0A4-8346B54DD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0" y="5165171"/>
            <a:ext cx="4388145" cy="104614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9947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704FC9-5DFC-4B12-82EB-9FBBB09E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CF5E31-2FAA-47AA-A44F-8D712F70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neurális háló</a:t>
            </a:r>
          </a:p>
          <a:p>
            <a:pPr lvl="1"/>
            <a:r>
              <a:rPr lang="hu-HU" dirty="0"/>
              <a:t>Batch </a:t>
            </a:r>
            <a:r>
              <a:rPr lang="hu-HU" dirty="0" err="1"/>
              <a:t>normalization</a:t>
            </a:r>
            <a:r>
              <a:rPr lang="hu-HU" dirty="0"/>
              <a:t>, 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pool</a:t>
            </a:r>
            <a:r>
              <a:rPr lang="hu-HU" dirty="0"/>
              <a:t>, </a:t>
            </a:r>
            <a:r>
              <a:rPr lang="hu-HU" dirty="0" err="1"/>
              <a:t>dropout</a:t>
            </a:r>
            <a:endParaRPr lang="hu-HU" dirty="0"/>
          </a:p>
          <a:p>
            <a:r>
              <a:rPr lang="hu-HU" dirty="0" err="1"/>
              <a:t>Callback</a:t>
            </a:r>
            <a:r>
              <a:rPr lang="hu-HU" dirty="0"/>
              <a:t> függvények</a:t>
            </a:r>
          </a:p>
          <a:p>
            <a:pPr lvl="1"/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Checkpoint</a:t>
            </a:r>
            <a:r>
              <a:rPr lang="hu-HU" dirty="0"/>
              <a:t>, </a:t>
            </a:r>
            <a:r>
              <a:rPr lang="hu-HU" dirty="0" err="1"/>
              <a:t>Early</a:t>
            </a:r>
            <a:r>
              <a:rPr lang="hu-HU" dirty="0"/>
              <a:t> </a:t>
            </a:r>
            <a:r>
              <a:rPr lang="hu-HU" dirty="0" err="1"/>
              <a:t>Stopping</a:t>
            </a:r>
            <a:r>
              <a:rPr lang="hu-HU" dirty="0"/>
              <a:t>, </a:t>
            </a:r>
            <a:r>
              <a:rPr lang="hu-HU" dirty="0" err="1"/>
              <a:t>TensorBoard</a:t>
            </a:r>
            <a:endParaRPr lang="hu-HU" dirty="0"/>
          </a:p>
          <a:p>
            <a:r>
              <a:rPr lang="hu-HU" dirty="0" err="1"/>
              <a:t>Hiperparaméter</a:t>
            </a:r>
            <a:r>
              <a:rPr lang="hu-HU" dirty="0"/>
              <a:t> optimalizálás</a:t>
            </a:r>
          </a:p>
        </p:txBody>
      </p:sp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10D97601-C75A-457F-82CC-7FABD4FA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92" y="3824178"/>
            <a:ext cx="7949543" cy="2525636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2A17BC80-E584-43C5-873F-6AA6E61A2C93}"/>
              </a:ext>
            </a:extLst>
          </p:cNvPr>
          <p:cNvSpPr/>
          <p:nvPr/>
        </p:nvSpPr>
        <p:spPr>
          <a:xfrm>
            <a:off x="2047135" y="6171962"/>
            <a:ext cx="871728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Forrás: https://www.techdesignforums.com/practice/technique/facial-recognition-embedded-vision/</a:t>
            </a:r>
            <a:r>
              <a:rPr lang="hu-HU" sz="600" dirty="0"/>
              <a:t> (2017-Tech design </a:t>
            </a:r>
            <a:r>
              <a:rPr lang="hu-HU" sz="600" dirty="0" err="1"/>
              <a:t>forum</a:t>
            </a:r>
            <a:r>
              <a:rPr lang="hu-HU" sz="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80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5FD4B-FABA-4E77-99FC-4DF8C9A9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96B31EB7-9E6B-4C31-82E8-7AA5D9E95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Tanítás eredménye</a:t>
            </a:r>
          </a:p>
          <a:p>
            <a:pPr lvl="1"/>
            <a:r>
              <a:rPr lang="hu-HU" dirty="0"/>
              <a:t>Validációs adathalmaz</a:t>
            </a:r>
          </a:p>
          <a:p>
            <a:r>
              <a:rPr lang="hu-HU" dirty="0"/>
              <a:t>Tesztelés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Eredmények kiértékelése</a:t>
            </a:r>
          </a:p>
        </p:txBody>
      </p:sp>
      <p:pic>
        <p:nvPicPr>
          <p:cNvPr id="12" name="Tartalom helye 8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DE9B701D-5795-4652-B528-958F52D5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80" y="2873265"/>
            <a:ext cx="4944165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112FAAD-2318-4894-8666-0A179F13B6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162" y="1052514"/>
            <a:ext cx="5006852" cy="1323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12700"/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B68D412-5641-426E-A66E-1C414A1B55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25" y="2648413"/>
            <a:ext cx="3980485" cy="3453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7208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3E486-74FE-4365-A436-E6DF63D4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</a:t>
            </a:r>
          </a:p>
        </p:txBody>
      </p:sp>
      <p:pic>
        <p:nvPicPr>
          <p:cNvPr id="4" name="Tartalom helye 3" descr="2019-12-13_14h27_48">
            <a:extLst>
              <a:ext uri="{FF2B5EF4-FFF2-40B4-BE49-F238E27FC236}">
                <a16:creationId xmlns:a16="http://schemas.microsoft.com/office/drawing/2014/main" id="{99CB7661-0E2E-4055-AEB0-D9884A22C4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91" y="2342418"/>
            <a:ext cx="4497618" cy="2401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63CBC69-FE0C-4814-B0C9-55499ABA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60" y="1079153"/>
            <a:ext cx="9267280" cy="513327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FB30FE4-33FC-44AD-9454-2A8CC36E7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469" y="960525"/>
            <a:ext cx="8715062" cy="5370537"/>
          </a:xfrm>
          <a:prstGeom prst="rect">
            <a:avLst/>
          </a:prstGeom>
        </p:spPr>
      </p:pic>
      <p:pic>
        <p:nvPicPr>
          <p:cNvPr id="5" name="Kép 4" descr="A képen képernyőkép, monitor, telefon, mobiltelefon látható&#10;&#10;Automatikusan generált leírás">
            <a:extLst>
              <a:ext uri="{FF2B5EF4-FFF2-40B4-BE49-F238E27FC236}">
                <a16:creationId xmlns:a16="http://schemas.microsoft.com/office/drawing/2014/main" id="{53C1ED6B-3E37-47CC-87A2-2CE58228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41" y="760862"/>
            <a:ext cx="7769432" cy="54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Összefoglalva</a:t>
            </a:r>
          </a:p>
          <a:p>
            <a:pPr lvl="1"/>
            <a:r>
              <a:rPr lang="hu-HU" dirty="0"/>
              <a:t>Deep </a:t>
            </a:r>
            <a:r>
              <a:rPr lang="hu-HU" dirty="0" err="1"/>
              <a:t>Learning</a:t>
            </a:r>
            <a:r>
              <a:rPr lang="hu-HU" dirty="0"/>
              <a:t> megismerése</a:t>
            </a:r>
          </a:p>
          <a:p>
            <a:pPr lvl="1"/>
            <a:r>
              <a:rPr lang="hu-HU" dirty="0"/>
              <a:t>Működő alkalmazás</a:t>
            </a:r>
          </a:p>
          <a:p>
            <a:pPr lvl="1"/>
            <a:endParaRPr lang="hu-HU" dirty="0"/>
          </a:p>
          <a:p>
            <a:r>
              <a:rPr lang="hu-HU" dirty="0"/>
              <a:t>További célok</a:t>
            </a:r>
          </a:p>
          <a:p>
            <a:pPr lvl="1"/>
            <a:r>
              <a:rPr lang="hu-HU" dirty="0"/>
              <a:t>Algoritmusok pontosságának fejlesztése</a:t>
            </a:r>
          </a:p>
          <a:p>
            <a:pPr lvl="1"/>
            <a:r>
              <a:rPr lang="hu-HU" dirty="0"/>
              <a:t>Kép feltöltése a felületre</a:t>
            </a:r>
          </a:p>
          <a:p>
            <a:pPr lvl="1"/>
            <a:r>
              <a:rPr lang="hu-HU" dirty="0"/>
              <a:t>Mobil felhasználói felület</a:t>
            </a:r>
          </a:p>
        </p:txBody>
      </p:sp>
    </p:spTree>
    <p:extLst>
      <p:ext uri="{BB962C8B-B14F-4D97-AF65-F5344CB8AC3E}">
        <p14:creationId xmlns:p14="http://schemas.microsoft.com/office/powerpoint/2010/main" val="394877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BME AUT">
      <a:dk1>
        <a:srgbClr val="000000"/>
      </a:dk1>
      <a:lt1>
        <a:srgbClr val="FFFFFF"/>
      </a:lt1>
      <a:dk2>
        <a:srgbClr val="910A26"/>
      </a:dk2>
      <a:lt2>
        <a:srgbClr val="FFFFFF"/>
      </a:lt2>
      <a:accent1>
        <a:srgbClr val="000000"/>
      </a:accent1>
      <a:accent2>
        <a:srgbClr val="910A26"/>
      </a:accent2>
      <a:accent3>
        <a:srgbClr val="0079A4"/>
      </a:accent3>
      <a:accent4>
        <a:srgbClr val="000000"/>
      </a:accent4>
      <a:accent5>
        <a:srgbClr val="92D050"/>
      </a:accent5>
      <a:accent6>
        <a:srgbClr val="E47400"/>
      </a:accent6>
      <a:hlink>
        <a:srgbClr val="0079A4"/>
      </a:hlink>
      <a:folHlink>
        <a:srgbClr val="993300"/>
      </a:folHlink>
    </a:clrScheme>
    <a:fontScheme name="1. egyéni séma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Egyszerű síkidomo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8687</TotalTime>
  <Words>165</Words>
  <Application>Microsoft Office PowerPoint</Application>
  <PresentationFormat>Szélesvásznú</PresentationFormat>
  <Paragraphs>67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Bariol Light</vt:lpstr>
      <vt:lpstr>Bariol Regular</vt:lpstr>
      <vt:lpstr>Broadway</vt:lpstr>
      <vt:lpstr>Calibri</vt:lpstr>
      <vt:lpstr>Office-téma</vt:lpstr>
      <vt:lpstr>PowerPoint-bemutató</vt:lpstr>
      <vt:lpstr>Célkitűzés</vt:lpstr>
      <vt:lpstr>Irodalomkutatás</vt:lpstr>
      <vt:lpstr>Rendszerterv</vt:lpstr>
      <vt:lpstr>Adatbázis</vt:lpstr>
      <vt:lpstr>Tanítás</vt:lpstr>
      <vt:lpstr>Eredmények</vt:lpstr>
      <vt:lpstr>Alkalmazás</vt:lpstr>
      <vt:lpstr>Konklúzió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Intelligens biztonsági kamera</dc:title>
  <dc:creator>Tibor</dc:creator>
  <cp:lastModifiedBy>Tibor</cp:lastModifiedBy>
  <cp:revision>239</cp:revision>
  <dcterms:created xsi:type="dcterms:W3CDTF">2015-06-24T10:40:22Z</dcterms:created>
  <dcterms:modified xsi:type="dcterms:W3CDTF">2020-01-07T19:56:18Z</dcterms:modified>
</cp:coreProperties>
</file>