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21.12.2023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21.12.2023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2" Type="http://schemas.openxmlformats.org/officeDocument/2006/relationships/hyperlink" Target="https://next-auth.js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parkingbezplatny/app/" TargetMode="External"/><Relationship Id="rId5" Type="http://schemas.openxmlformats.org/officeDocument/2006/relationships/hyperlink" Target="https://www.youtube.com/@DaveGrayTeachesCode" TargetMode="External"/><Relationship Id="rId4" Type="http://schemas.openxmlformats.org/officeDocument/2006/relationships/hyperlink" Target="https://www.youtube.com/@jher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FB3A8C-6CD5-A0D9-0313-78B0C5B6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725157"/>
            <a:ext cx="4941771" cy="1122202"/>
          </a:xfrm>
        </p:spPr>
        <p:txBody>
          <a:bodyPr/>
          <a:lstStyle/>
          <a:p>
            <a:pPr algn="r"/>
            <a:r>
              <a:rPr lang="pl-PL" dirty="0" err="1"/>
              <a:t>NextAuth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BDC5B4-3F95-3695-1A5C-40C12508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57042"/>
            <a:ext cx="4941770" cy="426508"/>
          </a:xfrm>
        </p:spPr>
        <p:txBody>
          <a:bodyPr>
            <a:noAutofit/>
          </a:bodyPr>
          <a:lstStyle/>
          <a:p>
            <a:pPr algn="r"/>
            <a:r>
              <a:rPr lang="pl-P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Adrian Rudnicki</a:t>
            </a:r>
          </a:p>
          <a:p>
            <a:pPr algn="r"/>
            <a:r>
              <a:rPr lang="pl-P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39662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D06FF9-B5B1-18BB-F3E6-47898F86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415" y="3969274"/>
            <a:ext cx="1016510" cy="11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No i to wszystko!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W tym momencie nasza aplikacja jest gotowa do przyjmowania użytkowników. Cała implementacja autentykacji jest już gotowa. </a:t>
            </a:r>
          </a:p>
          <a:p>
            <a:pPr algn="just"/>
            <a:r>
              <a:rPr lang="pl-PL" sz="2000" dirty="0"/>
              <a:t>Oczywiście warto sprawdzić gdzieś po drodze czy dany użytkownik istnieje już w naszej bazie danych. </a:t>
            </a:r>
          </a:p>
          <a:p>
            <a:pPr algn="just"/>
            <a:r>
              <a:rPr lang="pl-PL" sz="2000" dirty="0"/>
              <a:t>Można to zrobić w </a:t>
            </a:r>
            <a:r>
              <a:rPr lang="pl-PL" sz="2000" i="1" dirty="0" err="1"/>
              <a:t>callback’ach</a:t>
            </a:r>
            <a:r>
              <a:rPr lang="pl-PL" sz="2000" dirty="0"/>
              <a:t>, które dostarcza </a:t>
            </a:r>
            <a:r>
              <a:rPr lang="pl-PL" sz="2000" i="1" dirty="0" err="1"/>
              <a:t>NextAuth</a:t>
            </a:r>
            <a:r>
              <a:rPr lang="pl-PL" sz="2000" i="1" dirty="0"/>
              <a:t>.</a:t>
            </a:r>
            <a:endParaRPr lang="pl-PL" sz="2000" dirty="0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6A46D5-1C7F-E001-07C8-2398A673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2" y="2065729"/>
            <a:ext cx="4829496" cy="2726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179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E2BC9-84D3-CBBE-5394-49907C2C1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Sesja</a:t>
            </a:r>
          </a:p>
        </p:txBody>
      </p:sp>
    </p:spTree>
    <p:extLst>
      <p:ext uri="{BB962C8B-B14F-4D97-AF65-F5344CB8AC3E}">
        <p14:creationId xmlns:p14="http://schemas.microsoft.com/office/powerpoint/2010/main" val="361625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Sesja. Bo już się zalogowaliśmy.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Na początku musimy podzielić naszą aplikację na część, która się dzieje na serwerze oraz na część, która śmiga w przeglądarce. </a:t>
            </a:r>
          </a:p>
          <a:p>
            <a:pPr algn="just"/>
            <a:r>
              <a:rPr lang="pl-PL" sz="2000" dirty="0"/>
              <a:t>Jednak przede wszystkim musimy utworzyć sobie </a:t>
            </a:r>
            <a:r>
              <a:rPr lang="pl-PL" sz="2000" i="1" dirty="0" err="1"/>
              <a:t>SessionProvidera</a:t>
            </a:r>
            <a:r>
              <a:rPr lang="pl-PL" sz="2000" dirty="0"/>
              <a:t>. Najlepiej w pliku </a:t>
            </a:r>
            <a:r>
              <a:rPr lang="pl-PL" sz="2000" i="1" dirty="0" err="1"/>
              <a:t>Providers.tsx</a:t>
            </a:r>
            <a:r>
              <a:rPr lang="pl-PL" sz="2000" i="1" dirty="0"/>
              <a:t>. </a:t>
            </a:r>
            <a:r>
              <a:rPr lang="pl-PL" sz="2000" dirty="0"/>
              <a:t>Tak jest to komponent.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BED5149A-CBFC-3475-7B3B-70140E84F831}"/>
              </a:ext>
            </a:extLst>
          </p:cNvPr>
          <p:cNvGrpSpPr/>
          <p:nvPr/>
        </p:nvGrpSpPr>
        <p:grpSpPr>
          <a:xfrm>
            <a:off x="952302" y="1330858"/>
            <a:ext cx="4252356" cy="4196284"/>
            <a:chOff x="454010" y="1713197"/>
            <a:chExt cx="4252356" cy="4196284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46F285D3-0AD2-9568-45E7-7C28D77E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10" y="1713197"/>
              <a:ext cx="4252356" cy="41962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3BE8FC67-DBA7-7B22-AFA1-F98AF56B1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59" y="2270642"/>
              <a:ext cx="3096057" cy="28007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61078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Sesja. Bo już się zalogowaliśmy.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i="1" dirty="0"/>
              <a:t>„</a:t>
            </a:r>
            <a:r>
              <a:rPr lang="pl-PL" sz="2000" i="1" dirty="0" err="1"/>
              <a:t>use</a:t>
            </a:r>
            <a:r>
              <a:rPr lang="pl-PL" sz="2000" i="1" dirty="0"/>
              <a:t> </a:t>
            </a:r>
            <a:r>
              <a:rPr lang="pl-PL" sz="2000" i="1" dirty="0" err="1"/>
              <a:t>client</a:t>
            </a:r>
            <a:r>
              <a:rPr lang="pl-PL" sz="2000" i="1" dirty="0"/>
              <a:t>” </a:t>
            </a:r>
            <a:r>
              <a:rPr lang="pl-PL" sz="2000" dirty="0"/>
              <a:t>jest tutaj najważniejsze. Ponieważ chcemy mieć dostęp do sesji z poziomu komponentów klienta (tych, które są </a:t>
            </a:r>
            <a:r>
              <a:rPr lang="pl-PL" sz="2000" dirty="0" err="1"/>
              <a:t>renderowane</a:t>
            </a:r>
            <a:r>
              <a:rPr lang="pl-PL" sz="2000" dirty="0"/>
              <a:t> w przeglądarce).</a:t>
            </a:r>
          </a:p>
          <a:p>
            <a:pPr algn="just"/>
            <a:endParaRPr lang="pl-PL" sz="2000" i="1" dirty="0"/>
          </a:p>
          <a:p>
            <a:pPr algn="just"/>
            <a:r>
              <a:rPr lang="pl-PL" sz="2000" dirty="0"/>
              <a:t>Oczywiście musimy zaimportować </a:t>
            </a:r>
            <a:r>
              <a:rPr lang="pl-PL" sz="2000" i="1" dirty="0" err="1"/>
              <a:t>Providera</a:t>
            </a:r>
            <a:r>
              <a:rPr lang="pl-PL" sz="2000" dirty="0"/>
              <a:t> w </a:t>
            </a:r>
            <a:r>
              <a:rPr lang="pl-PL" sz="2000" dirty="0" err="1"/>
              <a:t>rootowym</a:t>
            </a:r>
            <a:r>
              <a:rPr lang="pl-PL" sz="2000" dirty="0"/>
              <a:t> elemencie aplikacji. Wtedy cała aplikacja będzie miała dostęp do sesji.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F99305-565A-E30F-8838-290EB90A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2" y="595511"/>
            <a:ext cx="4829496" cy="2600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0F0A5B6-657C-890F-974C-5EDEEE73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2" y="3290492"/>
            <a:ext cx="4829496" cy="2971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104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Sesja w </a:t>
            </a:r>
            <a:r>
              <a:rPr lang="pl-PL" b="1" i="1" dirty="0" err="1"/>
              <a:t>client</a:t>
            </a:r>
            <a:r>
              <a:rPr lang="pl-PL" b="1" i="1" dirty="0"/>
              <a:t> component.</a:t>
            </a:r>
            <a:endParaRPr lang="pl-PL" b="1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Użycie sesji jest bardzo proste. </a:t>
            </a:r>
            <a:r>
              <a:rPr lang="pl-PL" sz="2000" i="1" dirty="0" err="1"/>
              <a:t>NextAuth</a:t>
            </a:r>
            <a:r>
              <a:rPr lang="pl-PL" sz="2000" dirty="0"/>
              <a:t> dostarcza odpowiedni </a:t>
            </a:r>
            <a:r>
              <a:rPr lang="pl-PL" sz="2000" i="1" dirty="0" err="1"/>
              <a:t>hook</a:t>
            </a:r>
            <a:r>
              <a:rPr lang="pl-PL" sz="2000" dirty="0"/>
              <a:t> – </a:t>
            </a:r>
            <a:r>
              <a:rPr lang="pl-PL" sz="2000" i="1" dirty="0" err="1"/>
              <a:t>useSession</a:t>
            </a:r>
            <a:r>
              <a:rPr lang="pl-PL" sz="2000" i="1" dirty="0"/>
              <a:t>, </a:t>
            </a:r>
            <a:r>
              <a:rPr lang="pl-PL" sz="2000" dirty="0"/>
              <a:t>dzięki któremu mamy dostęp do danych użytkownika. </a:t>
            </a:r>
          </a:p>
          <a:p>
            <a:pPr algn="just"/>
            <a:r>
              <a:rPr lang="pl-PL" sz="2000" dirty="0"/>
              <a:t>Możemy również sprawdzić czy sesja istnieje i wyświetlić odpowiednie </a:t>
            </a:r>
            <a:r>
              <a:rPr lang="pl-PL" sz="2000" i="1" dirty="0"/>
              <a:t>UI </a:t>
            </a:r>
            <a:r>
              <a:rPr lang="pl-PL" sz="2000" dirty="0"/>
              <a:t>dla akcji użytkownika. </a:t>
            </a:r>
          </a:p>
          <a:p>
            <a:pPr algn="just"/>
            <a:r>
              <a:rPr lang="pl-PL" sz="2000" dirty="0"/>
              <a:t>W tym przykładzie pozwalamy zalogować się lub wylogować się w zależności od stanu sesji, dzięki czemu poznajemy kolejne funkcję </a:t>
            </a:r>
            <a:r>
              <a:rPr lang="pl-PL" sz="2000" i="1" dirty="0" err="1"/>
              <a:t>signIn</a:t>
            </a:r>
            <a:r>
              <a:rPr lang="pl-PL" sz="2000" i="1" dirty="0"/>
              <a:t> </a:t>
            </a:r>
            <a:r>
              <a:rPr lang="pl-PL" sz="2000" dirty="0"/>
              <a:t>oraz </a:t>
            </a:r>
            <a:r>
              <a:rPr lang="pl-PL" sz="2000" i="1" dirty="0" err="1"/>
              <a:t>signOut</a:t>
            </a:r>
            <a:r>
              <a:rPr lang="pl-PL" sz="2000" dirty="0"/>
              <a:t>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2A791EE-20A0-3F65-2092-73ABCE86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2" y="1627764"/>
            <a:ext cx="4829496" cy="4086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980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Sesja w </a:t>
            </a:r>
            <a:r>
              <a:rPr lang="pl-PL" b="1" i="1" dirty="0" err="1"/>
              <a:t>server</a:t>
            </a:r>
            <a:r>
              <a:rPr lang="pl-PL" b="1" i="1" dirty="0"/>
              <a:t> component.</a:t>
            </a:r>
            <a:endParaRPr lang="pl-PL" b="1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Podobnie jak w </a:t>
            </a:r>
            <a:r>
              <a:rPr lang="pl-PL" sz="2000" i="1" dirty="0" err="1"/>
              <a:t>client</a:t>
            </a:r>
            <a:r>
              <a:rPr lang="pl-PL" sz="2000" i="1" dirty="0"/>
              <a:t> component</a:t>
            </a:r>
            <a:r>
              <a:rPr lang="pl-PL" sz="2000" dirty="0"/>
              <a:t>, możemy uzyskać dostęp do sesji w komponentach serwerowych. Jednak w takich komponentach nie możemy używać </a:t>
            </a:r>
            <a:r>
              <a:rPr lang="pl-PL" sz="2000" i="1" dirty="0" err="1"/>
              <a:t>hooków</a:t>
            </a:r>
            <a:r>
              <a:rPr lang="pl-PL" sz="2000" i="1" dirty="0"/>
              <a:t>. </a:t>
            </a:r>
            <a:r>
              <a:rPr lang="pl-PL" sz="2000" dirty="0"/>
              <a:t>Rozwiązanie jest inne, również dostarczone przez </a:t>
            </a:r>
            <a:r>
              <a:rPr lang="pl-PL" sz="2000" i="1" dirty="0" err="1"/>
              <a:t>NextAuth</a:t>
            </a:r>
            <a:r>
              <a:rPr lang="pl-PL" sz="2000" dirty="0"/>
              <a:t>.</a:t>
            </a:r>
          </a:p>
          <a:p>
            <a:pPr algn="just"/>
            <a:r>
              <a:rPr lang="pl-PL" sz="2000" i="1" dirty="0" err="1"/>
              <a:t>getServerSession</a:t>
            </a:r>
            <a:r>
              <a:rPr lang="pl-PL" sz="2000" i="1" dirty="0"/>
              <a:t> </a:t>
            </a:r>
            <a:r>
              <a:rPr lang="pl-PL" sz="2000" dirty="0"/>
              <a:t>to funkcja, która umożliwia nam dostęp do sesji podobnie jak </a:t>
            </a:r>
            <a:r>
              <a:rPr lang="pl-PL" sz="2000" i="1" dirty="0" err="1"/>
              <a:t>useSession</a:t>
            </a:r>
            <a:r>
              <a:rPr lang="pl-PL" sz="2000" dirty="0"/>
              <a:t>.</a:t>
            </a:r>
            <a:endParaRPr lang="pl-PL" sz="2000" i="1" dirty="0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FCE0E70-9A21-5C18-46DE-D17F74E8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2" y="1907274"/>
            <a:ext cx="4744395" cy="3043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43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Sesja w </a:t>
            </a:r>
            <a:r>
              <a:rPr lang="pl-PL" b="1" i="1" dirty="0" err="1"/>
              <a:t>api</a:t>
            </a:r>
            <a:r>
              <a:rPr lang="pl-PL" b="1" i="1" dirty="0"/>
              <a:t> </a:t>
            </a:r>
            <a:r>
              <a:rPr lang="pl-PL" b="1" i="1" dirty="0" err="1"/>
              <a:t>route</a:t>
            </a:r>
            <a:r>
              <a:rPr lang="pl-PL" b="1" i="1" dirty="0"/>
              <a:t>.</a:t>
            </a:r>
            <a:endParaRPr lang="pl-PL" b="1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i="1" dirty="0" err="1"/>
              <a:t>NextJs</a:t>
            </a:r>
            <a:r>
              <a:rPr lang="pl-PL" sz="2000" dirty="0"/>
              <a:t> umożliwia tworzenie </a:t>
            </a:r>
            <a:r>
              <a:rPr lang="pl-PL" sz="2000" i="1" dirty="0" err="1"/>
              <a:t>api</a:t>
            </a:r>
            <a:r>
              <a:rPr lang="pl-PL" sz="2000" i="1" dirty="0"/>
              <a:t> </a:t>
            </a:r>
            <a:r>
              <a:rPr lang="pl-PL" sz="2000" i="1" dirty="0" err="1"/>
              <a:t>route</a:t>
            </a:r>
            <a:r>
              <a:rPr lang="pl-PL" sz="2000" i="1" dirty="0"/>
              <a:t>. </a:t>
            </a:r>
            <a:r>
              <a:rPr lang="pl-PL" sz="2000" i="1" dirty="0" err="1"/>
              <a:t>NextAuth</a:t>
            </a:r>
            <a:r>
              <a:rPr lang="pl-PL" sz="2000" i="1" dirty="0"/>
              <a:t> </a:t>
            </a:r>
            <a:r>
              <a:rPr lang="pl-PL" sz="2000" dirty="0"/>
              <a:t>również tutaj pomaga dostać się do sesji, aby pobrać dane o użytkowniku. Jest jednak mała różnica. Aby wszystko poprawnie działało należy przekazać jako argument funkcji </a:t>
            </a:r>
            <a:r>
              <a:rPr lang="pl-PL" sz="2000" i="1" dirty="0" err="1"/>
              <a:t>getServerSession</a:t>
            </a:r>
            <a:r>
              <a:rPr lang="pl-PL" sz="2000" i="1" dirty="0"/>
              <a:t> </a:t>
            </a:r>
            <a:r>
              <a:rPr lang="pl-PL" sz="2000" i="1" dirty="0" err="1"/>
              <a:t>authOptions</a:t>
            </a:r>
            <a:r>
              <a:rPr lang="pl-PL" sz="2000" i="1" dirty="0"/>
              <a:t>, </a:t>
            </a:r>
            <a:r>
              <a:rPr lang="pl-PL" sz="2000" dirty="0"/>
              <a:t>które tworzyliśmy na samym początku.  </a:t>
            </a:r>
            <a:endParaRPr lang="pl-PL" sz="2000" i="1" dirty="0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96613A-A937-0335-F257-0122EB88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2" y="2139261"/>
            <a:ext cx="4744395" cy="2579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194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E0969-B5D9-D4E2-189B-F1B489A3B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Zabezpieczone drogi</a:t>
            </a:r>
          </a:p>
        </p:txBody>
      </p:sp>
    </p:spTree>
    <p:extLst>
      <p:ext uri="{BB962C8B-B14F-4D97-AF65-F5344CB8AC3E}">
        <p14:creationId xmlns:p14="http://schemas.microsoft.com/office/powerpoint/2010/main" val="318543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Można się zabezpieczyć.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i="1" dirty="0" err="1"/>
              <a:t>NextAuth</a:t>
            </a:r>
            <a:r>
              <a:rPr lang="pl-PL" sz="2000" i="1" dirty="0"/>
              <a:t> </a:t>
            </a:r>
            <a:r>
              <a:rPr lang="pl-PL" sz="2000" dirty="0"/>
              <a:t>pomaga zabezpieczyć drogi naszej aplikacji. Możemy dzięki temu sprawdzić czy dany użytkownik może przeglądać części aplikacji. </a:t>
            </a:r>
          </a:p>
          <a:p>
            <a:pPr algn="just"/>
            <a:endParaRPr lang="pl-PL" sz="2000" dirty="0"/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Możemy również autoryzować działania przeznaczone wykonywane przez użytkownika i jeśli ten nie ma uprawnień do wykonania takiego działania – możemy taką akcję zablokować.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AA7CE33-131B-885C-293D-5E46CE84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7" y="303236"/>
            <a:ext cx="4734886" cy="3185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4196728-276A-004B-11AC-A7664855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7" y="3371242"/>
            <a:ext cx="4734886" cy="3185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383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F705C-7D74-D0F5-D63D-229B1D78B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218066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2361A-4965-EED8-B8C7-DB5C9BEB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0F9B4C-BE64-041D-AAAF-DF4D7E1F0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Wstęp i przygotowanie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178FDD-D178-134F-CD7F-A62DB2680F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Przygotowanie </a:t>
            </a:r>
            <a:r>
              <a:rPr lang="pl-PL" dirty="0" err="1"/>
              <a:t>nextauth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8985F9-99AD-4ECB-5E28-61BB69A680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/>
              <a:t>sesja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A8C0960-3D67-CB23-4AF4-44AEB28F59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Zabezpieczone drogi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A7DCA82E-F198-CAE0-C921-7D3EAE69B3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Poznamy </a:t>
            </a:r>
            <a:r>
              <a:rPr lang="pl-PL" i="1" dirty="0" err="1"/>
              <a:t>NextAuth</a:t>
            </a:r>
            <a:r>
              <a:rPr lang="pl-PL" dirty="0"/>
              <a:t> oraz dlaczego jest takie fajne. Przygotujemy przykładowy projekt, który używa bibliotekę </a:t>
            </a:r>
            <a:r>
              <a:rPr lang="pl-PL" i="1" dirty="0" err="1"/>
              <a:t>NextAuth</a:t>
            </a:r>
            <a:r>
              <a:rPr lang="pl-PL" dirty="0"/>
              <a:t> do autentykacji.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35C427F6-B0FD-42B6-B507-2AE0E5F33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l-PL" dirty="0"/>
              <a:t>Zobaczymy prostą implementację logowania przy pomocy konta Google. Poznamy również strukturę projektu.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F2F0CA1F-47BB-F740-F5F1-702F889ADD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/>
              <a:t>Użyjemy sesji dostarczonej przez </a:t>
            </a:r>
            <a:r>
              <a:rPr lang="pl-PL" i="1" dirty="0" err="1"/>
              <a:t>NextAuth</a:t>
            </a:r>
            <a:r>
              <a:rPr lang="pl-PL" dirty="0"/>
              <a:t> do wyświetlenia danych o użytkowniku.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11CCF524-C4F6-0661-8BF0-5EAC320194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l-PL" dirty="0"/>
              <a:t>Zabezpieczymy dostęp do wrażliwych danych naszej aplikacji.</a:t>
            </a:r>
          </a:p>
        </p:txBody>
      </p:sp>
    </p:spTree>
    <p:extLst>
      <p:ext uri="{BB962C8B-B14F-4D97-AF65-F5344CB8AC3E}">
        <p14:creationId xmlns:p14="http://schemas.microsoft.com/office/powerpoint/2010/main" val="341052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Podsumowanie.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i="1" dirty="0" err="1"/>
              <a:t>NextAuth</a:t>
            </a:r>
            <a:r>
              <a:rPr lang="pl-PL" sz="2000" i="1" dirty="0"/>
              <a:t> </a:t>
            </a:r>
            <a:r>
              <a:rPr lang="pl-PL" sz="2000" dirty="0"/>
              <a:t>jest fajnym narzędziem do autentykacji użytkowników. Ta prezentacja to jedynie wierzchołek góry lodowej. Jednak, aby poznać bardziej zaawansowane możliwości biblioteki odsyłam do jej dokumentacji. </a:t>
            </a:r>
          </a:p>
          <a:p>
            <a:pPr algn="just"/>
            <a:r>
              <a:rPr lang="pl-PL" sz="2000" dirty="0"/>
              <a:t>Jest napisana całkiem przystępnie, a z powodu jej popularności dostępnych jest mnóstwo poradników na jej temat.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FB68B33-1DCC-D91E-0699-B311E550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69" y="1376032"/>
            <a:ext cx="2573622" cy="2841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11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14865-C126-E98F-C52C-850EE243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15147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6596" y="1530635"/>
            <a:ext cx="8898861" cy="365125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Bibliografia.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56597" y="1860059"/>
            <a:ext cx="8897202" cy="362190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pl-P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https://next-auth.js.org/</a:t>
            </a:r>
            <a:endParaRPr lang="pl-PL" sz="2000" dirty="0"/>
          </a:p>
          <a:p>
            <a:pPr marL="457200" indent="-457200" algn="just">
              <a:buAutoNum type="arabicPeriod"/>
            </a:pPr>
            <a:r>
              <a:rPr lang="pl-PL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https://nextjs.org/</a:t>
            </a:r>
            <a:endParaRPr lang="pl-PL" sz="2000" dirty="0"/>
          </a:p>
          <a:p>
            <a:pPr marL="457200" indent="-457200" algn="just">
              <a:buAutoNum type="arabicPeriod"/>
            </a:pPr>
            <a:r>
              <a:rPr lang="pl-PL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https://www.youtube.com/@jherr</a:t>
            </a:r>
            <a:endParaRPr lang="pl-PL" sz="2000" dirty="0"/>
          </a:p>
          <a:p>
            <a:pPr marL="457200" indent="-457200" algn="just">
              <a:buAutoNum type="arabicPeriod"/>
            </a:pPr>
            <a:r>
              <a:rPr lang="pl-PL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https://www.youtube.com/@DaveGrayTeachesCode</a:t>
            </a:r>
            <a:endParaRPr lang="pl-PL" sz="2000" dirty="0"/>
          </a:p>
          <a:p>
            <a:pPr marL="457200" indent="-457200" algn="just">
              <a:buAutoNum type="arabicPeriod"/>
            </a:pPr>
            <a:r>
              <a:rPr lang="pl-PL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https://github.com/parkingbezplatny/app/</a:t>
            </a:r>
            <a:endParaRPr lang="pl-PL" sz="2000" dirty="0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4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5F638-F284-52CA-BC6A-B62FF907E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Wstęp i przygotowanie projektu</a:t>
            </a:r>
          </a:p>
        </p:txBody>
      </p:sp>
    </p:spTree>
    <p:extLst>
      <p:ext uri="{BB962C8B-B14F-4D97-AF65-F5344CB8AC3E}">
        <p14:creationId xmlns:p14="http://schemas.microsoft.com/office/powerpoint/2010/main" val="366083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Czym jest </a:t>
            </a:r>
            <a:r>
              <a:rPr lang="pl-PL" b="1" i="1" dirty="0" err="1"/>
              <a:t>NextAuth</a:t>
            </a:r>
            <a:r>
              <a:rPr lang="pl-PL" b="1" dirty="0"/>
              <a:t>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To </a:t>
            </a:r>
            <a:r>
              <a:rPr lang="pl-PL" sz="2000" dirty="0" err="1"/>
              <a:t>opensourceowe</a:t>
            </a:r>
            <a:r>
              <a:rPr lang="pl-PL" sz="2000" dirty="0"/>
              <a:t> narzędzie do uwierzytelniania, stworzone specjalnie dla aplikacji opartych na </a:t>
            </a:r>
            <a:r>
              <a:rPr lang="pl-PL" sz="2000" dirty="0" err="1"/>
              <a:t>frameworku</a:t>
            </a:r>
            <a:r>
              <a:rPr lang="pl-PL" sz="2000" dirty="0"/>
              <a:t> </a:t>
            </a:r>
            <a:r>
              <a:rPr lang="pl-PL" sz="2000" i="1" dirty="0"/>
              <a:t>Next.js</a:t>
            </a:r>
            <a:r>
              <a:rPr lang="pl-PL" sz="2000" dirty="0"/>
              <a:t>. Ułatwia implementację różnych strategii uwierzytelniania, takich jak uwierzytelnianie przez konta społecznościowe (Facebook, Google, GitHub itp.)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0F45962-05A4-282B-E152-8EBC04D0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69" y="1376032"/>
            <a:ext cx="2573622" cy="2841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705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Od czego zacząć?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Od utworzenia nowego projektu, a następnie zainstalowania biblioteki </a:t>
            </a:r>
            <a:r>
              <a:rPr lang="pl-PL" sz="2000" i="1" dirty="0" err="1"/>
              <a:t>NextAuth</a:t>
            </a:r>
            <a:r>
              <a:rPr lang="pl-PL" sz="2000" dirty="0"/>
              <a:t>. Możemy wykorzystać swój ulubiony </a:t>
            </a:r>
            <a:r>
              <a:rPr lang="pl-PL" sz="2000" i="1" dirty="0" err="1"/>
              <a:t>Package</a:t>
            </a:r>
            <a:r>
              <a:rPr lang="pl-PL" sz="2000" i="1" dirty="0"/>
              <a:t> Manager (</a:t>
            </a:r>
            <a:r>
              <a:rPr lang="pl-PL" sz="2000" i="1" dirty="0" err="1"/>
              <a:t>npm</a:t>
            </a:r>
            <a:r>
              <a:rPr lang="pl-PL" sz="2000" i="1" dirty="0"/>
              <a:t>, </a:t>
            </a:r>
            <a:r>
              <a:rPr lang="pl-PL" sz="2000" i="1" dirty="0" err="1"/>
              <a:t>pnpm</a:t>
            </a:r>
            <a:r>
              <a:rPr lang="pl-PL" sz="2000" i="1" dirty="0"/>
              <a:t>, </a:t>
            </a:r>
            <a:r>
              <a:rPr lang="pl-PL" sz="2000" i="1" dirty="0" err="1"/>
              <a:t>yarn</a:t>
            </a:r>
            <a:r>
              <a:rPr lang="pl-PL" sz="2000" i="1" dirty="0"/>
              <a:t>).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Następnie musimy utworzyć strukturę folderów w odpowiedni sposób i wrzucić do ostatniego z nich odpowiedni plik.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A88525-B8D8-97E8-B3A0-9F67D4A0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2" y="407230"/>
            <a:ext cx="4700707" cy="2905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43569BF8-4054-A6DE-44D4-25C39BB91934}"/>
              </a:ext>
            </a:extLst>
          </p:cNvPr>
          <p:cNvGrpSpPr/>
          <p:nvPr/>
        </p:nvGrpSpPr>
        <p:grpSpPr>
          <a:xfrm>
            <a:off x="1060717" y="3822253"/>
            <a:ext cx="4252356" cy="2628517"/>
            <a:chOff x="1519945" y="3671013"/>
            <a:chExt cx="4252356" cy="2628517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4CAE5C2-23D4-FD70-8ED7-1CF464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945" y="3671013"/>
              <a:ext cx="4252356" cy="26285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387DF9AB-4A7F-FC16-403B-04E88D36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19" y="4280323"/>
              <a:ext cx="3086531" cy="14098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53489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Od czego zacząć?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W pliku </a:t>
            </a:r>
            <a:r>
              <a:rPr lang="pl-PL" sz="2000" i="1" dirty="0" err="1"/>
              <a:t>route.ts</a:t>
            </a:r>
            <a:r>
              <a:rPr lang="pl-PL" sz="2000" i="1" dirty="0"/>
              <a:t> </a:t>
            </a:r>
            <a:r>
              <a:rPr lang="pl-PL" sz="2000" dirty="0"/>
              <a:t>wrzucamy odpowiedni kod, który pozwoli nam na obsługę zapytania GET oraz POST, niezbędnego do prawidłowego działania biblioteki.</a:t>
            </a:r>
          </a:p>
          <a:p>
            <a:pPr algn="just"/>
            <a:endParaRPr lang="pl-PL" sz="2000" i="1" dirty="0"/>
          </a:p>
          <a:p>
            <a:pPr algn="just"/>
            <a:endParaRPr lang="pl-PL" sz="2000" i="1" dirty="0"/>
          </a:p>
          <a:p>
            <a:pPr algn="just"/>
            <a:r>
              <a:rPr lang="pl-PL" sz="2000" dirty="0"/>
              <a:t>Jak widać niezbędne są importy. </a:t>
            </a:r>
            <a:r>
              <a:rPr lang="pl-PL" sz="2000" i="1" dirty="0" err="1"/>
              <a:t>NextAuth</a:t>
            </a:r>
            <a:r>
              <a:rPr lang="pl-PL" sz="2000" dirty="0"/>
              <a:t> dostarczony jest przez bibliotekę, ale </a:t>
            </a:r>
            <a:r>
              <a:rPr lang="pl-PL" sz="2000" i="1" dirty="0" err="1"/>
              <a:t>authOptions</a:t>
            </a:r>
            <a:r>
              <a:rPr lang="pl-PL" sz="2000" dirty="0"/>
              <a:t> musimy zrobić sobie sami. W przypadku tego importu nie istotne jest skąd on pochodzi. 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EBAF70-17FD-7D6E-44AF-8C8137F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41" y="418924"/>
            <a:ext cx="4829497" cy="2391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D3429F80-54FE-DDF0-C2D8-B3805CADE841}"/>
              </a:ext>
            </a:extLst>
          </p:cNvPr>
          <p:cNvGrpSpPr/>
          <p:nvPr/>
        </p:nvGrpSpPr>
        <p:grpSpPr>
          <a:xfrm>
            <a:off x="1073611" y="3146601"/>
            <a:ext cx="4252356" cy="3292475"/>
            <a:chOff x="1131297" y="3429000"/>
            <a:chExt cx="4252356" cy="3292475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96DCE4C0-9BA3-4C43-5105-AE4AF383A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297" y="3429000"/>
              <a:ext cx="4252356" cy="32924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88942BEF-75D4-5B9F-503B-46AFB73A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585" y="3848829"/>
              <a:ext cx="3105583" cy="20862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9082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2D409-523C-D745-3C39-C110ABB72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Przygotowanie </a:t>
            </a:r>
            <a:r>
              <a:rPr lang="pl-PL" dirty="0" err="1"/>
              <a:t>nextauth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74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Projekt mamy gotowy teraz najlepsze.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Po utworzeniu projektu można zacząć konfigurację tego co potrzebujemy. </a:t>
            </a:r>
            <a:r>
              <a:rPr lang="pl-PL" sz="2000" i="1" dirty="0" err="1"/>
              <a:t>NextAuth</a:t>
            </a:r>
            <a:r>
              <a:rPr lang="pl-PL" sz="2000" dirty="0"/>
              <a:t> dostarcza wiele </a:t>
            </a:r>
            <a:r>
              <a:rPr lang="pl-PL" sz="2000" i="1" dirty="0" err="1"/>
              <a:t>Providerów</a:t>
            </a:r>
            <a:r>
              <a:rPr lang="pl-PL" sz="2000" dirty="0"/>
              <a:t>, dzięki którym użytkownik może się logować. 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Lista jest spora, ale </a:t>
            </a:r>
            <a:r>
              <a:rPr lang="pl-PL" sz="2000" i="1" dirty="0" err="1"/>
              <a:t>NextAuth</a:t>
            </a:r>
            <a:r>
              <a:rPr lang="pl-PL" sz="2000" dirty="0"/>
              <a:t> dostarcza odpowiednią dokumentację do każdego </a:t>
            </a:r>
            <a:r>
              <a:rPr lang="pl-PL" sz="2000" i="1" dirty="0" err="1"/>
              <a:t>Providera</a:t>
            </a:r>
            <a:r>
              <a:rPr lang="pl-PL" sz="2000" dirty="0"/>
              <a:t>. Najpopularniejsze to Google, Facebook, </a:t>
            </a:r>
            <a:r>
              <a:rPr lang="pl-PL" sz="2000" dirty="0" err="1"/>
              <a:t>Github</a:t>
            </a:r>
            <a:r>
              <a:rPr lang="pl-PL" sz="2000" dirty="0"/>
              <a:t>.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3DD01D-AFC0-F404-E455-ECFBEB6C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0" y="1943760"/>
            <a:ext cx="4789140" cy="2970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995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71B5E2-2732-0917-B512-DACBE989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Projekt mamy gotowy teraz najlepsze.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5B7CDF-73E8-9629-95E7-3ECD7722A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62190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Jeśli już się zdecydujemy na odpowiednie dla nas formy logowania - implementujemy wybrane opcje. Wybieramy strategię, którą obraliśmy (do wyboru mamy ich kilka, a popularną opcją jest </a:t>
            </a:r>
            <a:r>
              <a:rPr lang="pl-PL" sz="2000" i="1" dirty="0" err="1"/>
              <a:t>jwt</a:t>
            </a:r>
            <a:r>
              <a:rPr lang="pl-PL" sz="2000" dirty="0"/>
              <a:t>). </a:t>
            </a:r>
          </a:p>
          <a:p>
            <a:pPr algn="just"/>
            <a:r>
              <a:rPr lang="pl-PL" sz="2000" dirty="0"/>
              <a:t>Następnie rejestrujemy </a:t>
            </a:r>
            <a:r>
              <a:rPr lang="pl-PL" sz="2000" i="1" dirty="0" err="1"/>
              <a:t>Providerów</a:t>
            </a:r>
            <a:r>
              <a:rPr lang="pl-PL" sz="2000" i="1" dirty="0"/>
              <a:t> </a:t>
            </a:r>
            <a:r>
              <a:rPr lang="pl-PL" sz="2000" dirty="0"/>
              <a:t> i odpowiednią dla nich konfigurację (zazwyczaj jakieś </a:t>
            </a:r>
            <a:r>
              <a:rPr lang="pl-PL" sz="2000" i="1" dirty="0"/>
              <a:t>id </a:t>
            </a:r>
            <a:r>
              <a:rPr lang="pl-PL" sz="2000" dirty="0"/>
              <a:t>lub </a:t>
            </a:r>
            <a:r>
              <a:rPr lang="pl-PL" sz="2000" i="1" dirty="0" err="1"/>
              <a:t>secret</a:t>
            </a:r>
            <a:r>
              <a:rPr lang="pl-PL" sz="2000" dirty="0"/>
              <a:t>)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75BCD36-3313-6793-950C-04A55FE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0B7D45B-BE82-3214-945B-F60087E7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2" y="1879979"/>
            <a:ext cx="4829496" cy="3098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550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136</TotalTime>
  <Words>782</Words>
  <Application>Microsoft Office PowerPoint</Application>
  <PresentationFormat>Panoramiczny</PresentationFormat>
  <Paragraphs>70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5" baseType="lpstr">
      <vt:lpstr>Arial</vt:lpstr>
      <vt:lpstr>Calibri</vt:lpstr>
      <vt:lpstr>Monoline</vt:lpstr>
      <vt:lpstr>NextAuth</vt:lpstr>
      <vt:lpstr>Plan prezentacji</vt:lpstr>
      <vt:lpstr>Wstęp i przygotowanie projektu</vt:lpstr>
      <vt:lpstr>Prezentacja programu PowerPoint</vt:lpstr>
      <vt:lpstr>Prezentacja programu PowerPoint</vt:lpstr>
      <vt:lpstr>Prezentacja programu PowerPoint</vt:lpstr>
      <vt:lpstr>Przygotowanie nextauth</vt:lpstr>
      <vt:lpstr>Prezentacja programu PowerPoint</vt:lpstr>
      <vt:lpstr>Prezentacja programu PowerPoint</vt:lpstr>
      <vt:lpstr>Prezentacja programu PowerPoint</vt:lpstr>
      <vt:lpstr>Sesja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Zabezpieczone drogi</vt:lpstr>
      <vt:lpstr>Prezentacja programu PowerPoint</vt:lpstr>
      <vt:lpstr>Podsumowanie</vt:lpstr>
      <vt:lpstr>Prezentacja programu PowerPoint</vt:lpstr>
      <vt:lpstr>Bibliografia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NextAuth</dc:title>
  <dc:creator>Adrian</dc:creator>
  <cp:lastModifiedBy>Adrian</cp:lastModifiedBy>
  <cp:revision>1</cp:revision>
  <dcterms:created xsi:type="dcterms:W3CDTF">2023-12-20T23:37:46Z</dcterms:created>
  <dcterms:modified xsi:type="dcterms:W3CDTF">2023-12-21T01:53:56Z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