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2F39-938C-7068-5153-F6C0E80E9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44869-0A2A-1B7C-54C5-B3549D56F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875E-0DFA-C1D6-09CA-80D5F334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3650-F06F-485E-5F0D-DBC435B2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3A61-F225-BCCD-F6B5-D8D90B99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05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FB81-B464-5E6A-6DB7-D248823C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C6921-57D8-C43B-5378-24CF2B088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3DB6-410E-6FBD-443B-CDE77BC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5DF-2536-38F0-0214-EAD0429E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D24E-FB0E-8AEF-AD48-975ED534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7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E1D51-F65D-22D8-C55B-74E75E0FB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FA68A-58E1-3373-DBA2-066179B1F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25910-F1EB-27FE-2F99-3B1A7B12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C567-052C-4592-456E-D17BF377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B9171-6DC9-22B1-8B97-9C01CC01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77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8A31-E280-2D65-D9E6-4D8CACB4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29A3-787C-BFE6-1795-B865DED7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46748-FD5A-F7A1-ABA9-9663F472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535B-3531-2056-8C12-DB4493AE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DC31-BEB1-43FE-F6B0-AC890809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0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0BFD-7805-0D52-D283-7BB6B52E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8226F-CEE7-251A-81AB-5878CB82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1542C-E769-FF6F-68F2-14EB7B83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2AD1-48D4-332F-83C8-FFC84A9B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900F-1BD7-08C9-32A2-AAD82603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5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B210-99E2-33B2-03D9-29004719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0DBE-59EC-4F6A-ECEC-D1D2BC16E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639FC-0827-0AA9-FC17-86445C61B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D354-F08E-A215-5C0D-564339D9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F8AB0-AE20-5587-8B30-3431114F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4CA1E-9EAD-DB8D-3FD4-79114F0C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88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1BE5-ED75-A321-C6CB-1DA71954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C3145-AC03-7E58-061A-2EF28A14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AC200-6677-A9FC-A3FF-6C02ED7DF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1B8D1-C7F0-FE47-511D-53A30996B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63C00-F39F-93B5-90C5-3F67D3491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DE321-0018-DED2-CBFF-FCE93F10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36814-1F8A-1AAA-E5E6-BAE2743F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3517-45F1-586A-E1CD-CA3C1EE9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0301-F1F5-7928-8101-10208C36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68A52-B1D4-4073-B60C-1320BC59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53122-FACB-79A1-8551-9467DB5F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99946-DCD9-1F13-9754-375CF68A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7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E272F-0A27-F1EC-B3D8-E63BF4B8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08F75-4BA2-3006-197A-64207E27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7A0F3-5BE5-0A05-A279-50118A46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60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6930-870B-5ABF-D32B-76322AB3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3EC9-9FD7-B85D-C9A7-3770800B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B1425-108A-1551-3EF8-886938987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FF54-1017-99C7-72D5-C19E23EA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7B8F4-AE4C-B8EA-2261-A10007BA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D2A93-B18E-8195-6E29-DE74095F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5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7D0C-4FD8-AE6F-9856-87AFF2A1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220B5-7E40-448C-3604-E0A2F6716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E945-7DBE-CBED-6481-B67260B28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BFE7-F87D-42C7-0F97-8C9E9245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C112-23F0-EE7C-0E3B-FD68D0E5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A822-5C94-17DC-0B95-526FEEB9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5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4BA54-34C7-A84B-6C47-AAC511EE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6226E-3728-B91A-A047-37300885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F186-5779-511F-8EF6-A9295A0E6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B7DC2-2A7C-42D8-B46C-535F384ADE2A}" type="datetimeFigureOut">
              <a:rPr lang="en-GB" smtClean="0"/>
              <a:t>31/05/2024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42FB-9634-A626-7AB2-0BD8B38EE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66FD-2184-A413-C31A-EE49319D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1013BE-3CDC-4BD9-B38B-A24B0F0CF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9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B0AA-A653-6A8E-AAAD-B5AE003D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08CE2-1E0E-5360-E834-C8DD9495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79" y="1335569"/>
            <a:ext cx="8572598" cy="53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A88F-8022-35E9-4FF3-C5C6B444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71820-2D8E-E2DA-FAF6-22AD39C3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61" y="1690688"/>
            <a:ext cx="4778154" cy="4892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8F8CA-1912-C123-4F64-6893FF93F044}"/>
              </a:ext>
            </a:extLst>
          </p:cNvPr>
          <p:cNvSpPr txBox="1"/>
          <p:nvPr/>
        </p:nvSpPr>
        <p:spPr>
          <a:xfrm>
            <a:off x="6226387" y="2616741"/>
            <a:ext cx="5097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Bubbles are animated</a:t>
            </a:r>
          </a:p>
        </p:txBody>
      </p:sp>
    </p:spTree>
    <p:extLst>
      <p:ext uri="{BB962C8B-B14F-4D97-AF65-F5344CB8AC3E}">
        <p14:creationId xmlns:p14="http://schemas.microsoft.com/office/powerpoint/2010/main" val="167342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1A64-5779-488C-224E-8CAF2DEB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72" y="-78542"/>
            <a:ext cx="10515600" cy="1325563"/>
          </a:xfrm>
        </p:spPr>
        <p:txBody>
          <a:bodyPr/>
          <a:lstStyle/>
          <a:p>
            <a:r>
              <a:rPr lang="en-GB" dirty="0"/>
              <a:t>Contribution  Matrix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47E21B-9340-E9ED-F34A-85A16954F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37784"/>
              </p:ext>
            </p:extLst>
          </p:nvPr>
        </p:nvGraphicFramePr>
        <p:xfrm>
          <a:off x="749030" y="805320"/>
          <a:ext cx="9982200" cy="6050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140">
                  <a:extLst>
                    <a:ext uri="{9D8B030D-6E8A-4147-A177-3AD203B41FA5}">
                      <a16:colId xmlns:a16="http://schemas.microsoft.com/office/drawing/2014/main" val="3521784879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4238219423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2783986278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1525717439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88444157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3630445298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763866617"/>
                    </a:ext>
                  </a:extLst>
                </a:gridCol>
              </a:tblGrid>
              <a:tr h="515592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Tom (c2031226)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Camina</a:t>
                      </a:r>
                      <a:r>
                        <a:rPr lang="en-GB" dirty="0"/>
                        <a:t> (c20130457)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Owen</a:t>
                      </a:r>
                    </a:p>
                    <a:p>
                      <a:r>
                        <a:rPr lang="en-GB" dirty="0"/>
                        <a:t>(c20614119)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James</a:t>
                      </a:r>
                    </a:p>
                    <a:p>
                      <a:r>
                        <a:rPr lang="en-GB" dirty="0"/>
                        <a:t>(c20371038)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Aoife (c2037129)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Patrick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53175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03107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48440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20114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87089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66167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Bubble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34877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Database Helper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02744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Database Initialiser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37852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Database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979236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Database</a:t>
                      </a:r>
                    </a:p>
                    <a:p>
                      <a:r>
                        <a:rPr lang="en-GB" sz="1600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84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93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D5E2-5811-C765-DE94-B00DFD9E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B2D62C-BE9D-FEC8-43FB-65C99DCAC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53695"/>
              </p:ext>
            </p:extLst>
          </p:nvPr>
        </p:nvGraphicFramePr>
        <p:xfrm>
          <a:off x="838200" y="1476529"/>
          <a:ext cx="9982200" cy="44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979">
                  <a:extLst>
                    <a:ext uri="{9D8B030D-6E8A-4147-A177-3AD203B41FA5}">
                      <a16:colId xmlns:a16="http://schemas.microsoft.com/office/drawing/2014/main" val="3521784879"/>
                    </a:ext>
                  </a:extLst>
                </a:gridCol>
                <a:gridCol w="1454671">
                  <a:extLst>
                    <a:ext uri="{9D8B030D-6E8A-4147-A177-3AD203B41FA5}">
                      <a16:colId xmlns:a16="http://schemas.microsoft.com/office/drawing/2014/main" val="4238219423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2783986278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1525717439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88444157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3630445298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763866617"/>
                    </a:ext>
                  </a:extLst>
                </a:gridCol>
              </a:tblGrid>
              <a:tr h="515592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Tom (c2031226)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Camina</a:t>
                      </a:r>
                      <a:r>
                        <a:rPr lang="en-GB" dirty="0"/>
                        <a:t> (c20130457)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Owen</a:t>
                      </a:r>
                    </a:p>
                    <a:p>
                      <a:r>
                        <a:rPr lang="en-GB" dirty="0"/>
                        <a:t>(c20614119)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James (c20371038)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Aoife (c2037129)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Patrick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53175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Quiz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96014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Restriction Data Import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48440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Session Manager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66167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Utils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34877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Validation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02744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Zone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3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E6A5D8-8FCB-2E01-7496-C7C23ABA5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41593"/>
              </p:ext>
            </p:extLst>
          </p:nvPr>
        </p:nvGraphicFramePr>
        <p:xfrm>
          <a:off x="749030" y="805320"/>
          <a:ext cx="10852899" cy="4764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839">
                  <a:extLst>
                    <a:ext uri="{9D8B030D-6E8A-4147-A177-3AD203B41FA5}">
                      <a16:colId xmlns:a16="http://schemas.microsoft.com/office/drawing/2014/main" val="3521784879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4238219423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2783986278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1525717439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88444157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3630445298"/>
                    </a:ext>
                  </a:extLst>
                </a:gridCol>
                <a:gridCol w="1431510">
                  <a:extLst>
                    <a:ext uri="{9D8B030D-6E8A-4147-A177-3AD203B41FA5}">
                      <a16:colId xmlns:a16="http://schemas.microsoft.com/office/drawing/2014/main" val="763866617"/>
                    </a:ext>
                  </a:extLst>
                </a:gridCol>
              </a:tblGrid>
              <a:tr h="515592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Tom (c2031226)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Camina</a:t>
                      </a:r>
                      <a:r>
                        <a:rPr lang="en-GB" dirty="0"/>
                        <a:t> (c20130457)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Owen</a:t>
                      </a:r>
                    </a:p>
                    <a:p>
                      <a:r>
                        <a:rPr lang="en-GB" dirty="0"/>
                        <a:t>(c20614119)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James (</a:t>
                      </a:r>
                      <a:r>
                        <a:rPr lang="en-GB"/>
                        <a:t>c20371038)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Aoife (c2037129)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Patrick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53175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Frontend-Login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96014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Frontend-Map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48440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Frontend-My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20114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Frontend-Help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66167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Frontend-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34877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Frontend-Quiz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02744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Frontend-Register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C,M,R,T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237852"/>
                  </a:ext>
                </a:extLst>
              </a:tr>
              <a:tr h="515592">
                <a:tc>
                  <a:txBody>
                    <a:bodyPr/>
                    <a:lstStyle/>
                    <a:p>
                      <a:r>
                        <a:rPr lang="en-GB" sz="1600" dirty="0"/>
                        <a:t>Test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84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66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C359-1F91-644B-C0DC-07F3F03C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91" y="92751"/>
            <a:ext cx="10515600" cy="1325563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CA9DD2-69EA-CB2A-4C1F-3D790FB72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6156"/>
              </p:ext>
            </p:extLst>
          </p:nvPr>
        </p:nvGraphicFramePr>
        <p:xfrm>
          <a:off x="515566" y="1431985"/>
          <a:ext cx="10778246" cy="2536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238">
                  <a:extLst>
                    <a:ext uri="{9D8B030D-6E8A-4147-A177-3AD203B41FA5}">
                      <a16:colId xmlns:a16="http://schemas.microsoft.com/office/drawing/2014/main" val="3521784879"/>
                    </a:ext>
                  </a:extLst>
                </a:gridCol>
                <a:gridCol w="1545668">
                  <a:extLst>
                    <a:ext uri="{9D8B030D-6E8A-4147-A177-3AD203B41FA5}">
                      <a16:colId xmlns:a16="http://schemas.microsoft.com/office/drawing/2014/main" val="4238219423"/>
                    </a:ext>
                  </a:extLst>
                </a:gridCol>
                <a:gridCol w="1545668">
                  <a:extLst>
                    <a:ext uri="{9D8B030D-6E8A-4147-A177-3AD203B41FA5}">
                      <a16:colId xmlns:a16="http://schemas.microsoft.com/office/drawing/2014/main" val="2783986278"/>
                    </a:ext>
                  </a:extLst>
                </a:gridCol>
                <a:gridCol w="1545668">
                  <a:extLst>
                    <a:ext uri="{9D8B030D-6E8A-4147-A177-3AD203B41FA5}">
                      <a16:colId xmlns:a16="http://schemas.microsoft.com/office/drawing/2014/main" val="1525717439"/>
                    </a:ext>
                  </a:extLst>
                </a:gridCol>
                <a:gridCol w="1545668">
                  <a:extLst>
                    <a:ext uri="{9D8B030D-6E8A-4147-A177-3AD203B41FA5}">
                      <a16:colId xmlns:a16="http://schemas.microsoft.com/office/drawing/2014/main" val="88444157"/>
                    </a:ext>
                  </a:extLst>
                </a:gridCol>
                <a:gridCol w="1545668">
                  <a:extLst>
                    <a:ext uri="{9D8B030D-6E8A-4147-A177-3AD203B41FA5}">
                      <a16:colId xmlns:a16="http://schemas.microsoft.com/office/drawing/2014/main" val="3630445298"/>
                    </a:ext>
                  </a:extLst>
                </a:gridCol>
                <a:gridCol w="1545668">
                  <a:extLst>
                    <a:ext uri="{9D8B030D-6E8A-4147-A177-3AD203B41FA5}">
                      <a16:colId xmlns:a16="http://schemas.microsoft.com/office/drawing/2014/main" val="763866617"/>
                    </a:ext>
                  </a:extLst>
                </a:gridCol>
              </a:tblGrid>
              <a:tr h="613139">
                <a:tc>
                  <a:txBody>
                    <a:bodyPr/>
                    <a:lstStyle/>
                    <a:p>
                      <a:r>
                        <a:rPr lang="en-GB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Tom (c2031226)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Camina</a:t>
                      </a:r>
                      <a:r>
                        <a:rPr lang="en-GB" dirty="0"/>
                        <a:t> (c20130457)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Owen</a:t>
                      </a:r>
                    </a:p>
                    <a:p>
                      <a:r>
                        <a:rPr lang="en-GB" dirty="0"/>
                        <a:t>(c20614119)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James (c20371038)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Aoife (c2037129)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Patrick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53175"/>
                  </a:ext>
                </a:extLst>
              </a:tr>
              <a:tr h="493891">
                <a:tc>
                  <a:txBody>
                    <a:bodyPr/>
                    <a:lstStyle/>
                    <a:p>
                      <a:r>
                        <a:rPr lang="en-GB" sz="1600" dirty="0"/>
                        <a:t>Contribution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96014"/>
                  </a:ext>
                </a:extLst>
              </a:tr>
              <a:tr h="493891">
                <a:tc>
                  <a:txBody>
                    <a:bodyPr/>
                    <a:lstStyle/>
                    <a:p>
                      <a:r>
                        <a:rPr lang="en-GB" sz="1600" dirty="0"/>
                        <a:t>Coding Standards/Guidelines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C,M,R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348440"/>
                  </a:ext>
                </a:extLst>
              </a:tr>
              <a:tr h="493891">
                <a:tc>
                  <a:txBody>
                    <a:bodyPr/>
                    <a:lstStyle/>
                    <a:p>
                      <a:r>
                        <a:rPr lang="en-GB" sz="1600" dirty="0"/>
                        <a:t>README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2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8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FE24-1D2B-49D2-02F4-0496EC68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 Account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638C9-8910-0EA4-1FB4-546F1E81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80" y="1406344"/>
            <a:ext cx="4469293" cy="532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E80FF9-E01E-7C76-C49F-2A75D5F7D743}"/>
              </a:ext>
            </a:extLst>
          </p:cNvPr>
          <p:cNvSpPr txBox="1"/>
          <p:nvPr/>
        </p:nvSpPr>
        <p:spPr>
          <a:xfrm>
            <a:off x="6420255" y="1690688"/>
            <a:ext cx="4192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page opens in a new window alongside the Login screen, so a smaller size was chosen so both could fit onscreen at once</a:t>
            </a:r>
          </a:p>
        </p:txBody>
      </p:sp>
    </p:spTree>
    <p:extLst>
      <p:ext uri="{BB962C8B-B14F-4D97-AF65-F5344CB8AC3E}">
        <p14:creationId xmlns:p14="http://schemas.microsoft.com/office/powerpoint/2010/main" val="217300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1E65-3705-1C4D-5B12-A0E93D60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EDDBB-BF7D-4E9E-4D40-BBD00486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9" y="1397639"/>
            <a:ext cx="8494776" cy="5284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73E329-4D39-65BA-4E73-8C378A8627A1}"/>
              </a:ext>
            </a:extLst>
          </p:cNvPr>
          <p:cNvSpPr txBox="1"/>
          <p:nvPr/>
        </p:nvSpPr>
        <p:spPr>
          <a:xfrm>
            <a:off x="9717932" y="5632315"/>
            <a:ext cx="2143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button only appears if you are logged in as an admin</a:t>
            </a:r>
          </a:p>
        </p:txBody>
      </p:sp>
    </p:spTree>
    <p:extLst>
      <p:ext uri="{BB962C8B-B14F-4D97-AF65-F5344CB8AC3E}">
        <p14:creationId xmlns:p14="http://schemas.microsoft.com/office/powerpoint/2010/main" val="36396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8CA1-B94A-B093-6731-8D1F235C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Account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A9CFA-FDFB-5FDB-09D8-45C6AED8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31" y="1637186"/>
            <a:ext cx="8106276" cy="50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4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894B-C6A9-0D4B-B7DC-C74C00E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Account Page-Log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B222C-8B3E-D559-9E9B-52B49F65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20" y="1424817"/>
            <a:ext cx="8457569" cy="522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A8E2-6772-3844-17BC-748DA9EF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Help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638EE-9464-C535-D900-448D0478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7" y="1345600"/>
            <a:ext cx="8807765" cy="54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1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58A0-75F1-59F9-5849-07BA231A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CF916-2DBA-882B-FFD3-181A339E4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64" y="1297758"/>
            <a:ext cx="8568787" cy="53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075A-A32A-EF7C-DB95-7D5CCB60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 Map Control Page-1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1CC53-3C7D-230D-3B6D-2DC1E970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5" y="1468961"/>
            <a:ext cx="8101456" cy="5023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46FAF-6CA2-79C3-6654-D695C6BAAF18}"/>
              </a:ext>
            </a:extLst>
          </p:cNvPr>
          <p:cNvSpPr txBox="1"/>
          <p:nvPr/>
        </p:nvSpPr>
        <p:spPr>
          <a:xfrm>
            <a:off x="9095362" y="1780162"/>
            <a:ext cx="277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Admins can draw a new zone by clicking on desired points on the map</a:t>
            </a:r>
          </a:p>
        </p:txBody>
      </p:sp>
    </p:spTree>
    <p:extLst>
      <p:ext uri="{BB962C8B-B14F-4D97-AF65-F5344CB8AC3E}">
        <p14:creationId xmlns:p14="http://schemas.microsoft.com/office/powerpoint/2010/main" val="271072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588C-E389-876E-2A7C-FF5F06FA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 Map Control Page-2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0CACE-08C9-A778-1BD3-1B16F792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4" y="1437820"/>
            <a:ext cx="8185598" cy="5055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EF945-695C-E6BB-AAC2-130F0076CBA1}"/>
              </a:ext>
            </a:extLst>
          </p:cNvPr>
          <p:cNvSpPr txBox="1"/>
          <p:nvPr/>
        </p:nvSpPr>
        <p:spPr>
          <a:xfrm>
            <a:off x="9144000" y="2062264"/>
            <a:ext cx="2772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Zones can be named once they are drawn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They are also given a description for restrictions etc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73892-FC48-39DA-2B1C-C89E74F9A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095" y="4352891"/>
            <a:ext cx="2886191" cy="11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444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Login Page</vt:lpstr>
      <vt:lpstr>Register Account Page</vt:lpstr>
      <vt:lpstr>Map Page</vt:lpstr>
      <vt:lpstr>My Account Page</vt:lpstr>
      <vt:lpstr>My Account Page-Log</vt:lpstr>
      <vt:lpstr>Help Page</vt:lpstr>
      <vt:lpstr>Admin Page</vt:lpstr>
      <vt:lpstr>Admin Map Control Page-1</vt:lpstr>
      <vt:lpstr>Admin Map Control Page-2</vt:lpstr>
      <vt:lpstr>Quiz Page</vt:lpstr>
      <vt:lpstr>Contribution  Matrix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Page</dc:title>
  <dc:creator>Tom Edwards (UG)</dc:creator>
  <cp:lastModifiedBy>Tom Edwards (UG)</cp:lastModifiedBy>
  <cp:revision>15</cp:revision>
  <dcterms:created xsi:type="dcterms:W3CDTF">2024-05-30T15:16:00Z</dcterms:created>
  <dcterms:modified xsi:type="dcterms:W3CDTF">2024-05-31T11:50:39Z</dcterms:modified>
</cp:coreProperties>
</file>