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handoutMasterIdLst>
    <p:handoutMasterId r:id="rId27"/>
  </p:handoutMasterIdLst>
  <p:sldIdLst>
    <p:sldId id="256" r:id="rId5"/>
    <p:sldId id="349" r:id="rId6"/>
    <p:sldId id="362" r:id="rId7"/>
    <p:sldId id="363" r:id="rId8"/>
    <p:sldId id="364" r:id="rId9"/>
    <p:sldId id="377" r:id="rId10"/>
    <p:sldId id="378" r:id="rId11"/>
    <p:sldId id="379" r:id="rId12"/>
    <p:sldId id="361" r:id="rId13"/>
    <p:sldId id="371" r:id="rId14"/>
    <p:sldId id="382" r:id="rId15"/>
    <p:sldId id="370" r:id="rId16"/>
    <p:sldId id="369" r:id="rId17"/>
    <p:sldId id="375" r:id="rId18"/>
    <p:sldId id="376" r:id="rId19"/>
    <p:sldId id="380" r:id="rId20"/>
    <p:sldId id="355" r:id="rId21"/>
    <p:sldId id="354" r:id="rId22"/>
    <p:sldId id="383" r:id="rId23"/>
    <p:sldId id="384" r:id="rId24"/>
    <p:sldId id="3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160" userDrawn="1">
          <p15:clr>
            <a:srgbClr val="A4A3A4"/>
          </p15:clr>
        </p15:guide>
        <p15:guide id="3" pos="2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0020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04"/>
    <p:restoredTop sz="94687"/>
  </p:normalViewPr>
  <p:slideViewPr>
    <p:cSldViewPr snapToGrid="0">
      <p:cViewPr varScale="1">
        <p:scale>
          <a:sx n="87" d="100"/>
          <a:sy n="87" d="100"/>
        </p:scale>
        <p:origin x="200" y="568"/>
      </p:cViewPr>
      <p:guideLst>
        <p:guide orient="horz" pos="2160"/>
        <p:guide pos="5160"/>
        <p:guide pos="25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EA733A-0380-F245-9D76-DC5814196E7E}" type="datetimeFigureOut">
              <a:rPr lang="en-US" smtClean="0"/>
              <a:t>2/11/23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374634-B573-1F4C-AD6D-A987BD5D6D69}" type="slidenum">
              <a:rPr lang="en-US" smtClean="0"/>
              <a:t>‹#›</a:t>
            </a:fld>
            <a:endParaRPr lang="en-US"/>
          </a:p>
        </p:txBody>
      </p:sp>
    </p:spTree>
    <p:extLst>
      <p:ext uri="{BB962C8B-B14F-4D97-AF65-F5344CB8AC3E}">
        <p14:creationId xmlns:p14="http://schemas.microsoft.com/office/powerpoint/2010/main" val="12272904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E771D-BA1F-804D-8CF3-493F3D0E3080}" type="datetimeFigureOut">
              <a:rPr lang="en-US" smtClean="0"/>
              <a:t>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F4E87-F010-1545-9F17-48A449C9A02E}" type="slidenum">
              <a:rPr lang="en-US" smtClean="0"/>
              <a:t>‹#›</a:t>
            </a:fld>
            <a:endParaRPr lang="en-US"/>
          </a:p>
        </p:txBody>
      </p:sp>
    </p:spTree>
    <p:extLst>
      <p:ext uri="{BB962C8B-B14F-4D97-AF65-F5344CB8AC3E}">
        <p14:creationId xmlns:p14="http://schemas.microsoft.com/office/powerpoint/2010/main" val="15515430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ff2303159_1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5" name="Google Shape;65;g3ff2303159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10</a:t>
            </a:fld>
            <a:endParaRPr lang="en-US"/>
          </a:p>
        </p:txBody>
      </p:sp>
    </p:spTree>
    <p:extLst>
      <p:ext uri="{BB962C8B-B14F-4D97-AF65-F5344CB8AC3E}">
        <p14:creationId xmlns:p14="http://schemas.microsoft.com/office/powerpoint/2010/main" val="233091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11</a:t>
            </a:fld>
            <a:endParaRPr lang="en-US"/>
          </a:p>
        </p:txBody>
      </p:sp>
    </p:spTree>
    <p:extLst>
      <p:ext uri="{BB962C8B-B14F-4D97-AF65-F5344CB8AC3E}">
        <p14:creationId xmlns:p14="http://schemas.microsoft.com/office/powerpoint/2010/main" val="1100429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12</a:t>
            </a:fld>
            <a:endParaRPr lang="en-US"/>
          </a:p>
        </p:txBody>
      </p:sp>
    </p:spTree>
    <p:extLst>
      <p:ext uri="{BB962C8B-B14F-4D97-AF65-F5344CB8AC3E}">
        <p14:creationId xmlns:p14="http://schemas.microsoft.com/office/powerpoint/2010/main" val="828265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13</a:t>
            </a:fld>
            <a:endParaRPr lang="en-US"/>
          </a:p>
        </p:txBody>
      </p:sp>
    </p:spTree>
    <p:extLst>
      <p:ext uri="{BB962C8B-B14F-4D97-AF65-F5344CB8AC3E}">
        <p14:creationId xmlns:p14="http://schemas.microsoft.com/office/powerpoint/2010/main" val="3971095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14</a:t>
            </a:fld>
            <a:endParaRPr lang="en-US"/>
          </a:p>
        </p:txBody>
      </p:sp>
    </p:spTree>
    <p:extLst>
      <p:ext uri="{BB962C8B-B14F-4D97-AF65-F5344CB8AC3E}">
        <p14:creationId xmlns:p14="http://schemas.microsoft.com/office/powerpoint/2010/main" val="3694609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15</a:t>
            </a:fld>
            <a:endParaRPr lang="en-US"/>
          </a:p>
        </p:txBody>
      </p:sp>
    </p:spTree>
    <p:extLst>
      <p:ext uri="{BB962C8B-B14F-4D97-AF65-F5344CB8AC3E}">
        <p14:creationId xmlns:p14="http://schemas.microsoft.com/office/powerpoint/2010/main" val="3443985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16</a:t>
            </a:fld>
            <a:endParaRPr lang="en-US"/>
          </a:p>
        </p:txBody>
      </p:sp>
    </p:spTree>
    <p:extLst>
      <p:ext uri="{BB962C8B-B14F-4D97-AF65-F5344CB8AC3E}">
        <p14:creationId xmlns:p14="http://schemas.microsoft.com/office/powerpoint/2010/main" val="1300921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17</a:t>
            </a:fld>
            <a:endParaRPr lang="en-US"/>
          </a:p>
        </p:txBody>
      </p:sp>
    </p:spTree>
    <p:extLst>
      <p:ext uri="{BB962C8B-B14F-4D97-AF65-F5344CB8AC3E}">
        <p14:creationId xmlns:p14="http://schemas.microsoft.com/office/powerpoint/2010/main" val="1407486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18</a:t>
            </a:fld>
            <a:endParaRPr lang="en-US"/>
          </a:p>
        </p:txBody>
      </p:sp>
    </p:spTree>
    <p:extLst>
      <p:ext uri="{BB962C8B-B14F-4D97-AF65-F5344CB8AC3E}">
        <p14:creationId xmlns:p14="http://schemas.microsoft.com/office/powerpoint/2010/main" val="786666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19</a:t>
            </a:fld>
            <a:endParaRPr lang="en-US"/>
          </a:p>
        </p:txBody>
      </p:sp>
    </p:spTree>
    <p:extLst>
      <p:ext uri="{BB962C8B-B14F-4D97-AF65-F5344CB8AC3E}">
        <p14:creationId xmlns:p14="http://schemas.microsoft.com/office/powerpoint/2010/main" val="1322910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2</a:t>
            </a:fld>
            <a:endParaRPr lang="en-US"/>
          </a:p>
        </p:txBody>
      </p:sp>
    </p:spTree>
    <p:extLst>
      <p:ext uri="{BB962C8B-B14F-4D97-AF65-F5344CB8AC3E}">
        <p14:creationId xmlns:p14="http://schemas.microsoft.com/office/powerpoint/2010/main" val="967409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20</a:t>
            </a:fld>
            <a:endParaRPr lang="en-US"/>
          </a:p>
        </p:txBody>
      </p:sp>
    </p:spTree>
    <p:extLst>
      <p:ext uri="{BB962C8B-B14F-4D97-AF65-F5344CB8AC3E}">
        <p14:creationId xmlns:p14="http://schemas.microsoft.com/office/powerpoint/2010/main" val="794463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21</a:t>
            </a:fld>
            <a:endParaRPr lang="en-US"/>
          </a:p>
        </p:txBody>
      </p:sp>
    </p:spTree>
    <p:extLst>
      <p:ext uri="{BB962C8B-B14F-4D97-AF65-F5344CB8AC3E}">
        <p14:creationId xmlns:p14="http://schemas.microsoft.com/office/powerpoint/2010/main" val="84036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3</a:t>
            </a:fld>
            <a:endParaRPr lang="en-US"/>
          </a:p>
        </p:txBody>
      </p:sp>
    </p:spTree>
    <p:extLst>
      <p:ext uri="{BB962C8B-B14F-4D97-AF65-F5344CB8AC3E}">
        <p14:creationId xmlns:p14="http://schemas.microsoft.com/office/powerpoint/2010/main" val="24658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4</a:t>
            </a:fld>
            <a:endParaRPr lang="en-US"/>
          </a:p>
        </p:txBody>
      </p:sp>
    </p:spTree>
    <p:extLst>
      <p:ext uri="{BB962C8B-B14F-4D97-AF65-F5344CB8AC3E}">
        <p14:creationId xmlns:p14="http://schemas.microsoft.com/office/powerpoint/2010/main" val="1402985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5</a:t>
            </a:fld>
            <a:endParaRPr lang="en-US"/>
          </a:p>
        </p:txBody>
      </p:sp>
    </p:spTree>
    <p:extLst>
      <p:ext uri="{BB962C8B-B14F-4D97-AF65-F5344CB8AC3E}">
        <p14:creationId xmlns:p14="http://schemas.microsoft.com/office/powerpoint/2010/main" val="1287331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6</a:t>
            </a:fld>
            <a:endParaRPr lang="en-US"/>
          </a:p>
        </p:txBody>
      </p:sp>
    </p:spTree>
    <p:extLst>
      <p:ext uri="{BB962C8B-B14F-4D97-AF65-F5344CB8AC3E}">
        <p14:creationId xmlns:p14="http://schemas.microsoft.com/office/powerpoint/2010/main" val="80935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7</a:t>
            </a:fld>
            <a:endParaRPr lang="en-US"/>
          </a:p>
        </p:txBody>
      </p:sp>
    </p:spTree>
    <p:extLst>
      <p:ext uri="{BB962C8B-B14F-4D97-AF65-F5344CB8AC3E}">
        <p14:creationId xmlns:p14="http://schemas.microsoft.com/office/powerpoint/2010/main" val="2132213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8</a:t>
            </a:fld>
            <a:endParaRPr lang="en-US"/>
          </a:p>
        </p:txBody>
      </p:sp>
    </p:spTree>
    <p:extLst>
      <p:ext uri="{BB962C8B-B14F-4D97-AF65-F5344CB8AC3E}">
        <p14:creationId xmlns:p14="http://schemas.microsoft.com/office/powerpoint/2010/main" val="3166076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7F4E87-F010-1545-9F17-48A449C9A02E}" type="slidenum">
              <a:rPr lang="en-US" smtClean="0"/>
              <a:t>9</a:t>
            </a:fld>
            <a:endParaRPr lang="en-US"/>
          </a:p>
        </p:txBody>
      </p:sp>
    </p:spTree>
    <p:extLst>
      <p:ext uri="{BB962C8B-B14F-4D97-AF65-F5344CB8AC3E}">
        <p14:creationId xmlns:p14="http://schemas.microsoft.com/office/powerpoint/2010/main" val="368683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99E3B3-E536-4548-BCC4-2232555880ED}" type="datetime1">
              <a:rPr lang="en-US" smtClean="0"/>
              <a:t>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49759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643494-D9CB-824C-BAA2-2972920E96E8}" type="datetime1">
              <a:rPr lang="en-US" smtClean="0"/>
              <a:t>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3055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CCD25-62D1-6C4A-9847-B952523A3AF5}" type="datetime1">
              <a:rPr lang="en-US" smtClean="0"/>
              <a:t>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984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7B22C1-3838-F74D-B48F-9D74A3EE7281}" type="datetime1">
              <a:rPr lang="en-US" smtClean="0"/>
              <a:t>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8489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F30DB-F5DD-A34E-9076-5608A7B833B3}" type="datetime1">
              <a:rPr lang="en-US" smtClean="0"/>
              <a:t>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315649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832FB1-623D-E24B-9F19-AB275AC551FA}" type="datetime1">
              <a:rPr lang="en-US" smtClean="0"/>
              <a:t>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92231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CAB0ED-D8AF-044A-A799-324267174C62}" type="datetime1">
              <a:rPr lang="en-US" smtClean="0"/>
              <a:t>2/11/23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300607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3396AC-E22A-F142-A2F2-4B91C2AC724F}" type="datetime1">
              <a:rPr lang="en-US" smtClean="0"/>
              <a:t>2/11/23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02680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8E7A4-8965-9A48-969B-6E245FC43B6B}" type="datetime1">
              <a:rPr lang="en-US" smtClean="0"/>
              <a:t>2/11/23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01073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6DAAE1-50F0-3A4A-8CAF-80358A1599E3}" type="datetime1">
              <a:rPr lang="en-US" smtClean="0"/>
              <a:t>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3297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8CC9B2-1502-9745-A26D-EC74446F97CC}" type="datetime1">
              <a:rPr lang="en-US" smtClean="0"/>
              <a:t>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00978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BE6CC-2E4D-C640-8143-2F6EE4891E85}" type="datetime1">
              <a:rPr lang="en-US" smtClean="0"/>
              <a:t>2/11/23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EDCF6-7E96-AD4A-BAE9-455A53F568D1}" type="slidenum">
              <a:rPr lang="en-US" smtClean="0"/>
              <a:t>‹#›</a:t>
            </a:fld>
            <a:endParaRPr lang="en-US"/>
          </a:p>
        </p:txBody>
      </p:sp>
    </p:spTree>
    <p:extLst>
      <p:ext uri="{BB962C8B-B14F-4D97-AF65-F5344CB8AC3E}">
        <p14:creationId xmlns:p14="http://schemas.microsoft.com/office/powerpoint/2010/main" val="23890354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0.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06DA9CCF-4251-43D9-9458-EDCE5F6422A8}"/>
              </a:ext>
            </a:extLst>
          </p:cNvPr>
          <p:cNvPicPr>
            <a:picLocks noChangeAspect="1"/>
          </p:cNvPicPr>
          <p:nvPr/>
        </p:nvPicPr>
        <p:blipFill>
          <a:blip r:embed="rId3"/>
          <a:stretch>
            <a:fillRect/>
          </a:stretch>
        </p:blipFill>
        <p:spPr>
          <a:xfrm>
            <a:off x="0" y="424094"/>
            <a:ext cx="12192000" cy="2129549"/>
          </a:xfrm>
          <a:prstGeom prst="rect">
            <a:avLst/>
          </a:prstGeom>
        </p:spPr>
      </p:pic>
      <p:sp>
        <p:nvSpPr>
          <p:cNvPr id="11" name="Title 1">
            <a:extLst>
              <a:ext uri="{FF2B5EF4-FFF2-40B4-BE49-F238E27FC236}">
                <a16:creationId xmlns:a16="http://schemas.microsoft.com/office/drawing/2014/main" id="{FA66AEDA-4F57-4D38-8B8E-D1700B804056}"/>
              </a:ext>
            </a:extLst>
          </p:cNvPr>
          <p:cNvSpPr>
            <a:spLocks noGrp="1"/>
          </p:cNvSpPr>
          <p:nvPr>
            <p:ph type="ctrTitle"/>
          </p:nvPr>
        </p:nvSpPr>
        <p:spPr>
          <a:xfrm>
            <a:off x="0" y="2898019"/>
            <a:ext cx="12192000" cy="1388111"/>
          </a:xfrm>
        </p:spPr>
        <p:txBody>
          <a:bodyPr anchor="ctr">
            <a:normAutofit/>
          </a:bodyPr>
          <a:lstStyle/>
          <a:p>
            <a:r>
              <a:rPr lang="en-US" dirty="0">
                <a:solidFill>
                  <a:schemeClr val="accent1"/>
                </a:solidFill>
              </a:rPr>
              <a:t>Jake Vestal</a:t>
            </a:r>
            <a:endParaRPr lang="en-US" dirty="0"/>
          </a:p>
        </p:txBody>
      </p:sp>
      <p:sp>
        <p:nvSpPr>
          <p:cNvPr id="12" name="Subtitle 2">
            <a:extLst>
              <a:ext uri="{FF2B5EF4-FFF2-40B4-BE49-F238E27FC236}">
                <a16:creationId xmlns:a16="http://schemas.microsoft.com/office/drawing/2014/main" id="{19EB7572-26C9-4833-811F-F143D2BB78B9}"/>
              </a:ext>
            </a:extLst>
          </p:cNvPr>
          <p:cNvSpPr txBox="1">
            <a:spLocks/>
          </p:cNvSpPr>
          <p:nvPr/>
        </p:nvSpPr>
        <p:spPr>
          <a:xfrm>
            <a:off x="0" y="4612811"/>
            <a:ext cx="12192000" cy="1527447"/>
          </a:xfrm>
          <a:prstGeom prst="rect">
            <a:avLst/>
          </a:prstGeom>
        </p:spPr>
        <p:txBody>
          <a:bodyPr vert="horz" lIns="121920" tIns="60960" rIns="121920" bIns="60960" rtlCol="0" anchor="ctr">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5600" b="1" dirty="0">
                <a:solidFill>
                  <a:schemeClr val="accent6">
                    <a:lumMod val="20000"/>
                    <a:lumOff val="80000"/>
                  </a:schemeClr>
                </a:solidFill>
              </a:rPr>
              <a:t>Class 4</a:t>
            </a:r>
            <a:r>
              <a:rPr lang="en-US" sz="5600" dirty="0">
                <a:solidFill>
                  <a:schemeClr val="accent3"/>
                </a:solidFill>
              </a:rPr>
              <a:t>:</a:t>
            </a:r>
            <a:r>
              <a:rPr lang="en-US" sz="3733" dirty="0">
                <a:solidFill>
                  <a:schemeClr val="accent3"/>
                </a:solidFill>
              </a:rPr>
              <a:t> </a:t>
            </a:r>
          </a:p>
          <a:p>
            <a:r>
              <a:rPr lang="en-US" sz="4400" dirty="0">
                <a:solidFill>
                  <a:schemeClr val="accent3"/>
                </a:solidFill>
              </a:rPr>
              <a:t>HW2 Launch Day!</a:t>
            </a:r>
          </a:p>
        </p:txBody>
      </p:sp>
      <p:sp>
        <p:nvSpPr>
          <p:cNvPr id="2" name="Rectangle 1">
            <a:extLst>
              <a:ext uri="{FF2B5EF4-FFF2-40B4-BE49-F238E27FC236}">
                <a16:creationId xmlns:a16="http://schemas.microsoft.com/office/drawing/2014/main" id="{8F1AB449-0320-4894-AAAF-90A226F19C52}"/>
              </a:ext>
            </a:extLst>
          </p:cNvPr>
          <p:cNvSpPr/>
          <p:nvPr/>
        </p:nvSpPr>
        <p:spPr>
          <a:xfrm>
            <a:off x="226031" y="568467"/>
            <a:ext cx="7058347" cy="1628454"/>
          </a:xfrm>
          <a:prstGeom prst="rect">
            <a:avLst/>
          </a:prstGeom>
          <a:solidFill>
            <a:srgbClr val="002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66FF33"/>
                </a:solidFill>
                <a:latin typeface="OCR A Extended" panose="02010509020102010303" pitchFamily="50" charset="0"/>
              </a:rPr>
              <a:t>Design and Testing of Algorithmic Trading Systems 								 with Python</a:t>
            </a:r>
          </a:p>
        </p:txBody>
      </p:sp>
      <p:cxnSp>
        <p:nvCxnSpPr>
          <p:cNvPr id="7" name="Straight Connector 6">
            <a:extLst>
              <a:ext uri="{FF2B5EF4-FFF2-40B4-BE49-F238E27FC236}">
                <a16:creationId xmlns:a16="http://schemas.microsoft.com/office/drawing/2014/main" id="{BC7AB29F-F38A-4DA1-A698-C30DE1F225E8}"/>
              </a:ext>
            </a:extLst>
          </p:cNvPr>
          <p:cNvCxnSpPr>
            <a:cxnSpLocks/>
          </p:cNvCxnSpPr>
          <p:nvPr/>
        </p:nvCxnSpPr>
        <p:spPr>
          <a:xfrm flipV="1">
            <a:off x="0" y="2541297"/>
            <a:ext cx="12192000" cy="2072"/>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09699078-E585-4AB1-8422-968D2FC32583}"/>
              </a:ext>
            </a:extLst>
          </p:cNvPr>
          <p:cNvCxnSpPr>
            <a:cxnSpLocks/>
          </p:cNvCxnSpPr>
          <p:nvPr/>
        </p:nvCxnSpPr>
        <p:spPr>
          <a:xfrm flipV="1">
            <a:off x="0" y="433332"/>
            <a:ext cx="12192000" cy="2072"/>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Fetching some Sample Data</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pic>
        <p:nvPicPr>
          <p:cNvPr id="5" name="Picture 4">
            <a:extLst>
              <a:ext uri="{FF2B5EF4-FFF2-40B4-BE49-F238E27FC236}">
                <a16:creationId xmlns:a16="http://schemas.microsoft.com/office/drawing/2014/main" id="{79CB5A18-89D2-130A-FB50-549D10B1E393}"/>
              </a:ext>
            </a:extLst>
          </p:cNvPr>
          <p:cNvPicPr>
            <a:picLocks noChangeAspect="1"/>
          </p:cNvPicPr>
          <p:nvPr/>
        </p:nvPicPr>
        <p:blipFill>
          <a:blip r:embed="rId3"/>
          <a:stretch>
            <a:fillRect/>
          </a:stretch>
        </p:blipFill>
        <p:spPr>
          <a:xfrm>
            <a:off x="233353" y="1246769"/>
            <a:ext cx="6247472" cy="5213407"/>
          </a:xfrm>
          <a:prstGeom prst="rect">
            <a:avLst/>
          </a:prstGeom>
        </p:spPr>
      </p:pic>
      <p:pic>
        <p:nvPicPr>
          <p:cNvPr id="8" name="Picture 7">
            <a:extLst>
              <a:ext uri="{FF2B5EF4-FFF2-40B4-BE49-F238E27FC236}">
                <a16:creationId xmlns:a16="http://schemas.microsoft.com/office/drawing/2014/main" id="{2B65BF74-C097-AB78-A097-37F463665B18}"/>
              </a:ext>
            </a:extLst>
          </p:cNvPr>
          <p:cNvPicPr>
            <a:picLocks noChangeAspect="1"/>
          </p:cNvPicPr>
          <p:nvPr/>
        </p:nvPicPr>
        <p:blipFill>
          <a:blip r:embed="rId4"/>
          <a:stretch>
            <a:fillRect/>
          </a:stretch>
        </p:blipFill>
        <p:spPr>
          <a:xfrm>
            <a:off x="4554026" y="2022609"/>
            <a:ext cx="7278199" cy="3071902"/>
          </a:xfrm>
          <a:prstGeom prst="rect">
            <a:avLst/>
          </a:prstGeom>
          <a:ln w="19050">
            <a:solidFill>
              <a:schemeClr val="accent1"/>
            </a:solidFill>
          </a:ln>
        </p:spPr>
      </p:pic>
      <p:sp>
        <p:nvSpPr>
          <p:cNvPr id="10" name="TextBox 9">
            <a:extLst>
              <a:ext uri="{FF2B5EF4-FFF2-40B4-BE49-F238E27FC236}">
                <a16:creationId xmlns:a16="http://schemas.microsoft.com/office/drawing/2014/main" id="{17BDA70A-BE33-1C74-C08B-D4E7CF4367F0}"/>
              </a:ext>
            </a:extLst>
          </p:cNvPr>
          <p:cNvSpPr txBox="1"/>
          <p:nvPr/>
        </p:nvSpPr>
        <p:spPr>
          <a:xfrm>
            <a:off x="6813468" y="1624021"/>
            <a:ext cx="6097978" cy="369332"/>
          </a:xfrm>
          <a:prstGeom prst="rect">
            <a:avLst/>
          </a:prstGeom>
          <a:noFill/>
        </p:spPr>
        <p:txBody>
          <a:bodyPr wrap="square">
            <a:spAutoFit/>
          </a:bodyPr>
          <a:lstStyle/>
          <a:p>
            <a:r>
              <a:rPr lang="en-US" dirty="0" err="1">
                <a:solidFill>
                  <a:schemeClr val="accent6">
                    <a:lumMod val="20000"/>
                    <a:lumOff val="80000"/>
                  </a:schemeClr>
                </a:solidFill>
              </a:rPr>
              <a:t>ivv_prc</a:t>
            </a:r>
            <a:r>
              <a:rPr lang="en-US" dirty="0">
                <a:solidFill>
                  <a:schemeClr val="accent6">
                    <a:lumMod val="20000"/>
                    <a:lumOff val="80000"/>
                  </a:schemeClr>
                </a:solidFill>
              </a:rPr>
              <a:t>: </a:t>
            </a:r>
            <a:r>
              <a:rPr lang="en-US" dirty="0" err="1">
                <a:solidFill>
                  <a:schemeClr val="accent6">
                    <a:lumMod val="20000"/>
                    <a:lumOff val="80000"/>
                  </a:schemeClr>
                </a:solidFill>
              </a:rPr>
              <a:t>dataframe</a:t>
            </a:r>
            <a:r>
              <a:rPr lang="en-US" dirty="0">
                <a:solidFill>
                  <a:schemeClr val="accent6">
                    <a:lumMod val="20000"/>
                    <a:lumOff val="80000"/>
                  </a:schemeClr>
                </a:solidFill>
              </a:rPr>
              <a:t> name in my code</a:t>
            </a:r>
            <a:endParaRPr lang="en-US" dirty="0"/>
          </a:p>
        </p:txBody>
      </p:sp>
    </p:spTree>
    <p:extLst>
      <p:ext uri="{BB962C8B-B14F-4D97-AF65-F5344CB8AC3E}">
        <p14:creationId xmlns:p14="http://schemas.microsoft.com/office/powerpoint/2010/main" val="931998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Date subtlety</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pic>
        <p:nvPicPr>
          <p:cNvPr id="8" name="Picture 7">
            <a:extLst>
              <a:ext uri="{FF2B5EF4-FFF2-40B4-BE49-F238E27FC236}">
                <a16:creationId xmlns:a16="http://schemas.microsoft.com/office/drawing/2014/main" id="{2B65BF74-C097-AB78-A097-37F463665B18}"/>
              </a:ext>
            </a:extLst>
          </p:cNvPr>
          <p:cNvPicPr>
            <a:picLocks noChangeAspect="1"/>
          </p:cNvPicPr>
          <p:nvPr/>
        </p:nvPicPr>
        <p:blipFill>
          <a:blip r:embed="rId3"/>
          <a:stretch>
            <a:fillRect/>
          </a:stretch>
        </p:blipFill>
        <p:spPr>
          <a:xfrm>
            <a:off x="233353" y="1314686"/>
            <a:ext cx="7278199" cy="3071902"/>
          </a:xfrm>
          <a:prstGeom prst="rect">
            <a:avLst/>
          </a:prstGeom>
          <a:ln w="19050">
            <a:solidFill>
              <a:schemeClr val="accent1"/>
            </a:solidFill>
          </a:ln>
        </p:spPr>
      </p:pic>
      <p:sp>
        <p:nvSpPr>
          <p:cNvPr id="10" name="TextBox 9">
            <a:extLst>
              <a:ext uri="{FF2B5EF4-FFF2-40B4-BE49-F238E27FC236}">
                <a16:creationId xmlns:a16="http://schemas.microsoft.com/office/drawing/2014/main" id="{17BDA70A-BE33-1C74-C08B-D4E7CF4367F0}"/>
              </a:ext>
            </a:extLst>
          </p:cNvPr>
          <p:cNvSpPr txBox="1"/>
          <p:nvPr/>
        </p:nvSpPr>
        <p:spPr>
          <a:xfrm>
            <a:off x="233353" y="945354"/>
            <a:ext cx="6097978" cy="369332"/>
          </a:xfrm>
          <a:prstGeom prst="rect">
            <a:avLst/>
          </a:prstGeom>
          <a:noFill/>
        </p:spPr>
        <p:txBody>
          <a:bodyPr wrap="square">
            <a:spAutoFit/>
          </a:bodyPr>
          <a:lstStyle/>
          <a:p>
            <a:r>
              <a:rPr lang="en-US" dirty="0" err="1">
                <a:solidFill>
                  <a:schemeClr val="accent6">
                    <a:lumMod val="20000"/>
                    <a:lumOff val="80000"/>
                  </a:schemeClr>
                </a:solidFill>
              </a:rPr>
              <a:t>ivv_prc</a:t>
            </a:r>
            <a:endParaRPr lang="en-US" dirty="0"/>
          </a:p>
        </p:txBody>
      </p:sp>
      <p:sp>
        <p:nvSpPr>
          <p:cNvPr id="6" name="TextBox 5">
            <a:extLst>
              <a:ext uri="{FF2B5EF4-FFF2-40B4-BE49-F238E27FC236}">
                <a16:creationId xmlns:a16="http://schemas.microsoft.com/office/drawing/2014/main" id="{146FF768-2794-48D2-C37B-C9804012CB4D}"/>
              </a:ext>
            </a:extLst>
          </p:cNvPr>
          <p:cNvSpPr txBox="1"/>
          <p:nvPr/>
        </p:nvSpPr>
        <p:spPr>
          <a:xfrm>
            <a:off x="7648428" y="1232486"/>
            <a:ext cx="4310216" cy="923330"/>
          </a:xfrm>
          <a:prstGeom prst="rect">
            <a:avLst/>
          </a:prstGeom>
          <a:noFill/>
        </p:spPr>
        <p:txBody>
          <a:bodyPr wrap="square">
            <a:spAutoFit/>
          </a:bodyPr>
          <a:lstStyle/>
          <a:p>
            <a:r>
              <a:rPr lang="en-US" dirty="0">
                <a:solidFill>
                  <a:schemeClr val="accent6">
                    <a:lumMod val="20000"/>
                    <a:lumOff val="80000"/>
                  </a:schemeClr>
                </a:solidFill>
              </a:rPr>
              <a:t>In this example, we’re assuming that we’re running this after market close on 08 Feb, but before market open on 09 Feb.</a:t>
            </a:r>
            <a:endParaRPr lang="en-US" dirty="0"/>
          </a:p>
        </p:txBody>
      </p:sp>
      <p:sp>
        <p:nvSpPr>
          <p:cNvPr id="9" name="TextBox 8">
            <a:extLst>
              <a:ext uri="{FF2B5EF4-FFF2-40B4-BE49-F238E27FC236}">
                <a16:creationId xmlns:a16="http://schemas.microsoft.com/office/drawing/2014/main" id="{1FBBEFDC-0F05-0484-FEE4-474A8A64126E}"/>
              </a:ext>
            </a:extLst>
          </p:cNvPr>
          <p:cNvSpPr txBox="1"/>
          <p:nvPr/>
        </p:nvSpPr>
        <p:spPr>
          <a:xfrm>
            <a:off x="7648427" y="2949318"/>
            <a:ext cx="4310216" cy="1200329"/>
          </a:xfrm>
          <a:prstGeom prst="rect">
            <a:avLst/>
          </a:prstGeom>
          <a:noFill/>
        </p:spPr>
        <p:txBody>
          <a:bodyPr wrap="square">
            <a:spAutoFit/>
          </a:bodyPr>
          <a:lstStyle/>
          <a:p>
            <a:r>
              <a:rPr lang="en-US" dirty="0">
                <a:solidFill>
                  <a:schemeClr val="accent6">
                    <a:lumMod val="20000"/>
                    <a:lumOff val="80000"/>
                  </a:schemeClr>
                </a:solidFill>
              </a:rPr>
              <a:t>Think of it as: “</a:t>
            </a:r>
            <a:r>
              <a:rPr lang="en-US" b="1" dirty="0"/>
              <a:t>today</a:t>
            </a:r>
            <a:r>
              <a:rPr lang="en-US" dirty="0">
                <a:solidFill>
                  <a:schemeClr val="accent6">
                    <a:lumMod val="20000"/>
                    <a:lumOff val="80000"/>
                  </a:schemeClr>
                </a:solidFill>
              </a:rPr>
              <a:t>” = the next business day after the last closing price we have (because if we had a later closing price… we’d use it! </a:t>
            </a:r>
            <a:r>
              <a:rPr lang="en-US" dirty="0">
                <a:solidFill>
                  <a:schemeClr val="accent6">
                    <a:lumMod val="20000"/>
                    <a:lumOff val="80000"/>
                  </a:schemeClr>
                </a:solidFill>
                <a:sym typeface="Wingdings" pitchFamily="2" charset="2"/>
              </a:rPr>
              <a:t>)</a:t>
            </a:r>
            <a:endParaRPr lang="en-US" dirty="0"/>
          </a:p>
        </p:txBody>
      </p:sp>
      <p:sp>
        <p:nvSpPr>
          <p:cNvPr id="11" name="TextBox 10">
            <a:extLst>
              <a:ext uri="{FF2B5EF4-FFF2-40B4-BE49-F238E27FC236}">
                <a16:creationId xmlns:a16="http://schemas.microsoft.com/office/drawing/2014/main" id="{122C1539-FD76-B0B6-F44B-A9D59CCF7E94}"/>
              </a:ext>
            </a:extLst>
          </p:cNvPr>
          <p:cNvSpPr txBox="1"/>
          <p:nvPr/>
        </p:nvSpPr>
        <p:spPr>
          <a:xfrm>
            <a:off x="233353" y="4943149"/>
            <a:ext cx="11725290" cy="707886"/>
          </a:xfrm>
          <a:prstGeom prst="rect">
            <a:avLst/>
          </a:prstGeom>
          <a:noFill/>
        </p:spPr>
        <p:txBody>
          <a:bodyPr wrap="square">
            <a:spAutoFit/>
          </a:bodyPr>
          <a:lstStyle/>
          <a:p>
            <a:pPr algn="ctr"/>
            <a:r>
              <a:rPr lang="en-US" sz="2000" dirty="0">
                <a:solidFill>
                  <a:schemeClr val="accent6">
                    <a:lumMod val="20000"/>
                    <a:lumOff val="80000"/>
                  </a:schemeClr>
                </a:solidFill>
              </a:rPr>
              <a:t>You can assume that you wouldn’t run </a:t>
            </a:r>
            <a:r>
              <a:rPr lang="en-US" sz="2000" b="1" u="sng" dirty="0">
                <a:solidFill>
                  <a:schemeClr val="accent6">
                    <a:lumMod val="20000"/>
                    <a:lumOff val="80000"/>
                  </a:schemeClr>
                </a:solidFill>
              </a:rPr>
              <a:t>entry</a:t>
            </a:r>
            <a:r>
              <a:rPr lang="en-US" sz="2000" dirty="0">
                <a:solidFill>
                  <a:schemeClr val="accent6">
                    <a:lumMod val="20000"/>
                    <a:lumOff val="80000"/>
                  </a:schemeClr>
                </a:solidFill>
              </a:rPr>
              <a:t> order scripts during market hours on a trading day because this strategy works by having those orders already submitted and ready to go when the market opens.</a:t>
            </a:r>
          </a:p>
        </p:txBody>
      </p:sp>
    </p:spTree>
    <p:extLst>
      <p:ext uri="{BB962C8B-B14F-4D97-AF65-F5344CB8AC3E}">
        <p14:creationId xmlns:p14="http://schemas.microsoft.com/office/powerpoint/2010/main" val="3895115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Getting the Next Business Day in Refinitiv</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pic>
        <p:nvPicPr>
          <p:cNvPr id="7" name="Picture 6">
            <a:extLst>
              <a:ext uri="{FF2B5EF4-FFF2-40B4-BE49-F238E27FC236}">
                <a16:creationId xmlns:a16="http://schemas.microsoft.com/office/drawing/2014/main" id="{2799BAB0-685E-0E05-97AC-7A19F4D4AE7C}"/>
              </a:ext>
            </a:extLst>
          </p:cNvPr>
          <p:cNvPicPr>
            <a:picLocks noChangeAspect="1"/>
          </p:cNvPicPr>
          <p:nvPr/>
        </p:nvPicPr>
        <p:blipFill>
          <a:blip r:embed="rId3"/>
          <a:stretch>
            <a:fillRect/>
          </a:stretch>
        </p:blipFill>
        <p:spPr>
          <a:xfrm>
            <a:off x="1433570" y="1354743"/>
            <a:ext cx="9324859" cy="4915429"/>
          </a:xfrm>
          <a:prstGeom prst="rect">
            <a:avLst/>
          </a:prstGeom>
        </p:spPr>
      </p:pic>
    </p:spTree>
    <p:extLst>
      <p:ext uri="{BB962C8B-B14F-4D97-AF65-F5344CB8AC3E}">
        <p14:creationId xmlns:p14="http://schemas.microsoft.com/office/powerpoint/2010/main" val="2211636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Making a blotter for an entry strategy</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54ECC2-A140-6D50-F18B-5D7F71906994}"/>
                  </a:ext>
                </a:extLst>
              </p:cNvPr>
              <p:cNvSpPr txBox="1"/>
              <p:nvPr/>
            </p:nvSpPr>
            <p:spPr>
              <a:xfrm>
                <a:off x="5234846" y="1966012"/>
                <a:ext cx="1722304" cy="923330"/>
              </a:xfrm>
              <a:prstGeom prst="rect">
                <a:avLst/>
              </a:prstGeom>
              <a:noFill/>
            </p:spPr>
            <p:txBody>
              <a:bodyPr wrap="square">
                <a:spAutoFit/>
              </a:bodyPr>
              <a:lstStyle/>
              <a:p>
                <a:r>
                  <a:rPr lang="en-US" sz="1800" b="1" dirty="0">
                    <a:solidFill>
                      <a:schemeClr val="accent1">
                        <a:lumMod val="20000"/>
                        <a:lumOff val="80000"/>
                      </a:schemeClr>
                    </a:solidFill>
                  </a:rPr>
                  <a:t>PARAMETERS</a:t>
                </a:r>
                <a:endParaRPr lang="en-US" sz="1800" i="1" dirty="0">
                  <a:solidFill>
                    <a:schemeClr val="accent1">
                      <a:lumMod val="20000"/>
                      <a:lumOff val="8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i="1" smtClean="0">
                              <a:solidFill>
                                <a:srgbClr val="FFFF00"/>
                              </a:solidFill>
                              <a:latin typeface="Cambria Math" panose="02040503050406030204" pitchFamily="18" charset="0"/>
                              <a:ea typeface="Cambria Math" panose="02040503050406030204" pitchFamily="18" charset="0"/>
                            </a:rPr>
                            <m:t>𝛼</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=−1%</m:t>
                      </m:r>
                    </m:oMath>
                  </m:oMathPara>
                </a14:m>
                <a:endParaRPr lang="en-US" dirty="0"/>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𝑛</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=3 </m:t>
                      </m:r>
                      <m:r>
                        <m:rPr>
                          <m:nor/>
                        </m:rPr>
                        <a:rPr lang="en-US" sz="1800" b="0" i="0" smtClean="0">
                          <a:solidFill>
                            <a:schemeClr val="accent6">
                              <a:lumMod val="20000"/>
                              <a:lumOff val="80000"/>
                            </a:schemeClr>
                          </a:solidFill>
                          <a:latin typeface="Cambria Math" panose="02040503050406030204" pitchFamily="18" charset="0"/>
                        </a:rPr>
                        <m:t>days</m:t>
                      </m:r>
                    </m:oMath>
                  </m:oMathPara>
                </a14:m>
                <a:endParaRPr lang="en-US" dirty="0"/>
              </a:p>
            </p:txBody>
          </p:sp>
        </mc:Choice>
        <mc:Fallback xmlns="">
          <p:sp>
            <p:nvSpPr>
              <p:cNvPr id="19" name="TextBox 18">
                <a:extLst>
                  <a:ext uri="{FF2B5EF4-FFF2-40B4-BE49-F238E27FC236}">
                    <a16:creationId xmlns:a16="http://schemas.microsoft.com/office/drawing/2014/main" id="{0D54ECC2-A140-6D50-F18B-5D7F71906994}"/>
                  </a:ext>
                </a:extLst>
              </p:cNvPr>
              <p:cNvSpPr txBox="1">
                <a:spLocks noRot="1" noChangeAspect="1" noMove="1" noResize="1" noEditPoints="1" noAdjustHandles="1" noChangeArrowheads="1" noChangeShapeType="1" noTextEdit="1"/>
              </p:cNvSpPr>
              <p:nvPr/>
            </p:nvSpPr>
            <p:spPr>
              <a:xfrm>
                <a:off x="5234846" y="1966012"/>
                <a:ext cx="1722304" cy="923330"/>
              </a:xfrm>
              <a:prstGeom prst="rect">
                <a:avLst/>
              </a:prstGeom>
              <a:blipFill>
                <a:blip r:embed="rId3"/>
                <a:stretch>
                  <a:fillRect l="-3191" t="-3974" b="-4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4BC8CE3-159A-C706-54FC-86ADF134EEEB}"/>
                  </a:ext>
                </a:extLst>
              </p:cNvPr>
              <p:cNvSpPr txBox="1"/>
              <p:nvPr/>
            </p:nvSpPr>
            <p:spPr>
              <a:xfrm>
                <a:off x="2186940" y="3368494"/>
                <a:ext cx="7818116" cy="1200329"/>
              </a:xfrm>
              <a:prstGeom prst="rect">
                <a:avLst/>
              </a:prstGeom>
              <a:noFill/>
            </p:spPr>
            <p:txBody>
              <a:bodyPr wrap="square">
                <a:spAutoFit/>
              </a:bodyPr>
              <a:lstStyle/>
              <a:p>
                <a:r>
                  <a:rPr lang="en-US" sz="2400" b="1" dirty="0">
                    <a:solidFill>
                      <a:schemeClr val="accent3"/>
                    </a:solidFill>
                  </a:rPr>
                  <a:t>Logic</a:t>
                </a:r>
                <a:r>
                  <a:rPr lang="en-US" sz="2400" b="1" dirty="0">
                    <a:solidFill>
                      <a:schemeClr val="accent6">
                        <a:lumMod val="20000"/>
                        <a:lumOff val="80000"/>
                      </a:schemeClr>
                    </a:solidFill>
                  </a:rPr>
                  <a:t>: </a:t>
                </a:r>
                <a:r>
                  <a:rPr lang="en-US" sz="2400" dirty="0">
                    <a:solidFill>
                      <a:schemeClr val="accent6">
                        <a:lumMod val="20000"/>
                        <a:lumOff val="80000"/>
                      </a:schemeClr>
                    </a:solidFill>
                  </a:rPr>
                  <a:t>Before market open each morning, submit a limit order to buy at </a:t>
                </a:r>
                <a14:m>
                  <m:oMath xmlns:m="http://schemas.openxmlformats.org/officeDocument/2006/math">
                    <m:r>
                      <a:rPr lang="en-US" sz="2400" b="0" i="1" smtClean="0">
                        <a:solidFill>
                          <a:schemeClr val="tx1"/>
                        </a:solidFill>
                        <a:latin typeface="Cambria Math" panose="02040503050406030204" pitchFamily="18" charset="0"/>
                      </a:rPr>
                      <m:t>𝑙𝑚𝑡</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𝑝𝑟𝑐</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sSub>
                          <m:sSubPr>
                            <m:ctrlPr>
                              <a:rPr lang="en-US" sz="2400" i="1" smtClean="0">
                                <a:solidFill>
                                  <a:srgbClr val="FFFF00"/>
                                </a:solidFill>
                                <a:latin typeface="Cambria Math" panose="02040503050406030204" pitchFamily="18" charset="0"/>
                              </a:rPr>
                            </m:ctrlPr>
                          </m:sSubPr>
                          <m:e>
                            <m:r>
                              <a:rPr lang="en-US" sz="2400" i="1">
                                <a:solidFill>
                                  <a:srgbClr val="FFFF00"/>
                                </a:solidFill>
                                <a:latin typeface="Cambria Math" panose="02040503050406030204" pitchFamily="18" charset="0"/>
                                <a:ea typeface="Cambria Math" panose="02040503050406030204" pitchFamily="18" charset="0"/>
                              </a:rPr>
                              <m:t>𝛼</m:t>
                            </m:r>
                          </m:e>
                          <m:sub>
                            <m:r>
                              <a:rPr lang="en-US" sz="2400" i="1">
                                <a:solidFill>
                                  <a:srgbClr val="FFFF00"/>
                                </a:solidFill>
                                <a:latin typeface="Cambria Math" panose="02040503050406030204" pitchFamily="18" charset="0"/>
                              </a:rPr>
                              <m:t>1</m:t>
                            </m:r>
                          </m:sub>
                        </m:sSub>
                      </m:e>
                    </m:d>
                    <m:r>
                      <a:rPr lang="en-US" sz="2400" b="0" i="1" smtClean="0">
                        <a:solidFill>
                          <a:schemeClr val="tx1"/>
                        </a:solidFill>
                        <a:latin typeface="Cambria Math" panose="02040503050406030204" pitchFamily="18" charset="0"/>
                        <a:ea typeface="Cambria Math" panose="02040503050406030204" pitchFamily="18" charset="0"/>
                      </a:rPr>
                      <m:t>𝑐𝑙𝑠</m:t>
                    </m:r>
                    <m:r>
                      <a:rPr lang="en-US" sz="2400" b="0" i="1" smtClean="0">
                        <a:solidFill>
                          <a:schemeClr val="tx1"/>
                        </a:solidFill>
                        <a:latin typeface="Cambria Math" panose="02040503050406030204" pitchFamily="18" charset="0"/>
                        <a:ea typeface="Cambria Math" panose="02040503050406030204" pitchFamily="18" charset="0"/>
                      </a:rPr>
                      <m:t>_</m:t>
                    </m:r>
                    <m:r>
                      <a:rPr lang="en-US" sz="2400" b="0" i="1" smtClean="0">
                        <a:solidFill>
                          <a:schemeClr val="tx1"/>
                        </a:solidFill>
                        <a:latin typeface="Cambria Math" panose="02040503050406030204" pitchFamily="18" charset="0"/>
                        <a:ea typeface="Cambria Math" panose="02040503050406030204" pitchFamily="18" charset="0"/>
                      </a:rPr>
                      <m:t>𝑝𝑟𝑐</m:t>
                    </m:r>
                  </m:oMath>
                </a14:m>
                <a:r>
                  <a:rPr lang="en-US" sz="2400" dirty="0">
                    <a:solidFill>
                      <a:schemeClr val="accent6">
                        <a:lumMod val="20000"/>
                        <a:lumOff val="80000"/>
                      </a:schemeClr>
                    </a:solidFill>
                  </a:rPr>
                  <a:t>. If the limit order does not fill within </a:t>
                </a:r>
                <a14:m>
                  <m:oMath xmlns:m="http://schemas.openxmlformats.org/officeDocument/2006/math">
                    <m:sSub>
                      <m:sSubPr>
                        <m:ctrlPr>
                          <a:rPr lang="en-US" sz="2400" i="1">
                            <a:solidFill>
                              <a:srgbClr val="FFFF00"/>
                            </a:solidFill>
                            <a:latin typeface="Cambria Math" panose="02040503050406030204" pitchFamily="18" charset="0"/>
                          </a:rPr>
                        </m:ctrlPr>
                      </m:sSubPr>
                      <m:e>
                        <m:r>
                          <a:rPr lang="en-US" sz="2400" i="1">
                            <a:solidFill>
                              <a:srgbClr val="FFFF00"/>
                            </a:solidFill>
                            <a:latin typeface="Cambria Math" panose="02040503050406030204" pitchFamily="18" charset="0"/>
                          </a:rPr>
                          <m:t>𝑛</m:t>
                        </m:r>
                      </m:e>
                      <m:sub>
                        <m:r>
                          <a:rPr lang="en-US" sz="2400" i="1">
                            <a:solidFill>
                              <a:srgbClr val="FFFF00"/>
                            </a:solidFill>
                            <a:latin typeface="Cambria Math" panose="02040503050406030204" pitchFamily="18" charset="0"/>
                          </a:rPr>
                          <m:t>1</m:t>
                        </m:r>
                      </m:sub>
                    </m:sSub>
                    <m:r>
                      <a:rPr lang="en-US" sz="2400" i="1">
                        <a:solidFill>
                          <a:schemeClr val="accent6">
                            <a:lumMod val="20000"/>
                            <a:lumOff val="80000"/>
                          </a:schemeClr>
                        </a:solidFill>
                        <a:latin typeface="Cambria Math" panose="02040503050406030204" pitchFamily="18" charset="0"/>
                      </a:rPr>
                      <m:t>=3 </m:t>
                    </m:r>
                    <m:r>
                      <m:rPr>
                        <m:nor/>
                      </m:rPr>
                      <a:rPr lang="en-US" sz="2400">
                        <a:solidFill>
                          <a:schemeClr val="accent6">
                            <a:lumMod val="20000"/>
                            <a:lumOff val="80000"/>
                          </a:schemeClr>
                        </a:solidFill>
                        <a:latin typeface="Cambria Math" panose="02040503050406030204" pitchFamily="18" charset="0"/>
                      </a:rPr>
                      <m:t>days</m:t>
                    </m:r>
                  </m:oMath>
                </a14:m>
                <a:r>
                  <a:rPr lang="en-US" sz="2400" dirty="0">
                    <a:solidFill>
                      <a:schemeClr val="accent6">
                        <a:lumMod val="20000"/>
                        <a:lumOff val="80000"/>
                      </a:schemeClr>
                    </a:solidFill>
                  </a:rPr>
                  <a:t>, then cancel it.</a:t>
                </a:r>
              </a:p>
            </p:txBody>
          </p:sp>
        </mc:Choice>
        <mc:Fallback xmlns="">
          <p:sp>
            <p:nvSpPr>
              <p:cNvPr id="3" name="TextBox 2">
                <a:extLst>
                  <a:ext uri="{FF2B5EF4-FFF2-40B4-BE49-F238E27FC236}">
                    <a16:creationId xmlns:a16="http://schemas.microsoft.com/office/drawing/2014/main" id="{14BC8CE3-159A-C706-54FC-86ADF134EEEB}"/>
                  </a:ext>
                </a:extLst>
              </p:cNvPr>
              <p:cNvSpPr txBox="1">
                <a:spLocks noRot="1" noChangeAspect="1" noMove="1" noResize="1" noEditPoints="1" noAdjustHandles="1" noChangeArrowheads="1" noChangeShapeType="1" noTextEdit="1"/>
              </p:cNvSpPr>
              <p:nvPr/>
            </p:nvSpPr>
            <p:spPr>
              <a:xfrm>
                <a:off x="2186940" y="3368494"/>
                <a:ext cx="7818116" cy="1200329"/>
              </a:xfrm>
              <a:prstGeom prst="rect">
                <a:avLst/>
              </a:prstGeom>
              <a:blipFill>
                <a:blip r:embed="rId4"/>
                <a:stretch>
                  <a:fillRect l="-1248" t="-4082" r="-1716" b="-11224"/>
                </a:stretch>
              </a:blipFill>
            </p:spPr>
            <p:txBody>
              <a:bodyPr/>
              <a:lstStyle/>
              <a:p>
                <a:r>
                  <a:rPr lang="en-US">
                    <a:noFill/>
                  </a:rPr>
                  <a:t> </a:t>
                </a:r>
              </a:p>
            </p:txBody>
          </p:sp>
        </mc:Fallback>
      </mc:AlternateContent>
    </p:spTree>
    <p:extLst>
      <p:ext uri="{BB962C8B-B14F-4D97-AF65-F5344CB8AC3E}">
        <p14:creationId xmlns:p14="http://schemas.microsoft.com/office/powerpoint/2010/main" val="294914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Text&#10;&#10;Description automatically generated">
            <a:extLst>
              <a:ext uri="{FF2B5EF4-FFF2-40B4-BE49-F238E27FC236}">
                <a16:creationId xmlns:a16="http://schemas.microsoft.com/office/drawing/2014/main" id="{B39DD29F-8E8D-A4B1-1D76-139C54B98A19}"/>
              </a:ext>
            </a:extLst>
          </p:cNvPr>
          <p:cNvPicPr>
            <a:picLocks noChangeAspect="1"/>
          </p:cNvPicPr>
          <p:nvPr/>
        </p:nvPicPr>
        <p:blipFill>
          <a:blip r:embed="rId3"/>
          <a:stretch>
            <a:fillRect/>
          </a:stretch>
        </p:blipFill>
        <p:spPr>
          <a:xfrm>
            <a:off x="442975" y="5671611"/>
            <a:ext cx="6667500" cy="876300"/>
          </a:xfrm>
          <a:prstGeom prst="rect">
            <a:avLst/>
          </a:prstGeom>
        </p:spPr>
      </p:pic>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HW2</a:t>
            </a:r>
            <a:r>
              <a:rPr lang="en-US" sz="4800" b="1" dirty="0">
                <a:solidFill>
                  <a:schemeClr val="accent6">
                    <a:lumMod val="20000"/>
                    <a:lumOff val="80000"/>
                  </a:schemeClr>
                </a:solidFill>
                <a:latin typeface="+mn-lt"/>
                <a:ea typeface="+mn-ea"/>
                <a:cs typeface="+mn-cs"/>
              </a:rPr>
              <a:t>: </a:t>
            </a:r>
            <a:r>
              <a:rPr lang="en-US" sz="4800" dirty="0">
                <a:solidFill>
                  <a:schemeClr val="accent6">
                    <a:lumMod val="20000"/>
                    <a:lumOff val="80000"/>
                  </a:schemeClr>
                </a:solidFill>
                <a:latin typeface="+mn-lt"/>
                <a:ea typeface="+mn-ea"/>
                <a:cs typeface="+mn-cs"/>
              </a:rPr>
              <a:t>Example</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D54ECC2-A140-6D50-F18B-5D7F71906994}"/>
                  </a:ext>
                </a:extLst>
              </p:cNvPr>
              <p:cNvSpPr txBox="1"/>
              <p:nvPr/>
            </p:nvSpPr>
            <p:spPr>
              <a:xfrm>
                <a:off x="10353256" y="1073914"/>
                <a:ext cx="1722304" cy="923330"/>
              </a:xfrm>
              <a:prstGeom prst="rect">
                <a:avLst/>
              </a:prstGeom>
              <a:noFill/>
            </p:spPr>
            <p:txBody>
              <a:bodyPr wrap="square">
                <a:spAutoFit/>
              </a:bodyPr>
              <a:lstStyle/>
              <a:p>
                <a:r>
                  <a:rPr lang="en-US" sz="1800" b="1" dirty="0">
                    <a:solidFill>
                      <a:schemeClr val="accent1">
                        <a:lumMod val="20000"/>
                        <a:lumOff val="80000"/>
                      </a:schemeClr>
                    </a:solidFill>
                  </a:rPr>
                  <a:t>PARAMETERS</a:t>
                </a:r>
                <a:endParaRPr lang="en-US" sz="1800" i="1" dirty="0">
                  <a:solidFill>
                    <a:schemeClr val="accent1">
                      <a:lumMod val="20000"/>
                      <a:lumOff val="8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i="1" smtClean="0">
                              <a:solidFill>
                                <a:srgbClr val="FFFF00"/>
                              </a:solidFill>
                              <a:latin typeface="Cambria Math" panose="02040503050406030204" pitchFamily="18" charset="0"/>
                              <a:ea typeface="Cambria Math" panose="02040503050406030204" pitchFamily="18" charset="0"/>
                            </a:rPr>
                            <m:t>𝛼</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=−1%</m:t>
                      </m:r>
                    </m:oMath>
                  </m:oMathPara>
                </a14:m>
                <a:endParaRPr lang="en-US" dirty="0"/>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𝑛</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=3 </m:t>
                      </m:r>
                      <m:r>
                        <m:rPr>
                          <m:nor/>
                        </m:rPr>
                        <a:rPr lang="en-US" sz="1800" b="0" i="0" smtClean="0">
                          <a:solidFill>
                            <a:schemeClr val="accent6">
                              <a:lumMod val="20000"/>
                              <a:lumOff val="80000"/>
                            </a:schemeClr>
                          </a:solidFill>
                          <a:latin typeface="Cambria Math" panose="02040503050406030204" pitchFamily="18" charset="0"/>
                        </a:rPr>
                        <m:t>days</m:t>
                      </m:r>
                    </m:oMath>
                  </m:oMathPara>
                </a14:m>
                <a:endParaRPr lang="en-US" dirty="0"/>
              </a:p>
            </p:txBody>
          </p:sp>
        </mc:Choice>
        <mc:Fallback>
          <p:sp>
            <p:nvSpPr>
              <p:cNvPr id="19" name="TextBox 18">
                <a:extLst>
                  <a:ext uri="{FF2B5EF4-FFF2-40B4-BE49-F238E27FC236}">
                    <a16:creationId xmlns:a16="http://schemas.microsoft.com/office/drawing/2014/main" id="{0D54ECC2-A140-6D50-F18B-5D7F71906994}"/>
                  </a:ext>
                </a:extLst>
              </p:cNvPr>
              <p:cNvSpPr txBox="1">
                <a:spLocks noRot="1" noChangeAspect="1" noMove="1" noResize="1" noEditPoints="1" noAdjustHandles="1" noChangeArrowheads="1" noChangeShapeType="1" noTextEdit="1"/>
              </p:cNvSpPr>
              <p:nvPr/>
            </p:nvSpPr>
            <p:spPr>
              <a:xfrm>
                <a:off x="10353256" y="1073914"/>
                <a:ext cx="1722304" cy="923330"/>
              </a:xfrm>
              <a:prstGeom prst="rect">
                <a:avLst/>
              </a:prstGeom>
              <a:blipFill>
                <a:blip r:embed="rId4"/>
                <a:stretch>
                  <a:fillRect l="-2941" t="-2703" b="-5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4BC8CE3-159A-C706-54FC-86ADF134EEEB}"/>
                  </a:ext>
                </a:extLst>
              </p:cNvPr>
              <p:cNvSpPr txBox="1"/>
              <p:nvPr/>
            </p:nvSpPr>
            <p:spPr>
              <a:xfrm>
                <a:off x="348012" y="1407359"/>
                <a:ext cx="5231153" cy="1323439"/>
              </a:xfrm>
              <a:prstGeom prst="rect">
                <a:avLst/>
              </a:prstGeom>
              <a:noFill/>
            </p:spPr>
            <p:txBody>
              <a:bodyPr wrap="square">
                <a:spAutoFit/>
              </a:bodyPr>
              <a:lstStyle/>
              <a:p>
                <a:r>
                  <a:rPr lang="en-US" sz="2000" dirty="0">
                    <a:solidFill>
                      <a:schemeClr val="accent6">
                        <a:lumMod val="20000"/>
                        <a:lumOff val="80000"/>
                      </a:schemeClr>
                    </a:solidFill>
                  </a:rPr>
                  <a:t>On the morning of </a:t>
                </a:r>
                <a:r>
                  <a:rPr lang="en-US" sz="2000" dirty="0">
                    <a:solidFill>
                      <a:schemeClr val="accent1">
                        <a:lumMod val="20000"/>
                        <a:lumOff val="80000"/>
                      </a:schemeClr>
                    </a:solidFill>
                  </a:rPr>
                  <a:t>31 Jan 2023</a:t>
                </a:r>
                <a:r>
                  <a:rPr lang="en-US" sz="2000" dirty="0">
                    <a:solidFill>
                      <a:schemeClr val="accent6">
                        <a:lumMod val="20000"/>
                        <a:lumOff val="80000"/>
                      </a:schemeClr>
                    </a:solidFill>
                  </a:rPr>
                  <a:t>, before market open, observe </a:t>
                </a:r>
                <a:r>
                  <a:rPr lang="en-US" sz="2000" b="1" dirty="0">
                    <a:solidFill>
                      <a:schemeClr val="accent1">
                        <a:lumMod val="40000"/>
                        <a:lumOff val="60000"/>
                      </a:schemeClr>
                    </a:solidFill>
                  </a:rPr>
                  <a:t>IVV</a:t>
                </a:r>
                <a:r>
                  <a:rPr lang="en-US" sz="2000" dirty="0">
                    <a:solidFill>
                      <a:schemeClr val="accent6">
                        <a:lumMod val="20000"/>
                        <a:lumOff val="80000"/>
                      </a:schemeClr>
                    </a:solidFill>
                  </a:rPr>
                  <a:t>’s last closing price of </a:t>
                </a:r>
                <a:r>
                  <a:rPr lang="en-US" sz="2000" b="1" dirty="0">
                    <a:solidFill>
                      <a:schemeClr val="accent6">
                        <a:lumMod val="60000"/>
                        <a:lumOff val="40000"/>
                      </a:schemeClr>
                    </a:solidFill>
                  </a:rPr>
                  <a:t>$402.47</a:t>
                </a:r>
                <a:r>
                  <a:rPr lang="en-US" sz="2000" dirty="0">
                    <a:solidFill>
                      <a:schemeClr val="accent6">
                        <a:lumMod val="20000"/>
                        <a:lumOff val="80000"/>
                      </a:schemeClr>
                    </a:solidFill>
                  </a:rPr>
                  <a:t>. Submit a limit order: </a:t>
                </a:r>
              </a:p>
              <a:p>
                <a14:m>
                  <m:oMathPara xmlns:m="http://schemas.openxmlformats.org/officeDocument/2006/math">
                    <m:oMathParaPr>
                      <m:jc m:val="centerGroup"/>
                    </m:oMathParaPr>
                    <m:oMath xmlns:m="http://schemas.openxmlformats.org/officeDocument/2006/math">
                      <m:r>
                        <m:rPr>
                          <m:nor/>
                        </m:rPr>
                        <a:rPr lang="en-US" sz="2000" b="0" i="0" smtClean="0">
                          <a:solidFill>
                            <a:schemeClr val="tx1"/>
                          </a:solidFill>
                          <a:latin typeface="Cambria Math" panose="02040503050406030204" pitchFamily="18" charset="0"/>
                        </a:rPr>
                        <m:t>lmt</m:t>
                      </m:r>
                      <m:r>
                        <m:rPr>
                          <m:nor/>
                        </m:rPr>
                        <a:rPr lang="en-US" sz="2000" b="0" i="0" smtClean="0">
                          <a:solidFill>
                            <a:schemeClr val="tx1"/>
                          </a:solidFill>
                          <a:latin typeface="Cambria Math" panose="02040503050406030204" pitchFamily="18" charset="0"/>
                        </a:rPr>
                        <m:t>_</m:t>
                      </m:r>
                      <m:r>
                        <m:rPr>
                          <m:nor/>
                        </m:rPr>
                        <a:rPr lang="en-US" sz="2000" b="0" i="0" smtClean="0">
                          <a:solidFill>
                            <a:schemeClr val="tx1"/>
                          </a:solidFill>
                          <a:latin typeface="Cambria Math" panose="02040503050406030204" pitchFamily="18" charset="0"/>
                        </a:rPr>
                        <m:t>prc</m:t>
                      </m:r>
                      <m:r>
                        <a:rPr lang="en-US" sz="2000" b="0" i="1" smtClean="0">
                          <a:solidFill>
                            <a:schemeClr val="tx1"/>
                          </a:solidFill>
                          <a:latin typeface="Cambria Math" panose="02040503050406030204" pitchFamily="18" charset="0"/>
                        </a:rPr>
                        <m:t>=</m:t>
                      </m:r>
                      <m:d>
                        <m:dPr>
                          <m:ctrlPr>
                            <a:rPr lang="en-US" sz="200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sSub>
                            <m:sSubPr>
                              <m:ctrlPr>
                                <a:rPr lang="en-US" sz="2000" i="1">
                                  <a:solidFill>
                                    <a:srgbClr val="FFFF00"/>
                                  </a:solidFill>
                                  <a:latin typeface="Cambria Math" panose="02040503050406030204" pitchFamily="18" charset="0"/>
                                </a:rPr>
                              </m:ctrlPr>
                            </m:sSubPr>
                            <m:e>
                              <m:r>
                                <a:rPr lang="en-US" sz="2000" b="0" i="1">
                                  <a:solidFill>
                                    <a:srgbClr val="FFFF00"/>
                                  </a:solidFill>
                                  <a:latin typeface="Cambria Math" panose="02040503050406030204" pitchFamily="18" charset="0"/>
                                  <a:ea typeface="Cambria Math" panose="02040503050406030204" pitchFamily="18" charset="0"/>
                                </a:rPr>
                                <m:t>𝛼</m:t>
                              </m:r>
                            </m:e>
                            <m:sub>
                              <m:r>
                                <a:rPr lang="en-US" sz="2000" b="0" i="1">
                                  <a:solidFill>
                                    <a:srgbClr val="FFFF00"/>
                                  </a:solidFill>
                                  <a:latin typeface="Cambria Math" panose="02040503050406030204" pitchFamily="18" charset="0"/>
                                </a:rPr>
                                <m:t>1</m:t>
                              </m:r>
                            </m:sub>
                          </m:sSub>
                        </m:e>
                      </m:d>
                      <m:r>
                        <a:rPr lang="en-US" sz="2000" b="0" i="1" smtClean="0">
                          <a:solidFill>
                            <a:schemeClr val="tx1"/>
                          </a:solidFill>
                          <a:latin typeface="Cambria Math" panose="02040503050406030204" pitchFamily="18" charset="0"/>
                        </a:rPr>
                        <m:t>$402.47=</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𝟑𝟗𝟖</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𝟒𝟓</m:t>
                      </m:r>
                      <m:r>
                        <a:rPr lang="en-US" sz="2000" b="0" i="0" smtClean="0">
                          <a:solidFill>
                            <a:schemeClr val="tx1"/>
                          </a:solidFill>
                          <a:latin typeface="Cambria Math" panose="02040503050406030204" pitchFamily="18" charset="0"/>
                        </a:rPr>
                        <m:t> </m:t>
                      </m:r>
                    </m:oMath>
                  </m:oMathPara>
                </a14:m>
                <a:endParaRPr lang="en-US" sz="2400" dirty="0">
                  <a:solidFill>
                    <a:schemeClr val="accent6">
                      <a:lumMod val="20000"/>
                      <a:lumOff val="80000"/>
                    </a:schemeClr>
                  </a:solidFill>
                </a:endParaRPr>
              </a:p>
            </p:txBody>
          </p:sp>
        </mc:Choice>
        <mc:Fallback>
          <p:sp>
            <p:nvSpPr>
              <p:cNvPr id="3" name="TextBox 2">
                <a:extLst>
                  <a:ext uri="{FF2B5EF4-FFF2-40B4-BE49-F238E27FC236}">
                    <a16:creationId xmlns:a16="http://schemas.microsoft.com/office/drawing/2014/main" id="{14BC8CE3-159A-C706-54FC-86ADF134EEEB}"/>
                  </a:ext>
                </a:extLst>
              </p:cNvPr>
              <p:cNvSpPr txBox="1">
                <a:spLocks noRot="1" noChangeAspect="1" noMove="1" noResize="1" noEditPoints="1" noAdjustHandles="1" noChangeArrowheads="1" noChangeShapeType="1" noTextEdit="1"/>
              </p:cNvSpPr>
              <p:nvPr/>
            </p:nvSpPr>
            <p:spPr>
              <a:xfrm>
                <a:off x="348012" y="1407359"/>
                <a:ext cx="5231153" cy="1323439"/>
              </a:xfrm>
              <a:prstGeom prst="rect">
                <a:avLst/>
              </a:prstGeom>
              <a:blipFill>
                <a:blip r:embed="rId5"/>
                <a:stretch>
                  <a:fillRect l="-1211" t="-1887" r="-969" b="-471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207C9C0-3227-A00B-3796-787D7C0AFBC1}"/>
              </a:ext>
            </a:extLst>
          </p:cNvPr>
          <p:cNvPicPr>
            <a:picLocks noChangeAspect="1"/>
          </p:cNvPicPr>
          <p:nvPr/>
        </p:nvPicPr>
        <p:blipFill>
          <a:blip r:embed="rId6"/>
          <a:stretch>
            <a:fillRect/>
          </a:stretch>
        </p:blipFill>
        <p:spPr>
          <a:xfrm>
            <a:off x="5753641" y="2475571"/>
            <a:ext cx="6205003" cy="2618939"/>
          </a:xfrm>
          <a:prstGeom prst="rect">
            <a:avLst/>
          </a:prstGeom>
          <a:ln w="19050">
            <a:solidFill>
              <a:schemeClr val="accent1"/>
            </a:solidFill>
          </a:ln>
        </p:spPr>
      </p:pic>
      <p:sp>
        <p:nvSpPr>
          <p:cNvPr id="6" name="Rectangle 5">
            <a:extLst>
              <a:ext uri="{FF2B5EF4-FFF2-40B4-BE49-F238E27FC236}">
                <a16:creationId xmlns:a16="http://schemas.microsoft.com/office/drawing/2014/main" id="{D96B6875-4F07-FC13-57C7-BC0D6C29E40F}"/>
              </a:ext>
            </a:extLst>
          </p:cNvPr>
          <p:cNvSpPr/>
          <p:nvPr/>
        </p:nvSpPr>
        <p:spPr>
          <a:xfrm>
            <a:off x="9818806" y="2782958"/>
            <a:ext cx="835943" cy="251791"/>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2B270E-A895-2768-7CF2-F3DC6F063681}"/>
              </a:ext>
            </a:extLst>
          </p:cNvPr>
          <p:cNvSpPr/>
          <p:nvPr/>
        </p:nvSpPr>
        <p:spPr>
          <a:xfrm>
            <a:off x="8514911" y="3034749"/>
            <a:ext cx="835943" cy="874642"/>
          </a:xfrm>
          <a:prstGeom prst="rect">
            <a:avLst/>
          </a:prstGeom>
          <a:noFill/>
          <a:ln w="412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D997FF-3FF5-9291-242A-41D20BD18C5F}"/>
              </a:ext>
            </a:extLst>
          </p:cNvPr>
          <p:cNvSpPr txBox="1"/>
          <p:nvPr/>
        </p:nvSpPr>
        <p:spPr>
          <a:xfrm>
            <a:off x="233353" y="919064"/>
            <a:ext cx="8821437" cy="461665"/>
          </a:xfrm>
          <a:prstGeom prst="rect">
            <a:avLst/>
          </a:prstGeom>
          <a:noFill/>
        </p:spPr>
        <p:txBody>
          <a:bodyPr wrap="square">
            <a:spAutoFit/>
          </a:bodyPr>
          <a:lstStyle/>
          <a:p>
            <a:r>
              <a:rPr lang="en-US" sz="2400" b="1" dirty="0">
                <a:solidFill>
                  <a:schemeClr val="accent3"/>
                </a:solidFill>
              </a:rPr>
              <a:t>Trade 1</a:t>
            </a:r>
            <a:r>
              <a:rPr lang="en-US" sz="2400" b="1" dirty="0">
                <a:solidFill>
                  <a:schemeClr val="accent6"/>
                </a:solidFill>
              </a:rPr>
              <a:t>: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D74F989-3691-09C1-4692-2E91F258DCC9}"/>
                  </a:ext>
                </a:extLst>
              </p:cNvPr>
              <p:cNvSpPr txBox="1"/>
              <p:nvPr/>
            </p:nvSpPr>
            <p:spPr>
              <a:xfrm>
                <a:off x="348012" y="3138179"/>
                <a:ext cx="5231153" cy="1631216"/>
              </a:xfrm>
              <a:prstGeom prst="rect">
                <a:avLst/>
              </a:prstGeom>
              <a:noFill/>
            </p:spPr>
            <p:txBody>
              <a:bodyPr wrap="square">
                <a:spAutoFit/>
              </a:bodyPr>
              <a:lstStyle/>
              <a:p>
                <a:r>
                  <a:rPr lang="en-US" sz="2000" dirty="0">
                    <a:solidFill>
                      <a:schemeClr val="accent6">
                        <a:lumMod val="20000"/>
                        <a:lumOff val="80000"/>
                      </a:schemeClr>
                    </a:solidFill>
                  </a:rPr>
                  <a:t>Over the next </a:t>
                </a:r>
                <a14:m>
                  <m:oMath xmlns:m="http://schemas.openxmlformats.org/officeDocument/2006/math">
                    <m:sSub>
                      <m:sSubPr>
                        <m:ctrlPr>
                          <a:rPr lang="en-US" sz="2000" i="1" smtClean="0">
                            <a:solidFill>
                              <a:srgbClr val="FFFF00"/>
                            </a:solidFill>
                            <a:latin typeface="Cambria Math" panose="02040503050406030204" pitchFamily="18" charset="0"/>
                          </a:rPr>
                        </m:ctrlPr>
                      </m:sSubPr>
                      <m:e>
                        <m:r>
                          <a:rPr lang="en-US" sz="2000" b="0" i="1" smtClean="0">
                            <a:solidFill>
                              <a:srgbClr val="FFFF00"/>
                            </a:solidFill>
                            <a:latin typeface="Cambria Math" panose="02040503050406030204" pitchFamily="18" charset="0"/>
                          </a:rPr>
                          <m:t>𝑛</m:t>
                        </m:r>
                      </m:e>
                      <m:sub>
                        <m:r>
                          <a:rPr lang="en-US" sz="2000" b="0" i="1" smtClean="0">
                            <a:solidFill>
                              <a:srgbClr val="FFFF00"/>
                            </a:solidFill>
                            <a:latin typeface="Cambria Math" panose="02040503050406030204" pitchFamily="18" charset="0"/>
                          </a:rPr>
                          <m:t>1</m:t>
                        </m:r>
                      </m:sub>
                    </m:sSub>
                    <m:r>
                      <a:rPr lang="en-US" sz="2000" b="0" i="1" smtClean="0">
                        <a:solidFill>
                          <a:srgbClr val="FFFF00"/>
                        </a:solidFill>
                        <a:latin typeface="Cambria Math" panose="02040503050406030204" pitchFamily="18" charset="0"/>
                      </a:rPr>
                      <m:t> </m:t>
                    </m:r>
                  </m:oMath>
                </a14:m>
                <a:r>
                  <a:rPr lang="en-US" sz="2000" dirty="0">
                    <a:solidFill>
                      <a:schemeClr val="accent6">
                        <a:lumMod val="20000"/>
                        <a:lumOff val="80000"/>
                      </a:schemeClr>
                    </a:solidFill>
                  </a:rPr>
                  <a:t>(</a:t>
                </a:r>
                <a:r>
                  <a:rPr lang="en-US" sz="2000" dirty="0"/>
                  <a:t>=</a:t>
                </a:r>
                <a:r>
                  <a:rPr lang="en-US" sz="2000" b="1" dirty="0"/>
                  <a:t>3</a:t>
                </a:r>
                <a:r>
                  <a:rPr lang="en-US" sz="2000" dirty="0">
                    <a:solidFill>
                      <a:schemeClr val="accent6">
                        <a:lumMod val="20000"/>
                        <a:lumOff val="80000"/>
                      </a:schemeClr>
                    </a:solidFill>
                  </a:rPr>
                  <a:t>) days, the lowest price at which anyone was willing to sell </a:t>
                </a:r>
                <a:r>
                  <a:rPr lang="en-US" sz="2000" b="1" dirty="0">
                    <a:solidFill>
                      <a:schemeClr val="accent1">
                        <a:lumMod val="40000"/>
                        <a:lumOff val="60000"/>
                      </a:schemeClr>
                    </a:solidFill>
                  </a:rPr>
                  <a:t>IVV</a:t>
                </a:r>
                <a:r>
                  <a:rPr lang="en-US" sz="2000" dirty="0">
                    <a:solidFill>
                      <a:schemeClr val="accent6">
                        <a:lumMod val="20000"/>
                        <a:lumOff val="80000"/>
                      </a:schemeClr>
                    </a:solidFill>
                  </a:rPr>
                  <a:t> was </a:t>
                </a:r>
                <a:r>
                  <a:rPr lang="en-US" sz="2000" b="1" dirty="0">
                    <a:solidFill>
                      <a:schemeClr val="accent6">
                        <a:lumMod val="60000"/>
                        <a:lumOff val="40000"/>
                      </a:schemeClr>
                    </a:solidFill>
                  </a:rPr>
                  <a:t>$402.47</a:t>
                </a:r>
                <a:r>
                  <a:rPr lang="en-US" sz="2000" dirty="0">
                    <a:solidFill>
                      <a:schemeClr val="accent6">
                        <a:lumMod val="20000"/>
                        <a:lumOff val="80000"/>
                      </a:schemeClr>
                    </a:solidFill>
                  </a:rPr>
                  <a:t>, so our bid at</a:t>
                </a:r>
                <a:r>
                  <a:rPr lang="en-US" sz="2000" b="1" dirty="0">
                    <a:solidFill>
                      <a:schemeClr val="accent6">
                        <a:lumMod val="60000"/>
                        <a:lumOff val="40000"/>
                      </a:schemeClr>
                    </a:solidFill>
                  </a:rPr>
                  <a:t> $398.45 </a:t>
                </a:r>
                <a:r>
                  <a:rPr lang="en-US" sz="2000" dirty="0">
                    <a:solidFill>
                      <a:schemeClr val="accent6">
                        <a:lumMod val="20000"/>
                        <a:lumOff val="80000"/>
                      </a:schemeClr>
                    </a:solidFill>
                  </a:rPr>
                  <a:t>had no takers. We cancelled it just after market close of the </a:t>
                </a:r>
                <a14:m>
                  <m:oMath xmlns:m="http://schemas.openxmlformats.org/officeDocument/2006/math">
                    <m:sSub>
                      <m:sSubPr>
                        <m:ctrlPr>
                          <a:rPr lang="en-US" sz="2000" i="1">
                            <a:solidFill>
                              <a:srgbClr val="FFFF00"/>
                            </a:solidFill>
                            <a:latin typeface="Cambria Math" panose="02040503050406030204" pitchFamily="18" charset="0"/>
                          </a:rPr>
                        </m:ctrlPr>
                      </m:sSubPr>
                      <m:e>
                        <m:r>
                          <a:rPr lang="en-US" sz="2000" i="1">
                            <a:solidFill>
                              <a:srgbClr val="FFFF00"/>
                            </a:solidFill>
                            <a:latin typeface="Cambria Math" panose="02040503050406030204" pitchFamily="18" charset="0"/>
                          </a:rPr>
                          <m:t>𝑛</m:t>
                        </m:r>
                      </m:e>
                      <m:sub>
                        <m:r>
                          <a:rPr lang="en-US" sz="2000" i="1">
                            <a:solidFill>
                              <a:srgbClr val="FFFF00"/>
                            </a:solidFill>
                            <a:latin typeface="Cambria Math" panose="02040503050406030204" pitchFamily="18" charset="0"/>
                          </a:rPr>
                          <m:t>1</m:t>
                        </m:r>
                      </m:sub>
                    </m:sSub>
                  </m:oMath>
                </a14:m>
                <a:r>
                  <a:rPr lang="en-US" sz="2000" dirty="0" err="1">
                    <a:solidFill>
                      <a:schemeClr val="accent6">
                        <a:lumMod val="20000"/>
                        <a:lumOff val="80000"/>
                      </a:schemeClr>
                    </a:solidFill>
                  </a:rPr>
                  <a:t>th</a:t>
                </a:r>
                <a:r>
                  <a:rPr lang="en-US" sz="2000" dirty="0">
                    <a:solidFill>
                      <a:schemeClr val="accent6">
                        <a:lumMod val="20000"/>
                        <a:lumOff val="80000"/>
                      </a:schemeClr>
                    </a:solidFill>
                  </a:rPr>
                  <a:t> day: </a:t>
                </a:r>
                <a:r>
                  <a:rPr lang="en-US" sz="2000" dirty="0">
                    <a:solidFill>
                      <a:schemeClr val="accent1">
                        <a:lumMod val="20000"/>
                        <a:lumOff val="80000"/>
                      </a:schemeClr>
                    </a:solidFill>
                  </a:rPr>
                  <a:t>02 Feb 2023</a:t>
                </a:r>
                <a:r>
                  <a:rPr lang="en-US" sz="2000" dirty="0">
                    <a:solidFill>
                      <a:schemeClr val="accent6">
                        <a:lumMod val="20000"/>
                        <a:lumOff val="80000"/>
                      </a:schemeClr>
                    </a:solidFill>
                  </a:rPr>
                  <a:t>.</a:t>
                </a:r>
                <a:endParaRPr lang="en-US" sz="2000" b="1" dirty="0">
                  <a:solidFill>
                    <a:schemeClr val="accent1">
                      <a:lumMod val="40000"/>
                      <a:lumOff val="60000"/>
                    </a:schemeClr>
                  </a:solidFill>
                </a:endParaRPr>
              </a:p>
            </p:txBody>
          </p:sp>
        </mc:Choice>
        <mc:Fallback>
          <p:sp>
            <p:nvSpPr>
              <p:cNvPr id="9" name="TextBox 8">
                <a:extLst>
                  <a:ext uri="{FF2B5EF4-FFF2-40B4-BE49-F238E27FC236}">
                    <a16:creationId xmlns:a16="http://schemas.microsoft.com/office/drawing/2014/main" id="{3D74F989-3691-09C1-4692-2E91F258DCC9}"/>
                  </a:ext>
                </a:extLst>
              </p:cNvPr>
              <p:cNvSpPr txBox="1">
                <a:spLocks noRot="1" noChangeAspect="1" noMove="1" noResize="1" noEditPoints="1" noAdjustHandles="1" noChangeArrowheads="1" noChangeShapeType="1" noTextEdit="1"/>
              </p:cNvSpPr>
              <p:nvPr/>
            </p:nvSpPr>
            <p:spPr>
              <a:xfrm>
                <a:off x="348012" y="3138179"/>
                <a:ext cx="5231153" cy="1631216"/>
              </a:xfrm>
              <a:prstGeom prst="rect">
                <a:avLst/>
              </a:prstGeom>
              <a:blipFill>
                <a:blip r:embed="rId7"/>
                <a:stretch>
                  <a:fillRect l="-1211" t="-2326" b="-6202"/>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5A04BCA-D76C-11F4-E103-3310B6E86EE7}"/>
              </a:ext>
            </a:extLst>
          </p:cNvPr>
          <p:cNvSpPr/>
          <p:nvPr/>
        </p:nvSpPr>
        <p:spPr>
          <a:xfrm>
            <a:off x="4058278" y="2305878"/>
            <a:ext cx="1070313" cy="42492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D81F2B-1FD7-918E-F844-1507CB1A85BC}"/>
              </a:ext>
            </a:extLst>
          </p:cNvPr>
          <p:cNvSpPr/>
          <p:nvPr/>
        </p:nvSpPr>
        <p:spPr>
          <a:xfrm>
            <a:off x="442975" y="5671611"/>
            <a:ext cx="6667500" cy="870409"/>
          </a:xfrm>
          <a:prstGeom prst="rect">
            <a:avLst/>
          </a:prstGeom>
          <a:noFill/>
          <a:ln w="476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65BE96B-586A-CAE2-0DD1-6A058ADAF9C7}"/>
              </a:ext>
            </a:extLst>
          </p:cNvPr>
          <p:cNvSpPr txBox="1"/>
          <p:nvPr/>
        </p:nvSpPr>
        <p:spPr>
          <a:xfrm>
            <a:off x="8121231" y="5599022"/>
            <a:ext cx="4015409" cy="830997"/>
          </a:xfrm>
          <a:prstGeom prst="rect">
            <a:avLst/>
          </a:prstGeom>
          <a:noFill/>
        </p:spPr>
        <p:txBody>
          <a:bodyPr wrap="square">
            <a:spAutoFit/>
          </a:bodyPr>
          <a:lstStyle/>
          <a:p>
            <a:r>
              <a:rPr lang="en-US" sz="2400" dirty="0"/>
              <a:t>The blotter entries for Trade 1 would look like this</a:t>
            </a:r>
          </a:p>
        </p:txBody>
      </p:sp>
      <p:cxnSp>
        <p:nvCxnSpPr>
          <p:cNvPr id="20" name="Straight Arrow Connector 19">
            <a:extLst>
              <a:ext uri="{FF2B5EF4-FFF2-40B4-BE49-F238E27FC236}">
                <a16:creationId xmlns:a16="http://schemas.microsoft.com/office/drawing/2014/main" id="{7429AD69-BF68-B322-4DE6-29B31A7C80A8}"/>
              </a:ext>
            </a:extLst>
          </p:cNvPr>
          <p:cNvCxnSpPr>
            <a:cxnSpLocks/>
          </p:cNvCxnSpPr>
          <p:nvPr/>
        </p:nvCxnSpPr>
        <p:spPr>
          <a:xfrm flipH="1">
            <a:off x="7285703" y="6027303"/>
            <a:ext cx="835528" cy="108026"/>
          </a:xfrm>
          <a:prstGeom prst="straightConnector1">
            <a:avLst/>
          </a:prstGeom>
          <a:ln w="285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90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943C8F0-72B1-00D9-3CB5-B62098111019}"/>
              </a:ext>
            </a:extLst>
          </p:cNvPr>
          <p:cNvPicPr>
            <a:picLocks noChangeAspect="1"/>
          </p:cNvPicPr>
          <p:nvPr/>
        </p:nvPicPr>
        <p:blipFill>
          <a:blip r:embed="rId3"/>
          <a:stretch>
            <a:fillRect/>
          </a:stretch>
        </p:blipFill>
        <p:spPr>
          <a:xfrm>
            <a:off x="518082" y="5618168"/>
            <a:ext cx="6591300" cy="812800"/>
          </a:xfrm>
          <a:prstGeom prst="rect">
            <a:avLst/>
          </a:prstGeom>
        </p:spPr>
      </p:pic>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D54ECC2-A140-6D50-F18B-5D7F71906994}"/>
                  </a:ext>
                </a:extLst>
              </p:cNvPr>
              <p:cNvSpPr txBox="1"/>
              <p:nvPr/>
            </p:nvSpPr>
            <p:spPr>
              <a:xfrm>
                <a:off x="10353256" y="1073914"/>
                <a:ext cx="1722304" cy="923330"/>
              </a:xfrm>
              <a:prstGeom prst="rect">
                <a:avLst/>
              </a:prstGeom>
              <a:noFill/>
            </p:spPr>
            <p:txBody>
              <a:bodyPr wrap="square">
                <a:spAutoFit/>
              </a:bodyPr>
              <a:lstStyle/>
              <a:p>
                <a:r>
                  <a:rPr lang="en-US" sz="1800" b="1" dirty="0">
                    <a:solidFill>
                      <a:schemeClr val="accent1">
                        <a:lumMod val="20000"/>
                        <a:lumOff val="80000"/>
                      </a:schemeClr>
                    </a:solidFill>
                  </a:rPr>
                  <a:t>PARAMETERS</a:t>
                </a:r>
                <a:endParaRPr lang="en-US" sz="1800" i="1" dirty="0">
                  <a:solidFill>
                    <a:schemeClr val="accent1">
                      <a:lumMod val="20000"/>
                      <a:lumOff val="8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i="1" smtClean="0">
                              <a:solidFill>
                                <a:srgbClr val="FFFF00"/>
                              </a:solidFill>
                              <a:latin typeface="Cambria Math" panose="02040503050406030204" pitchFamily="18" charset="0"/>
                              <a:ea typeface="Cambria Math" panose="02040503050406030204" pitchFamily="18" charset="0"/>
                            </a:rPr>
                            <m:t>𝛼</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=−1%</m:t>
                      </m:r>
                    </m:oMath>
                  </m:oMathPara>
                </a14:m>
                <a:endParaRPr lang="en-US" dirty="0"/>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𝑛</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=3 </m:t>
                      </m:r>
                      <m:r>
                        <m:rPr>
                          <m:nor/>
                        </m:rPr>
                        <a:rPr lang="en-US" sz="1800" b="0" i="0" smtClean="0">
                          <a:solidFill>
                            <a:schemeClr val="accent6">
                              <a:lumMod val="20000"/>
                              <a:lumOff val="80000"/>
                            </a:schemeClr>
                          </a:solidFill>
                          <a:latin typeface="Cambria Math" panose="02040503050406030204" pitchFamily="18" charset="0"/>
                        </a:rPr>
                        <m:t>days</m:t>
                      </m:r>
                    </m:oMath>
                  </m:oMathPara>
                </a14:m>
                <a:endParaRPr lang="en-US" dirty="0"/>
              </a:p>
            </p:txBody>
          </p:sp>
        </mc:Choice>
        <mc:Fallback>
          <p:sp>
            <p:nvSpPr>
              <p:cNvPr id="19" name="TextBox 18">
                <a:extLst>
                  <a:ext uri="{FF2B5EF4-FFF2-40B4-BE49-F238E27FC236}">
                    <a16:creationId xmlns:a16="http://schemas.microsoft.com/office/drawing/2014/main" id="{0D54ECC2-A140-6D50-F18B-5D7F71906994}"/>
                  </a:ext>
                </a:extLst>
              </p:cNvPr>
              <p:cNvSpPr txBox="1">
                <a:spLocks noRot="1" noChangeAspect="1" noMove="1" noResize="1" noEditPoints="1" noAdjustHandles="1" noChangeArrowheads="1" noChangeShapeType="1" noTextEdit="1"/>
              </p:cNvSpPr>
              <p:nvPr/>
            </p:nvSpPr>
            <p:spPr>
              <a:xfrm>
                <a:off x="10353256" y="1073914"/>
                <a:ext cx="1722304" cy="923330"/>
              </a:xfrm>
              <a:prstGeom prst="rect">
                <a:avLst/>
              </a:prstGeom>
              <a:blipFill>
                <a:blip r:embed="rId4"/>
                <a:stretch>
                  <a:fillRect l="-2941" t="-2703" b="-5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4BC8CE3-159A-C706-54FC-86ADF134EEEB}"/>
                  </a:ext>
                </a:extLst>
              </p:cNvPr>
              <p:cNvSpPr txBox="1"/>
              <p:nvPr/>
            </p:nvSpPr>
            <p:spPr>
              <a:xfrm>
                <a:off x="348012" y="1407359"/>
                <a:ext cx="5231153" cy="1323439"/>
              </a:xfrm>
              <a:prstGeom prst="rect">
                <a:avLst/>
              </a:prstGeom>
              <a:noFill/>
            </p:spPr>
            <p:txBody>
              <a:bodyPr wrap="square">
                <a:spAutoFit/>
              </a:bodyPr>
              <a:lstStyle/>
              <a:p>
                <a:r>
                  <a:rPr lang="en-US" sz="2000" dirty="0">
                    <a:solidFill>
                      <a:schemeClr val="accent6">
                        <a:lumMod val="20000"/>
                        <a:lumOff val="80000"/>
                      </a:schemeClr>
                    </a:solidFill>
                  </a:rPr>
                  <a:t>On the morning of </a:t>
                </a:r>
                <a:r>
                  <a:rPr lang="en-US" sz="2000" dirty="0">
                    <a:solidFill>
                      <a:schemeClr val="accent1">
                        <a:lumMod val="20000"/>
                        <a:lumOff val="80000"/>
                      </a:schemeClr>
                    </a:solidFill>
                  </a:rPr>
                  <a:t>01 Feb 2023</a:t>
                </a:r>
                <a:r>
                  <a:rPr lang="en-US" sz="2000" dirty="0">
                    <a:solidFill>
                      <a:schemeClr val="accent6">
                        <a:lumMod val="20000"/>
                        <a:lumOff val="80000"/>
                      </a:schemeClr>
                    </a:solidFill>
                  </a:rPr>
                  <a:t>, before market open, observe </a:t>
                </a:r>
                <a:r>
                  <a:rPr lang="en-US" sz="2000" b="1" dirty="0">
                    <a:solidFill>
                      <a:schemeClr val="accent1">
                        <a:lumMod val="40000"/>
                        <a:lumOff val="60000"/>
                      </a:schemeClr>
                    </a:solidFill>
                  </a:rPr>
                  <a:t>IVV</a:t>
                </a:r>
                <a:r>
                  <a:rPr lang="en-US" sz="2000" dirty="0">
                    <a:solidFill>
                      <a:schemeClr val="accent6">
                        <a:lumMod val="20000"/>
                        <a:lumOff val="80000"/>
                      </a:schemeClr>
                    </a:solidFill>
                  </a:rPr>
                  <a:t>’s last closing price of </a:t>
                </a:r>
                <a:r>
                  <a:rPr lang="en-US" sz="2000" b="1" dirty="0">
                    <a:solidFill>
                      <a:schemeClr val="accent6">
                        <a:lumMod val="60000"/>
                        <a:lumOff val="40000"/>
                      </a:schemeClr>
                    </a:solidFill>
                  </a:rPr>
                  <a:t>$408.31</a:t>
                </a:r>
                <a:r>
                  <a:rPr lang="en-US" sz="2000" dirty="0">
                    <a:solidFill>
                      <a:schemeClr val="accent6">
                        <a:lumMod val="20000"/>
                        <a:lumOff val="80000"/>
                      </a:schemeClr>
                    </a:solidFill>
                  </a:rPr>
                  <a:t>. Submit a limit order: </a:t>
                </a:r>
              </a:p>
              <a:p>
                <a:pPr/>
                <a14:m>
                  <m:oMathPara xmlns:m="http://schemas.openxmlformats.org/officeDocument/2006/math">
                    <m:oMathParaPr>
                      <m:jc m:val="centerGroup"/>
                    </m:oMathParaPr>
                    <m:oMath xmlns:m="http://schemas.openxmlformats.org/officeDocument/2006/math">
                      <m:r>
                        <m:rPr>
                          <m:nor/>
                        </m:rPr>
                        <a:rPr lang="en-US" sz="2000" b="0" i="0" smtClean="0">
                          <a:solidFill>
                            <a:schemeClr val="tx1"/>
                          </a:solidFill>
                          <a:latin typeface="Cambria Math" panose="02040503050406030204" pitchFamily="18" charset="0"/>
                        </a:rPr>
                        <m:t>lmt</m:t>
                      </m:r>
                      <m:r>
                        <m:rPr>
                          <m:nor/>
                        </m:rPr>
                        <a:rPr lang="en-US" sz="2000" b="0" i="0" smtClean="0">
                          <a:solidFill>
                            <a:schemeClr val="tx1"/>
                          </a:solidFill>
                          <a:latin typeface="Cambria Math" panose="02040503050406030204" pitchFamily="18" charset="0"/>
                        </a:rPr>
                        <m:t>_</m:t>
                      </m:r>
                      <m:r>
                        <m:rPr>
                          <m:nor/>
                        </m:rPr>
                        <a:rPr lang="en-US" sz="2000" b="0" i="0" smtClean="0">
                          <a:solidFill>
                            <a:schemeClr val="tx1"/>
                          </a:solidFill>
                          <a:latin typeface="Cambria Math" panose="02040503050406030204" pitchFamily="18" charset="0"/>
                        </a:rPr>
                        <m:t>prc</m:t>
                      </m:r>
                      <m:r>
                        <a:rPr lang="en-US" sz="2000" b="0" i="1" smtClean="0">
                          <a:solidFill>
                            <a:schemeClr val="tx1"/>
                          </a:solidFill>
                          <a:latin typeface="Cambria Math" panose="02040503050406030204" pitchFamily="18" charset="0"/>
                        </a:rPr>
                        <m:t>=</m:t>
                      </m:r>
                      <m:d>
                        <m:dPr>
                          <m:ctrlPr>
                            <a:rPr lang="en-US" sz="200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sSub>
                            <m:sSubPr>
                              <m:ctrlPr>
                                <a:rPr lang="en-US" sz="2000" i="1">
                                  <a:solidFill>
                                    <a:srgbClr val="FFFF00"/>
                                  </a:solidFill>
                                  <a:latin typeface="Cambria Math" panose="02040503050406030204" pitchFamily="18" charset="0"/>
                                </a:rPr>
                              </m:ctrlPr>
                            </m:sSubPr>
                            <m:e>
                              <m:r>
                                <a:rPr lang="en-US" sz="2000" b="0" i="1">
                                  <a:solidFill>
                                    <a:srgbClr val="FFFF00"/>
                                  </a:solidFill>
                                  <a:latin typeface="Cambria Math" panose="02040503050406030204" pitchFamily="18" charset="0"/>
                                  <a:ea typeface="Cambria Math" panose="02040503050406030204" pitchFamily="18" charset="0"/>
                                </a:rPr>
                                <m:t>𝛼</m:t>
                              </m:r>
                            </m:e>
                            <m:sub>
                              <m:r>
                                <a:rPr lang="en-US" sz="2000" b="0" i="1">
                                  <a:solidFill>
                                    <a:srgbClr val="FFFF00"/>
                                  </a:solidFill>
                                  <a:latin typeface="Cambria Math" panose="02040503050406030204" pitchFamily="18" charset="0"/>
                                </a:rPr>
                                <m:t>1</m:t>
                              </m:r>
                            </m:sub>
                          </m:sSub>
                        </m:e>
                      </m:d>
                      <m:r>
                        <a:rPr lang="en-US" sz="2000" b="0" i="1" smtClean="0">
                          <a:solidFill>
                            <a:schemeClr val="tx1"/>
                          </a:solidFill>
                          <a:latin typeface="Cambria Math" panose="02040503050406030204" pitchFamily="18" charset="0"/>
                        </a:rPr>
                        <m:t>$40</m:t>
                      </m:r>
                      <m:r>
                        <a:rPr lang="en-US" sz="2000" b="0" i="1" smtClean="0">
                          <a:solidFill>
                            <a:schemeClr val="tx1"/>
                          </a:solidFill>
                          <a:latin typeface="Cambria Math" panose="02040503050406030204" pitchFamily="18" charset="0"/>
                        </a:rPr>
                        <m:t>8</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31</m:t>
                      </m:r>
                      <m:r>
                        <a:rPr lang="en-US" sz="2000" b="0"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𝟒𝟎𝟒</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𝟐𝟑</m:t>
                      </m:r>
                    </m:oMath>
                  </m:oMathPara>
                </a14:m>
                <a:endParaRPr lang="en-US" sz="2400" dirty="0">
                  <a:solidFill>
                    <a:schemeClr val="accent6">
                      <a:lumMod val="20000"/>
                      <a:lumOff val="80000"/>
                    </a:schemeClr>
                  </a:solidFill>
                </a:endParaRPr>
              </a:p>
            </p:txBody>
          </p:sp>
        </mc:Choice>
        <mc:Fallback>
          <p:sp>
            <p:nvSpPr>
              <p:cNvPr id="3" name="TextBox 2">
                <a:extLst>
                  <a:ext uri="{FF2B5EF4-FFF2-40B4-BE49-F238E27FC236}">
                    <a16:creationId xmlns:a16="http://schemas.microsoft.com/office/drawing/2014/main" id="{14BC8CE3-159A-C706-54FC-86ADF134EEEB}"/>
                  </a:ext>
                </a:extLst>
              </p:cNvPr>
              <p:cNvSpPr txBox="1">
                <a:spLocks noRot="1" noChangeAspect="1" noMove="1" noResize="1" noEditPoints="1" noAdjustHandles="1" noChangeArrowheads="1" noChangeShapeType="1" noTextEdit="1"/>
              </p:cNvSpPr>
              <p:nvPr/>
            </p:nvSpPr>
            <p:spPr>
              <a:xfrm>
                <a:off x="348012" y="1407359"/>
                <a:ext cx="5231153" cy="1323439"/>
              </a:xfrm>
              <a:prstGeom prst="rect">
                <a:avLst/>
              </a:prstGeom>
              <a:blipFill>
                <a:blip r:embed="rId5"/>
                <a:stretch>
                  <a:fillRect l="-1211" t="-1887" r="-1937" b="-283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207C9C0-3227-A00B-3796-787D7C0AFBC1}"/>
              </a:ext>
            </a:extLst>
          </p:cNvPr>
          <p:cNvPicPr>
            <a:picLocks noChangeAspect="1"/>
          </p:cNvPicPr>
          <p:nvPr/>
        </p:nvPicPr>
        <p:blipFill>
          <a:blip r:embed="rId6"/>
          <a:stretch>
            <a:fillRect/>
          </a:stretch>
        </p:blipFill>
        <p:spPr>
          <a:xfrm>
            <a:off x="5753641" y="2475571"/>
            <a:ext cx="6205003" cy="2618939"/>
          </a:xfrm>
          <a:prstGeom prst="rect">
            <a:avLst/>
          </a:prstGeom>
          <a:ln w="19050">
            <a:solidFill>
              <a:schemeClr val="accent1"/>
            </a:solidFill>
          </a:ln>
        </p:spPr>
      </p:pic>
      <p:sp>
        <p:nvSpPr>
          <p:cNvPr id="6" name="Rectangle 5">
            <a:extLst>
              <a:ext uri="{FF2B5EF4-FFF2-40B4-BE49-F238E27FC236}">
                <a16:creationId xmlns:a16="http://schemas.microsoft.com/office/drawing/2014/main" id="{D96B6875-4F07-FC13-57C7-BC0D6C29E40F}"/>
              </a:ext>
            </a:extLst>
          </p:cNvPr>
          <p:cNvSpPr/>
          <p:nvPr/>
        </p:nvSpPr>
        <p:spPr>
          <a:xfrm>
            <a:off x="9846796" y="3056527"/>
            <a:ext cx="835943" cy="251791"/>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2B270E-A895-2768-7CF2-F3DC6F063681}"/>
              </a:ext>
            </a:extLst>
          </p:cNvPr>
          <p:cNvSpPr/>
          <p:nvPr/>
        </p:nvSpPr>
        <p:spPr>
          <a:xfrm>
            <a:off x="8526668" y="3343572"/>
            <a:ext cx="835943" cy="283377"/>
          </a:xfrm>
          <a:prstGeom prst="rect">
            <a:avLst/>
          </a:prstGeom>
          <a:noFill/>
          <a:ln w="412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D997FF-3FF5-9291-242A-41D20BD18C5F}"/>
              </a:ext>
            </a:extLst>
          </p:cNvPr>
          <p:cNvSpPr txBox="1"/>
          <p:nvPr/>
        </p:nvSpPr>
        <p:spPr>
          <a:xfrm>
            <a:off x="233353" y="919064"/>
            <a:ext cx="8821437" cy="461665"/>
          </a:xfrm>
          <a:prstGeom prst="rect">
            <a:avLst/>
          </a:prstGeom>
          <a:noFill/>
        </p:spPr>
        <p:txBody>
          <a:bodyPr wrap="square">
            <a:spAutoFit/>
          </a:bodyPr>
          <a:lstStyle/>
          <a:p>
            <a:r>
              <a:rPr lang="en-US" sz="2400" b="1" dirty="0">
                <a:solidFill>
                  <a:schemeClr val="accent3"/>
                </a:solidFill>
              </a:rPr>
              <a:t>Trade 2</a:t>
            </a:r>
            <a:r>
              <a:rPr lang="en-US" sz="2400" b="1" dirty="0">
                <a:solidFill>
                  <a:schemeClr val="accent6"/>
                </a:solidFill>
              </a:rPr>
              <a:t>: </a:t>
            </a:r>
          </a:p>
        </p:txBody>
      </p:sp>
      <p:sp>
        <p:nvSpPr>
          <p:cNvPr id="9" name="TextBox 8">
            <a:extLst>
              <a:ext uri="{FF2B5EF4-FFF2-40B4-BE49-F238E27FC236}">
                <a16:creationId xmlns:a16="http://schemas.microsoft.com/office/drawing/2014/main" id="{3D74F989-3691-09C1-4692-2E91F258DCC9}"/>
              </a:ext>
            </a:extLst>
          </p:cNvPr>
          <p:cNvSpPr txBox="1"/>
          <p:nvPr/>
        </p:nvSpPr>
        <p:spPr>
          <a:xfrm>
            <a:off x="348012" y="3138179"/>
            <a:ext cx="5231153" cy="1015663"/>
          </a:xfrm>
          <a:prstGeom prst="rect">
            <a:avLst/>
          </a:prstGeom>
          <a:noFill/>
        </p:spPr>
        <p:txBody>
          <a:bodyPr wrap="square">
            <a:spAutoFit/>
          </a:bodyPr>
          <a:lstStyle/>
          <a:p>
            <a:r>
              <a:rPr lang="en-US" sz="2000" dirty="0">
                <a:solidFill>
                  <a:schemeClr val="accent6">
                    <a:lumMod val="20000"/>
                    <a:lumOff val="80000"/>
                  </a:schemeClr>
                </a:solidFill>
              </a:rPr>
              <a:t>Somebody would have bought it later that same day because they were willing to sell it for $0.01 less than that, so we assume the order filled.</a:t>
            </a:r>
          </a:p>
        </p:txBody>
      </p:sp>
      <p:sp>
        <p:nvSpPr>
          <p:cNvPr id="10" name="Rectangle 9">
            <a:extLst>
              <a:ext uri="{FF2B5EF4-FFF2-40B4-BE49-F238E27FC236}">
                <a16:creationId xmlns:a16="http://schemas.microsoft.com/office/drawing/2014/main" id="{25A04BCA-D76C-11F4-E103-3310B6E86EE7}"/>
              </a:ext>
            </a:extLst>
          </p:cNvPr>
          <p:cNvSpPr/>
          <p:nvPr/>
        </p:nvSpPr>
        <p:spPr>
          <a:xfrm>
            <a:off x="4058278" y="2305878"/>
            <a:ext cx="1070313" cy="42492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65BE96B-586A-CAE2-0DD1-6A058ADAF9C7}"/>
              </a:ext>
            </a:extLst>
          </p:cNvPr>
          <p:cNvSpPr txBox="1"/>
          <p:nvPr/>
        </p:nvSpPr>
        <p:spPr>
          <a:xfrm>
            <a:off x="8121231" y="5599022"/>
            <a:ext cx="4015409" cy="830997"/>
          </a:xfrm>
          <a:prstGeom prst="rect">
            <a:avLst/>
          </a:prstGeom>
          <a:noFill/>
        </p:spPr>
        <p:txBody>
          <a:bodyPr wrap="square">
            <a:spAutoFit/>
          </a:bodyPr>
          <a:lstStyle/>
          <a:p>
            <a:r>
              <a:rPr lang="en-US" sz="2400" dirty="0"/>
              <a:t>The blotter entries for </a:t>
            </a:r>
            <a:r>
              <a:rPr lang="en-US" sz="2400" b="1" dirty="0">
                <a:solidFill>
                  <a:schemeClr val="accent3"/>
                </a:solidFill>
              </a:rPr>
              <a:t>Trade 2</a:t>
            </a:r>
            <a:r>
              <a:rPr lang="en-US" sz="2400" dirty="0"/>
              <a:t> would look like this</a:t>
            </a:r>
          </a:p>
        </p:txBody>
      </p:sp>
      <p:cxnSp>
        <p:nvCxnSpPr>
          <p:cNvPr id="20" name="Straight Arrow Connector 19">
            <a:extLst>
              <a:ext uri="{FF2B5EF4-FFF2-40B4-BE49-F238E27FC236}">
                <a16:creationId xmlns:a16="http://schemas.microsoft.com/office/drawing/2014/main" id="{7429AD69-BF68-B322-4DE6-29B31A7C80A8}"/>
              </a:ext>
            </a:extLst>
          </p:cNvPr>
          <p:cNvCxnSpPr>
            <a:cxnSpLocks/>
          </p:cNvCxnSpPr>
          <p:nvPr/>
        </p:nvCxnSpPr>
        <p:spPr>
          <a:xfrm flipH="1">
            <a:off x="7285703" y="6027303"/>
            <a:ext cx="835528" cy="108026"/>
          </a:xfrm>
          <a:prstGeom prst="straightConnector1">
            <a:avLst/>
          </a:prstGeom>
          <a:ln w="285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71F04DBB-7A7A-C676-740C-BD9CDE88E6FB}"/>
              </a:ext>
            </a:extLst>
          </p:cNvPr>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HW2</a:t>
            </a:r>
            <a:r>
              <a:rPr lang="en-US" sz="4800" b="1" dirty="0">
                <a:solidFill>
                  <a:schemeClr val="accent6">
                    <a:lumMod val="20000"/>
                    <a:lumOff val="80000"/>
                  </a:schemeClr>
                </a:solidFill>
                <a:latin typeface="+mn-lt"/>
                <a:ea typeface="+mn-ea"/>
                <a:cs typeface="+mn-cs"/>
              </a:rPr>
              <a:t>: </a:t>
            </a:r>
            <a:r>
              <a:rPr lang="en-US" sz="4800" dirty="0">
                <a:solidFill>
                  <a:schemeClr val="accent6">
                    <a:lumMod val="20000"/>
                    <a:lumOff val="80000"/>
                  </a:schemeClr>
                </a:solidFill>
                <a:latin typeface="+mn-lt"/>
                <a:ea typeface="+mn-ea"/>
                <a:cs typeface="+mn-cs"/>
              </a:rPr>
              <a:t>Example</a:t>
            </a:r>
          </a:p>
        </p:txBody>
      </p:sp>
      <p:sp>
        <p:nvSpPr>
          <p:cNvPr id="15" name="Rectangle 14">
            <a:extLst>
              <a:ext uri="{FF2B5EF4-FFF2-40B4-BE49-F238E27FC236}">
                <a16:creationId xmlns:a16="http://schemas.microsoft.com/office/drawing/2014/main" id="{66D81F2B-1FD7-918E-F844-1507CB1A85BC}"/>
              </a:ext>
            </a:extLst>
          </p:cNvPr>
          <p:cNvSpPr/>
          <p:nvPr/>
        </p:nvSpPr>
        <p:spPr>
          <a:xfrm>
            <a:off x="518082" y="5604128"/>
            <a:ext cx="6591300" cy="870409"/>
          </a:xfrm>
          <a:prstGeom prst="rect">
            <a:avLst/>
          </a:prstGeom>
          <a:noFill/>
          <a:ln w="476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A403DB0-9424-A94E-DC50-33FDC90C3E05}"/>
              </a:ext>
            </a:extLst>
          </p:cNvPr>
          <p:cNvSpPr txBox="1"/>
          <p:nvPr/>
        </p:nvSpPr>
        <p:spPr>
          <a:xfrm>
            <a:off x="348011" y="4463486"/>
            <a:ext cx="5231153" cy="830997"/>
          </a:xfrm>
          <a:prstGeom prst="rect">
            <a:avLst/>
          </a:prstGeom>
          <a:noFill/>
        </p:spPr>
        <p:txBody>
          <a:bodyPr wrap="square">
            <a:spAutoFit/>
          </a:bodyPr>
          <a:lstStyle/>
          <a:p>
            <a:r>
              <a:rPr lang="en-US" sz="1600" dirty="0">
                <a:solidFill>
                  <a:schemeClr val="accent6">
                    <a:lumMod val="20000"/>
                    <a:lumOff val="80000"/>
                  </a:schemeClr>
                </a:solidFill>
              </a:rPr>
              <a:t>If it were a HUGE order though – large number of shares – that assumption is less good. Google “</a:t>
            </a:r>
            <a:r>
              <a:rPr lang="en-US" sz="1600" dirty="0"/>
              <a:t>slippage in trading </a:t>
            </a:r>
            <a:r>
              <a:rPr lang="en-US" sz="1600" dirty="0" err="1"/>
              <a:t>backtesting</a:t>
            </a:r>
            <a:r>
              <a:rPr lang="en-US" sz="1600" dirty="0">
                <a:solidFill>
                  <a:schemeClr val="accent6">
                    <a:lumMod val="20000"/>
                    <a:lumOff val="80000"/>
                  </a:schemeClr>
                </a:solidFill>
              </a:rPr>
              <a:t>” to see why.</a:t>
            </a:r>
          </a:p>
        </p:txBody>
      </p:sp>
    </p:spTree>
    <p:extLst>
      <p:ext uri="{BB962C8B-B14F-4D97-AF65-F5344CB8AC3E}">
        <p14:creationId xmlns:p14="http://schemas.microsoft.com/office/powerpoint/2010/main" val="48189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ext&#10;&#10;Description automatically generated">
            <a:extLst>
              <a:ext uri="{FF2B5EF4-FFF2-40B4-BE49-F238E27FC236}">
                <a16:creationId xmlns:a16="http://schemas.microsoft.com/office/drawing/2014/main" id="{5ECF69D2-A778-B5F5-F1A1-3DB64BA2FEE8}"/>
              </a:ext>
            </a:extLst>
          </p:cNvPr>
          <p:cNvPicPr>
            <a:picLocks noChangeAspect="1"/>
          </p:cNvPicPr>
          <p:nvPr/>
        </p:nvPicPr>
        <p:blipFill>
          <a:blip r:embed="rId3"/>
          <a:stretch>
            <a:fillRect/>
          </a:stretch>
        </p:blipFill>
        <p:spPr>
          <a:xfrm>
            <a:off x="454582" y="5613770"/>
            <a:ext cx="6654800" cy="901700"/>
          </a:xfrm>
          <a:prstGeom prst="rect">
            <a:avLst/>
          </a:prstGeom>
        </p:spPr>
      </p:pic>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D54ECC2-A140-6D50-F18B-5D7F71906994}"/>
                  </a:ext>
                </a:extLst>
              </p:cNvPr>
              <p:cNvSpPr txBox="1"/>
              <p:nvPr/>
            </p:nvSpPr>
            <p:spPr>
              <a:xfrm>
                <a:off x="10353256" y="1073914"/>
                <a:ext cx="1722304" cy="923330"/>
              </a:xfrm>
              <a:prstGeom prst="rect">
                <a:avLst/>
              </a:prstGeom>
              <a:noFill/>
            </p:spPr>
            <p:txBody>
              <a:bodyPr wrap="square">
                <a:spAutoFit/>
              </a:bodyPr>
              <a:lstStyle/>
              <a:p>
                <a:r>
                  <a:rPr lang="en-US" sz="1800" b="1" dirty="0">
                    <a:solidFill>
                      <a:schemeClr val="accent1">
                        <a:lumMod val="20000"/>
                        <a:lumOff val="80000"/>
                      </a:schemeClr>
                    </a:solidFill>
                  </a:rPr>
                  <a:t>PARAMETERS</a:t>
                </a:r>
                <a:endParaRPr lang="en-US" sz="1800" i="1" dirty="0">
                  <a:solidFill>
                    <a:schemeClr val="accent1">
                      <a:lumMod val="20000"/>
                      <a:lumOff val="8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i="1" smtClean="0">
                              <a:solidFill>
                                <a:srgbClr val="FFFF00"/>
                              </a:solidFill>
                              <a:latin typeface="Cambria Math" panose="02040503050406030204" pitchFamily="18" charset="0"/>
                              <a:ea typeface="Cambria Math" panose="02040503050406030204" pitchFamily="18" charset="0"/>
                            </a:rPr>
                            <m:t>𝛼</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=−1%</m:t>
                      </m:r>
                    </m:oMath>
                  </m:oMathPara>
                </a14:m>
                <a:endParaRPr lang="en-US" dirty="0"/>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𝑛</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=3 </m:t>
                      </m:r>
                      <m:r>
                        <m:rPr>
                          <m:nor/>
                        </m:rPr>
                        <a:rPr lang="en-US" sz="1800" b="0" i="0" smtClean="0">
                          <a:solidFill>
                            <a:schemeClr val="accent6">
                              <a:lumMod val="20000"/>
                              <a:lumOff val="80000"/>
                            </a:schemeClr>
                          </a:solidFill>
                          <a:latin typeface="Cambria Math" panose="02040503050406030204" pitchFamily="18" charset="0"/>
                        </a:rPr>
                        <m:t>days</m:t>
                      </m:r>
                    </m:oMath>
                  </m:oMathPara>
                </a14:m>
                <a:endParaRPr lang="en-US" dirty="0"/>
              </a:p>
            </p:txBody>
          </p:sp>
        </mc:Choice>
        <mc:Fallback>
          <p:sp>
            <p:nvSpPr>
              <p:cNvPr id="19" name="TextBox 18">
                <a:extLst>
                  <a:ext uri="{FF2B5EF4-FFF2-40B4-BE49-F238E27FC236}">
                    <a16:creationId xmlns:a16="http://schemas.microsoft.com/office/drawing/2014/main" id="{0D54ECC2-A140-6D50-F18B-5D7F71906994}"/>
                  </a:ext>
                </a:extLst>
              </p:cNvPr>
              <p:cNvSpPr txBox="1">
                <a:spLocks noRot="1" noChangeAspect="1" noMove="1" noResize="1" noEditPoints="1" noAdjustHandles="1" noChangeArrowheads="1" noChangeShapeType="1" noTextEdit="1"/>
              </p:cNvSpPr>
              <p:nvPr/>
            </p:nvSpPr>
            <p:spPr>
              <a:xfrm>
                <a:off x="10353256" y="1073914"/>
                <a:ext cx="1722304" cy="923330"/>
              </a:xfrm>
              <a:prstGeom prst="rect">
                <a:avLst/>
              </a:prstGeom>
              <a:blipFill>
                <a:blip r:embed="rId4"/>
                <a:stretch>
                  <a:fillRect l="-2941" t="-2703" b="-5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4BC8CE3-159A-C706-54FC-86ADF134EEEB}"/>
                  </a:ext>
                </a:extLst>
              </p:cNvPr>
              <p:cNvSpPr txBox="1"/>
              <p:nvPr/>
            </p:nvSpPr>
            <p:spPr>
              <a:xfrm>
                <a:off x="348012" y="1407359"/>
                <a:ext cx="5231153" cy="1323439"/>
              </a:xfrm>
              <a:prstGeom prst="rect">
                <a:avLst/>
              </a:prstGeom>
              <a:noFill/>
            </p:spPr>
            <p:txBody>
              <a:bodyPr wrap="square">
                <a:spAutoFit/>
              </a:bodyPr>
              <a:lstStyle/>
              <a:p>
                <a:r>
                  <a:rPr lang="en-US" sz="2000" dirty="0">
                    <a:solidFill>
                      <a:schemeClr val="accent6">
                        <a:lumMod val="20000"/>
                        <a:lumOff val="80000"/>
                      </a:schemeClr>
                    </a:solidFill>
                  </a:rPr>
                  <a:t>On the morning of </a:t>
                </a:r>
                <a:r>
                  <a:rPr lang="en-US" sz="2000" dirty="0">
                    <a:solidFill>
                      <a:schemeClr val="accent1">
                        <a:lumMod val="20000"/>
                        <a:lumOff val="80000"/>
                      </a:schemeClr>
                    </a:solidFill>
                  </a:rPr>
                  <a:t>07 Feb 2023</a:t>
                </a:r>
                <a:r>
                  <a:rPr lang="en-US" sz="2000" dirty="0">
                    <a:solidFill>
                      <a:schemeClr val="accent6">
                        <a:lumMod val="20000"/>
                        <a:lumOff val="80000"/>
                      </a:schemeClr>
                    </a:solidFill>
                  </a:rPr>
                  <a:t>, before market open, observe </a:t>
                </a:r>
                <a:r>
                  <a:rPr lang="en-US" sz="2000" b="1" dirty="0">
                    <a:solidFill>
                      <a:schemeClr val="accent1">
                        <a:lumMod val="40000"/>
                        <a:lumOff val="60000"/>
                      </a:schemeClr>
                    </a:solidFill>
                  </a:rPr>
                  <a:t>IVV</a:t>
                </a:r>
                <a:r>
                  <a:rPr lang="en-US" sz="2000" dirty="0">
                    <a:solidFill>
                      <a:schemeClr val="accent6">
                        <a:lumMod val="20000"/>
                        <a:lumOff val="80000"/>
                      </a:schemeClr>
                    </a:solidFill>
                  </a:rPr>
                  <a:t>’s last closing price of </a:t>
                </a:r>
                <a:r>
                  <a:rPr lang="en-US" sz="2000" b="1" dirty="0">
                    <a:solidFill>
                      <a:schemeClr val="accent6">
                        <a:lumMod val="60000"/>
                        <a:lumOff val="40000"/>
                      </a:schemeClr>
                    </a:solidFill>
                  </a:rPr>
                  <a:t>$411.80</a:t>
                </a:r>
                <a:r>
                  <a:rPr lang="en-US" sz="2000" dirty="0">
                    <a:solidFill>
                      <a:schemeClr val="accent6">
                        <a:lumMod val="20000"/>
                        <a:lumOff val="80000"/>
                      </a:schemeClr>
                    </a:solidFill>
                  </a:rPr>
                  <a:t>. Submit a limit order: </a:t>
                </a:r>
              </a:p>
              <a:p>
                <a:pPr/>
                <a14:m>
                  <m:oMathPara xmlns:m="http://schemas.openxmlformats.org/officeDocument/2006/math">
                    <m:oMathParaPr>
                      <m:jc m:val="centerGroup"/>
                    </m:oMathParaPr>
                    <m:oMath xmlns:m="http://schemas.openxmlformats.org/officeDocument/2006/math">
                      <m:r>
                        <m:rPr>
                          <m:nor/>
                        </m:rPr>
                        <a:rPr lang="en-US" sz="2000" b="0" i="0" smtClean="0">
                          <a:solidFill>
                            <a:schemeClr val="tx1"/>
                          </a:solidFill>
                          <a:latin typeface="Cambria Math" panose="02040503050406030204" pitchFamily="18" charset="0"/>
                        </a:rPr>
                        <m:t>lmt</m:t>
                      </m:r>
                      <m:r>
                        <m:rPr>
                          <m:nor/>
                        </m:rPr>
                        <a:rPr lang="en-US" sz="2000" b="0" i="0" smtClean="0">
                          <a:solidFill>
                            <a:schemeClr val="tx1"/>
                          </a:solidFill>
                          <a:latin typeface="Cambria Math" panose="02040503050406030204" pitchFamily="18" charset="0"/>
                        </a:rPr>
                        <m:t>_</m:t>
                      </m:r>
                      <m:r>
                        <m:rPr>
                          <m:nor/>
                        </m:rPr>
                        <a:rPr lang="en-US" sz="2000" b="0" i="0" smtClean="0">
                          <a:solidFill>
                            <a:schemeClr val="tx1"/>
                          </a:solidFill>
                          <a:latin typeface="Cambria Math" panose="02040503050406030204" pitchFamily="18" charset="0"/>
                        </a:rPr>
                        <m:t>prc</m:t>
                      </m:r>
                      <m:r>
                        <a:rPr lang="en-US" sz="2000" b="0" i="1" smtClean="0">
                          <a:solidFill>
                            <a:schemeClr val="tx1"/>
                          </a:solidFill>
                          <a:latin typeface="Cambria Math" panose="02040503050406030204" pitchFamily="18" charset="0"/>
                        </a:rPr>
                        <m:t>=</m:t>
                      </m:r>
                      <m:d>
                        <m:dPr>
                          <m:ctrlPr>
                            <a:rPr lang="en-US" sz="200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sSub>
                            <m:sSubPr>
                              <m:ctrlPr>
                                <a:rPr lang="en-US" sz="2000" i="1">
                                  <a:solidFill>
                                    <a:srgbClr val="FFFF00"/>
                                  </a:solidFill>
                                  <a:latin typeface="Cambria Math" panose="02040503050406030204" pitchFamily="18" charset="0"/>
                                </a:rPr>
                              </m:ctrlPr>
                            </m:sSubPr>
                            <m:e>
                              <m:r>
                                <a:rPr lang="en-US" sz="2000" b="0" i="1">
                                  <a:solidFill>
                                    <a:srgbClr val="FFFF00"/>
                                  </a:solidFill>
                                  <a:latin typeface="Cambria Math" panose="02040503050406030204" pitchFamily="18" charset="0"/>
                                  <a:ea typeface="Cambria Math" panose="02040503050406030204" pitchFamily="18" charset="0"/>
                                </a:rPr>
                                <m:t>𝛼</m:t>
                              </m:r>
                            </m:e>
                            <m:sub>
                              <m:r>
                                <a:rPr lang="en-US" sz="2000" b="0" i="1">
                                  <a:solidFill>
                                    <a:srgbClr val="FFFF00"/>
                                  </a:solidFill>
                                  <a:latin typeface="Cambria Math" panose="02040503050406030204" pitchFamily="18" charset="0"/>
                                </a:rPr>
                                <m:t>1</m:t>
                              </m:r>
                            </m:sub>
                          </m:sSub>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411.80</m:t>
                      </m:r>
                      <m:r>
                        <a:rPr lang="en-US" sz="2000" b="0"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𝟒𝟎𝟕</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𝟔𝟖</m:t>
                      </m:r>
                    </m:oMath>
                  </m:oMathPara>
                </a14:m>
                <a:endParaRPr lang="en-US" sz="2400" dirty="0">
                  <a:solidFill>
                    <a:schemeClr val="accent6">
                      <a:lumMod val="20000"/>
                      <a:lumOff val="80000"/>
                    </a:schemeClr>
                  </a:solidFill>
                </a:endParaRPr>
              </a:p>
            </p:txBody>
          </p:sp>
        </mc:Choice>
        <mc:Fallback>
          <p:sp>
            <p:nvSpPr>
              <p:cNvPr id="3" name="TextBox 2">
                <a:extLst>
                  <a:ext uri="{FF2B5EF4-FFF2-40B4-BE49-F238E27FC236}">
                    <a16:creationId xmlns:a16="http://schemas.microsoft.com/office/drawing/2014/main" id="{14BC8CE3-159A-C706-54FC-86ADF134EEEB}"/>
                  </a:ext>
                </a:extLst>
              </p:cNvPr>
              <p:cNvSpPr txBox="1">
                <a:spLocks noRot="1" noChangeAspect="1" noMove="1" noResize="1" noEditPoints="1" noAdjustHandles="1" noChangeArrowheads="1" noChangeShapeType="1" noTextEdit="1"/>
              </p:cNvSpPr>
              <p:nvPr/>
            </p:nvSpPr>
            <p:spPr>
              <a:xfrm>
                <a:off x="348012" y="1407359"/>
                <a:ext cx="5231153" cy="1323439"/>
              </a:xfrm>
              <a:prstGeom prst="rect">
                <a:avLst/>
              </a:prstGeom>
              <a:blipFill>
                <a:blip r:embed="rId5"/>
                <a:stretch>
                  <a:fillRect l="-1211" t="-1887" r="-1937" b="-283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207C9C0-3227-A00B-3796-787D7C0AFBC1}"/>
              </a:ext>
            </a:extLst>
          </p:cNvPr>
          <p:cNvPicPr>
            <a:picLocks noChangeAspect="1"/>
          </p:cNvPicPr>
          <p:nvPr/>
        </p:nvPicPr>
        <p:blipFill>
          <a:blip r:embed="rId6"/>
          <a:stretch>
            <a:fillRect/>
          </a:stretch>
        </p:blipFill>
        <p:spPr>
          <a:xfrm>
            <a:off x="5753641" y="2475571"/>
            <a:ext cx="6205003" cy="2618939"/>
          </a:xfrm>
          <a:prstGeom prst="rect">
            <a:avLst/>
          </a:prstGeom>
          <a:ln w="19050">
            <a:solidFill>
              <a:schemeClr val="accent1"/>
            </a:solidFill>
          </a:ln>
        </p:spPr>
      </p:pic>
      <p:sp>
        <p:nvSpPr>
          <p:cNvPr id="6" name="Rectangle 5">
            <a:extLst>
              <a:ext uri="{FF2B5EF4-FFF2-40B4-BE49-F238E27FC236}">
                <a16:creationId xmlns:a16="http://schemas.microsoft.com/office/drawing/2014/main" id="{D96B6875-4F07-FC13-57C7-BC0D6C29E40F}"/>
              </a:ext>
            </a:extLst>
          </p:cNvPr>
          <p:cNvSpPr/>
          <p:nvPr/>
        </p:nvSpPr>
        <p:spPr>
          <a:xfrm>
            <a:off x="9832048" y="4198168"/>
            <a:ext cx="835943" cy="251791"/>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2B270E-A895-2768-7CF2-F3DC6F063681}"/>
              </a:ext>
            </a:extLst>
          </p:cNvPr>
          <p:cNvSpPr/>
          <p:nvPr/>
        </p:nvSpPr>
        <p:spPr>
          <a:xfrm>
            <a:off x="8497162" y="4463486"/>
            <a:ext cx="835943" cy="830997"/>
          </a:xfrm>
          <a:prstGeom prst="rect">
            <a:avLst/>
          </a:prstGeom>
          <a:noFill/>
          <a:ln w="412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D997FF-3FF5-9291-242A-41D20BD18C5F}"/>
              </a:ext>
            </a:extLst>
          </p:cNvPr>
          <p:cNvSpPr txBox="1"/>
          <p:nvPr/>
        </p:nvSpPr>
        <p:spPr>
          <a:xfrm>
            <a:off x="233354" y="919064"/>
            <a:ext cx="1551202" cy="461665"/>
          </a:xfrm>
          <a:prstGeom prst="rect">
            <a:avLst/>
          </a:prstGeom>
          <a:noFill/>
        </p:spPr>
        <p:txBody>
          <a:bodyPr wrap="square">
            <a:spAutoFit/>
          </a:bodyPr>
          <a:lstStyle/>
          <a:p>
            <a:r>
              <a:rPr lang="en-US" sz="2400" b="1" dirty="0">
                <a:solidFill>
                  <a:schemeClr val="accent3"/>
                </a:solidFill>
              </a:rPr>
              <a:t>Trade 6</a:t>
            </a:r>
            <a:r>
              <a:rPr lang="en-US" sz="2400" b="1" dirty="0">
                <a:solidFill>
                  <a:schemeClr val="accent6"/>
                </a:solidFill>
              </a:rPr>
              <a:t>: </a:t>
            </a:r>
          </a:p>
        </p:txBody>
      </p:sp>
      <p:sp>
        <p:nvSpPr>
          <p:cNvPr id="10" name="Rectangle 9">
            <a:extLst>
              <a:ext uri="{FF2B5EF4-FFF2-40B4-BE49-F238E27FC236}">
                <a16:creationId xmlns:a16="http://schemas.microsoft.com/office/drawing/2014/main" id="{25A04BCA-D76C-11F4-E103-3310B6E86EE7}"/>
              </a:ext>
            </a:extLst>
          </p:cNvPr>
          <p:cNvSpPr/>
          <p:nvPr/>
        </p:nvSpPr>
        <p:spPr>
          <a:xfrm>
            <a:off x="4058278" y="2305878"/>
            <a:ext cx="1070313" cy="42492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65BE96B-586A-CAE2-0DD1-6A058ADAF9C7}"/>
              </a:ext>
            </a:extLst>
          </p:cNvPr>
          <p:cNvSpPr txBox="1"/>
          <p:nvPr/>
        </p:nvSpPr>
        <p:spPr>
          <a:xfrm>
            <a:off x="8121231" y="5599022"/>
            <a:ext cx="4015409" cy="830997"/>
          </a:xfrm>
          <a:prstGeom prst="rect">
            <a:avLst/>
          </a:prstGeom>
          <a:noFill/>
        </p:spPr>
        <p:txBody>
          <a:bodyPr wrap="square">
            <a:spAutoFit/>
          </a:bodyPr>
          <a:lstStyle/>
          <a:p>
            <a:r>
              <a:rPr lang="en-US" sz="2400" dirty="0"/>
              <a:t>The blotter entries for </a:t>
            </a:r>
            <a:r>
              <a:rPr lang="en-US" sz="2400" b="1" dirty="0">
                <a:solidFill>
                  <a:schemeClr val="accent3"/>
                </a:solidFill>
              </a:rPr>
              <a:t>Trade 6</a:t>
            </a:r>
            <a:r>
              <a:rPr lang="en-US" sz="2400" dirty="0"/>
              <a:t> would look like this</a:t>
            </a:r>
          </a:p>
        </p:txBody>
      </p:sp>
      <p:cxnSp>
        <p:nvCxnSpPr>
          <p:cNvPr id="20" name="Straight Arrow Connector 19">
            <a:extLst>
              <a:ext uri="{FF2B5EF4-FFF2-40B4-BE49-F238E27FC236}">
                <a16:creationId xmlns:a16="http://schemas.microsoft.com/office/drawing/2014/main" id="{7429AD69-BF68-B322-4DE6-29B31A7C80A8}"/>
              </a:ext>
            </a:extLst>
          </p:cNvPr>
          <p:cNvCxnSpPr>
            <a:cxnSpLocks/>
          </p:cNvCxnSpPr>
          <p:nvPr/>
        </p:nvCxnSpPr>
        <p:spPr>
          <a:xfrm flipH="1">
            <a:off x="7285703" y="6027303"/>
            <a:ext cx="835528" cy="108026"/>
          </a:xfrm>
          <a:prstGeom prst="straightConnector1">
            <a:avLst/>
          </a:prstGeom>
          <a:ln w="285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71F04DBB-7A7A-C676-740C-BD9CDE88E6FB}"/>
              </a:ext>
            </a:extLst>
          </p:cNvPr>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HW2</a:t>
            </a:r>
            <a:r>
              <a:rPr lang="en-US" sz="4800" b="1" dirty="0">
                <a:solidFill>
                  <a:schemeClr val="accent6">
                    <a:lumMod val="20000"/>
                    <a:lumOff val="80000"/>
                  </a:schemeClr>
                </a:solidFill>
                <a:latin typeface="+mn-lt"/>
                <a:ea typeface="+mn-ea"/>
                <a:cs typeface="+mn-cs"/>
              </a:rPr>
              <a:t>: </a:t>
            </a:r>
            <a:r>
              <a:rPr lang="en-US" sz="4800" dirty="0">
                <a:solidFill>
                  <a:schemeClr val="accent6">
                    <a:lumMod val="20000"/>
                    <a:lumOff val="80000"/>
                  </a:schemeClr>
                </a:solidFill>
                <a:latin typeface="+mn-lt"/>
                <a:ea typeface="+mn-ea"/>
                <a:cs typeface="+mn-cs"/>
              </a:rPr>
              <a:t>Example</a:t>
            </a:r>
          </a:p>
        </p:txBody>
      </p:sp>
      <p:sp>
        <p:nvSpPr>
          <p:cNvPr id="15" name="Rectangle 14">
            <a:extLst>
              <a:ext uri="{FF2B5EF4-FFF2-40B4-BE49-F238E27FC236}">
                <a16:creationId xmlns:a16="http://schemas.microsoft.com/office/drawing/2014/main" id="{66D81F2B-1FD7-918E-F844-1507CB1A85BC}"/>
              </a:ext>
            </a:extLst>
          </p:cNvPr>
          <p:cNvSpPr/>
          <p:nvPr/>
        </p:nvSpPr>
        <p:spPr>
          <a:xfrm>
            <a:off x="454582" y="5572837"/>
            <a:ext cx="6654800" cy="942633"/>
          </a:xfrm>
          <a:prstGeom prst="rect">
            <a:avLst/>
          </a:prstGeom>
          <a:noFill/>
          <a:ln w="476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81E7C67-778E-B82C-6143-8EB9F7A56AD7}"/>
                  </a:ext>
                </a:extLst>
              </p:cNvPr>
              <p:cNvSpPr txBox="1"/>
              <p:nvPr/>
            </p:nvSpPr>
            <p:spPr>
              <a:xfrm>
                <a:off x="255844" y="3100272"/>
                <a:ext cx="5231153" cy="2246769"/>
              </a:xfrm>
              <a:prstGeom prst="rect">
                <a:avLst/>
              </a:prstGeom>
              <a:noFill/>
            </p:spPr>
            <p:txBody>
              <a:bodyPr wrap="square">
                <a:spAutoFit/>
              </a:bodyPr>
              <a:lstStyle/>
              <a:p>
                <a:r>
                  <a:rPr lang="en-US" sz="2000" dirty="0">
                    <a:solidFill>
                      <a:schemeClr val="accent6">
                        <a:lumMod val="20000"/>
                        <a:lumOff val="80000"/>
                      </a:schemeClr>
                    </a:solidFill>
                  </a:rPr>
                  <a:t>The lowest price at which anyone was willing to sell </a:t>
                </a:r>
                <a:r>
                  <a:rPr lang="en-US" sz="2000" b="1" dirty="0">
                    <a:solidFill>
                      <a:schemeClr val="accent1">
                        <a:lumMod val="40000"/>
                        <a:lumOff val="60000"/>
                      </a:schemeClr>
                    </a:solidFill>
                  </a:rPr>
                  <a:t>IVV</a:t>
                </a:r>
                <a:r>
                  <a:rPr lang="en-US" sz="2000" dirty="0">
                    <a:solidFill>
                      <a:schemeClr val="accent6">
                        <a:lumMod val="20000"/>
                        <a:lumOff val="80000"/>
                      </a:schemeClr>
                    </a:solidFill>
                  </a:rPr>
                  <a:t> so far has been </a:t>
                </a:r>
                <a:r>
                  <a:rPr lang="en-US" sz="2000" b="1" dirty="0">
                    <a:solidFill>
                      <a:schemeClr val="accent6">
                        <a:lumMod val="60000"/>
                        <a:lumOff val="40000"/>
                      </a:schemeClr>
                    </a:solidFill>
                  </a:rPr>
                  <a:t>$409.53</a:t>
                </a:r>
                <a:r>
                  <a:rPr lang="en-US" sz="2000" dirty="0">
                    <a:solidFill>
                      <a:schemeClr val="accent6">
                        <a:lumMod val="20000"/>
                        <a:lumOff val="80000"/>
                      </a:schemeClr>
                    </a:solidFill>
                  </a:rPr>
                  <a:t>, but the full </a:t>
                </a:r>
                <a14:m>
                  <m:oMath xmlns:m="http://schemas.openxmlformats.org/officeDocument/2006/math">
                    <m:sSub>
                      <m:sSubPr>
                        <m:ctrlPr>
                          <a:rPr lang="en-US" sz="2000" i="1">
                            <a:solidFill>
                              <a:srgbClr val="FFFF00"/>
                            </a:solidFill>
                            <a:latin typeface="Cambria Math" panose="02040503050406030204" pitchFamily="18" charset="0"/>
                          </a:rPr>
                        </m:ctrlPr>
                      </m:sSubPr>
                      <m:e>
                        <m:r>
                          <a:rPr lang="en-US" sz="2000" i="1">
                            <a:solidFill>
                              <a:srgbClr val="FFFF00"/>
                            </a:solidFill>
                            <a:latin typeface="Cambria Math" panose="02040503050406030204" pitchFamily="18" charset="0"/>
                          </a:rPr>
                          <m:t>𝑛</m:t>
                        </m:r>
                      </m:e>
                      <m:sub>
                        <m:r>
                          <a:rPr lang="en-US" sz="2000" i="1">
                            <a:solidFill>
                              <a:srgbClr val="FFFF00"/>
                            </a:solidFill>
                            <a:latin typeface="Cambria Math" panose="02040503050406030204" pitchFamily="18" charset="0"/>
                          </a:rPr>
                          <m:t>1</m:t>
                        </m:r>
                      </m:sub>
                    </m:sSub>
                    <m:r>
                      <a:rPr lang="en-US" sz="2000" i="1">
                        <a:solidFill>
                          <a:srgbClr val="FFFF00"/>
                        </a:solidFill>
                        <a:latin typeface="Cambria Math" panose="02040503050406030204" pitchFamily="18" charset="0"/>
                      </a:rPr>
                      <m:t> </m:t>
                    </m:r>
                  </m:oMath>
                </a14:m>
                <a:r>
                  <a:rPr lang="en-US" sz="2000" dirty="0">
                    <a:solidFill>
                      <a:schemeClr val="accent6">
                        <a:lumMod val="20000"/>
                        <a:lumOff val="80000"/>
                      </a:schemeClr>
                    </a:solidFill>
                  </a:rPr>
                  <a:t>(</a:t>
                </a:r>
                <a:r>
                  <a:rPr lang="en-US" sz="2000" dirty="0"/>
                  <a:t>=</a:t>
                </a:r>
                <a:r>
                  <a:rPr lang="en-US" sz="2000" b="1" dirty="0"/>
                  <a:t>3</a:t>
                </a:r>
                <a:r>
                  <a:rPr lang="en-US" sz="2000" dirty="0">
                    <a:solidFill>
                      <a:schemeClr val="accent6">
                        <a:lumMod val="20000"/>
                        <a:lumOff val="80000"/>
                      </a:schemeClr>
                    </a:solidFill>
                  </a:rPr>
                  <a:t>) days hasn’t elapsed yet so the order hasn’t been cancelled – it’s still out there.</a:t>
                </a:r>
              </a:p>
              <a:p>
                <a:endParaRPr lang="en-US" sz="2000" dirty="0">
                  <a:solidFill>
                    <a:schemeClr val="accent6">
                      <a:lumMod val="20000"/>
                      <a:lumOff val="80000"/>
                    </a:schemeClr>
                  </a:solidFill>
                </a:endParaRPr>
              </a:p>
              <a:p>
                <a:r>
                  <a:rPr lang="en-US" sz="2000" dirty="0">
                    <a:solidFill>
                      <a:schemeClr val="accent6">
                        <a:lumMod val="20000"/>
                        <a:lumOff val="80000"/>
                      </a:schemeClr>
                    </a:solidFill>
                  </a:rPr>
                  <a:t>Therefore, we make a blotter row having the status “</a:t>
                </a:r>
                <a:r>
                  <a:rPr lang="en-US" sz="2000" b="1" dirty="0">
                    <a:solidFill>
                      <a:schemeClr val="accent6">
                        <a:lumMod val="20000"/>
                        <a:lumOff val="80000"/>
                      </a:schemeClr>
                    </a:solidFill>
                  </a:rPr>
                  <a:t>LIVE</a:t>
                </a:r>
                <a:r>
                  <a:rPr lang="en-US" sz="2000" dirty="0">
                    <a:solidFill>
                      <a:schemeClr val="accent6">
                        <a:lumMod val="20000"/>
                        <a:lumOff val="80000"/>
                      </a:schemeClr>
                    </a:solidFill>
                  </a:rPr>
                  <a:t>” for this order.</a:t>
                </a:r>
                <a:endParaRPr lang="en-US" sz="2000" dirty="0">
                  <a:solidFill>
                    <a:schemeClr val="accent1">
                      <a:lumMod val="40000"/>
                      <a:lumOff val="60000"/>
                    </a:schemeClr>
                  </a:solidFill>
                </a:endParaRPr>
              </a:p>
            </p:txBody>
          </p:sp>
        </mc:Choice>
        <mc:Fallback>
          <p:sp>
            <p:nvSpPr>
              <p:cNvPr id="12" name="TextBox 11">
                <a:extLst>
                  <a:ext uri="{FF2B5EF4-FFF2-40B4-BE49-F238E27FC236}">
                    <a16:creationId xmlns:a16="http://schemas.microsoft.com/office/drawing/2014/main" id="{881E7C67-778E-B82C-6143-8EB9F7A56AD7}"/>
                  </a:ext>
                </a:extLst>
              </p:cNvPr>
              <p:cNvSpPr txBox="1">
                <a:spLocks noRot="1" noChangeAspect="1" noMove="1" noResize="1" noEditPoints="1" noAdjustHandles="1" noChangeArrowheads="1" noChangeShapeType="1" noTextEdit="1"/>
              </p:cNvSpPr>
              <p:nvPr/>
            </p:nvSpPr>
            <p:spPr>
              <a:xfrm>
                <a:off x="255844" y="3100272"/>
                <a:ext cx="5231153" cy="2246769"/>
              </a:xfrm>
              <a:prstGeom prst="rect">
                <a:avLst/>
              </a:prstGeom>
              <a:blipFill>
                <a:blip r:embed="rId7"/>
                <a:stretch>
                  <a:fillRect l="-1453" t="-1695" b="-4520"/>
                </a:stretch>
              </a:blipFill>
            </p:spPr>
            <p:txBody>
              <a:bodyPr/>
              <a:lstStyle/>
              <a:p>
                <a:r>
                  <a:rPr lang="en-US">
                    <a:noFill/>
                  </a:rPr>
                  <a:t> </a:t>
                </a:r>
              </a:p>
            </p:txBody>
          </p:sp>
        </mc:Fallback>
      </mc:AlternateContent>
    </p:spTree>
    <p:extLst>
      <p:ext uri="{BB962C8B-B14F-4D97-AF65-F5344CB8AC3E}">
        <p14:creationId xmlns:p14="http://schemas.microsoft.com/office/powerpoint/2010/main" val="1482968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HW2</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99E56C78-6B1B-757F-9685-98C177299C0E}"/>
              </a:ext>
            </a:extLst>
          </p:cNvPr>
          <p:cNvSpPr txBox="1"/>
          <p:nvPr/>
        </p:nvSpPr>
        <p:spPr>
          <a:xfrm>
            <a:off x="1151832" y="1342188"/>
            <a:ext cx="9888331" cy="1569660"/>
          </a:xfrm>
          <a:prstGeom prst="rect">
            <a:avLst/>
          </a:prstGeom>
          <a:noFill/>
        </p:spPr>
        <p:txBody>
          <a:bodyPr wrap="square">
            <a:spAutoFit/>
          </a:bodyPr>
          <a:lstStyle/>
          <a:p>
            <a:r>
              <a:rPr lang="en-US" sz="2400" dirty="0">
                <a:solidFill>
                  <a:schemeClr val="accent6">
                    <a:lumMod val="20000"/>
                    <a:lumOff val="80000"/>
                  </a:schemeClr>
                </a:solidFill>
              </a:rPr>
              <a:t>When I say “best way to complete”, I mean the best way I have found </a:t>
            </a:r>
            <a:r>
              <a:rPr lang="en-US" sz="2400" b="1" u="sng" dirty="0">
                <a:solidFill>
                  <a:schemeClr val="accent6">
                    <a:lumMod val="20000"/>
                    <a:lumOff val="80000"/>
                  </a:schemeClr>
                </a:solidFill>
              </a:rPr>
              <a:t>so far</a:t>
            </a:r>
            <a:r>
              <a:rPr lang="en-US" sz="2400" dirty="0">
                <a:solidFill>
                  <a:schemeClr val="accent6">
                    <a:lumMod val="20000"/>
                    <a:lumOff val="80000"/>
                  </a:schemeClr>
                </a:solidFill>
              </a:rPr>
              <a:t>.</a:t>
            </a:r>
          </a:p>
          <a:p>
            <a:endParaRPr lang="en-US" sz="2400" dirty="0">
              <a:solidFill>
                <a:schemeClr val="accent6">
                  <a:lumMod val="20000"/>
                  <a:lumOff val="80000"/>
                </a:schemeClr>
              </a:solidFill>
            </a:endParaRPr>
          </a:p>
          <a:p>
            <a:r>
              <a:rPr lang="en-US" sz="2400" dirty="0">
                <a:solidFill>
                  <a:schemeClr val="accent6">
                    <a:lumMod val="20000"/>
                    <a:lumOff val="80000"/>
                  </a:schemeClr>
                </a:solidFill>
              </a:rPr>
              <a:t>You may very well improve somewhat on this in terms of speed – if you do, great! Share it on Teams </a:t>
            </a:r>
            <a:r>
              <a:rPr lang="en-US" sz="2400" dirty="0">
                <a:solidFill>
                  <a:schemeClr val="accent6">
                    <a:lumMod val="20000"/>
                    <a:lumOff val="80000"/>
                  </a:schemeClr>
                </a:solidFill>
                <a:sym typeface="Wingdings" panose="05000000000000000000" pitchFamily="2" charset="2"/>
              </a:rPr>
              <a:t></a:t>
            </a:r>
            <a:endParaRPr lang="en-US" sz="2400" dirty="0">
              <a:solidFill>
                <a:schemeClr val="accent6">
                  <a:lumMod val="20000"/>
                  <a:lumOff val="80000"/>
                </a:schemeClr>
              </a:solidFill>
            </a:endParaRPr>
          </a:p>
        </p:txBody>
      </p:sp>
      <p:sp>
        <p:nvSpPr>
          <p:cNvPr id="13" name="TextBox 12">
            <a:extLst>
              <a:ext uri="{FF2B5EF4-FFF2-40B4-BE49-F238E27FC236}">
                <a16:creationId xmlns:a16="http://schemas.microsoft.com/office/drawing/2014/main" id="{9E513408-DA72-412E-4755-939B5A03A01C}"/>
              </a:ext>
            </a:extLst>
          </p:cNvPr>
          <p:cNvSpPr txBox="1"/>
          <p:nvPr/>
        </p:nvSpPr>
        <p:spPr>
          <a:xfrm>
            <a:off x="233353" y="3764847"/>
            <a:ext cx="11725291" cy="461665"/>
          </a:xfrm>
          <a:prstGeom prst="rect">
            <a:avLst/>
          </a:prstGeom>
          <a:noFill/>
        </p:spPr>
        <p:txBody>
          <a:bodyPr wrap="square">
            <a:spAutoFit/>
          </a:bodyPr>
          <a:lstStyle/>
          <a:p>
            <a:pPr algn="ctr"/>
            <a:r>
              <a:rPr lang="en-US" sz="2400" u="sng" dirty="0">
                <a:solidFill>
                  <a:schemeClr val="accent6">
                    <a:lumMod val="20000"/>
                    <a:lumOff val="80000"/>
                  </a:schemeClr>
                </a:solidFill>
              </a:rPr>
              <a:t>As always, report any errors you find on Teams!</a:t>
            </a:r>
          </a:p>
        </p:txBody>
      </p:sp>
    </p:spTree>
    <p:extLst>
      <p:ext uri="{BB962C8B-B14F-4D97-AF65-F5344CB8AC3E}">
        <p14:creationId xmlns:p14="http://schemas.microsoft.com/office/powerpoint/2010/main" val="1047861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HW2</a:t>
            </a:r>
            <a:r>
              <a:rPr lang="en-US" sz="4800" b="1" dirty="0">
                <a:solidFill>
                  <a:schemeClr val="accent6">
                    <a:lumMod val="20000"/>
                    <a:lumOff val="80000"/>
                  </a:schemeClr>
                </a:solidFill>
                <a:latin typeface="+mn-lt"/>
                <a:ea typeface="+mn-ea"/>
                <a:cs typeface="+mn-cs"/>
              </a:rPr>
              <a:t>: </a:t>
            </a:r>
            <a:r>
              <a:rPr lang="en-US" sz="4800" dirty="0">
                <a:solidFill>
                  <a:schemeClr val="accent6">
                    <a:lumMod val="20000"/>
                    <a:lumOff val="80000"/>
                  </a:schemeClr>
                </a:solidFill>
                <a:latin typeface="+mn-lt"/>
                <a:ea typeface="+mn-ea"/>
                <a:cs typeface="+mn-cs"/>
              </a:rPr>
              <a:t>Best way to Complete</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54ECC2-A140-6D50-F18B-5D7F71906994}"/>
                  </a:ext>
                </a:extLst>
              </p:cNvPr>
              <p:cNvSpPr txBox="1"/>
              <p:nvPr/>
            </p:nvSpPr>
            <p:spPr>
              <a:xfrm>
                <a:off x="10236340" y="992235"/>
                <a:ext cx="1722304" cy="923330"/>
              </a:xfrm>
              <a:prstGeom prst="rect">
                <a:avLst/>
              </a:prstGeom>
              <a:noFill/>
            </p:spPr>
            <p:txBody>
              <a:bodyPr wrap="square">
                <a:spAutoFit/>
              </a:bodyPr>
              <a:lstStyle/>
              <a:p>
                <a:r>
                  <a:rPr lang="en-US" sz="1800" b="1" dirty="0">
                    <a:solidFill>
                      <a:schemeClr val="accent1">
                        <a:lumMod val="20000"/>
                        <a:lumOff val="80000"/>
                      </a:schemeClr>
                    </a:solidFill>
                  </a:rPr>
                  <a:t>PARAMETERS</a:t>
                </a:r>
                <a:endParaRPr lang="en-US" sz="1800" i="1" dirty="0">
                  <a:solidFill>
                    <a:schemeClr val="accent1">
                      <a:lumMod val="20000"/>
                      <a:lumOff val="8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i="1" smtClean="0">
                              <a:solidFill>
                                <a:srgbClr val="FFFF00"/>
                              </a:solidFill>
                              <a:latin typeface="Cambria Math" panose="02040503050406030204" pitchFamily="18" charset="0"/>
                              <a:ea typeface="Cambria Math" panose="02040503050406030204" pitchFamily="18" charset="0"/>
                            </a:rPr>
                            <m:t>𝛼</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=−1%</m:t>
                      </m:r>
                    </m:oMath>
                  </m:oMathPara>
                </a14:m>
                <a:endParaRPr lang="en-US" dirty="0"/>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𝑛</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=3 </m:t>
                      </m:r>
                      <m:r>
                        <m:rPr>
                          <m:nor/>
                        </m:rPr>
                        <a:rPr lang="en-US" sz="1800" b="0" i="0" smtClean="0">
                          <a:solidFill>
                            <a:schemeClr val="accent6">
                              <a:lumMod val="20000"/>
                              <a:lumOff val="80000"/>
                            </a:schemeClr>
                          </a:solidFill>
                          <a:latin typeface="Cambria Math" panose="02040503050406030204" pitchFamily="18" charset="0"/>
                        </a:rPr>
                        <m:t>days</m:t>
                      </m:r>
                    </m:oMath>
                  </m:oMathPara>
                </a14:m>
                <a:endParaRPr lang="en-US" dirty="0"/>
              </a:p>
            </p:txBody>
          </p:sp>
        </mc:Choice>
        <mc:Fallback xmlns="">
          <p:sp>
            <p:nvSpPr>
              <p:cNvPr id="19" name="TextBox 18">
                <a:extLst>
                  <a:ext uri="{FF2B5EF4-FFF2-40B4-BE49-F238E27FC236}">
                    <a16:creationId xmlns:a16="http://schemas.microsoft.com/office/drawing/2014/main" id="{0D54ECC2-A140-6D50-F18B-5D7F71906994}"/>
                  </a:ext>
                </a:extLst>
              </p:cNvPr>
              <p:cNvSpPr txBox="1">
                <a:spLocks noRot="1" noChangeAspect="1" noMove="1" noResize="1" noEditPoints="1" noAdjustHandles="1" noChangeArrowheads="1" noChangeShapeType="1" noTextEdit="1"/>
              </p:cNvSpPr>
              <p:nvPr/>
            </p:nvSpPr>
            <p:spPr>
              <a:xfrm>
                <a:off x="10236340" y="992235"/>
                <a:ext cx="1722304" cy="923330"/>
              </a:xfrm>
              <a:prstGeom prst="rect">
                <a:avLst/>
              </a:prstGeom>
              <a:blipFill>
                <a:blip r:embed="rId4"/>
                <a:stretch>
                  <a:fillRect l="-2827" t="-3974" b="-4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FB32BFD-1B85-3FAD-6B72-258AAAF2F090}"/>
                  </a:ext>
                </a:extLst>
              </p:cNvPr>
              <p:cNvSpPr txBox="1"/>
              <p:nvPr/>
            </p:nvSpPr>
            <p:spPr>
              <a:xfrm>
                <a:off x="233354" y="992235"/>
                <a:ext cx="4889490" cy="1200329"/>
              </a:xfrm>
              <a:prstGeom prst="rect">
                <a:avLst/>
              </a:prstGeom>
              <a:noFill/>
            </p:spPr>
            <p:txBody>
              <a:bodyPr wrap="square">
                <a:spAutoFit/>
              </a:bodyPr>
              <a:lstStyle/>
              <a:p>
                <a:r>
                  <a:rPr lang="en-US" b="1" dirty="0">
                    <a:solidFill>
                      <a:schemeClr val="accent3"/>
                    </a:solidFill>
                  </a:rPr>
                  <a:t>Logic</a:t>
                </a:r>
                <a:r>
                  <a:rPr lang="en-US" b="1" dirty="0">
                    <a:solidFill>
                      <a:schemeClr val="accent6">
                        <a:lumMod val="20000"/>
                        <a:lumOff val="80000"/>
                      </a:schemeClr>
                    </a:solidFill>
                  </a:rPr>
                  <a:t>: </a:t>
                </a:r>
                <a:r>
                  <a:rPr lang="en-US" dirty="0">
                    <a:solidFill>
                      <a:schemeClr val="accent6">
                        <a:lumMod val="20000"/>
                        <a:lumOff val="80000"/>
                      </a:schemeClr>
                    </a:solidFill>
                  </a:rPr>
                  <a:t>Before market open each morning, submit a limit order to buy at </a:t>
                </a:r>
                <a14:m>
                  <m:oMath xmlns:m="http://schemas.openxmlformats.org/officeDocument/2006/math">
                    <m:r>
                      <a:rPr lang="en-US" b="0" i="1" smtClean="0">
                        <a:solidFill>
                          <a:schemeClr val="tx1"/>
                        </a:solidFill>
                        <a:latin typeface="Cambria Math" panose="02040503050406030204" pitchFamily="18" charset="0"/>
                      </a:rPr>
                      <m:t>𝑙𝑚𝑡</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𝑝𝑟𝑐</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i="1" smtClean="0">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ea typeface="Cambria Math" panose="02040503050406030204" pitchFamily="18" charset="0"/>
                              </a:rPr>
                              <m:t>𝛼</m:t>
                            </m:r>
                          </m:e>
                          <m:sub>
                            <m:r>
                              <a:rPr lang="en-US" i="1">
                                <a:solidFill>
                                  <a:srgbClr val="FFFF00"/>
                                </a:solidFill>
                                <a:latin typeface="Cambria Math" panose="02040503050406030204" pitchFamily="18" charset="0"/>
                              </a:rPr>
                              <m:t>1</m:t>
                            </m:r>
                          </m:sub>
                        </m:sSub>
                      </m:e>
                    </m:d>
                    <m:r>
                      <a:rPr lang="en-US" b="0" i="1" smtClean="0">
                        <a:solidFill>
                          <a:schemeClr val="tx1"/>
                        </a:solidFill>
                        <a:latin typeface="Cambria Math" panose="02040503050406030204" pitchFamily="18" charset="0"/>
                        <a:ea typeface="Cambria Math" panose="02040503050406030204" pitchFamily="18" charset="0"/>
                      </a:rPr>
                      <m:t>𝑐𝑙𝑠</m:t>
                    </m:r>
                    <m:r>
                      <a:rPr lang="en-US" b="0" i="1" smtClean="0">
                        <a:solidFill>
                          <a:schemeClr val="tx1"/>
                        </a:solidFill>
                        <a:latin typeface="Cambria Math" panose="02040503050406030204" pitchFamily="18" charset="0"/>
                        <a:ea typeface="Cambria Math" panose="02040503050406030204" pitchFamily="18" charset="0"/>
                      </a:rPr>
                      <m:t>_</m:t>
                    </m:r>
                    <m:r>
                      <a:rPr lang="en-US" b="0" i="1" smtClean="0">
                        <a:solidFill>
                          <a:schemeClr val="tx1"/>
                        </a:solidFill>
                        <a:latin typeface="Cambria Math" panose="02040503050406030204" pitchFamily="18" charset="0"/>
                        <a:ea typeface="Cambria Math" panose="02040503050406030204" pitchFamily="18" charset="0"/>
                      </a:rPr>
                      <m:t>𝑝𝑟𝑐</m:t>
                    </m:r>
                  </m:oMath>
                </a14:m>
                <a:r>
                  <a:rPr lang="en-US" dirty="0">
                    <a:solidFill>
                      <a:schemeClr val="accent6">
                        <a:lumMod val="20000"/>
                        <a:lumOff val="80000"/>
                      </a:schemeClr>
                    </a:solidFill>
                  </a:rPr>
                  <a:t>. If the limit order does not fill within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𝑛</m:t>
                        </m:r>
                      </m:e>
                      <m:sub>
                        <m:r>
                          <a:rPr lang="en-US" i="1">
                            <a:solidFill>
                              <a:srgbClr val="FFFF00"/>
                            </a:solidFill>
                            <a:latin typeface="Cambria Math" panose="02040503050406030204" pitchFamily="18" charset="0"/>
                          </a:rPr>
                          <m:t>1</m:t>
                        </m:r>
                      </m:sub>
                    </m:sSub>
                    <m:r>
                      <a:rPr lang="en-US" i="1">
                        <a:solidFill>
                          <a:schemeClr val="accent6">
                            <a:lumMod val="20000"/>
                            <a:lumOff val="80000"/>
                          </a:schemeClr>
                        </a:solidFill>
                        <a:latin typeface="Cambria Math" panose="02040503050406030204" pitchFamily="18" charset="0"/>
                      </a:rPr>
                      <m:t>=3 </m:t>
                    </m:r>
                    <m:r>
                      <m:rPr>
                        <m:nor/>
                      </m:rPr>
                      <a:rPr lang="en-US">
                        <a:solidFill>
                          <a:schemeClr val="accent6">
                            <a:lumMod val="20000"/>
                            <a:lumOff val="80000"/>
                          </a:schemeClr>
                        </a:solidFill>
                        <a:latin typeface="Cambria Math" panose="02040503050406030204" pitchFamily="18" charset="0"/>
                      </a:rPr>
                      <m:t>days</m:t>
                    </m:r>
                  </m:oMath>
                </a14:m>
                <a:r>
                  <a:rPr lang="en-US" dirty="0">
                    <a:solidFill>
                      <a:schemeClr val="accent6">
                        <a:lumMod val="20000"/>
                        <a:lumOff val="80000"/>
                      </a:schemeClr>
                    </a:solidFill>
                  </a:rPr>
                  <a:t>, then cancel it.</a:t>
                </a:r>
              </a:p>
            </p:txBody>
          </p:sp>
        </mc:Choice>
        <mc:Fallback xmlns="">
          <p:sp>
            <p:nvSpPr>
              <p:cNvPr id="3" name="TextBox 2">
                <a:extLst>
                  <a:ext uri="{FF2B5EF4-FFF2-40B4-BE49-F238E27FC236}">
                    <a16:creationId xmlns:a16="http://schemas.microsoft.com/office/drawing/2014/main" id="{DFB32BFD-1B85-3FAD-6B72-258AAAF2F090}"/>
                  </a:ext>
                </a:extLst>
              </p:cNvPr>
              <p:cNvSpPr txBox="1">
                <a:spLocks noRot="1" noChangeAspect="1" noMove="1" noResize="1" noEditPoints="1" noAdjustHandles="1" noChangeArrowheads="1" noChangeShapeType="1" noTextEdit="1"/>
              </p:cNvSpPr>
              <p:nvPr/>
            </p:nvSpPr>
            <p:spPr>
              <a:xfrm>
                <a:off x="233354" y="992235"/>
                <a:ext cx="4889490" cy="1200329"/>
              </a:xfrm>
              <a:prstGeom prst="rect">
                <a:avLst/>
              </a:prstGeom>
              <a:blipFill>
                <a:blip r:embed="rId5"/>
                <a:stretch>
                  <a:fillRect l="-998" t="-3046" r="-1870" b="-710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9E56C78-6B1B-757F-9685-98C177299C0E}"/>
              </a:ext>
            </a:extLst>
          </p:cNvPr>
          <p:cNvSpPr txBox="1"/>
          <p:nvPr/>
        </p:nvSpPr>
        <p:spPr>
          <a:xfrm>
            <a:off x="1139723" y="2774397"/>
            <a:ext cx="5831755" cy="461665"/>
          </a:xfrm>
          <a:prstGeom prst="rect">
            <a:avLst/>
          </a:prstGeom>
          <a:noFill/>
        </p:spPr>
        <p:txBody>
          <a:bodyPr wrap="square">
            <a:spAutoFit/>
          </a:bodyPr>
          <a:lstStyle/>
          <a:p>
            <a:r>
              <a:rPr lang="en-US" sz="2400" b="1" dirty="0">
                <a:solidFill>
                  <a:schemeClr val="accent3"/>
                </a:solidFill>
              </a:rPr>
              <a:t>Step 1</a:t>
            </a:r>
            <a:r>
              <a:rPr lang="en-US" sz="2400" dirty="0">
                <a:solidFill>
                  <a:schemeClr val="accent6">
                    <a:lumMod val="20000"/>
                    <a:lumOff val="80000"/>
                  </a:schemeClr>
                </a:solidFill>
              </a:rPr>
              <a:t>: Calculate submitted entry orders:</a:t>
            </a:r>
            <a:endParaRPr lang="en-US" sz="2400" dirty="0"/>
          </a:p>
        </p:txBody>
      </p:sp>
      <p:pic>
        <p:nvPicPr>
          <p:cNvPr id="7" name="Picture 6" descr="A black screen with white text&#10;&#10;Description automatically generated with low confidence">
            <a:extLst>
              <a:ext uri="{FF2B5EF4-FFF2-40B4-BE49-F238E27FC236}">
                <a16:creationId xmlns:a16="http://schemas.microsoft.com/office/drawing/2014/main" id="{A67A1987-5655-D890-F900-D085DE7D9947}"/>
              </a:ext>
            </a:extLst>
          </p:cNvPr>
          <p:cNvPicPr>
            <a:picLocks noChangeAspect="1"/>
          </p:cNvPicPr>
          <p:nvPr/>
        </p:nvPicPr>
        <p:blipFill>
          <a:blip r:embed="rId6"/>
          <a:stretch>
            <a:fillRect/>
          </a:stretch>
        </p:blipFill>
        <p:spPr>
          <a:xfrm>
            <a:off x="1139723" y="3291647"/>
            <a:ext cx="9650764" cy="3301577"/>
          </a:xfrm>
          <a:prstGeom prst="rect">
            <a:avLst/>
          </a:prstGeom>
        </p:spPr>
      </p:pic>
    </p:spTree>
    <p:extLst>
      <p:ext uri="{BB962C8B-B14F-4D97-AF65-F5344CB8AC3E}">
        <p14:creationId xmlns:p14="http://schemas.microsoft.com/office/powerpoint/2010/main" val="204165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HW2</a:t>
            </a:r>
            <a:r>
              <a:rPr lang="en-US" sz="4800" b="1" dirty="0">
                <a:solidFill>
                  <a:schemeClr val="accent6">
                    <a:lumMod val="20000"/>
                    <a:lumOff val="80000"/>
                  </a:schemeClr>
                </a:solidFill>
                <a:latin typeface="+mn-lt"/>
                <a:ea typeface="+mn-ea"/>
                <a:cs typeface="+mn-cs"/>
              </a:rPr>
              <a:t>: </a:t>
            </a:r>
            <a:r>
              <a:rPr lang="en-US" sz="4800" dirty="0">
                <a:solidFill>
                  <a:schemeClr val="accent6">
                    <a:lumMod val="20000"/>
                    <a:lumOff val="80000"/>
                  </a:schemeClr>
                </a:solidFill>
                <a:latin typeface="+mn-lt"/>
                <a:ea typeface="+mn-ea"/>
                <a:cs typeface="+mn-cs"/>
              </a:rPr>
              <a:t>Best way to Complete</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D54ECC2-A140-6D50-F18B-5D7F71906994}"/>
                  </a:ext>
                </a:extLst>
              </p:cNvPr>
              <p:cNvSpPr txBox="1"/>
              <p:nvPr/>
            </p:nvSpPr>
            <p:spPr>
              <a:xfrm>
                <a:off x="10236340" y="992235"/>
                <a:ext cx="1722304" cy="923330"/>
              </a:xfrm>
              <a:prstGeom prst="rect">
                <a:avLst/>
              </a:prstGeom>
              <a:noFill/>
            </p:spPr>
            <p:txBody>
              <a:bodyPr wrap="square">
                <a:spAutoFit/>
              </a:bodyPr>
              <a:lstStyle/>
              <a:p>
                <a:r>
                  <a:rPr lang="en-US" sz="1800" b="1" dirty="0">
                    <a:solidFill>
                      <a:schemeClr val="accent1">
                        <a:lumMod val="20000"/>
                        <a:lumOff val="80000"/>
                      </a:schemeClr>
                    </a:solidFill>
                  </a:rPr>
                  <a:t>PARAMETERS</a:t>
                </a:r>
                <a:endParaRPr lang="en-US" sz="1800" i="1" dirty="0">
                  <a:solidFill>
                    <a:schemeClr val="accent1">
                      <a:lumMod val="20000"/>
                      <a:lumOff val="8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i="1" smtClean="0">
                              <a:solidFill>
                                <a:srgbClr val="FFFF00"/>
                              </a:solidFill>
                              <a:latin typeface="Cambria Math" panose="02040503050406030204" pitchFamily="18" charset="0"/>
                              <a:ea typeface="Cambria Math" panose="02040503050406030204" pitchFamily="18" charset="0"/>
                            </a:rPr>
                            <m:t>𝛼</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=−1%</m:t>
                      </m:r>
                    </m:oMath>
                  </m:oMathPara>
                </a14:m>
                <a:endParaRPr lang="en-US" dirty="0"/>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𝑛</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=3 </m:t>
                      </m:r>
                      <m:r>
                        <m:rPr>
                          <m:nor/>
                        </m:rPr>
                        <a:rPr lang="en-US" sz="1800" b="0" i="0" smtClean="0">
                          <a:solidFill>
                            <a:schemeClr val="accent6">
                              <a:lumMod val="20000"/>
                              <a:lumOff val="80000"/>
                            </a:schemeClr>
                          </a:solidFill>
                          <a:latin typeface="Cambria Math" panose="02040503050406030204" pitchFamily="18" charset="0"/>
                        </a:rPr>
                        <m:t>days</m:t>
                      </m:r>
                    </m:oMath>
                  </m:oMathPara>
                </a14:m>
                <a:endParaRPr lang="en-US" dirty="0"/>
              </a:p>
            </p:txBody>
          </p:sp>
        </mc:Choice>
        <mc:Fallback>
          <p:sp>
            <p:nvSpPr>
              <p:cNvPr id="19" name="TextBox 18">
                <a:extLst>
                  <a:ext uri="{FF2B5EF4-FFF2-40B4-BE49-F238E27FC236}">
                    <a16:creationId xmlns:a16="http://schemas.microsoft.com/office/drawing/2014/main" id="{0D54ECC2-A140-6D50-F18B-5D7F71906994}"/>
                  </a:ext>
                </a:extLst>
              </p:cNvPr>
              <p:cNvSpPr txBox="1">
                <a:spLocks noRot="1" noChangeAspect="1" noMove="1" noResize="1" noEditPoints="1" noAdjustHandles="1" noChangeArrowheads="1" noChangeShapeType="1" noTextEdit="1"/>
              </p:cNvSpPr>
              <p:nvPr/>
            </p:nvSpPr>
            <p:spPr>
              <a:xfrm>
                <a:off x="10236340" y="992235"/>
                <a:ext cx="1722304" cy="923330"/>
              </a:xfrm>
              <a:prstGeom prst="rect">
                <a:avLst/>
              </a:prstGeom>
              <a:blipFill>
                <a:blip r:embed="rId3"/>
                <a:stretch>
                  <a:fillRect l="-2190" t="-4110" b="-68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FB32BFD-1B85-3FAD-6B72-258AAAF2F090}"/>
                  </a:ext>
                </a:extLst>
              </p:cNvPr>
              <p:cNvSpPr txBox="1"/>
              <p:nvPr/>
            </p:nvSpPr>
            <p:spPr>
              <a:xfrm>
                <a:off x="233354" y="992235"/>
                <a:ext cx="4889490" cy="1200329"/>
              </a:xfrm>
              <a:prstGeom prst="rect">
                <a:avLst/>
              </a:prstGeom>
              <a:noFill/>
            </p:spPr>
            <p:txBody>
              <a:bodyPr wrap="square">
                <a:spAutoFit/>
              </a:bodyPr>
              <a:lstStyle/>
              <a:p>
                <a:r>
                  <a:rPr lang="en-US" b="1" dirty="0">
                    <a:solidFill>
                      <a:schemeClr val="accent3"/>
                    </a:solidFill>
                  </a:rPr>
                  <a:t>Logic</a:t>
                </a:r>
                <a:r>
                  <a:rPr lang="en-US" b="1" dirty="0">
                    <a:solidFill>
                      <a:schemeClr val="accent6">
                        <a:lumMod val="20000"/>
                        <a:lumOff val="80000"/>
                      </a:schemeClr>
                    </a:solidFill>
                  </a:rPr>
                  <a:t>: </a:t>
                </a:r>
                <a:r>
                  <a:rPr lang="en-US" dirty="0">
                    <a:solidFill>
                      <a:schemeClr val="accent6">
                        <a:lumMod val="20000"/>
                        <a:lumOff val="80000"/>
                      </a:schemeClr>
                    </a:solidFill>
                  </a:rPr>
                  <a:t>Before market open each morning, submit a limit order to buy at </a:t>
                </a:r>
                <a14:m>
                  <m:oMath xmlns:m="http://schemas.openxmlformats.org/officeDocument/2006/math">
                    <m:r>
                      <a:rPr lang="en-US" b="0" i="1" smtClean="0">
                        <a:solidFill>
                          <a:schemeClr val="tx1"/>
                        </a:solidFill>
                        <a:latin typeface="Cambria Math" panose="02040503050406030204" pitchFamily="18" charset="0"/>
                      </a:rPr>
                      <m:t>𝑙𝑚𝑡</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𝑝𝑟𝑐</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i="1" smtClean="0">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ea typeface="Cambria Math" panose="02040503050406030204" pitchFamily="18" charset="0"/>
                              </a:rPr>
                              <m:t>𝛼</m:t>
                            </m:r>
                          </m:e>
                          <m:sub>
                            <m:r>
                              <a:rPr lang="en-US" i="1">
                                <a:solidFill>
                                  <a:srgbClr val="FFFF00"/>
                                </a:solidFill>
                                <a:latin typeface="Cambria Math" panose="02040503050406030204" pitchFamily="18" charset="0"/>
                              </a:rPr>
                              <m:t>1</m:t>
                            </m:r>
                          </m:sub>
                        </m:sSub>
                      </m:e>
                    </m:d>
                    <m:r>
                      <a:rPr lang="en-US" b="0" i="1" smtClean="0">
                        <a:solidFill>
                          <a:schemeClr val="tx1"/>
                        </a:solidFill>
                        <a:latin typeface="Cambria Math" panose="02040503050406030204" pitchFamily="18" charset="0"/>
                        <a:ea typeface="Cambria Math" panose="02040503050406030204" pitchFamily="18" charset="0"/>
                      </a:rPr>
                      <m:t>𝑐𝑙𝑠</m:t>
                    </m:r>
                    <m:r>
                      <a:rPr lang="en-US" b="0" i="1" smtClean="0">
                        <a:solidFill>
                          <a:schemeClr val="tx1"/>
                        </a:solidFill>
                        <a:latin typeface="Cambria Math" panose="02040503050406030204" pitchFamily="18" charset="0"/>
                        <a:ea typeface="Cambria Math" panose="02040503050406030204" pitchFamily="18" charset="0"/>
                      </a:rPr>
                      <m:t>_</m:t>
                    </m:r>
                    <m:r>
                      <a:rPr lang="en-US" b="0" i="1" smtClean="0">
                        <a:solidFill>
                          <a:schemeClr val="tx1"/>
                        </a:solidFill>
                        <a:latin typeface="Cambria Math" panose="02040503050406030204" pitchFamily="18" charset="0"/>
                        <a:ea typeface="Cambria Math" panose="02040503050406030204" pitchFamily="18" charset="0"/>
                      </a:rPr>
                      <m:t>𝑝𝑟𝑐</m:t>
                    </m:r>
                  </m:oMath>
                </a14:m>
                <a:r>
                  <a:rPr lang="en-US" dirty="0">
                    <a:solidFill>
                      <a:schemeClr val="accent6">
                        <a:lumMod val="20000"/>
                        <a:lumOff val="80000"/>
                      </a:schemeClr>
                    </a:solidFill>
                  </a:rPr>
                  <a:t>. If the limit order does not fill within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𝑛</m:t>
                        </m:r>
                      </m:e>
                      <m:sub>
                        <m:r>
                          <a:rPr lang="en-US" i="1">
                            <a:solidFill>
                              <a:srgbClr val="FFFF00"/>
                            </a:solidFill>
                            <a:latin typeface="Cambria Math" panose="02040503050406030204" pitchFamily="18" charset="0"/>
                          </a:rPr>
                          <m:t>1</m:t>
                        </m:r>
                      </m:sub>
                    </m:sSub>
                    <m:r>
                      <a:rPr lang="en-US" i="1">
                        <a:solidFill>
                          <a:schemeClr val="accent6">
                            <a:lumMod val="20000"/>
                            <a:lumOff val="80000"/>
                          </a:schemeClr>
                        </a:solidFill>
                        <a:latin typeface="Cambria Math" panose="02040503050406030204" pitchFamily="18" charset="0"/>
                      </a:rPr>
                      <m:t>=3 </m:t>
                    </m:r>
                    <m:r>
                      <m:rPr>
                        <m:nor/>
                      </m:rPr>
                      <a:rPr lang="en-US">
                        <a:solidFill>
                          <a:schemeClr val="accent6">
                            <a:lumMod val="20000"/>
                            <a:lumOff val="80000"/>
                          </a:schemeClr>
                        </a:solidFill>
                        <a:latin typeface="Cambria Math" panose="02040503050406030204" pitchFamily="18" charset="0"/>
                      </a:rPr>
                      <m:t>days</m:t>
                    </m:r>
                  </m:oMath>
                </a14:m>
                <a:r>
                  <a:rPr lang="en-US" dirty="0">
                    <a:solidFill>
                      <a:schemeClr val="accent6">
                        <a:lumMod val="20000"/>
                        <a:lumOff val="80000"/>
                      </a:schemeClr>
                    </a:solidFill>
                  </a:rPr>
                  <a:t>, then cancel it.</a:t>
                </a:r>
              </a:p>
            </p:txBody>
          </p:sp>
        </mc:Choice>
        <mc:Fallback>
          <p:sp>
            <p:nvSpPr>
              <p:cNvPr id="3" name="TextBox 2">
                <a:extLst>
                  <a:ext uri="{FF2B5EF4-FFF2-40B4-BE49-F238E27FC236}">
                    <a16:creationId xmlns:a16="http://schemas.microsoft.com/office/drawing/2014/main" id="{DFB32BFD-1B85-3FAD-6B72-258AAAF2F090}"/>
                  </a:ext>
                </a:extLst>
              </p:cNvPr>
              <p:cNvSpPr txBox="1">
                <a:spLocks noRot="1" noChangeAspect="1" noMove="1" noResize="1" noEditPoints="1" noAdjustHandles="1" noChangeArrowheads="1" noChangeShapeType="1" noTextEdit="1"/>
              </p:cNvSpPr>
              <p:nvPr/>
            </p:nvSpPr>
            <p:spPr>
              <a:xfrm>
                <a:off x="233354" y="992235"/>
                <a:ext cx="4889490" cy="1200329"/>
              </a:xfrm>
              <a:prstGeom prst="rect">
                <a:avLst/>
              </a:prstGeom>
              <a:blipFill>
                <a:blip r:embed="rId4"/>
                <a:stretch>
                  <a:fillRect l="-1036" t="-3158" r="-1813" b="-736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9E56C78-6B1B-757F-9685-98C177299C0E}"/>
              </a:ext>
            </a:extLst>
          </p:cNvPr>
          <p:cNvSpPr txBox="1"/>
          <p:nvPr/>
        </p:nvSpPr>
        <p:spPr>
          <a:xfrm>
            <a:off x="918268" y="2788414"/>
            <a:ext cx="5831755" cy="461665"/>
          </a:xfrm>
          <a:prstGeom prst="rect">
            <a:avLst/>
          </a:prstGeom>
          <a:noFill/>
        </p:spPr>
        <p:txBody>
          <a:bodyPr wrap="square">
            <a:spAutoFit/>
          </a:bodyPr>
          <a:lstStyle/>
          <a:p>
            <a:r>
              <a:rPr lang="en-US" sz="2400" b="1" dirty="0">
                <a:solidFill>
                  <a:schemeClr val="accent3"/>
                </a:solidFill>
              </a:rPr>
              <a:t>Step 2</a:t>
            </a:r>
            <a:r>
              <a:rPr lang="en-US" sz="2400" dirty="0">
                <a:solidFill>
                  <a:schemeClr val="accent6">
                    <a:lumMod val="20000"/>
                    <a:lumOff val="80000"/>
                  </a:schemeClr>
                </a:solidFill>
              </a:rPr>
              <a:t>: Calculate cancelled entry orders:</a:t>
            </a:r>
            <a:endParaRPr lang="en-US" sz="2400" dirty="0"/>
          </a:p>
        </p:txBody>
      </p:sp>
      <p:pic>
        <p:nvPicPr>
          <p:cNvPr id="9" name="Picture 8" descr="Text&#10;&#10;Description automatically generated">
            <a:extLst>
              <a:ext uri="{FF2B5EF4-FFF2-40B4-BE49-F238E27FC236}">
                <a16:creationId xmlns:a16="http://schemas.microsoft.com/office/drawing/2014/main" id="{B5323A5B-820C-7BD9-0620-5867958EF1B0}"/>
              </a:ext>
            </a:extLst>
          </p:cNvPr>
          <p:cNvPicPr>
            <a:picLocks noChangeAspect="1"/>
          </p:cNvPicPr>
          <p:nvPr/>
        </p:nvPicPr>
        <p:blipFill>
          <a:blip r:embed="rId5"/>
          <a:stretch>
            <a:fillRect/>
          </a:stretch>
        </p:blipFill>
        <p:spPr>
          <a:xfrm>
            <a:off x="918268" y="3305664"/>
            <a:ext cx="10209680" cy="1288227"/>
          </a:xfrm>
          <a:prstGeom prst="rect">
            <a:avLst/>
          </a:prstGeom>
        </p:spPr>
      </p:pic>
    </p:spTree>
    <p:extLst>
      <p:ext uri="{BB962C8B-B14F-4D97-AF65-F5344CB8AC3E}">
        <p14:creationId xmlns:p14="http://schemas.microsoft.com/office/powerpoint/2010/main" val="354401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MIDTERM</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32" name="TextBox 31">
            <a:extLst>
              <a:ext uri="{FF2B5EF4-FFF2-40B4-BE49-F238E27FC236}">
                <a16:creationId xmlns:a16="http://schemas.microsoft.com/office/drawing/2014/main" id="{02C07746-D0FD-3CF3-1111-817592F8291B}"/>
              </a:ext>
            </a:extLst>
          </p:cNvPr>
          <p:cNvSpPr txBox="1"/>
          <p:nvPr/>
        </p:nvSpPr>
        <p:spPr>
          <a:xfrm>
            <a:off x="2048638" y="1447329"/>
            <a:ext cx="8094720" cy="646331"/>
          </a:xfrm>
          <a:prstGeom prst="rect">
            <a:avLst/>
          </a:prstGeom>
          <a:noFill/>
        </p:spPr>
        <p:txBody>
          <a:bodyPr wrap="square">
            <a:spAutoFit/>
          </a:bodyPr>
          <a:lstStyle/>
          <a:p>
            <a:r>
              <a:rPr lang="en-US" b="1" dirty="0">
                <a:solidFill>
                  <a:schemeClr val="accent3"/>
                </a:solidFill>
              </a:rPr>
              <a:t>We’ll have a study session on 02 March and a midterm on 09 March. </a:t>
            </a:r>
          </a:p>
          <a:p>
            <a:r>
              <a:rPr lang="en-US" b="1" dirty="0">
                <a:solidFill>
                  <a:schemeClr val="accent3"/>
                </a:solidFill>
              </a:rPr>
              <a:t>I will give you a study guide that we’ll go over thoroughly at the review session.</a:t>
            </a:r>
            <a:endParaRPr lang="en-US" dirty="0">
              <a:solidFill>
                <a:schemeClr val="accent6">
                  <a:lumMod val="20000"/>
                  <a:lumOff val="80000"/>
                </a:schemeClr>
              </a:solidFill>
            </a:endParaRPr>
          </a:p>
        </p:txBody>
      </p:sp>
    </p:spTree>
    <p:extLst>
      <p:ext uri="{BB962C8B-B14F-4D97-AF65-F5344CB8AC3E}">
        <p14:creationId xmlns:p14="http://schemas.microsoft.com/office/powerpoint/2010/main" val="3165495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HW2</a:t>
            </a:r>
            <a:r>
              <a:rPr lang="en-US" sz="4800" b="1" dirty="0">
                <a:solidFill>
                  <a:schemeClr val="accent6">
                    <a:lumMod val="20000"/>
                    <a:lumOff val="80000"/>
                  </a:schemeClr>
                </a:solidFill>
                <a:latin typeface="+mn-lt"/>
                <a:ea typeface="+mn-ea"/>
                <a:cs typeface="+mn-cs"/>
              </a:rPr>
              <a:t>: </a:t>
            </a:r>
            <a:r>
              <a:rPr lang="en-US" sz="4800" dirty="0">
                <a:solidFill>
                  <a:schemeClr val="accent6">
                    <a:lumMod val="20000"/>
                    <a:lumOff val="80000"/>
                  </a:schemeClr>
                </a:solidFill>
                <a:latin typeface="+mn-lt"/>
                <a:ea typeface="+mn-ea"/>
                <a:cs typeface="+mn-cs"/>
              </a:rPr>
              <a:t>Best way to Complete</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D54ECC2-A140-6D50-F18B-5D7F71906994}"/>
                  </a:ext>
                </a:extLst>
              </p:cNvPr>
              <p:cNvSpPr txBox="1"/>
              <p:nvPr/>
            </p:nvSpPr>
            <p:spPr>
              <a:xfrm>
                <a:off x="10236340" y="992235"/>
                <a:ext cx="1722304" cy="923330"/>
              </a:xfrm>
              <a:prstGeom prst="rect">
                <a:avLst/>
              </a:prstGeom>
              <a:noFill/>
            </p:spPr>
            <p:txBody>
              <a:bodyPr wrap="square">
                <a:spAutoFit/>
              </a:bodyPr>
              <a:lstStyle/>
              <a:p>
                <a:r>
                  <a:rPr lang="en-US" sz="1800" b="1" dirty="0">
                    <a:solidFill>
                      <a:schemeClr val="accent1">
                        <a:lumMod val="20000"/>
                        <a:lumOff val="80000"/>
                      </a:schemeClr>
                    </a:solidFill>
                  </a:rPr>
                  <a:t>PARAMETERS</a:t>
                </a:r>
                <a:endParaRPr lang="en-US" sz="1800" i="1" dirty="0">
                  <a:solidFill>
                    <a:schemeClr val="accent1">
                      <a:lumMod val="20000"/>
                      <a:lumOff val="8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i="1" smtClean="0">
                              <a:solidFill>
                                <a:srgbClr val="FFFF00"/>
                              </a:solidFill>
                              <a:latin typeface="Cambria Math" panose="02040503050406030204" pitchFamily="18" charset="0"/>
                              <a:ea typeface="Cambria Math" panose="02040503050406030204" pitchFamily="18" charset="0"/>
                            </a:rPr>
                            <m:t>𝛼</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=−1%</m:t>
                      </m:r>
                    </m:oMath>
                  </m:oMathPara>
                </a14:m>
                <a:endParaRPr lang="en-US" dirty="0"/>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𝑛</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=3 </m:t>
                      </m:r>
                      <m:r>
                        <m:rPr>
                          <m:nor/>
                        </m:rPr>
                        <a:rPr lang="en-US" sz="1800" b="0" i="0" smtClean="0">
                          <a:solidFill>
                            <a:schemeClr val="accent6">
                              <a:lumMod val="20000"/>
                              <a:lumOff val="80000"/>
                            </a:schemeClr>
                          </a:solidFill>
                          <a:latin typeface="Cambria Math" panose="02040503050406030204" pitchFamily="18" charset="0"/>
                        </a:rPr>
                        <m:t>days</m:t>
                      </m:r>
                    </m:oMath>
                  </m:oMathPara>
                </a14:m>
                <a:endParaRPr lang="en-US" dirty="0"/>
              </a:p>
            </p:txBody>
          </p:sp>
        </mc:Choice>
        <mc:Fallback>
          <p:sp>
            <p:nvSpPr>
              <p:cNvPr id="19" name="TextBox 18">
                <a:extLst>
                  <a:ext uri="{FF2B5EF4-FFF2-40B4-BE49-F238E27FC236}">
                    <a16:creationId xmlns:a16="http://schemas.microsoft.com/office/drawing/2014/main" id="{0D54ECC2-A140-6D50-F18B-5D7F71906994}"/>
                  </a:ext>
                </a:extLst>
              </p:cNvPr>
              <p:cNvSpPr txBox="1">
                <a:spLocks noRot="1" noChangeAspect="1" noMove="1" noResize="1" noEditPoints="1" noAdjustHandles="1" noChangeArrowheads="1" noChangeShapeType="1" noTextEdit="1"/>
              </p:cNvSpPr>
              <p:nvPr/>
            </p:nvSpPr>
            <p:spPr>
              <a:xfrm>
                <a:off x="10236340" y="992235"/>
                <a:ext cx="1722304" cy="923330"/>
              </a:xfrm>
              <a:prstGeom prst="rect">
                <a:avLst/>
              </a:prstGeom>
              <a:blipFill>
                <a:blip r:embed="rId3"/>
                <a:stretch>
                  <a:fillRect l="-2190" t="-4110" b="-68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FB32BFD-1B85-3FAD-6B72-258AAAF2F090}"/>
                  </a:ext>
                </a:extLst>
              </p:cNvPr>
              <p:cNvSpPr txBox="1"/>
              <p:nvPr/>
            </p:nvSpPr>
            <p:spPr>
              <a:xfrm>
                <a:off x="233354" y="992235"/>
                <a:ext cx="4889490" cy="1200329"/>
              </a:xfrm>
              <a:prstGeom prst="rect">
                <a:avLst/>
              </a:prstGeom>
              <a:noFill/>
            </p:spPr>
            <p:txBody>
              <a:bodyPr wrap="square">
                <a:spAutoFit/>
              </a:bodyPr>
              <a:lstStyle/>
              <a:p>
                <a:r>
                  <a:rPr lang="en-US" b="1" dirty="0">
                    <a:solidFill>
                      <a:schemeClr val="accent3"/>
                    </a:solidFill>
                  </a:rPr>
                  <a:t>Logic</a:t>
                </a:r>
                <a:r>
                  <a:rPr lang="en-US" b="1" dirty="0">
                    <a:solidFill>
                      <a:schemeClr val="accent6">
                        <a:lumMod val="20000"/>
                        <a:lumOff val="80000"/>
                      </a:schemeClr>
                    </a:solidFill>
                  </a:rPr>
                  <a:t>: </a:t>
                </a:r>
                <a:r>
                  <a:rPr lang="en-US" dirty="0">
                    <a:solidFill>
                      <a:schemeClr val="accent6">
                        <a:lumMod val="20000"/>
                        <a:lumOff val="80000"/>
                      </a:schemeClr>
                    </a:solidFill>
                  </a:rPr>
                  <a:t>Before market open each morning, submit a limit order to buy at </a:t>
                </a:r>
                <a14:m>
                  <m:oMath xmlns:m="http://schemas.openxmlformats.org/officeDocument/2006/math">
                    <m:r>
                      <a:rPr lang="en-US" b="0" i="1" smtClean="0">
                        <a:solidFill>
                          <a:schemeClr val="tx1"/>
                        </a:solidFill>
                        <a:latin typeface="Cambria Math" panose="02040503050406030204" pitchFamily="18" charset="0"/>
                      </a:rPr>
                      <m:t>𝑙𝑚𝑡</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𝑝𝑟𝑐</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i="1" smtClean="0">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ea typeface="Cambria Math" panose="02040503050406030204" pitchFamily="18" charset="0"/>
                              </a:rPr>
                              <m:t>𝛼</m:t>
                            </m:r>
                          </m:e>
                          <m:sub>
                            <m:r>
                              <a:rPr lang="en-US" i="1">
                                <a:solidFill>
                                  <a:srgbClr val="FFFF00"/>
                                </a:solidFill>
                                <a:latin typeface="Cambria Math" panose="02040503050406030204" pitchFamily="18" charset="0"/>
                              </a:rPr>
                              <m:t>1</m:t>
                            </m:r>
                          </m:sub>
                        </m:sSub>
                      </m:e>
                    </m:d>
                    <m:r>
                      <a:rPr lang="en-US" b="0" i="1" smtClean="0">
                        <a:solidFill>
                          <a:schemeClr val="tx1"/>
                        </a:solidFill>
                        <a:latin typeface="Cambria Math" panose="02040503050406030204" pitchFamily="18" charset="0"/>
                        <a:ea typeface="Cambria Math" panose="02040503050406030204" pitchFamily="18" charset="0"/>
                      </a:rPr>
                      <m:t>𝑐𝑙𝑠</m:t>
                    </m:r>
                    <m:r>
                      <a:rPr lang="en-US" b="0" i="1" smtClean="0">
                        <a:solidFill>
                          <a:schemeClr val="tx1"/>
                        </a:solidFill>
                        <a:latin typeface="Cambria Math" panose="02040503050406030204" pitchFamily="18" charset="0"/>
                        <a:ea typeface="Cambria Math" panose="02040503050406030204" pitchFamily="18" charset="0"/>
                      </a:rPr>
                      <m:t>_</m:t>
                    </m:r>
                    <m:r>
                      <a:rPr lang="en-US" b="0" i="1" smtClean="0">
                        <a:solidFill>
                          <a:schemeClr val="tx1"/>
                        </a:solidFill>
                        <a:latin typeface="Cambria Math" panose="02040503050406030204" pitchFamily="18" charset="0"/>
                        <a:ea typeface="Cambria Math" panose="02040503050406030204" pitchFamily="18" charset="0"/>
                      </a:rPr>
                      <m:t>𝑝𝑟𝑐</m:t>
                    </m:r>
                  </m:oMath>
                </a14:m>
                <a:r>
                  <a:rPr lang="en-US" dirty="0">
                    <a:solidFill>
                      <a:schemeClr val="accent6">
                        <a:lumMod val="20000"/>
                        <a:lumOff val="80000"/>
                      </a:schemeClr>
                    </a:solidFill>
                  </a:rPr>
                  <a:t>. If the limit order does not fill within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𝑛</m:t>
                        </m:r>
                      </m:e>
                      <m:sub>
                        <m:r>
                          <a:rPr lang="en-US" i="1">
                            <a:solidFill>
                              <a:srgbClr val="FFFF00"/>
                            </a:solidFill>
                            <a:latin typeface="Cambria Math" panose="02040503050406030204" pitchFamily="18" charset="0"/>
                          </a:rPr>
                          <m:t>1</m:t>
                        </m:r>
                      </m:sub>
                    </m:sSub>
                    <m:r>
                      <a:rPr lang="en-US" i="1">
                        <a:solidFill>
                          <a:schemeClr val="accent6">
                            <a:lumMod val="20000"/>
                            <a:lumOff val="80000"/>
                          </a:schemeClr>
                        </a:solidFill>
                        <a:latin typeface="Cambria Math" panose="02040503050406030204" pitchFamily="18" charset="0"/>
                      </a:rPr>
                      <m:t>=3 </m:t>
                    </m:r>
                    <m:r>
                      <m:rPr>
                        <m:nor/>
                      </m:rPr>
                      <a:rPr lang="en-US">
                        <a:solidFill>
                          <a:schemeClr val="accent6">
                            <a:lumMod val="20000"/>
                            <a:lumOff val="80000"/>
                          </a:schemeClr>
                        </a:solidFill>
                        <a:latin typeface="Cambria Math" panose="02040503050406030204" pitchFamily="18" charset="0"/>
                      </a:rPr>
                      <m:t>days</m:t>
                    </m:r>
                  </m:oMath>
                </a14:m>
                <a:r>
                  <a:rPr lang="en-US" dirty="0">
                    <a:solidFill>
                      <a:schemeClr val="accent6">
                        <a:lumMod val="20000"/>
                        <a:lumOff val="80000"/>
                      </a:schemeClr>
                    </a:solidFill>
                  </a:rPr>
                  <a:t>, then cancel it.</a:t>
                </a:r>
              </a:p>
            </p:txBody>
          </p:sp>
        </mc:Choice>
        <mc:Fallback>
          <p:sp>
            <p:nvSpPr>
              <p:cNvPr id="3" name="TextBox 2">
                <a:extLst>
                  <a:ext uri="{FF2B5EF4-FFF2-40B4-BE49-F238E27FC236}">
                    <a16:creationId xmlns:a16="http://schemas.microsoft.com/office/drawing/2014/main" id="{DFB32BFD-1B85-3FAD-6B72-258AAAF2F090}"/>
                  </a:ext>
                </a:extLst>
              </p:cNvPr>
              <p:cNvSpPr txBox="1">
                <a:spLocks noRot="1" noChangeAspect="1" noMove="1" noResize="1" noEditPoints="1" noAdjustHandles="1" noChangeArrowheads="1" noChangeShapeType="1" noTextEdit="1"/>
              </p:cNvSpPr>
              <p:nvPr/>
            </p:nvSpPr>
            <p:spPr>
              <a:xfrm>
                <a:off x="233354" y="992235"/>
                <a:ext cx="4889490" cy="1200329"/>
              </a:xfrm>
              <a:prstGeom prst="rect">
                <a:avLst/>
              </a:prstGeom>
              <a:blipFill>
                <a:blip r:embed="rId4"/>
                <a:stretch>
                  <a:fillRect l="-1036" t="-3158" r="-1813" b="-736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9E56C78-6B1B-757F-9685-98C177299C0E}"/>
              </a:ext>
            </a:extLst>
          </p:cNvPr>
          <p:cNvSpPr txBox="1"/>
          <p:nvPr/>
        </p:nvSpPr>
        <p:spPr>
          <a:xfrm>
            <a:off x="918268" y="2788414"/>
            <a:ext cx="5831755" cy="461665"/>
          </a:xfrm>
          <a:prstGeom prst="rect">
            <a:avLst/>
          </a:prstGeom>
          <a:noFill/>
        </p:spPr>
        <p:txBody>
          <a:bodyPr wrap="square">
            <a:spAutoFit/>
          </a:bodyPr>
          <a:lstStyle/>
          <a:p>
            <a:r>
              <a:rPr lang="en-US" sz="2400" b="1" dirty="0">
                <a:solidFill>
                  <a:schemeClr val="accent3"/>
                </a:solidFill>
              </a:rPr>
              <a:t>Step 3</a:t>
            </a:r>
            <a:r>
              <a:rPr lang="en-US" sz="2400" dirty="0">
                <a:solidFill>
                  <a:schemeClr val="accent6">
                    <a:lumMod val="20000"/>
                    <a:lumOff val="80000"/>
                  </a:schemeClr>
                </a:solidFill>
              </a:rPr>
              <a:t>: Calculate FILLED entry orders:</a:t>
            </a:r>
            <a:endParaRPr lang="en-US" sz="2400" dirty="0"/>
          </a:p>
        </p:txBody>
      </p:sp>
      <p:pic>
        <p:nvPicPr>
          <p:cNvPr id="8" name="Picture 7" descr="A screenshot of a computer&#10;&#10;Description automatically generated with medium confidence">
            <a:extLst>
              <a:ext uri="{FF2B5EF4-FFF2-40B4-BE49-F238E27FC236}">
                <a16:creationId xmlns:a16="http://schemas.microsoft.com/office/drawing/2014/main" id="{0CFE9A37-611A-09E8-33C4-86A01D93041E}"/>
              </a:ext>
            </a:extLst>
          </p:cNvPr>
          <p:cNvPicPr>
            <a:picLocks noChangeAspect="1"/>
          </p:cNvPicPr>
          <p:nvPr/>
        </p:nvPicPr>
        <p:blipFill>
          <a:blip r:embed="rId5"/>
          <a:stretch>
            <a:fillRect/>
          </a:stretch>
        </p:blipFill>
        <p:spPr>
          <a:xfrm>
            <a:off x="901147" y="3272068"/>
            <a:ext cx="10196345" cy="2220986"/>
          </a:xfrm>
          <a:prstGeom prst="rect">
            <a:avLst/>
          </a:prstGeom>
        </p:spPr>
      </p:pic>
    </p:spTree>
    <p:extLst>
      <p:ext uri="{BB962C8B-B14F-4D97-AF65-F5344CB8AC3E}">
        <p14:creationId xmlns:p14="http://schemas.microsoft.com/office/powerpoint/2010/main" val="333471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HW2</a:t>
            </a:r>
            <a:r>
              <a:rPr lang="en-US" sz="4800" b="1" dirty="0">
                <a:solidFill>
                  <a:schemeClr val="accent6">
                    <a:lumMod val="20000"/>
                    <a:lumOff val="80000"/>
                  </a:schemeClr>
                </a:solidFill>
                <a:latin typeface="+mn-lt"/>
                <a:ea typeface="+mn-ea"/>
                <a:cs typeface="+mn-cs"/>
              </a:rPr>
              <a:t>: </a:t>
            </a:r>
            <a:r>
              <a:rPr lang="en-US" sz="4800" dirty="0">
                <a:solidFill>
                  <a:schemeClr val="accent6">
                    <a:lumMod val="20000"/>
                    <a:lumOff val="80000"/>
                  </a:schemeClr>
                </a:solidFill>
                <a:latin typeface="+mn-lt"/>
                <a:ea typeface="+mn-ea"/>
                <a:cs typeface="+mn-cs"/>
              </a:rPr>
              <a:t>Best way to Complete</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D54ECC2-A140-6D50-F18B-5D7F71906994}"/>
                  </a:ext>
                </a:extLst>
              </p:cNvPr>
              <p:cNvSpPr txBox="1"/>
              <p:nvPr/>
            </p:nvSpPr>
            <p:spPr>
              <a:xfrm>
                <a:off x="10236340" y="992235"/>
                <a:ext cx="1722304" cy="923330"/>
              </a:xfrm>
              <a:prstGeom prst="rect">
                <a:avLst/>
              </a:prstGeom>
              <a:noFill/>
            </p:spPr>
            <p:txBody>
              <a:bodyPr wrap="square">
                <a:spAutoFit/>
              </a:bodyPr>
              <a:lstStyle/>
              <a:p>
                <a:r>
                  <a:rPr lang="en-US" sz="1800" b="1" dirty="0">
                    <a:solidFill>
                      <a:schemeClr val="accent1">
                        <a:lumMod val="20000"/>
                        <a:lumOff val="80000"/>
                      </a:schemeClr>
                    </a:solidFill>
                  </a:rPr>
                  <a:t>PARAMETERS</a:t>
                </a:r>
                <a:endParaRPr lang="en-US" sz="1800" i="1" dirty="0">
                  <a:solidFill>
                    <a:schemeClr val="accent1">
                      <a:lumMod val="20000"/>
                      <a:lumOff val="8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i="1" smtClean="0">
                              <a:solidFill>
                                <a:srgbClr val="FFFF00"/>
                              </a:solidFill>
                              <a:latin typeface="Cambria Math" panose="02040503050406030204" pitchFamily="18" charset="0"/>
                              <a:ea typeface="Cambria Math" panose="02040503050406030204" pitchFamily="18" charset="0"/>
                            </a:rPr>
                            <m:t>𝛼</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=−1%</m:t>
                      </m:r>
                    </m:oMath>
                  </m:oMathPara>
                </a14:m>
                <a:endParaRPr lang="en-US" dirty="0"/>
              </a:p>
              <a:p>
                <a:pPr/>
                <a14:m>
                  <m:oMathPara xmlns:m="http://schemas.openxmlformats.org/officeDocument/2006/math">
                    <m:oMathParaPr>
                      <m:jc m:val="left"/>
                    </m:oMathParaPr>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𝑛</m:t>
                          </m:r>
                        </m:e>
                        <m:sub>
                          <m:r>
                            <a:rPr lang="en-US" sz="1800" b="0" i="1" smtClean="0">
                              <a:solidFill>
                                <a:srgbClr val="FFFF00"/>
                              </a:solidFill>
                              <a:latin typeface="Cambria Math" panose="02040503050406030204" pitchFamily="18" charset="0"/>
                            </a:rPr>
                            <m:t>1</m:t>
                          </m:r>
                        </m:sub>
                      </m:sSub>
                      <m:r>
                        <a:rPr lang="en-US" sz="1800" b="0" i="1" smtClean="0">
                          <a:solidFill>
                            <a:schemeClr val="accent6">
                              <a:lumMod val="20000"/>
                              <a:lumOff val="80000"/>
                            </a:schemeClr>
                          </a:solidFill>
                          <a:latin typeface="Cambria Math" panose="02040503050406030204" pitchFamily="18" charset="0"/>
                        </a:rPr>
                        <m:t>=3 </m:t>
                      </m:r>
                      <m:r>
                        <m:rPr>
                          <m:nor/>
                        </m:rPr>
                        <a:rPr lang="en-US" sz="1800" b="0" i="0" smtClean="0">
                          <a:solidFill>
                            <a:schemeClr val="accent6">
                              <a:lumMod val="20000"/>
                              <a:lumOff val="80000"/>
                            </a:schemeClr>
                          </a:solidFill>
                          <a:latin typeface="Cambria Math" panose="02040503050406030204" pitchFamily="18" charset="0"/>
                        </a:rPr>
                        <m:t>days</m:t>
                      </m:r>
                    </m:oMath>
                  </m:oMathPara>
                </a14:m>
                <a:endParaRPr lang="en-US" dirty="0"/>
              </a:p>
            </p:txBody>
          </p:sp>
        </mc:Choice>
        <mc:Fallback>
          <p:sp>
            <p:nvSpPr>
              <p:cNvPr id="19" name="TextBox 18">
                <a:extLst>
                  <a:ext uri="{FF2B5EF4-FFF2-40B4-BE49-F238E27FC236}">
                    <a16:creationId xmlns:a16="http://schemas.microsoft.com/office/drawing/2014/main" id="{0D54ECC2-A140-6D50-F18B-5D7F71906994}"/>
                  </a:ext>
                </a:extLst>
              </p:cNvPr>
              <p:cNvSpPr txBox="1">
                <a:spLocks noRot="1" noChangeAspect="1" noMove="1" noResize="1" noEditPoints="1" noAdjustHandles="1" noChangeArrowheads="1" noChangeShapeType="1" noTextEdit="1"/>
              </p:cNvSpPr>
              <p:nvPr/>
            </p:nvSpPr>
            <p:spPr>
              <a:xfrm>
                <a:off x="10236340" y="992235"/>
                <a:ext cx="1722304" cy="923330"/>
              </a:xfrm>
              <a:prstGeom prst="rect">
                <a:avLst/>
              </a:prstGeom>
              <a:blipFill>
                <a:blip r:embed="rId3"/>
                <a:stretch>
                  <a:fillRect l="-2190" t="-4110" b="-68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FB32BFD-1B85-3FAD-6B72-258AAAF2F090}"/>
                  </a:ext>
                </a:extLst>
              </p:cNvPr>
              <p:cNvSpPr txBox="1"/>
              <p:nvPr/>
            </p:nvSpPr>
            <p:spPr>
              <a:xfrm>
                <a:off x="233354" y="992235"/>
                <a:ext cx="4889490" cy="1200329"/>
              </a:xfrm>
              <a:prstGeom prst="rect">
                <a:avLst/>
              </a:prstGeom>
              <a:noFill/>
            </p:spPr>
            <p:txBody>
              <a:bodyPr wrap="square">
                <a:spAutoFit/>
              </a:bodyPr>
              <a:lstStyle/>
              <a:p>
                <a:r>
                  <a:rPr lang="en-US" b="1" dirty="0">
                    <a:solidFill>
                      <a:schemeClr val="accent3"/>
                    </a:solidFill>
                  </a:rPr>
                  <a:t>Logic</a:t>
                </a:r>
                <a:r>
                  <a:rPr lang="en-US" b="1" dirty="0">
                    <a:solidFill>
                      <a:schemeClr val="accent6">
                        <a:lumMod val="20000"/>
                        <a:lumOff val="80000"/>
                      </a:schemeClr>
                    </a:solidFill>
                  </a:rPr>
                  <a:t>: </a:t>
                </a:r>
                <a:r>
                  <a:rPr lang="en-US" dirty="0">
                    <a:solidFill>
                      <a:schemeClr val="accent6">
                        <a:lumMod val="20000"/>
                        <a:lumOff val="80000"/>
                      </a:schemeClr>
                    </a:solidFill>
                  </a:rPr>
                  <a:t>Before market open each morning, submit a limit order to buy at </a:t>
                </a:r>
                <a14:m>
                  <m:oMath xmlns:m="http://schemas.openxmlformats.org/officeDocument/2006/math">
                    <m:r>
                      <a:rPr lang="en-US" b="0" i="1" smtClean="0">
                        <a:solidFill>
                          <a:schemeClr val="tx1"/>
                        </a:solidFill>
                        <a:latin typeface="Cambria Math" panose="02040503050406030204" pitchFamily="18" charset="0"/>
                      </a:rPr>
                      <m:t>𝑙𝑚𝑡</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𝑝𝑟𝑐</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i="1" smtClean="0">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ea typeface="Cambria Math" panose="02040503050406030204" pitchFamily="18" charset="0"/>
                              </a:rPr>
                              <m:t>𝛼</m:t>
                            </m:r>
                          </m:e>
                          <m:sub>
                            <m:r>
                              <a:rPr lang="en-US" i="1">
                                <a:solidFill>
                                  <a:srgbClr val="FFFF00"/>
                                </a:solidFill>
                                <a:latin typeface="Cambria Math" panose="02040503050406030204" pitchFamily="18" charset="0"/>
                              </a:rPr>
                              <m:t>1</m:t>
                            </m:r>
                          </m:sub>
                        </m:sSub>
                      </m:e>
                    </m:d>
                    <m:r>
                      <a:rPr lang="en-US" b="0" i="1" smtClean="0">
                        <a:solidFill>
                          <a:schemeClr val="tx1"/>
                        </a:solidFill>
                        <a:latin typeface="Cambria Math" panose="02040503050406030204" pitchFamily="18" charset="0"/>
                        <a:ea typeface="Cambria Math" panose="02040503050406030204" pitchFamily="18" charset="0"/>
                      </a:rPr>
                      <m:t>𝑐𝑙𝑠</m:t>
                    </m:r>
                    <m:r>
                      <a:rPr lang="en-US" b="0" i="1" smtClean="0">
                        <a:solidFill>
                          <a:schemeClr val="tx1"/>
                        </a:solidFill>
                        <a:latin typeface="Cambria Math" panose="02040503050406030204" pitchFamily="18" charset="0"/>
                        <a:ea typeface="Cambria Math" panose="02040503050406030204" pitchFamily="18" charset="0"/>
                      </a:rPr>
                      <m:t>_</m:t>
                    </m:r>
                    <m:r>
                      <a:rPr lang="en-US" b="0" i="1" smtClean="0">
                        <a:solidFill>
                          <a:schemeClr val="tx1"/>
                        </a:solidFill>
                        <a:latin typeface="Cambria Math" panose="02040503050406030204" pitchFamily="18" charset="0"/>
                        <a:ea typeface="Cambria Math" panose="02040503050406030204" pitchFamily="18" charset="0"/>
                      </a:rPr>
                      <m:t>𝑝𝑟𝑐</m:t>
                    </m:r>
                  </m:oMath>
                </a14:m>
                <a:r>
                  <a:rPr lang="en-US" dirty="0">
                    <a:solidFill>
                      <a:schemeClr val="accent6">
                        <a:lumMod val="20000"/>
                        <a:lumOff val="80000"/>
                      </a:schemeClr>
                    </a:solidFill>
                  </a:rPr>
                  <a:t>. If the limit order does not fill within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𝑛</m:t>
                        </m:r>
                      </m:e>
                      <m:sub>
                        <m:r>
                          <a:rPr lang="en-US" i="1">
                            <a:solidFill>
                              <a:srgbClr val="FFFF00"/>
                            </a:solidFill>
                            <a:latin typeface="Cambria Math" panose="02040503050406030204" pitchFamily="18" charset="0"/>
                          </a:rPr>
                          <m:t>1</m:t>
                        </m:r>
                      </m:sub>
                    </m:sSub>
                    <m:r>
                      <a:rPr lang="en-US" i="1">
                        <a:solidFill>
                          <a:schemeClr val="accent6">
                            <a:lumMod val="20000"/>
                            <a:lumOff val="80000"/>
                          </a:schemeClr>
                        </a:solidFill>
                        <a:latin typeface="Cambria Math" panose="02040503050406030204" pitchFamily="18" charset="0"/>
                      </a:rPr>
                      <m:t>=3 </m:t>
                    </m:r>
                    <m:r>
                      <m:rPr>
                        <m:nor/>
                      </m:rPr>
                      <a:rPr lang="en-US">
                        <a:solidFill>
                          <a:schemeClr val="accent6">
                            <a:lumMod val="20000"/>
                            <a:lumOff val="80000"/>
                          </a:schemeClr>
                        </a:solidFill>
                        <a:latin typeface="Cambria Math" panose="02040503050406030204" pitchFamily="18" charset="0"/>
                      </a:rPr>
                      <m:t>days</m:t>
                    </m:r>
                  </m:oMath>
                </a14:m>
                <a:r>
                  <a:rPr lang="en-US" dirty="0">
                    <a:solidFill>
                      <a:schemeClr val="accent6">
                        <a:lumMod val="20000"/>
                        <a:lumOff val="80000"/>
                      </a:schemeClr>
                    </a:solidFill>
                  </a:rPr>
                  <a:t>, then cancel it.</a:t>
                </a:r>
              </a:p>
            </p:txBody>
          </p:sp>
        </mc:Choice>
        <mc:Fallback>
          <p:sp>
            <p:nvSpPr>
              <p:cNvPr id="3" name="TextBox 2">
                <a:extLst>
                  <a:ext uri="{FF2B5EF4-FFF2-40B4-BE49-F238E27FC236}">
                    <a16:creationId xmlns:a16="http://schemas.microsoft.com/office/drawing/2014/main" id="{DFB32BFD-1B85-3FAD-6B72-258AAAF2F090}"/>
                  </a:ext>
                </a:extLst>
              </p:cNvPr>
              <p:cNvSpPr txBox="1">
                <a:spLocks noRot="1" noChangeAspect="1" noMove="1" noResize="1" noEditPoints="1" noAdjustHandles="1" noChangeArrowheads="1" noChangeShapeType="1" noTextEdit="1"/>
              </p:cNvSpPr>
              <p:nvPr/>
            </p:nvSpPr>
            <p:spPr>
              <a:xfrm>
                <a:off x="233354" y="992235"/>
                <a:ext cx="4889490" cy="1200329"/>
              </a:xfrm>
              <a:prstGeom prst="rect">
                <a:avLst/>
              </a:prstGeom>
              <a:blipFill>
                <a:blip r:embed="rId4"/>
                <a:stretch>
                  <a:fillRect l="-1036" t="-3158" r="-1813" b="-736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9E56C78-6B1B-757F-9685-98C177299C0E}"/>
              </a:ext>
            </a:extLst>
          </p:cNvPr>
          <p:cNvSpPr txBox="1"/>
          <p:nvPr/>
        </p:nvSpPr>
        <p:spPr>
          <a:xfrm>
            <a:off x="901147" y="2533404"/>
            <a:ext cx="10179224" cy="830997"/>
          </a:xfrm>
          <a:prstGeom prst="rect">
            <a:avLst/>
          </a:prstGeom>
          <a:noFill/>
        </p:spPr>
        <p:txBody>
          <a:bodyPr wrap="square">
            <a:spAutoFit/>
          </a:bodyPr>
          <a:lstStyle/>
          <a:p>
            <a:r>
              <a:rPr lang="en-US" sz="2400" b="1" dirty="0">
                <a:solidFill>
                  <a:schemeClr val="accent3"/>
                </a:solidFill>
              </a:rPr>
              <a:t>Step 4</a:t>
            </a:r>
            <a:r>
              <a:rPr lang="en-US" sz="2400" dirty="0">
                <a:solidFill>
                  <a:schemeClr val="accent6">
                    <a:lumMod val="20000"/>
                    <a:lumOff val="80000"/>
                  </a:schemeClr>
                </a:solidFill>
              </a:rPr>
              <a:t>: If it was SUBMITTED but wasn’t FILLED or CANCELLED,  then it must still be LIVE, so calculate those:</a:t>
            </a:r>
            <a:endParaRPr lang="en-US" sz="2400" dirty="0"/>
          </a:p>
        </p:txBody>
      </p:sp>
      <p:pic>
        <p:nvPicPr>
          <p:cNvPr id="9" name="Picture 8" descr="Text&#10;&#10;Description automatically generated with medium confidence">
            <a:extLst>
              <a:ext uri="{FF2B5EF4-FFF2-40B4-BE49-F238E27FC236}">
                <a16:creationId xmlns:a16="http://schemas.microsoft.com/office/drawing/2014/main" id="{0A551FEB-9AD6-A3BE-7E57-DDAC159D250B}"/>
              </a:ext>
            </a:extLst>
          </p:cNvPr>
          <p:cNvPicPr>
            <a:picLocks noChangeAspect="1"/>
          </p:cNvPicPr>
          <p:nvPr/>
        </p:nvPicPr>
        <p:blipFill>
          <a:blip r:embed="rId5"/>
          <a:stretch>
            <a:fillRect/>
          </a:stretch>
        </p:blipFill>
        <p:spPr>
          <a:xfrm>
            <a:off x="1010567" y="3429000"/>
            <a:ext cx="9932735" cy="1352629"/>
          </a:xfrm>
          <a:prstGeom prst="rect">
            <a:avLst/>
          </a:prstGeom>
        </p:spPr>
      </p:pic>
      <p:sp>
        <p:nvSpPr>
          <p:cNvPr id="12" name="TextBox 11">
            <a:extLst>
              <a:ext uri="{FF2B5EF4-FFF2-40B4-BE49-F238E27FC236}">
                <a16:creationId xmlns:a16="http://schemas.microsoft.com/office/drawing/2014/main" id="{60BBD310-3C75-AF45-387A-9C2613205056}"/>
              </a:ext>
            </a:extLst>
          </p:cNvPr>
          <p:cNvSpPr txBox="1"/>
          <p:nvPr/>
        </p:nvSpPr>
        <p:spPr>
          <a:xfrm>
            <a:off x="233353" y="4994039"/>
            <a:ext cx="11609602" cy="646331"/>
          </a:xfrm>
          <a:prstGeom prst="rect">
            <a:avLst/>
          </a:prstGeom>
          <a:noFill/>
        </p:spPr>
        <p:txBody>
          <a:bodyPr wrap="square">
            <a:spAutoFit/>
          </a:bodyPr>
          <a:lstStyle/>
          <a:p>
            <a:r>
              <a:rPr lang="en-US" dirty="0">
                <a:solidFill>
                  <a:schemeClr val="accent6">
                    <a:lumMod val="20000"/>
                    <a:lumOff val="80000"/>
                  </a:schemeClr>
                </a:solidFill>
              </a:rPr>
              <a:t>You can see here that I’ve chosen to include the next business day’s trade as LIVE. This way, you know that any order that is SUBMITTED but not LIVE must be a planned order for the future. </a:t>
            </a:r>
            <a:endParaRPr lang="en-US" dirty="0"/>
          </a:p>
        </p:txBody>
      </p:sp>
    </p:spTree>
    <p:extLst>
      <p:ext uri="{BB962C8B-B14F-4D97-AF65-F5344CB8AC3E}">
        <p14:creationId xmlns:p14="http://schemas.microsoft.com/office/powerpoint/2010/main" val="320208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HW2</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106744" y="903766"/>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5" name="TextBox 4">
            <a:extLst>
              <a:ext uri="{FF2B5EF4-FFF2-40B4-BE49-F238E27FC236}">
                <a16:creationId xmlns:a16="http://schemas.microsoft.com/office/drawing/2014/main" id="{62F73C72-0975-A108-F3C6-36FCF7FABC9E}"/>
              </a:ext>
            </a:extLst>
          </p:cNvPr>
          <p:cNvSpPr txBox="1"/>
          <p:nvPr/>
        </p:nvSpPr>
        <p:spPr>
          <a:xfrm>
            <a:off x="2920217" y="1362778"/>
            <a:ext cx="6098344" cy="2677656"/>
          </a:xfrm>
          <a:prstGeom prst="rect">
            <a:avLst/>
          </a:prstGeom>
          <a:noFill/>
        </p:spPr>
        <p:txBody>
          <a:bodyPr wrap="square">
            <a:spAutoFit/>
          </a:bodyPr>
          <a:lstStyle/>
          <a:p>
            <a:r>
              <a:rPr lang="en-US" sz="2800" dirty="0">
                <a:solidFill>
                  <a:schemeClr val="accent6">
                    <a:lumMod val="20000"/>
                    <a:lumOff val="80000"/>
                  </a:schemeClr>
                </a:solidFill>
              </a:rPr>
              <a:t>We’ll go over blotters today and discuss:</a:t>
            </a:r>
          </a:p>
          <a:p>
            <a:pPr marL="285750" indent="-285750">
              <a:buFont typeface="Arial" panose="020B0604020202020204" pitchFamily="34" charset="0"/>
              <a:buChar char="•"/>
            </a:pPr>
            <a:r>
              <a:rPr lang="en-US" sz="2800" dirty="0">
                <a:solidFill>
                  <a:schemeClr val="accent6">
                    <a:lumMod val="20000"/>
                    <a:lumOff val="80000"/>
                  </a:schemeClr>
                </a:solidFill>
              </a:rPr>
              <a:t>Teams</a:t>
            </a:r>
          </a:p>
          <a:p>
            <a:pPr marL="285750" indent="-285750">
              <a:buFont typeface="Arial" panose="020B0604020202020204" pitchFamily="34" charset="0"/>
              <a:buChar char="•"/>
            </a:pPr>
            <a:r>
              <a:rPr lang="en-US" sz="2800" dirty="0">
                <a:solidFill>
                  <a:schemeClr val="accent6">
                    <a:lumMod val="20000"/>
                    <a:lumOff val="80000"/>
                  </a:schemeClr>
                </a:solidFill>
              </a:rPr>
              <a:t>Scope</a:t>
            </a:r>
          </a:p>
          <a:p>
            <a:pPr marL="285750" indent="-285750">
              <a:buFont typeface="Arial" panose="020B0604020202020204" pitchFamily="34" charset="0"/>
              <a:buChar char="•"/>
            </a:pPr>
            <a:r>
              <a:rPr lang="en-US" sz="2800" dirty="0">
                <a:solidFill>
                  <a:schemeClr val="accent6">
                    <a:lumMod val="20000"/>
                    <a:lumOff val="80000"/>
                  </a:schemeClr>
                </a:solidFill>
              </a:rPr>
              <a:t>Timing</a:t>
            </a:r>
          </a:p>
          <a:p>
            <a:pPr marL="285750" indent="-285750">
              <a:buFont typeface="Arial" panose="020B0604020202020204" pitchFamily="34" charset="0"/>
              <a:buChar char="•"/>
            </a:pPr>
            <a:r>
              <a:rPr lang="en-US" sz="2800" dirty="0">
                <a:solidFill>
                  <a:schemeClr val="accent6">
                    <a:lumMod val="20000"/>
                    <a:lumOff val="80000"/>
                  </a:schemeClr>
                </a:solidFill>
              </a:rPr>
              <a:t>Code</a:t>
            </a:r>
          </a:p>
          <a:p>
            <a:r>
              <a:rPr lang="en-US" sz="2800" dirty="0">
                <a:solidFill>
                  <a:schemeClr val="accent6">
                    <a:lumMod val="20000"/>
                    <a:lumOff val="80000"/>
                  </a:schemeClr>
                </a:solidFill>
              </a:rPr>
              <a:t>Of HW2.</a:t>
            </a:r>
            <a:endParaRPr lang="en-US" sz="2800" dirty="0"/>
          </a:p>
        </p:txBody>
      </p:sp>
      <p:sp>
        <p:nvSpPr>
          <p:cNvPr id="6" name="TextBox 5">
            <a:extLst>
              <a:ext uri="{FF2B5EF4-FFF2-40B4-BE49-F238E27FC236}">
                <a16:creationId xmlns:a16="http://schemas.microsoft.com/office/drawing/2014/main" id="{2EFB0B35-273E-BECA-0E35-5ACF7C119977}"/>
              </a:ext>
            </a:extLst>
          </p:cNvPr>
          <p:cNvSpPr txBox="1"/>
          <p:nvPr/>
        </p:nvSpPr>
        <p:spPr>
          <a:xfrm>
            <a:off x="2791264" y="4569239"/>
            <a:ext cx="6098344" cy="1384995"/>
          </a:xfrm>
          <a:prstGeom prst="rect">
            <a:avLst/>
          </a:prstGeom>
          <a:noFill/>
        </p:spPr>
        <p:txBody>
          <a:bodyPr wrap="square">
            <a:spAutoFit/>
          </a:bodyPr>
          <a:lstStyle/>
          <a:p>
            <a:r>
              <a:rPr lang="en-US" sz="2800" dirty="0">
                <a:solidFill>
                  <a:schemeClr val="accent6">
                    <a:lumMod val="20000"/>
                    <a:lumOff val="80000"/>
                  </a:schemeClr>
                </a:solidFill>
              </a:rPr>
              <a:t>This </a:t>
            </a:r>
            <a:r>
              <a:rPr lang="en-US" sz="2800" dirty="0" err="1">
                <a:solidFill>
                  <a:schemeClr val="accent6">
                    <a:lumMod val="20000"/>
                    <a:lumOff val="80000"/>
                  </a:schemeClr>
                </a:solidFill>
              </a:rPr>
              <a:t>powerpoint</a:t>
            </a:r>
            <a:r>
              <a:rPr lang="en-US" sz="2800" dirty="0">
                <a:solidFill>
                  <a:schemeClr val="accent6">
                    <a:lumMod val="20000"/>
                    <a:lumOff val="80000"/>
                  </a:schemeClr>
                </a:solidFill>
              </a:rPr>
              <a:t> will be edited and updated at the end of class, so no need to take photos/notes.</a:t>
            </a:r>
            <a:endParaRPr lang="en-US" sz="2800" dirty="0"/>
          </a:p>
        </p:txBody>
      </p:sp>
    </p:spTree>
    <p:extLst>
      <p:ext uri="{BB962C8B-B14F-4D97-AF65-F5344CB8AC3E}">
        <p14:creationId xmlns:p14="http://schemas.microsoft.com/office/powerpoint/2010/main" val="211128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Basic Algo</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106744" y="903766"/>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5" name="TextBox 4">
            <a:extLst>
              <a:ext uri="{FF2B5EF4-FFF2-40B4-BE49-F238E27FC236}">
                <a16:creationId xmlns:a16="http://schemas.microsoft.com/office/drawing/2014/main" id="{62F73C72-0975-A108-F3C6-36FCF7FABC9E}"/>
              </a:ext>
            </a:extLst>
          </p:cNvPr>
          <p:cNvSpPr txBox="1"/>
          <p:nvPr/>
        </p:nvSpPr>
        <p:spPr>
          <a:xfrm>
            <a:off x="3046826" y="1951672"/>
            <a:ext cx="6098344" cy="523220"/>
          </a:xfrm>
          <a:prstGeom prst="rect">
            <a:avLst/>
          </a:prstGeom>
          <a:noFill/>
        </p:spPr>
        <p:txBody>
          <a:bodyPr wrap="square">
            <a:spAutoFit/>
          </a:bodyPr>
          <a:lstStyle/>
          <a:p>
            <a:r>
              <a:rPr lang="en-US" sz="2800" dirty="0">
                <a:solidFill>
                  <a:schemeClr val="accent6">
                    <a:lumMod val="20000"/>
                    <a:lumOff val="80000"/>
                  </a:schemeClr>
                </a:solidFill>
              </a:rPr>
              <a:t>Has </a:t>
            </a:r>
            <a:r>
              <a:rPr lang="en-US" sz="2800" dirty="0">
                <a:solidFill>
                  <a:schemeClr val="accent1"/>
                </a:solidFill>
              </a:rPr>
              <a:t>parameters</a:t>
            </a:r>
          </a:p>
        </p:txBody>
      </p:sp>
      <p:sp>
        <p:nvSpPr>
          <p:cNvPr id="3" name="TextBox 2">
            <a:extLst>
              <a:ext uri="{FF2B5EF4-FFF2-40B4-BE49-F238E27FC236}">
                <a16:creationId xmlns:a16="http://schemas.microsoft.com/office/drawing/2014/main" id="{2E5A0A37-9127-9E3D-1790-27341F2B7FA5}"/>
              </a:ext>
            </a:extLst>
          </p:cNvPr>
          <p:cNvSpPr txBox="1"/>
          <p:nvPr/>
        </p:nvSpPr>
        <p:spPr>
          <a:xfrm>
            <a:off x="3046826" y="2474892"/>
            <a:ext cx="6098344" cy="523220"/>
          </a:xfrm>
          <a:prstGeom prst="rect">
            <a:avLst/>
          </a:prstGeom>
          <a:noFill/>
        </p:spPr>
        <p:txBody>
          <a:bodyPr wrap="square">
            <a:spAutoFit/>
          </a:bodyPr>
          <a:lstStyle/>
          <a:p>
            <a:r>
              <a:rPr lang="en-US" sz="2800" dirty="0">
                <a:solidFill>
                  <a:schemeClr val="accent6">
                    <a:lumMod val="20000"/>
                    <a:lumOff val="80000"/>
                  </a:schemeClr>
                </a:solidFill>
              </a:rPr>
              <a:t>Takes in </a:t>
            </a:r>
            <a:r>
              <a:rPr lang="en-US" sz="2800" dirty="0">
                <a:solidFill>
                  <a:schemeClr val="accent1"/>
                </a:solidFill>
              </a:rPr>
              <a:t>data</a:t>
            </a:r>
          </a:p>
        </p:txBody>
      </p:sp>
      <p:sp>
        <p:nvSpPr>
          <p:cNvPr id="7" name="TextBox 6">
            <a:extLst>
              <a:ext uri="{FF2B5EF4-FFF2-40B4-BE49-F238E27FC236}">
                <a16:creationId xmlns:a16="http://schemas.microsoft.com/office/drawing/2014/main" id="{EACEC7B2-059E-5E87-D73C-CBFF0F097369}"/>
              </a:ext>
            </a:extLst>
          </p:cNvPr>
          <p:cNvSpPr txBox="1"/>
          <p:nvPr/>
        </p:nvSpPr>
        <p:spPr>
          <a:xfrm>
            <a:off x="3046826" y="3482288"/>
            <a:ext cx="6098344" cy="523220"/>
          </a:xfrm>
          <a:prstGeom prst="rect">
            <a:avLst/>
          </a:prstGeom>
          <a:noFill/>
        </p:spPr>
        <p:txBody>
          <a:bodyPr wrap="square">
            <a:spAutoFit/>
          </a:bodyPr>
          <a:lstStyle/>
          <a:p>
            <a:r>
              <a:rPr lang="en-US" sz="2800" dirty="0">
                <a:solidFill>
                  <a:schemeClr val="accent6">
                    <a:lumMod val="20000"/>
                    <a:lumOff val="80000"/>
                  </a:schemeClr>
                </a:solidFill>
              </a:rPr>
              <a:t>Outputs a </a:t>
            </a:r>
            <a:r>
              <a:rPr lang="en-US" sz="2800" dirty="0">
                <a:solidFill>
                  <a:schemeClr val="accent3"/>
                </a:solidFill>
              </a:rPr>
              <a:t>blotter</a:t>
            </a:r>
            <a:endParaRPr lang="en-US" sz="2800" dirty="0">
              <a:solidFill>
                <a:schemeClr val="accent1"/>
              </a:solidFill>
            </a:endParaRPr>
          </a:p>
        </p:txBody>
      </p:sp>
      <p:sp>
        <p:nvSpPr>
          <p:cNvPr id="9" name="TextBox 8">
            <a:extLst>
              <a:ext uri="{FF2B5EF4-FFF2-40B4-BE49-F238E27FC236}">
                <a16:creationId xmlns:a16="http://schemas.microsoft.com/office/drawing/2014/main" id="{E49FAF90-41CC-2FEA-E39F-DBC60D594D7B}"/>
              </a:ext>
            </a:extLst>
          </p:cNvPr>
          <p:cNvSpPr txBox="1"/>
          <p:nvPr/>
        </p:nvSpPr>
        <p:spPr>
          <a:xfrm>
            <a:off x="3625947" y="3059668"/>
            <a:ext cx="6098344" cy="369332"/>
          </a:xfrm>
          <a:prstGeom prst="rect">
            <a:avLst/>
          </a:prstGeom>
          <a:noFill/>
        </p:spPr>
        <p:txBody>
          <a:bodyPr wrap="square">
            <a:spAutoFit/>
          </a:bodyPr>
          <a:lstStyle/>
          <a:p>
            <a:r>
              <a:rPr lang="en-US" sz="1800" dirty="0">
                <a:solidFill>
                  <a:schemeClr val="accent6">
                    <a:lumMod val="20000"/>
                    <a:lumOff val="80000"/>
                  </a:schemeClr>
                </a:solidFill>
              </a:rPr>
              <a:t>Applies a </a:t>
            </a:r>
            <a:r>
              <a:rPr lang="en-US" sz="1800" b="1" dirty="0">
                <a:solidFill>
                  <a:schemeClr val="accent6"/>
                </a:solidFill>
              </a:rPr>
              <a:t>model</a:t>
            </a:r>
            <a:endParaRPr lang="en-US" b="1" dirty="0">
              <a:solidFill>
                <a:schemeClr val="accent6"/>
              </a:solidFill>
            </a:endParaRPr>
          </a:p>
        </p:txBody>
      </p:sp>
    </p:spTree>
    <p:extLst>
      <p:ext uri="{BB962C8B-B14F-4D97-AF65-F5344CB8AC3E}">
        <p14:creationId xmlns:p14="http://schemas.microsoft.com/office/powerpoint/2010/main" val="378679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BLOTTER</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106744" y="903766"/>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5" name="TextBox 4">
            <a:extLst>
              <a:ext uri="{FF2B5EF4-FFF2-40B4-BE49-F238E27FC236}">
                <a16:creationId xmlns:a16="http://schemas.microsoft.com/office/drawing/2014/main" id="{62F73C72-0975-A108-F3C6-36FCF7FABC9E}"/>
              </a:ext>
            </a:extLst>
          </p:cNvPr>
          <p:cNvSpPr txBox="1"/>
          <p:nvPr/>
        </p:nvSpPr>
        <p:spPr>
          <a:xfrm>
            <a:off x="3046826" y="1010767"/>
            <a:ext cx="6098344" cy="461665"/>
          </a:xfrm>
          <a:prstGeom prst="rect">
            <a:avLst/>
          </a:prstGeom>
          <a:noFill/>
        </p:spPr>
        <p:txBody>
          <a:bodyPr wrap="square">
            <a:spAutoFit/>
          </a:bodyPr>
          <a:lstStyle/>
          <a:p>
            <a:pPr algn="ctr"/>
            <a:r>
              <a:rPr lang="en-US" sz="2400" dirty="0">
                <a:solidFill>
                  <a:srgbClr val="FFFF00"/>
                </a:solidFill>
              </a:rPr>
              <a:t>Complete list of trade activity</a:t>
            </a:r>
          </a:p>
        </p:txBody>
      </p:sp>
      <p:sp>
        <p:nvSpPr>
          <p:cNvPr id="7" name="TextBox 6">
            <a:extLst>
              <a:ext uri="{FF2B5EF4-FFF2-40B4-BE49-F238E27FC236}">
                <a16:creationId xmlns:a16="http://schemas.microsoft.com/office/drawing/2014/main" id="{16EC0941-0F5E-E842-1485-BC7ABDA45A8B}"/>
              </a:ext>
            </a:extLst>
          </p:cNvPr>
          <p:cNvSpPr txBox="1"/>
          <p:nvPr/>
        </p:nvSpPr>
        <p:spPr>
          <a:xfrm>
            <a:off x="359963" y="2016377"/>
            <a:ext cx="11598681" cy="830997"/>
          </a:xfrm>
          <a:prstGeom prst="rect">
            <a:avLst/>
          </a:prstGeom>
          <a:noFill/>
        </p:spPr>
        <p:txBody>
          <a:bodyPr wrap="square">
            <a:spAutoFit/>
          </a:bodyPr>
          <a:lstStyle/>
          <a:p>
            <a:r>
              <a:rPr lang="en-US" sz="2400" dirty="0">
                <a:solidFill>
                  <a:schemeClr val="accent6">
                    <a:lumMod val="20000"/>
                    <a:lumOff val="80000"/>
                  </a:schemeClr>
                </a:solidFill>
              </a:rPr>
              <a:t>Every </a:t>
            </a:r>
            <a:r>
              <a:rPr lang="en-US" sz="2400" i="1" u="sng" dirty="0">
                <a:solidFill>
                  <a:schemeClr val="accent6">
                    <a:lumMod val="20000"/>
                    <a:lumOff val="80000"/>
                  </a:schemeClr>
                </a:solidFill>
              </a:rPr>
              <a:t>row</a:t>
            </a:r>
            <a:r>
              <a:rPr lang="en-US" sz="2400" dirty="0">
                <a:solidFill>
                  <a:schemeClr val="accent6">
                    <a:lumMod val="20000"/>
                    <a:lumOff val="80000"/>
                  </a:schemeClr>
                </a:solidFill>
              </a:rPr>
              <a:t> is a </a:t>
            </a:r>
            <a:r>
              <a:rPr lang="en-US" sz="2400" b="1" dirty="0">
                <a:solidFill>
                  <a:schemeClr val="accent1">
                    <a:lumMod val="20000"/>
                    <a:lumOff val="80000"/>
                  </a:schemeClr>
                </a:solidFill>
              </a:rPr>
              <a:t>trade order </a:t>
            </a:r>
            <a:r>
              <a:rPr lang="en-US" sz="2400" dirty="0">
                <a:solidFill>
                  <a:schemeClr val="accent6">
                    <a:lumMod val="20000"/>
                    <a:lumOff val="80000"/>
                  </a:schemeClr>
                </a:solidFill>
              </a:rPr>
              <a:t>– an action sent to your execution system telling it to do something (buy a stock, cancel an order, </a:t>
            </a:r>
            <a:r>
              <a:rPr lang="en-US" sz="2400" dirty="0" err="1">
                <a:solidFill>
                  <a:schemeClr val="accent6">
                    <a:lumMod val="20000"/>
                    <a:lumOff val="80000"/>
                  </a:schemeClr>
                </a:solidFill>
              </a:rPr>
              <a:t>etc</a:t>
            </a:r>
            <a:r>
              <a:rPr lang="en-US" sz="2400" dirty="0">
                <a:solidFill>
                  <a:schemeClr val="accent6">
                    <a:lumMod val="20000"/>
                    <a:lumOff val="80000"/>
                  </a:schemeClr>
                </a:solidFill>
              </a:rPr>
              <a:t>)  </a:t>
            </a:r>
            <a:endParaRPr lang="en-US" sz="2400" dirty="0">
              <a:solidFill>
                <a:schemeClr val="accent1"/>
              </a:solidFill>
            </a:endParaRPr>
          </a:p>
        </p:txBody>
      </p:sp>
      <p:sp>
        <p:nvSpPr>
          <p:cNvPr id="8" name="TextBox 7">
            <a:extLst>
              <a:ext uri="{FF2B5EF4-FFF2-40B4-BE49-F238E27FC236}">
                <a16:creationId xmlns:a16="http://schemas.microsoft.com/office/drawing/2014/main" id="{94FF4BA5-ECF3-A9B9-8DDB-3B4315964997}"/>
              </a:ext>
            </a:extLst>
          </p:cNvPr>
          <p:cNvSpPr txBox="1"/>
          <p:nvPr/>
        </p:nvSpPr>
        <p:spPr>
          <a:xfrm>
            <a:off x="233353" y="3429000"/>
            <a:ext cx="11598682" cy="461665"/>
          </a:xfrm>
          <a:prstGeom prst="rect">
            <a:avLst/>
          </a:prstGeom>
          <a:noFill/>
        </p:spPr>
        <p:txBody>
          <a:bodyPr wrap="square">
            <a:spAutoFit/>
          </a:bodyPr>
          <a:lstStyle/>
          <a:p>
            <a:r>
              <a:rPr lang="en-US" sz="2400" b="1" dirty="0" err="1">
                <a:solidFill>
                  <a:schemeClr val="accent3"/>
                </a:solidFill>
              </a:rPr>
              <a:t>trade_id</a:t>
            </a:r>
            <a:r>
              <a:rPr lang="en-US" sz="2400" b="1" dirty="0">
                <a:solidFill>
                  <a:schemeClr val="accent6"/>
                </a:solidFill>
              </a:rPr>
              <a:t>:</a:t>
            </a:r>
            <a:r>
              <a:rPr lang="en-US" sz="2400" dirty="0">
                <a:solidFill>
                  <a:schemeClr val="accent6">
                    <a:lumMod val="20000"/>
                    <a:lumOff val="80000"/>
                  </a:schemeClr>
                </a:solidFill>
              </a:rPr>
              <a:t> </a:t>
            </a:r>
            <a:r>
              <a:rPr lang="en-US" sz="2000" dirty="0">
                <a:solidFill>
                  <a:schemeClr val="accent6">
                    <a:lumMod val="20000"/>
                    <a:lumOff val="80000"/>
                  </a:schemeClr>
                </a:solidFill>
              </a:rPr>
              <a:t>unique numeric identifier for all orders pertaining to a particular trade</a:t>
            </a:r>
            <a:endParaRPr lang="en-US" sz="2400" dirty="0">
              <a:solidFill>
                <a:schemeClr val="accent1"/>
              </a:solidFill>
            </a:endParaRPr>
          </a:p>
        </p:txBody>
      </p:sp>
      <p:sp>
        <p:nvSpPr>
          <p:cNvPr id="10" name="TextBox 9">
            <a:extLst>
              <a:ext uri="{FF2B5EF4-FFF2-40B4-BE49-F238E27FC236}">
                <a16:creationId xmlns:a16="http://schemas.microsoft.com/office/drawing/2014/main" id="{7153B3D0-3421-41A5-03D5-70A641399F47}"/>
              </a:ext>
            </a:extLst>
          </p:cNvPr>
          <p:cNvSpPr txBox="1"/>
          <p:nvPr/>
        </p:nvSpPr>
        <p:spPr>
          <a:xfrm>
            <a:off x="78339" y="1472432"/>
            <a:ext cx="4875053" cy="523220"/>
          </a:xfrm>
          <a:prstGeom prst="rect">
            <a:avLst/>
          </a:prstGeom>
          <a:noFill/>
        </p:spPr>
        <p:txBody>
          <a:bodyPr wrap="none" rtlCol="0">
            <a:spAutoFit/>
          </a:bodyPr>
          <a:lstStyle/>
          <a:p>
            <a:r>
              <a:rPr lang="en-US" sz="2800" b="1" dirty="0">
                <a:solidFill>
                  <a:schemeClr val="accent1"/>
                </a:solidFill>
              </a:rPr>
              <a:t>Blotter</a:t>
            </a:r>
            <a:r>
              <a:rPr lang="en-US" sz="2800" dirty="0">
                <a:solidFill>
                  <a:schemeClr val="accent6">
                    <a:lumMod val="20000"/>
                    <a:lumOff val="80000"/>
                  </a:schemeClr>
                </a:solidFill>
              </a:rPr>
              <a:t> is a </a:t>
            </a:r>
            <a:r>
              <a:rPr lang="en-US" sz="2800" dirty="0" err="1">
                <a:solidFill>
                  <a:schemeClr val="accent6">
                    <a:lumMod val="20000"/>
                    <a:lumOff val="80000"/>
                  </a:schemeClr>
                </a:solidFill>
              </a:rPr>
              <a:t>dataframe</a:t>
            </a:r>
            <a:r>
              <a:rPr lang="en-US" sz="2800" dirty="0">
                <a:solidFill>
                  <a:schemeClr val="accent6">
                    <a:lumMod val="20000"/>
                    <a:lumOff val="80000"/>
                  </a:schemeClr>
                </a:solidFill>
              </a:rPr>
              <a:t> for which:</a:t>
            </a:r>
            <a:endParaRPr lang="en-US" sz="2800" dirty="0"/>
          </a:p>
        </p:txBody>
      </p:sp>
      <p:sp>
        <p:nvSpPr>
          <p:cNvPr id="11" name="TextBox 10">
            <a:extLst>
              <a:ext uri="{FF2B5EF4-FFF2-40B4-BE49-F238E27FC236}">
                <a16:creationId xmlns:a16="http://schemas.microsoft.com/office/drawing/2014/main" id="{E6B0B564-0018-DB91-E781-90B864523F6A}"/>
              </a:ext>
            </a:extLst>
          </p:cNvPr>
          <p:cNvSpPr txBox="1"/>
          <p:nvPr/>
        </p:nvSpPr>
        <p:spPr>
          <a:xfrm>
            <a:off x="359963" y="2822653"/>
            <a:ext cx="11598681" cy="461665"/>
          </a:xfrm>
          <a:prstGeom prst="rect">
            <a:avLst/>
          </a:prstGeom>
          <a:noFill/>
        </p:spPr>
        <p:txBody>
          <a:bodyPr wrap="square">
            <a:spAutoFit/>
          </a:bodyPr>
          <a:lstStyle/>
          <a:p>
            <a:r>
              <a:rPr lang="en-US" sz="2400" dirty="0">
                <a:solidFill>
                  <a:schemeClr val="accent6">
                    <a:lumMod val="20000"/>
                    <a:lumOff val="80000"/>
                  </a:schemeClr>
                </a:solidFill>
              </a:rPr>
              <a:t>Has the following </a:t>
            </a:r>
            <a:r>
              <a:rPr lang="en-US" sz="2400" b="1" dirty="0">
                <a:solidFill>
                  <a:schemeClr val="accent1">
                    <a:lumMod val="20000"/>
                    <a:lumOff val="80000"/>
                  </a:schemeClr>
                </a:solidFill>
              </a:rPr>
              <a:t>columns</a:t>
            </a:r>
            <a:r>
              <a:rPr lang="en-US" sz="2400" dirty="0">
                <a:solidFill>
                  <a:schemeClr val="accent6">
                    <a:lumMod val="20000"/>
                    <a:lumOff val="80000"/>
                  </a:schemeClr>
                </a:solidFill>
              </a:rPr>
              <a:t>:</a:t>
            </a:r>
            <a:endParaRPr lang="en-US" sz="2400" dirty="0">
              <a:solidFill>
                <a:schemeClr val="accent1"/>
              </a:solidFill>
            </a:endParaRPr>
          </a:p>
        </p:txBody>
      </p:sp>
      <p:sp>
        <p:nvSpPr>
          <p:cNvPr id="12" name="TextBox 11">
            <a:extLst>
              <a:ext uri="{FF2B5EF4-FFF2-40B4-BE49-F238E27FC236}">
                <a16:creationId xmlns:a16="http://schemas.microsoft.com/office/drawing/2014/main" id="{3097515C-C764-F68A-E425-270CF4594724}"/>
              </a:ext>
            </a:extLst>
          </p:cNvPr>
          <p:cNvSpPr txBox="1"/>
          <p:nvPr/>
        </p:nvSpPr>
        <p:spPr>
          <a:xfrm>
            <a:off x="233353" y="3785972"/>
            <a:ext cx="11598682" cy="461665"/>
          </a:xfrm>
          <a:prstGeom prst="rect">
            <a:avLst/>
          </a:prstGeom>
          <a:noFill/>
        </p:spPr>
        <p:txBody>
          <a:bodyPr wrap="square">
            <a:spAutoFit/>
          </a:bodyPr>
          <a:lstStyle/>
          <a:p>
            <a:r>
              <a:rPr lang="en-US" sz="2400" b="1" dirty="0">
                <a:solidFill>
                  <a:schemeClr val="accent3"/>
                </a:solidFill>
              </a:rPr>
              <a:t>date</a:t>
            </a:r>
            <a:r>
              <a:rPr lang="en-US" sz="2400" b="1" dirty="0">
                <a:solidFill>
                  <a:schemeClr val="accent6"/>
                </a:solidFill>
              </a:rPr>
              <a:t>:</a:t>
            </a:r>
            <a:r>
              <a:rPr lang="en-US" sz="2400" dirty="0">
                <a:solidFill>
                  <a:schemeClr val="accent6">
                    <a:lumMod val="20000"/>
                    <a:lumOff val="80000"/>
                  </a:schemeClr>
                </a:solidFill>
              </a:rPr>
              <a:t> </a:t>
            </a:r>
            <a:r>
              <a:rPr lang="en-US" sz="2000" dirty="0">
                <a:solidFill>
                  <a:schemeClr val="accent6">
                    <a:lumMod val="20000"/>
                    <a:lumOff val="80000"/>
                  </a:schemeClr>
                </a:solidFill>
              </a:rPr>
              <a:t>date (or datetime) on which the </a:t>
            </a:r>
            <a:r>
              <a:rPr lang="en-US" sz="2000" b="1" dirty="0">
                <a:solidFill>
                  <a:schemeClr val="accent3"/>
                </a:solidFill>
              </a:rPr>
              <a:t>status</a:t>
            </a:r>
            <a:r>
              <a:rPr lang="en-US" sz="2000" dirty="0">
                <a:solidFill>
                  <a:schemeClr val="accent6">
                    <a:lumMod val="20000"/>
                    <a:lumOff val="80000"/>
                  </a:schemeClr>
                </a:solidFill>
              </a:rPr>
              <a:t> was updated</a:t>
            </a:r>
            <a:endParaRPr lang="en-US" sz="2400" dirty="0">
              <a:solidFill>
                <a:schemeClr val="accent1"/>
              </a:solidFill>
            </a:endParaRPr>
          </a:p>
        </p:txBody>
      </p:sp>
      <p:sp>
        <p:nvSpPr>
          <p:cNvPr id="15" name="TextBox 14">
            <a:extLst>
              <a:ext uri="{FF2B5EF4-FFF2-40B4-BE49-F238E27FC236}">
                <a16:creationId xmlns:a16="http://schemas.microsoft.com/office/drawing/2014/main" id="{12015DA3-5A83-6D2D-F302-1256D3F9CFDF}"/>
              </a:ext>
            </a:extLst>
          </p:cNvPr>
          <p:cNvSpPr txBox="1"/>
          <p:nvPr/>
        </p:nvSpPr>
        <p:spPr>
          <a:xfrm>
            <a:off x="233353" y="4142943"/>
            <a:ext cx="11598682" cy="461665"/>
          </a:xfrm>
          <a:prstGeom prst="rect">
            <a:avLst/>
          </a:prstGeom>
          <a:noFill/>
        </p:spPr>
        <p:txBody>
          <a:bodyPr wrap="square">
            <a:spAutoFit/>
          </a:bodyPr>
          <a:lstStyle/>
          <a:p>
            <a:r>
              <a:rPr lang="en-US" sz="2400" b="1" dirty="0">
                <a:solidFill>
                  <a:schemeClr val="accent3"/>
                </a:solidFill>
              </a:rPr>
              <a:t>asset</a:t>
            </a:r>
            <a:r>
              <a:rPr lang="en-US" sz="2400" b="1" dirty="0">
                <a:solidFill>
                  <a:schemeClr val="accent6"/>
                </a:solidFill>
              </a:rPr>
              <a:t>:</a:t>
            </a:r>
            <a:r>
              <a:rPr lang="en-US" sz="2400" dirty="0">
                <a:solidFill>
                  <a:schemeClr val="accent6">
                    <a:lumMod val="20000"/>
                    <a:lumOff val="80000"/>
                  </a:schemeClr>
                </a:solidFill>
              </a:rPr>
              <a:t> </a:t>
            </a:r>
            <a:r>
              <a:rPr lang="en-US" sz="2000" dirty="0">
                <a:solidFill>
                  <a:schemeClr val="accent6">
                    <a:lumMod val="20000"/>
                    <a:lumOff val="80000"/>
                  </a:schemeClr>
                </a:solidFill>
              </a:rPr>
              <a:t>identifier of the thing you’re trading (e.g., “</a:t>
            </a:r>
            <a:r>
              <a:rPr lang="en-US" sz="2000" b="1" dirty="0"/>
              <a:t>IVV</a:t>
            </a:r>
            <a:r>
              <a:rPr lang="en-US" sz="2000" dirty="0">
                <a:solidFill>
                  <a:schemeClr val="accent6">
                    <a:lumMod val="20000"/>
                    <a:lumOff val="80000"/>
                  </a:schemeClr>
                </a:solidFill>
              </a:rPr>
              <a:t>”)</a:t>
            </a:r>
            <a:endParaRPr lang="en-US" sz="2400" dirty="0">
              <a:solidFill>
                <a:schemeClr val="accent1"/>
              </a:solidFill>
            </a:endParaRPr>
          </a:p>
        </p:txBody>
      </p:sp>
      <p:sp>
        <p:nvSpPr>
          <p:cNvPr id="16" name="TextBox 15">
            <a:extLst>
              <a:ext uri="{FF2B5EF4-FFF2-40B4-BE49-F238E27FC236}">
                <a16:creationId xmlns:a16="http://schemas.microsoft.com/office/drawing/2014/main" id="{8B11F547-2FF6-67EE-BB86-3D6F31E2B701}"/>
              </a:ext>
            </a:extLst>
          </p:cNvPr>
          <p:cNvSpPr txBox="1"/>
          <p:nvPr/>
        </p:nvSpPr>
        <p:spPr>
          <a:xfrm>
            <a:off x="220101" y="4499915"/>
            <a:ext cx="11598682" cy="461665"/>
          </a:xfrm>
          <a:prstGeom prst="rect">
            <a:avLst/>
          </a:prstGeom>
          <a:noFill/>
        </p:spPr>
        <p:txBody>
          <a:bodyPr wrap="square">
            <a:spAutoFit/>
          </a:bodyPr>
          <a:lstStyle/>
          <a:p>
            <a:r>
              <a:rPr lang="en-US" sz="2400" b="1" dirty="0">
                <a:solidFill>
                  <a:schemeClr val="accent3"/>
                </a:solidFill>
              </a:rPr>
              <a:t>trip</a:t>
            </a:r>
            <a:r>
              <a:rPr lang="en-US" sz="2400" b="1" dirty="0">
                <a:solidFill>
                  <a:schemeClr val="accent6"/>
                </a:solidFill>
              </a:rPr>
              <a:t>:</a:t>
            </a:r>
            <a:r>
              <a:rPr lang="en-US" sz="2400" dirty="0">
                <a:solidFill>
                  <a:schemeClr val="accent6">
                    <a:lumMod val="20000"/>
                    <a:lumOff val="80000"/>
                  </a:schemeClr>
                </a:solidFill>
              </a:rPr>
              <a:t> </a:t>
            </a:r>
            <a:r>
              <a:rPr lang="en-US" sz="2000" dirty="0">
                <a:solidFill>
                  <a:schemeClr val="accent6">
                    <a:lumMod val="20000"/>
                    <a:lumOff val="80000"/>
                  </a:schemeClr>
                </a:solidFill>
              </a:rPr>
              <a:t>“</a:t>
            </a:r>
            <a:r>
              <a:rPr lang="en-US" sz="2000" b="1" dirty="0"/>
              <a:t>ENTRY</a:t>
            </a:r>
            <a:r>
              <a:rPr lang="en-US" sz="2000" dirty="0">
                <a:solidFill>
                  <a:schemeClr val="accent6">
                    <a:lumMod val="20000"/>
                    <a:lumOff val="80000"/>
                  </a:schemeClr>
                </a:solidFill>
              </a:rPr>
              <a:t>” or “</a:t>
            </a:r>
            <a:r>
              <a:rPr lang="en-US" sz="2000" b="1" dirty="0"/>
              <a:t>EXIT</a:t>
            </a:r>
            <a:r>
              <a:rPr lang="en-US" sz="2000" dirty="0">
                <a:solidFill>
                  <a:schemeClr val="accent6">
                    <a:lumMod val="20000"/>
                    <a:lumOff val="80000"/>
                  </a:schemeClr>
                </a:solidFill>
              </a:rPr>
              <a:t>” for creating a new position vs. unwinding an existing one</a:t>
            </a:r>
            <a:endParaRPr lang="en-US" sz="2400" dirty="0">
              <a:solidFill>
                <a:schemeClr val="accent6">
                  <a:lumMod val="20000"/>
                  <a:lumOff val="80000"/>
                </a:schemeClr>
              </a:solidFill>
            </a:endParaRPr>
          </a:p>
        </p:txBody>
      </p:sp>
      <p:sp>
        <p:nvSpPr>
          <p:cNvPr id="17" name="TextBox 16">
            <a:extLst>
              <a:ext uri="{FF2B5EF4-FFF2-40B4-BE49-F238E27FC236}">
                <a16:creationId xmlns:a16="http://schemas.microsoft.com/office/drawing/2014/main" id="{90440DF4-3D73-F8BF-F163-D1F9E853ED22}"/>
              </a:ext>
            </a:extLst>
          </p:cNvPr>
          <p:cNvSpPr txBox="1"/>
          <p:nvPr/>
        </p:nvSpPr>
        <p:spPr>
          <a:xfrm>
            <a:off x="226727" y="4837424"/>
            <a:ext cx="11598682" cy="461665"/>
          </a:xfrm>
          <a:prstGeom prst="rect">
            <a:avLst/>
          </a:prstGeom>
          <a:noFill/>
        </p:spPr>
        <p:txBody>
          <a:bodyPr wrap="square">
            <a:spAutoFit/>
          </a:bodyPr>
          <a:lstStyle/>
          <a:p>
            <a:r>
              <a:rPr lang="en-US" sz="2400" b="1" dirty="0">
                <a:solidFill>
                  <a:schemeClr val="accent3"/>
                </a:solidFill>
              </a:rPr>
              <a:t>action</a:t>
            </a:r>
            <a:r>
              <a:rPr lang="en-US" sz="2400" b="1" dirty="0">
                <a:solidFill>
                  <a:schemeClr val="accent6"/>
                </a:solidFill>
              </a:rPr>
              <a:t>:</a:t>
            </a:r>
            <a:r>
              <a:rPr lang="en-US" sz="2400" dirty="0">
                <a:solidFill>
                  <a:schemeClr val="accent6">
                    <a:lumMod val="20000"/>
                    <a:lumOff val="80000"/>
                  </a:schemeClr>
                </a:solidFill>
              </a:rPr>
              <a:t> </a:t>
            </a:r>
            <a:r>
              <a:rPr lang="en-US" sz="2000" dirty="0">
                <a:solidFill>
                  <a:schemeClr val="accent6">
                    <a:lumMod val="20000"/>
                    <a:lumOff val="80000"/>
                  </a:schemeClr>
                </a:solidFill>
              </a:rPr>
              <a:t>“</a:t>
            </a:r>
            <a:r>
              <a:rPr lang="en-US" sz="2000" b="1" dirty="0"/>
              <a:t>BUY</a:t>
            </a:r>
            <a:r>
              <a:rPr lang="en-US" sz="2000" dirty="0">
                <a:solidFill>
                  <a:schemeClr val="accent6">
                    <a:lumMod val="20000"/>
                    <a:lumOff val="80000"/>
                  </a:schemeClr>
                </a:solidFill>
              </a:rPr>
              <a:t>” or “</a:t>
            </a:r>
            <a:r>
              <a:rPr lang="en-US" sz="2000" b="1" dirty="0"/>
              <a:t>SELL</a:t>
            </a:r>
            <a:r>
              <a:rPr lang="en-US" sz="2000" dirty="0">
                <a:solidFill>
                  <a:schemeClr val="accent6">
                    <a:lumMod val="20000"/>
                    <a:lumOff val="80000"/>
                  </a:schemeClr>
                </a:solidFill>
              </a:rPr>
              <a:t>” – the only two things you can do in a market.</a:t>
            </a:r>
            <a:endParaRPr lang="en-US" sz="2400" dirty="0">
              <a:solidFill>
                <a:schemeClr val="accent6">
                  <a:lumMod val="20000"/>
                  <a:lumOff val="80000"/>
                </a:schemeClr>
              </a:solidFill>
            </a:endParaRPr>
          </a:p>
        </p:txBody>
      </p:sp>
      <p:sp>
        <p:nvSpPr>
          <p:cNvPr id="18" name="TextBox 17">
            <a:extLst>
              <a:ext uri="{FF2B5EF4-FFF2-40B4-BE49-F238E27FC236}">
                <a16:creationId xmlns:a16="http://schemas.microsoft.com/office/drawing/2014/main" id="{5C4FE4E2-2644-6F24-3BBD-3EEEB831956E}"/>
              </a:ext>
            </a:extLst>
          </p:cNvPr>
          <p:cNvSpPr txBox="1"/>
          <p:nvPr/>
        </p:nvSpPr>
        <p:spPr>
          <a:xfrm>
            <a:off x="220101" y="5164996"/>
            <a:ext cx="11598682" cy="461665"/>
          </a:xfrm>
          <a:prstGeom prst="rect">
            <a:avLst/>
          </a:prstGeom>
          <a:noFill/>
        </p:spPr>
        <p:txBody>
          <a:bodyPr wrap="square">
            <a:spAutoFit/>
          </a:bodyPr>
          <a:lstStyle/>
          <a:p>
            <a:r>
              <a:rPr lang="en-US" sz="2400" b="1" dirty="0">
                <a:solidFill>
                  <a:schemeClr val="accent3"/>
                </a:solidFill>
              </a:rPr>
              <a:t>price</a:t>
            </a:r>
            <a:r>
              <a:rPr lang="en-US" sz="2400" b="1" dirty="0">
                <a:solidFill>
                  <a:schemeClr val="accent6"/>
                </a:solidFill>
              </a:rPr>
              <a:t>:</a:t>
            </a:r>
            <a:r>
              <a:rPr lang="en-US" sz="2400" dirty="0">
                <a:solidFill>
                  <a:schemeClr val="accent6">
                    <a:lumMod val="20000"/>
                    <a:lumOff val="80000"/>
                  </a:schemeClr>
                </a:solidFill>
              </a:rPr>
              <a:t> </a:t>
            </a:r>
            <a:r>
              <a:rPr lang="en-US" sz="2000" dirty="0">
                <a:solidFill>
                  <a:schemeClr val="accent6">
                    <a:lumMod val="20000"/>
                    <a:lumOff val="80000"/>
                  </a:schemeClr>
                </a:solidFill>
              </a:rPr>
              <a:t>the relevant price – look to ‘</a:t>
            </a:r>
            <a:r>
              <a:rPr lang="en-US" sz="2000" b="1" dirty="0">
                <a:solidFill>
                  <a:schemeClr val="accent3"/>
                </a:solidFill>
              </a:rPr>
              <a:t>status</a:t>
            </a:r>
            <a:r>
              <a:rPr lang="en-US" sz="2000" dirty="0">
                <a:solidFill>
                  <a:schemeClr val="accent6">
                    <a:lumMod val="20000"/>
                    <a:lumOff val="80000"/>
                  </a:schemeClr>
                </a:solidFill>
              </a:rPr>
              <a:t>’ for exact meaning (i.e., is it a filled price, an ask price, </a:t>
            </a:r>
            <a:r>
              <a:rPr lang="en-US" sz="2000" dirty="0" err="1">
                <a:solidFill>
                  <a:schemeClr val="accent6">
                    <a:lumMod val="20000"/>
                    <a:lumOff val="80000"/>
                  </a:schemeClr>
                </a:solidFill>
              </a:rPr>
              <a:t>etc</a:t>
            </a:r>
            <a:r>
              <a:rPr lang="en-US" sz="2000" dirty="0">
                <a:solidFill>
                  <a:schemeClr val="accent6">
                    <a:lumMod val="20000"/>
                    <a:lumOff val="80000"/>
                  </a:schemeClr>
                </a:solidFill>
              </a:rPr>
              <a:t>)</a:t>
            </a:r>
            <a:endParaRPr lang="en-US" sz="2400" dirty="0">
              <a:solidFill>
                <a:schemeClr val="accent6">
                  <a:lumMod val="20000"/>
                  <a:lumOff val="80000"/>
                </a:schemeClr>
              </a:solidFill>
            </a:endParaRPr>
          </a:p>
        </p:txBody>
      </p:sp>
      <p:sp>
        <p:nvSpPr>
          <p:cNvPr id="19" name="TextBox 18">
            <a:extLst>
              <a:ext uri="{FF2B5EF4-FFF2-40B4-BE49-F238E27FC236}">
                <a16:creationId xmlns:a16="http://schemas.microsoft.com/office/drawing/2014/main" id="{97C599A8-3FC3-6B29-F78F-C9EF2EDD418E}"/>
              </a:ext>
            </a:extLst>
          </p:cNvPr>
          <p:cNvSpPr txBox="1"/>
          <p:nvPr/>
        </p:nvSpPr>
        <p:spPr>
          <a:xfrm>
            <a:off x="213475" y="5521677"/>
            <a:ext cx="11598682" cy="769441"/>
          </a:xfrm>
          <a:prstGeom prst="rect">
            <a:avLst/>
          </a:prstGeom>
          <a:noFill/>
        </p:spPr>
        <p:txBody>
          <a:bodyPr wrap="square">
            <a:spAutoFit/>
          </a:bodyPr>
          <a:lstStyle/>
          <a:p>
            <a:r>
              <a:rPr lang="en-US" sz="2400" b="1" dirty="0">
                <a:solidFill>
                  <a:schemeClr val="accent3"/>
                </a:solidFill>
              </a:rPr>
              <a:t>status</a:t>
            </a:r>
            <a:r>
              <a:rPr lang="en-US" sz="2400" b="1" dirty="0">
                <a:solidFill>
                  <a:schemeClr val="accent6"/>
                </a:solidFill>
              </a:rPr>
              <a:t>:</a:t>
            </a:r>
            <a:r>
              <a:rPr lang="en-US" sz="2400" dirty="0">
                <a:solidFill>
                  <a:schemeClr val="accent6">
                    <a:lumMod val="20000"/>
                    <a:lumOff val="80000"/>
                  </a:schemeClr>
                </a:solidFill>
              </a:rPr>
              <a:t> </a:t>
            </a:r>
            <a:r>
              <a:rPr lang="en-US" sz="2000" dirty="0">
                <a:solidFill>
                  <a:schemeClr val="accent6">
                    <a:lumMod val="20000"/>
                    <a:lumOff val="80000"/>
                  </a:schemeClr>
                </a:solidFill>
              </a:rPr>
              <a:t>the state of the order on the date (or time) given by </a:t>
            </a:r>
            <a:r>
              <a:rPr lang="en-US" sz="2000" b="1" dirty="0">
                <a:solidFill>
                  <a:schemeClr val="accent3"/>
                </a:solidFill>
              </a:rPr>
              <a:t>date</a:t>
            </a:r>
            <a:r>
              <a:rPr lang="en-US" sz="2000" dirty="0">
                <a:solidFill>
                  <a:schemeClr val="accent6">
                    <a:lumMod val="20000"/>
                    <a:lumOff val="80000"/>
                  </a:schemeClr>
                </a:solidFill>
              </a:rPr>
              <a:t>. Possible values are: “</a:t>
            </a:r>
            <a:r>
              <a:rPr lang="en-US" sz="2000" b="1" dirty="0">
                <a:solidFill>
                  <a:schemeClr val="accent6">
                    <a:lumMod val="20000"/>
                    <a:lumOff val="80000"/>
                  </a:schemeClr>
                </a:solidFill>
              </a:rPr>
              <a:t>SUBMITTED</a:t>
            </a:r>
            <a:r>
              <a:rPr lang="en-US" sz="2000" dirty="0">
                <a:solidFill>
                  <a:schemeClr val="accent6">
                    <a:lumMod val="20000"/>
                    <a:lumOff val="80000"/>
                  </a:schemeClr>
                </a:solidFill>
              </a:rPr>
              <a:t>”, “</a:t>
            </a:r>
            <a:r>
              <a:rPr lang="en-US" sz="2000" b="1" dirty="0">
                <a:solidFill>
                  <a:schemeClr val="accent6">
                    <a:lumMod val="20000"/>
                    <a:lumOff val="80000"/>
                  </a:schemeClr>
                </a:solidFill>
              </a:rPr>
              <a:t>FILLED</a:t>
            </a:r>
            <a:r>
              <a:rPr lang="en-US" sz="2000" dirty="0">
                <a:solidFill>
                  <a:schemeClr val="accent6">
                    <a:lumMod val="20000"/>
                    <a:lumOff val="80000"/>
                  </a:schemeClr>
                </a:solidFill>
              </a:rPr>
              <a:t>”, “</a:t>
            </a:r>
            <a:r>
              <a:rPr lang="en-US" sz="2000" b="1" dirty="0">
                <a:solidFill>
                  <a:schemeClr val="accent6">
                    <a:lumMod val="20000"/>
                    <a:lumOff val="80000"/>
                  </a:schemeClr>
                </a:solidFill>
              </a:rPr>
              <a:t>CANCELLED</a:t>
            </a:r>
            <a:r>
              <a:rPr lang="en-US" sz="2000" dirty="0">
                <a:solidFill>
                  <a:schemeClr val="accent6">
                    <a:lumMod val="20000"/>
                    <a:lumOff val="80000"/>
                  </a:schemeClr>
                </a:solidFill>
              </a:rPr>
              <a:t>”, “</a:t>
            </a:r>
            <a:r>
              <a:rPr lang="en-US" sz="2000" b="1" dirty="0">
                <a:solidFill>
                  <a:schemeClr val="accent6">
                    <a:lumMod val="20000"/>
                    <a:lumOff val="80000"/>
                  </a:schemeClr>
                </a:solidFill>
              </a:rPr>
              <a:t>LIVE</a:t>
            </a:r>
            <a:r>
              <a:rPr lang="en-US" sz="2000" dirty="0">
                <a:solidFill>
                  <a:schemeClr val="accent6">
                    <a:lumMod val="20000"/>
                    <a:lumOff val="80000"/>
                  </a:schemeClr>
                </a:solidFill>
              </a:rPr>
              <a:t>”, and “</a:t>
            </a:r>
            <a:r>
              <a:rPr lang="en-US" sz="2000" b="1" dirty="0">
                <a:solidFill>
                  <a:schemeClr val="accent6">
                    <a:lumMod val="20000"/>
                    <a:lumOff val="80000"/>
                  </a:schemeClr>
                </a:solidFill>
              </a:rPr>
              <a:t>MODIFIED</a:t>
            </a:r>
            <a:r>
              <a:rPr lang="en-US" sz="2000" dirty="0">
                <a:solidFill>
                  <a:schemeClr val="accent6">
                    <a:lumMod val="20000"/>
                    <a:lumOff val="80000"/>
                  </a:schemeClr>
                </a:solidFill>
              </a:rPr>
              <a:t>”</a:t>
            </a:r>
          </a:p>
        </p:txBody>
      </p:sp>
      <p:sp>
        <p:nvSpPr>
          <p:cNvPr id="20" name="TextBox 19">
            <a:extLst>
              <a:ext uri="{FF2B5EF4-FFF2-40B4-BE49-F238E27FC236}">
                <a16:creationId xmlns:a16="http://schemas.microsoft.com/office/drawing/2014/main" id="{6F9243AB-7C2A-05D2-A377-CEB6BC145295}"/>
              </a:ext>
            </a:extLst>
          </p:cNvPr>
          <p:cNvSpPr txBox="1"/>
          <p:nvPr/>
        </p:nvSpPr>
        <p:spPr>
          <a:xfrm>
            <a:off x="233353" y="6142566"/>
            <a:ext cx="11598682" cy="461665"/>
          </a:xfrm>
          <a:prstGeom prst="rect">
            <a:avLst/>
          </a:prstGeom>
          <a:noFill/>
        </p:spPr>
        <p:txBody>
          <a:bodyPr wrap="square">
            <a:spAutoFit/>
          </a:bodyPr>
          <a:lstStyle/>
          <a:p>
            <a:r>
              <a:rPr lang="en-US" sz="2400" b="1" dirty="0">
                <a:solidFill>
                  <a:schemeClr val="accent3"/>
                </a:solidFill>
              </a:rPr>
              <a:t>params</a:t>
            </a:r>
            <a:r>
              <a:rPr lang="en-US" sz="2400" b="1" dirty="0">
                <a:solidFill>
                  <a:schemeClr val="accent6"/>
                </a:solidFill>
              </a:rPr>
              <a:t>: </a:t>
            </a:r>
            <a:r>
              <a:rPr lang="en-US" sz="2000" dirty="0">
                <a:solidFill>
                  <a:schemeClr val="accent6">
                    <a:lumMod val="20000"/>
                    <a:lumOff val="80000"/>
                  </a:schemeClr>
                </a:solidFill>
              </a:rPr>
              <a:t>additional parameters that might be necessary for special cases such as options exercise.</a:t>
            </a:r>
          </a:p>
        </p:txBody>
      </p:sp>
    </p:spTree>
    <p:extLst>
      <p:ext uri="{BB962C8B-B14F-4D97-AF65-F5344CB8AC3E}">
        <p14:creationId xmlns:p14="http://schemas.microsoft.com/office/powerpoint/2010/main" val="95574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P spid="12" grpId="0"/>
      <p:bldP spid="15" grpId="0"/>
      <p:bldP spid="16" grpId="0"/>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BLOTTER</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106744" y="903766"/>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5" name="TextBox 4">
            <a:extLst>
              <a:ext uri="{FF2B5EF4-FFF2-40B4-BE49-F238E27FC236}">
                <a16:creationId xmlns:a16="http://schemas.microsoft.com/office/drawing/2014/main" id="{62F73C72-0975-A108-F3C6-36FCF7FABC9E}"/>
              </a:ext>
            </a:extLst>
          </p:cNvPr>
          <p:cNvSpPr txBox="1"/>
          <p:nvPr/>
        </p:nvSpPr>
        <p:spPr>
          <a:xfrm>
            <a:off x="3046826" y="1010767"/>
            <a:ext cx="6098344" cy="461665"/>
          </a:xfrm>
          <a:prstGeom prst="rect">
            <a:avLst/>
          </a:prstGeom>
          <a:noFill/>
        </p:spPr>
        <p:txBody>
          <a:bodyPr wrap="square">
            <a:spAutoFit/>
          </a:bodyPr>
          <a:lstStyle/>
          <a:p>
            <a:pPr algn="ctr"/>
            <a:r>
              <a:rPr lang="en-US" sz="2400" dirty="0">
                <a:solidFill>
                  <a:srgbClr val="FFFF00"/>
                </a:solidFill>
              </a:rPr>
              <a:t>Complete list of trade activity</a:t>
            </a:r>
          </a:p>
        </p:txBody>
      </p:sp>
      <p:sp>
        <p:nvSpPr>
          <p:cNvPr id="7" name="TextBox 6">
            <a:extLst>
              <a:ext uri="{FF2B5EF4-FFF2-40B4-BE49-F238E27FC236}">
                <a16:creationId xmlns:a16="http://schemas.microsoft.com/office/drawing/2014/main" id="{16EC0941-0F5E-E842-1485-BC7ABDA45A8B}"/>
              </a:ext>
            </a:extLst>
          </p:cNvPr>
          <p:cNvSpPr txBox="1"/>
          <p:nvPr/>
        </p:nvSpPr>
        <p:spPr>
          <a:xfrm>
            <a:off x="233352" y="2016377"/>
            <a:ext cx="11598683" cy="2677656"/>
          </a:xfrm>
          <a:prstGeom prst="rect">
            <a:avLst/>
          </a:prstGeom>
          <a:noFill/>
        </p:spPr>
        <p:txBody>
          <a:bodyPr wrap="square">
            <a:spAutoFit/>
          </a:bodyPr>
          <a:lstStyle/>
          <a:p>
            <a:r>
              <a:rPr lang="en-US" sz="2400" dirty="0">
                <a:solidFill>
                  <a:schemeClr val="accent6">
                    <a:lumMod val="20000"/>
                    <a:lumOff val="80000"/>
                  </a:schemeClr>
                </a:solidFill>
              </a:rPr>
              <a:t>The </a:t>
            </a:r>
            <a:r>
              <a:rPr lang="en-US" sz="2400" b="1" dirty="0">
                <a:solidFill>
                  <a:schemeClr val="accent1"/>
                </a:solidFill>
              </a:rPr>
              <a:t>blotter</a:t>
            </a:r>
            <a:r>
              <a:rPr lang="en-US" sz="2400" dirty="0">
                <a:solidFill>
                  <a:schemeClr val="accent6">
                    <a:lumMod val="20000"/>
                    <a:lumOff val="80000"/>
                  </a:schemeClr>
                </a:solidFill>
              </a:rPr>
              <a:t> is a complete characterization of a given trading strategy.</a:t>
            </a:r>
          </a:p>
          <a:p>
            <a:r>
              <a:rPr lang="en-US" sz="2400" dirty="0">
                <a:solidFill>
                  <a:schemeClr val="accent6">
                    <a:lumMod val="20000"/>
                    <a:lumOff val="80000"/>
                  </a:schemeClr>
                </a:solidFill>
              </a:rPr>
              <a:t>You can use it to:</a:t>
            </a:r>
          </a:p>
          <a:p>
            <a:pPr marL="342900" indent="-342900">
              <a:buClr>
                <a:schemeClr val="accent6"/>
              </a:buClr>
              <a:buFont typeface="Arial" panose="020B0604020202020204" pitchFamily="34" charset="0"/>
              <a:buChar char="•"/>
            </a:pPr>
            <a:r>
              <a:rPr lang="en-US" sz="2400" dirty="0">
                <a:solidFill>
                  <a:schemeClr val="accent6">
                    <a:lumMod val="20000"/>
                    <a:lumOff val="80000"/>
                  </a:schemeClr>
                </a:solidFill>
              </a:rPr>
              <a:t>Calculate the actual worth of your assets under management (AUM) over time</a:t>
            </a:r>
          </a:p>
          <a:p>
            <a:pPr marL="342900" indent="-342900">
              <a:buClr>
                <a:schemeClr val="accent6"/>
              </a:buClr>
              <a:buFont typeface="Arial" panose="020B0604020202020204" pitchFamily="34" charset="0"/>
              <a:buChar char="•"/>
            </a:pPr>
            <a:r>
              <a:rPr lang="en-US" sz="2400" dirty="0">
                <a:solidFill>
                  <a:schemeClr val="accent6">
                    <a:lumMod val="20000"/>
                    <a:lumOff val="80000"/>
                  </a:schemeClr>
                </a:solidFill>
              </a:rPr>
              <a:t>Calculate the expected return per trade, volatility, correlation of returns with other assets</a:t>
            </a:r>
          </a:p>
          <a:p>
            <a:pPr marL="342900" indent="-342900">
              <a:buClr>
                <a:schemeClr val="accent6"/>
              </a:buClr>
              <a:buFont typeface="Arial" panose="020B0604020202020204" pitchFamily="34" charset="0"/>
              <a:buChar char="•"/>
            </a:pPr>
            <a:r>
              <a:rPr lang="en-US" sz="2400" dirty="0">
                <a:solidFill>
                  <a:schemeClr val="accent6">
                    <a:lumMod val="20000"/>
                    <a:lumOff val="80000"/>
                  </a:schemeClr>
                </a:solidFill>
              </a:rPr>
              <a:t>Sell your algo services to investors – by sharing a blotter of trades you’ve made, maybe anonymizing it as appropriate, you can convince someone that you’re actually making the returns you’re claiming without giving away your trading strategy</a:t>
            </a:r>
          </a:p>
        </p:txBody>
      </p:sp>
    </p:spTree>
    <p:extLst>
      <p:ext uri="{BB962C8B-B14F-4D97-AF65-F5344CB8AC3E}">
        <p14:creationId xmlns:p14="http://schemas.microsoft.com/office/powerpoint/2010/main" val="20738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BLOTTER</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106744" y="903766"/>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5" name="TextBox 4">
            <a:extLst>
              <a:ext uri="{FF2B5EF4-FFF2-40B4-BE49-F238E27FC236}">
                <a16:creationId xmlns:a16="http://schemas.microsoft.com/office/drawing/2014/main" id="{62F73C72-0975-A108-F3C6-36FCF7FABC9E}"/>
              </a:ext>
            </a:extLst>
          </p:cNvPr>
          <p:cNvSpPr txBox="1"/>
          <p:nvPr/>
        </p:nvSpPr>
        <p:spPr>
          <a:xfrm>
            <a:off x="3046826" y="1010767"/>
            <a:ext cx="6098344" cy="461665"/>
          </a:xfrm>
          <a:prstGeom prst="rect">
            <a:avLst/>
          </a:prstGeom>
          <a:noFill/>
        </p:spPr>
        <p:txBody>
          <a:bodyPr wrap="square">
            <a:spAutoFit/>
          </a:bodyPr>
          <a:lstStyle/>
          <a:p>
            <a:pPr algn="ctr"/>
            <a:r>
              <a:rPr lang="en-US" sz="2400" dirty="0">
                <a:solidFill>
                  <a:srgbClr val="FFFF00"/>
                </a:solidFill>
              </a:rPr>
              <a:t>Something missing?</a:t>
            </a:r>
          </a:p>
        </p:txBody>
      </p:sp>
      <p:sp>
        <p:nvSpPr>
          <p:cNvPr id="3" name="TextBox 2">
            <a:extLst>
              <a:ext uri="{FF2B5EF4-FFF2-40B4-BE49-F238E27FC236}">
                <a16:creationId xmlns:a16="http://schemas.microsoft.com/office/drawing/2014/main" id="{B76A98B6-0EEF-46B6-177F-9F645B832933}"/>
              </a:ext>
            </a:extLst>
          </p:cNvPr>
          <p:cNvSpPr txBox="1"/>
          <p:nvPr/>
        </p:nvSpPr>
        <p:spPr>
          <a:xfrm>
            <a:off x="170048" y="1615875"/>
            <a:ext cx="11598682" cy="461665"/>
          </a:xfrm>
          <a:prstGeom prst="rect">
            <a:avLst/>
          </a:prstGeom>
          <a:noFill/>
        </p:spPr>
        <p:txBody>
          <a:bodyPr wrap="square">
            <a:spAutoFit/>
          </a:bodyPr>
          <a:lstStyle/>
          <a:p>
            <a:r>
              <a:rPr lang="en-US" sz="2400" b="1" dirty="0">
                <a:solidFill>
                  <a:schemeClr val="accent3"/>
                </a:solidFill>
              </a:rPr>
              <a:t>size</a:t>
            </a:r>
            <a:r>
              <a:rPr lang="en-US" sz="2400" b="1" dirty="0">
                <a:solidFill>
                  <a:schemeClr val="accent6"/>
                </a:solidFill>
              </a:rPr>
              <a:t>:</a:t>
            </a:r>
            <a:r>
              <a:rPr lang="en-US" sz="2400" dirty="0">
                <a:solidFill>
                  <a:schemeClr val="accent6">
                    <a:lumMod val="20000"/>
                    <a:lumOff val="80000"/>
                  </a:schemeClr>
                </a:solidFill>
              </a:rPr>
              <a:t> </a:t>
            </a:r>
            <a:r>
              <a:rPr lang="en-US" sz="2000" dirty="0">
                <a:solidFill>
                  <a:schemeClr val="accent6">
                    <a:lumMod val="20000"/>
                    <a:lumOff val="80000"/>
                  </a:schemeClr>
                </a:solidFill>
              </a:rPr>
              <a:t>number of units (shares, contracts, </a:t>
            </a:r>
            <a:r>
              <a:rPr lang="en-US" sz="2000" dirty="0" err="1">
                <a:solidFill>
                  <a:schemeClr val="accent6">
                    <a:lumMod val="20000"/>
                    <a:lumOff val="80000"/>
                  </a:schemeClr>
                </a:solidFill>
              </a:rPr>
              <a:t>etc</a:t>
            </a:r>
            <a:r>
              <a:rPr lang="en-US" sz="2000" dirty="0">
                <a:solidFill>
                  <a:schemeClr val="accent6">
                    <a:lumMod val="20000"/>
                    <a:lumOff val="80000"/>
                  </a:schemeClr>
                </a:solidFill>
              </a:rPr>
              <a:t>) being traded.</a:t>
            </a:r>
            <a:endParaRPr lang="en-US" sz="2400" dirty="0">
              <a:solidFill>
                <a:schemeClr val="accent1"/>
              </a:solidFill>
            </a:endParaRPr>
          </a:p>
        </p:txBody>
      </p:sp>
      <p:sp>
        <p:nvSpPr>
          <p:cNvPr id="8" name="TextBox 7">
            <a:extLst>
              <a:ext uri="{FF2B5EF4-FFF2-40B4-BE49-F238E27FC236}">
                <a16:creationId xmlns:a16="http://schemas.microsoft.com/office/drawing/2014/main" id="{D08704C3-ED06-537E-9E5B-B1C9FC988732}"/>
              </a:ext>
            </a:extLst>
          </p:cNvPr>
          <p:cNvSpPr txBox="1"/>
          <p:nvPr/>
        </p:nvSpPr>
        <p:spPr>
          <a:xfrm>
            <a:off x="170048" y="2184540"/>
            <a:ext cx="5226543" cy="461665"/>
          </a:xfrm>
          <a:prstGeom prst="rect">
            <a:avLst/>
          </a:prstGeom>
          <a:noFill/>
        </p:spPr>
        <p:txBody>
          <a:bodyPr wrap="square">
            <a:spAutoFit/>
          </a:bodyPr>
          <a:lstStyle/>
          <a:p>
            <a:r>
              <a:rPr lang="en-US" sz="2400" dirty="0">
                <a:solidFill>
                  <a:schemeClr val="accent6">
                    <a:lumMod val="20000"/>
                    <a:lumOff val="80000"/>
                  </a:schemeClr>
                </a:solidFill>
              </a:rPr>
              <a:t>This one is special, so we leave it for last. </a:t>
            </a:r>
            <a:endParaRPr lang="en-US" sz="2400" dirty="0"/>
          </a:p>
        </p:txBody>
      </p:sp>
      <p:sp>
        <p:nvSpPr>
          <p:cNvPr id="9" name="TextBox 8">
            <a:extLst>
              <a:ext uri="{FF2B5EF4-FFF2-40B4-BE49-F238E27FC236}">
                <a16:creationId xmlns:a16="http://schemas.microsoft.com/office/drawing/2014/main" id="{044B4D3A-23F3-C9BB-96FD-A7C8617EA9B2}"/>
              </a:ext>
            </a:extLst>
          </p:cNvPr>
          <p:cNvSpPr txBox="1"/>
          <p:nvPr/>
        </p:nvSpPr>
        <p:spPr>
          <a:xfrm>
            <a:off x="170047" y="3736878"/>
            <a:ext cx="11535377" cy="830997"/>
          </a:xfrm>
          <a:prstGeom prst="rect">
            <a:avLst/>
          </a:prstGeom>
          <a:noFill/>
        </p:spPr>
        <p:txBody>
          <a:bodyPr wrap="square">
            <a:spAutoFit/>
          </a:bodyPr>
          <a:lstStyle/>
          <a:p>
            <a:r>
              <a:rPr lang="en-US" sz="2400" b="1" dirty="0">
                <a:solidFill>
                  <a:schemeClr val="accent3"/>
                </a:solidFill>
              </a:rPr>
              <a:t>Size</a:t>
            </a:r>
            <a:r>
              <a:rPr lang="en-US" sz="2400" dirty="0">
                <a:solidFill>
                  <a:schemeClr val="accent6">
                    <a:lumMod val="20000"/>
                    <a:lumOff val="80000"/>
                  </a:schemeClr>
                </a:solidFill>
              </a:rPr>
              <a:t> probably depends somewhat on capital available at the time, which isn’t always solely a function of past trades</a:t>
            </a:r>
            <a:endParaRPr lang="en-US" sz="2400" dirty="0"/>
          </a:p>
        </p:txBody>
      </p:sp>
      <p:sp>
        <p:nvSpPr>
          <p:cNvPr id="10" name="TextBox 9">
            <a:extLst>
              <a:ext uri="{FF2B5EF4-FFF2-40B4-BE49-F238E27FC236}">
                <a16:creationId xmlns:a16="http://schemas.microsoft.com/office/drawing/2014/main" id="{E59ED0C4-4246-FA37-9D68-8A3A9F024347}"/>
              </a:ext>
            </a:extLst>
          </p:cNvPr>
          <p:cNvSpPr txBox="1"/>
          <p:nvPr/>
        </p:nvSpPr>
        <p:spPr>
          <a:xfrm>
            <a:off x="170047" y="2753205"/>
            <a:ext cx="11535377" cy="830997"/>
          </a:xfrm>
          <a:prstGeom prst="rect">
            <a:avLst/>
          </a:prstGeom>
          <a:noFill/>
        </p:spPr>
        <p:txBody>
          <a:bodyPr wrap="square">
            <a:spAutoFit/>
          </a:bodyPr>
          <a:lstStyle/>
          <a:p>
            <a:r>
              <a:rPr lang="en-US" sz="2400" dirty="0">
                <a:solidFill>
                  <a:schemeClr val="accent6">
                    <a:lumMod val="20000"/>
                    <a:lumOff val="80000"/>
                  </a:schemeClr>
                </a:solidFill>
              </a:rPr>
              <a:t>As we’ve written it, our blotter is fine for calculating returns per trade, but by introducing the idea of </a:t>
            </a:r>
            <a:r>
              <a:rPr lang="en-US" sz="2400" b="1" dirty="0">
                <a:solidFill>
                  <a:schemeClr val="accent3"/>
                </a:solidFill>
              </a:rPr>
              <a:t>size</a:t>
            </a:r>
            <a:r>
              <a:rPr lang="en-US" sz="2400" dirty="0">
                <a:solidFill>
                  <a:schemeClr val="accent6">
                    <a:lumMod val="20000"/>
                    <a:lumOff val="80000"/>
                  </a:schemeClr>
                </a:solidFill>
              </a:rPr>
              <a:t>, we might put different weights on each trade.</a:t>
            </a:r>
            <a:endParaRPr lang="en-US" sz="2400" dirty="0"/>
          </a:p>
        </p:txBody>
      </p:sp>
      <p:sp>
        <p:nvSpPr>
          <p:cNvPr id="11" name="TextBox 10">
            <a:extLst>
              <a:ext uri="{FF2B5EF4-FFF2-40B4-BE49-F238E27FC236}">
                <a16:creationId xmlns:a16="http://schemas.microsoft.com/office/drawing/2014/main" id="{DDD1BC1F-BD01-7171-92D8-E96290C4B860}"/>
              </a:ext>
            </a:extLst>
          </p:cNvPr>
          <p:cNvSpPr txBox="1"/>
          <p:nvPr/>
        </p:nvSpPr>
        <p:spPr>
          <a:xfrm>
            <a:off x="106744" y="4602643"/>
            <a:ext cx="11535377" cy="1938992"/>
          </a:xfrm>
          <a:prstGeom prst="rect">
            <a:avLst/>
          </a:prstGeom>
          <a:noFill/>
        </p:spPr>
        <p:txBody>
          <a:bodyPr wrap="square">
            <a:spAutoFit/>
          </a:bodyPr>
          <a:lstStyle/>
          <a:p>
            <a:r>
              <a:rPr lang="en-US" sz="2400" dirty="0">
                <a:solidFill>
                  <a:schemeClr val="accent6">
                    <a:lumMod val="20000"/>
                    <a:lumOff val="80000"/>
                  </a:schemeClr>
                </a:solidFill>
              </a:rPr>
              <a:t>Also realize the </a:t>
            </a:r>
            <a:r>
              <a:rPr lang="en-US" sz="2400" b="1" dirty="0">
                <a:solidFill>
                  <a:schemeClr val="accent1"/>
                </a:solidFill>
              </a:rPr>
              <a:t>blotter</a:t>
            </a:r>
            <a:r>
              <a:rPr lang="en-US" sz="2400" dirty="0">
                <a:solidFill>
                  <a:schemeClr val="accent6">
                    <a:lumMod val="20000"/>
                    <a:lumOff val="80000"/>
                  </a:schemeClr>
                </a:solidFill>
              </a:rPr>
              <a:t> can be used to calculate a </a:t>
            </a:r>
            <a:r>
              <a:rPr lang="en-US" sz="2400" b="1" dirty="0">
                <a:solidFill>
                  <a:schemeClr val="accent1"/>
                </a:solidFill>
              </a:rPr>
              <a:t>trade ledger</a:t>
            </a:r>
            <a:r>
              <a:rPr lang="en-US" sz="2400" dirty="0">
                <a:solidFill>
                  <a:schemeClr val="accent1"/>
                </a:solidFill>
              </a:rPr>
              <a:t> </a:t>
            </a:r>
            <a:r>
              <a:rPr lang="en-US" sz="2400" dirty="0">
                <a:solidFill>
                  <a:schemeClr val="accent6">
                    <a:lumMod val="20000"/>
                    <a:lumOff val="80000"/>
                  </a:schemeClr>
                </a:solidFill>
              </a:rPr>
              <a:t>in which each row is a </a:t>
            </a:r>
            <a:r>
              <a:rPr lang="en-US" sz="2400" i="1" dirty="0">
                <a:solidFill>
                  <a:schemeClr val="accent6">
                    <a:lumMod val="20000"/>
                    <a:lumOff val="80000"/>
                  </a:schemeClr>
                </a:solidFill>
              </a:rPr>
              <a:t>trade</a:t>
            </a:r>
            <a:r>
              <a:rPr lang="en-US" sz="2400" dirty="0">
                <a:solidFill>
                  <a:schemeClr val="accent6">
                    <a:lumMod val="20000"/>
                    <a:lumOff val="80000"/>
                  </a:schemeClr>
                </a:solidFill>
              </a:rPr>
              <a:t> –not an </a:t>
            </a:r>
            <a:r>
              <a:rPr lang="en-US" sz="2400" i="1" dirty="0">
                <a:solidFill>
                  <a:schemeClr val="accent6">
                    <a:lumMod val="20000"/>
                    <a:lumOff val="80000"/>
                  </a:schemeClr>
                </a:solidFill>
              </a:rPr>
              <a:t>order</a:t>
            </a:r>
            <a:r>
              <a:rPr lang="en-US" sz="2400" dirty="0">
                <a:solidFill>
                  <a:schemeClr val="accent6">
                    <a:lumMod val="20000"/>
                    <a:lumOff val="80000"/>
                  </a:schemeClr>
                </a:solidFill>
              </a:rPr>
              <a:t> – alongside relevant data. The  </a:t>
            </a:r>
            <a:r>
              <a:rPr lang="en-US" sz="2400" b="1" u="sng" dirty="0">
                <a:solidFill>
                  <a:schemeClr val="accent1"/>
                </a:solidFill>
              </a:rPr>
              <a:t>trade ledger can be thought of as a set of input features for an ML or other analytical model</a:t>
            </a:r>
            <a:r>
              <a:rPr lang="en-US" sz="2400" dirty="0">
                <a:solidFill>
                  <a:schemeClr val="accent6">
                    <a:lumMod val="20000"/>
                    <a:lumOff val="80000"/>
                  </a:schemeClr>
                </a:solidFill>
              </a:rPr>
              <a:t>. There are all sorts of questions you can train it to answer, but sizing is one of the most useful – put bigger orders on trades that are more likely to pay off sooner!</a:t>
            </a:r>
            <a:endParaRPr lang="en-US" sz="2400" dirty="0"/>
          </a:p>
        </p:txBody>
      </p:sp>
    </p:spTree>
    <p:extLst>
      <p:ext uri="{BB962C8B-B14F-4D97-AF65-F5344CB8AC3E}">
        <p14:creationId xmlns:p14="http://schemas.microsoft.com/office/powerpoint/2010/main" val="44210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BLOTTER</a:t>
            </a:r>
            <a:endParaRPr lang="en-US" sz="4800" dirty="0">
              <a:solidFill>
                <a:schemeClr val="accent6">
                  <a:lumMod val="20000"/>
                  <a:lumOff val="80000"/>
                </a:schemeClr>
              </a:solidFill>
              <a:latin typeface="+mn-lt"/>
              <a:ea typeface="+mn-ea"/>
              <a:cs typeface="+mn-cs"/>
            </a:endParaRP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106744" y="903766"/>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10" name="TextBox 9">
            <a:extLst>
              <a:ext uri="{FF2B5EF4-FFF2-40B4-BE49-F238E27FC236}">
                <a16:creationId xmlns:a16="http://schemas.microsoft.com/office/drawing/2014/main" id="{E59ED0C4-4246-FA37-9D68-8A3A9F024347}"/>
              </a:ext>
            </a:extLst>
          </p:cNvPr>
          <p:cNvSpPr txBox="1"/>
          <p:nvPr/>
        </p:nvSpPr>
        <p:spPr>
          <a:xfrm>
            <a:off x="170047" y="2753205"/>
            <a:ext cx="11535377" cy="461665"/>
          </a:xfrm>
          <a:prstGeom prst="rect">
            <a:avLst/>
          </a:prstGeom>
          <a:noFill/>
        </p:spPr>
        <p:txBody>
          <a:bodyPr wrap="square">
            <a:spAutoFit/>
          </a:bodyPr>
          <a:lstStyle/>
          <a:p>
            <a:pPr algn="ctr"/>
            <a:r>
              <a:rPr lang="en-US" sz="2400" dirty="0">
                <a:solidFill>
                  <a:schemeClr val="accent6">
                    <a:lumMod val="20000"/>
                    <a:lumOff val="80000"/>
                  </a:schemeClr>
                </a:solidFill>
              </a:rPr>
              <a:t>We’ll deal with </a:t>
            </a:r>
            <a:r>
              <a:rPr lang="en-US" sz="2400" b="1" dirty="0">
                <a:solidFill>
                  <a:schemeClr val="accent3"/>
                </a:solidFill>
              </a:rPr>
              <a:t>size</a:t>
            </a:r>
            <a:r>
              <a:rPr lang="en-US" sz="2400" b="1" dirty="0">
                <a:solidFill>
                  <a:schemeClr val="accent6">
                    <a:lumMod val="20000"/>
                    <a:lumOff val="80000"/>
                  </a:schemeClr>
                </a:solidFill>
              </a:rPr>
              <a:t> </a:t>
            </a:r>
            <a:r>
              <a:rPr lang="en-US" sz="2400" dirty="0">
                <a:solidFill>
                  <a:schemeClr val="accent6">
                    <a:lumMod val="20000"/>
                    <a:lumOff val="80000"/>
                  </a:schemeClr>
                </a:solidFill>
              </a:rPr>
              <a:t>in later steps.</a:t>
            </a:r>
            <a:endParaRPr lang="en-US" sz="2400" dirty="0"/>
          </a:p>
        </p:txBody>
      </p:sp>
    </p:spTree>
    <p:extLst>
      <p:ext uri="{BB962C8B-B14F-4D97-AF65-F5344CB8AC3E}">
        <p14:creationId xmlns:p14="http://schemas.microsoft.com/office/powerpoint/2010/main" val="54768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HW2</a:t>
            </a:r>
            <a:r>
              <a:rPr lang="en-US" sz="4800" b="1" dirty="0">
                <a:solidFill>
                  <a:schemeClr val="accent6">
                    <a:lumMod val="20000"/>
                    <a:lumOff val="80000"/>
                  </a:schemeClr>
                </a:solidFill>
                <a:latin typeface="+mn-lt"/>
                <a:ea typeface="+mn-ea"/>
                <a:cs typeface="+mn-cs"/>
              </a:rPr>
              <a:t>: </a:t>
            </a:r>
            <a:r>
              <a:rPr lang="en-US" sz="4800" dirty="0">
                <a:solidFill>
                  <a:schemeClr val="accent6">
                    <a:lumMod val="20000"/>
                    <a:lumOff val="80000"/>
                  </a:schemeClr>
                </a:solidFill>
                <a:latin typeface="+mn-lt"/>
                <a:ea typeface="+mn-ea"/>
                <a:cs typeface="+mn-cs"/>
              </a:rPr>
              <a:t>Framework</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D54ECC2-A140-6D50-F18B-5D7F71906994}"/>
                  </a:ext>
                </a:extLst>
              </p:cNvPr>
              <p:cNvSpPr txBox="1"/>
              <p:nvPr/>
            </p:nvSpPr>
            <p:spPr>
              <a:xfrm>
                <a:off x="233353" y="1579964"/>
                <a:ext cx="2949853" cy="1754326"/>
              </a:xfrm>
              <a:prstGeom prst="rect">
                <a:avLst/>
              </a:prstGeom>
              <a:noFill/>
            </p:spPr>
            <p:txBody>
              <a:bodyPr wrap="square">
                <a:spAutoFit/>
              </a:bodyPr>
              <a:lstStyle/>
              <a:p>
                <a:r>
                  <a:rPr lang="en-US" sz="1800" b="1" dirty="0">
                    <a:solidFill>
                      <a:schemeClr val="accent1">
                        <a:lumMod val="20000"/>
                        <a:lumOff val="80000"/>
                      </a:schemeClr>
                    </a:solidFill>
                  </a:rPr>
                  <a:t>PARAMETERS</a:t>
                </a:r>
                <a:endParaRPr lang="en-US" sz="1800" i="1" dirty="0">
                  <a:solidFill>
                    <a:schemeClr val="accent1">
                      <a:lumMod val="20000"/>
                      <a:lumOff val="80000"/>
                    </a:schemeClr>
                  </a:solidFill>
                  <a:latin typeface="Cambria Math" panose="02040503050406030204" pitchFamily="18" charset="0"/>
                </a:endParaRPr>
              </a:p>
              <a:p>
                <a:pPr/>
                <a14:m>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i="1" smtClean="0">
                            <a:solidFill>
                              <a:srgbClr val="FFFF00"/>
                            </a:solidFill>
                            <a:latin typeface="Cambria Math" panose="02040503050406030204" pitchFamily="18" charset="0"/>
                            <a:ea typeface="Cambria Math" panose="02040503050406030204" pitchFamily="18" charset="0"/>
                          </a:rPr>
                          <m:t>𝛼</m:t>
                        </m:r>
                      </m:e>
                      <m:sub>
                        <m:r>
                          <a:rPr lang="en-US" sz="1800" b="0" i="1" smtClean="0">
                            <a:solidFill>
                              <a:srgbClr val="FFFF00"/>
                            </a:solidFill>
                            <a:latin typeface="Cambria Math" panose="02040503050406030204" pitchFamily="18" charset="0"/>
                          </a:rPr>
                          <m:t>1</m:t>
                        </m:r>
                      </m:sub>
                    </m:sSub>
                  </m:oMath>
                </a14:m>
                <a:r>
                  <a:rPr lang="en-US" b="1" dirty="0"/>
                  <a:t>:</a:t>
                </a:r>
                <a:r>
                  <a:rPr lang="en-US" dirty="0"/>
                  <a:t> percentage, default = 1%</a:t>
                </a:r>
                <a:endParaRPr lang="en-US" b="1" dirty="0"/>
              </a:p>
              <a:p>
                <a:pPr/>
                <a14:m>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𝑛</m:t>
                        </m:r>
                      </m:e>
                      <m:sub>
                        <m:r>
                          <a:rPr lang="en-US" sz="1800" b="0" i="1" smtClean="0">
                            <a:solidFill>
                              <a:srgbClr val="FFFF00"/>
                            </a:solidFill>
                            <a:latin typeface="Cambria Math" panose="02040503050406030204" pitchFamily="18" charset="0"/>
                          </a:rPr>
                          <m:t>1</m:t>
                        </m:r>
                      </m:sub>
                    </m:sSub>
                  </m:oMath>
                </a14:m>
                <a:r>
                  <a:rPr lang="en-US" b="1" dirty="0"/>
                  <a:t>:</a:t>
                </a:r>
                <a:r>
                  <a:rPr lang="en-US" dirty="0"/>
                  <a:t> integer, default = 3</a:t>
                </a:r>
              </a:p>
              <a:p>
                <a:pPr/>
                <a14:m>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i="1" smtClean="0">
                            <a:solidFill>
                              <a:srgbClr val="FFFF00"/>
                            </a:solidFill>
                            <a:latin typeface="Cambria Math" panose="02040503050406030204" pitchFamily="18" charset="0"/>
                            <a:ea typeface="Cambria Math" panose="02040503050406030204" pitchFamily="18" charset="0"/>
                          </a:rPr>
                          <m:t>𝛼</m:t>
                        </m:r>
                      </m:e>
                      <m:sub>
                        <m:r>
                          <a:rPr lang="en-US" sz="1800" b="0" i="1" smtClean="0">
                            <a:solidFill>
                              <a:srgbClr val="FFFF00"/>
                            </a:solidFill>
                            <a:latin typeface="Cambria Math" panose="02040503050406030204" pitchFamily="18" charset="0"/>
                            <a:ea typeface="Cambria Math" panose="02040503050406030204" pitchFamily="18" charset="0"/>
                          </a:rPr>
                          <m:t>2</m:t>
                        </m:r>
                      </m:sub>
                    </m:sSub>
                    <m:r>
                      <m:rPr>
                        <m:nor/>
                      </m:rPr>
                      <a:rPr lang="en-US" b="1" dirty="0"/>
                      <m:t>:</m:t>
                    </m:r>
                  </m:oMath>
                </a14:m>
                <a:r>
                  <a:rPr lang="en-US" dirty="0"/>
                  <a:t> percentage, default = 1%</a:t>
                </a:r>
              </a:p>
              <a:p>
                <a:pPr/>
                <a14:m>
                  <m:oMath xmlns:m="http://schemas.openxmlformats.org/officeDocument/2006/math">
                    <m:sSub>
                      <m:sSubPr>
                        <m:ctrlPr>
                          <a:rPr lang="en-US" sz="1800" i="1" smtClean="0">
                            <a:solidFill>
                              <a:srgbClr val="FFFF00"/>
                            </a:solidFill>
                            <a:latin typeface="Cambria Math" panose="02040503050406030204" pitchFamily="18" charset="0"/>
                          </a:rPr>
                        </m:ctrlPr>
                      </m:sSubPr>
                      <m:e>
                        <m:r>
                          <a:rPr lang="en-US" sz="1800" b="0" i="1" smtClean="0">
                            <a:solidFill>
                              <a:srgbClr val="FFFF00"/>
                            </a:solidFill>
                            <a:latin typeface="Cambria Math" panose="02040503050406030204" pitchFamily="18" charset="0"/>
                          </a:rPr>
                          <m:t>𝑛</m:t>
                        </m:r>
                      </m:e>
                      <m:sub>
                        <m:r>
                          <a:rPr lang="en-US" sz="1800" b="0" i="1" smtClean="0">
                            <a:solidFill>
                              <a:srgbClr val="FFFF00"/>
                            </a:solidFill>
                            <a:latin typeface="Cambria Math" panose="02040503050406030204" pitchFamily="18" charset="0"/>
                          </a:rPr>
                          <m:t>2</m:t>
                        </m:r>
                      </m:sub>
                    </m:sSub>
                    <m:r>
                      <m:rPr>
                        <m:nor/>
                      </m:rPr>
                      <a:rPr lang="en-US" b="1" dirty="0"/>
                      <m:t>:</m:t>
                    </m:r>
                  </m:oMath>
                </a14:m>
                <a:r>
                  <a:rPr lang="en-US" dirty="0"/>
                  <a:t> integer, default = 5</a:t>
                </a:r>
              </a:p>
              <a:p>
                <a:pPr/>
                <a14:m>
                  <m:oMath xmlns:m="http://schemas.openxmlformats.org/officeDocument/2006/math">
                    <m:r>
                      <a:rPr lang="en-US" sz="1800" i="1" smtClean="0">
                        <a:solidFill>
                          <a:srgbClr val="FFFF00"/>
                        </a:solidFill>
                        <a:latin typeface="Cambria Math" panose="02040503050406030204" pitchFamily="18" charset="0"/>
                      </a:rPr>
                      <m:t>𝑎</m:t>
                    </m:r>
                    <m:r>
                      <a:rPr lang="en-US" sz="1800" b="0" i="1" smtClean="0">
                        <a:solidFill>
                          <a:srgbClr val="FFFF00"/>
                        </a:solidFill>
                        <a:latin typeface="Cambria Math" panose="02040503050406030204" pitchFamily="18" charset="0"/>
                      </a:rPr>
                      <m:t>𝑠𝑠𝑒𝑡</m:t>
                    </m:r>
                  </m:oMath>
                </a14:m>
                <a:r>
                  <a:rPr lang="en-US" b="1" dirty="0"/>
                  <a:t> </a:t>
                </a:r>
                <a14:m>
                  <m:oMath xmlns:m="http://schemas.openxmlformats.org/officeDocument/2006/math">
                    <m:r>
                      <m:rPr>
                        <m:nor/>
                      </m:rPr>
                      <a:rPr lang="en-US" b="1" dirty="0"/>
                      <m:t>:</m:t>
                    </m:r>
                  </m:oMath>
                </a14:m>
                <a:r>
                  <a:rPr lang="en-US" dirty="0"/>
                  <a:t> string, default = ‘IVV’</a:t>
                </a:r>
              </a:p>
            </p:txBody>
          </p:sp>
        </mc:Choice>
        <mc:Fallback>
          <p:sp>
            <p:nvSpPr>
              <p:cNvPr id="19" name="TextBox 18">
                <a:extLst>
                  <a:ext uri="{FF2B5EF4-FFF2-40B4-BE49-F238E27FC236}">
                    <a16:creationId xmlns:a16="http://schemas.microsoft.com/office/drawing/2014/main" id="{0D54ECC2-A140-6D50-F18B-5D7F71906994}"/>
                  </a:ext>
                </a:extLst>
              </p:cNvPr>
              <p:cNvSpPr txBox="1">
                <a:spLocks noRot="1" noChangeAspect="1" noMove="1" noResize="1" noEditPoints="1" noAdjustHandles="1" noChangeArrowheads="1" noChangeShapeType="1" noTextEdit="1"/>
              </p:cNvSpPr>
              <p:nvPr/>
            </p:nvSpPr>
            <p:spPr>
              <a:xfrm>
                <a:off x="233353" y="1579964"/>
                <a:ext cx="2949853" cy="1754326"/>
              </a:xfrm>
              <a:prstGeom prst="rect">
                <a:avLst/>
              </a:prstGeom>
              <a:blipFill>
                <a:blip r:embed="rId3"/>
                <a:stretch>
                  <a:fillRect l="-1717" t="-1439" b="-5036"/>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02C07746-D0FD-3CF3-1111-817592F8291B}"/>
              </a:ext>
            </a:extLst>
          </p:cNvPr>
          <p:cNvSpPr txBox="1"/>
          <p:nvPr/>
        </p:nvSpPr>
        <p:spPr>
          <a:xfrm>
            <a:off x="233353" y="1057199"/>
            <a:ext cx="11725290" cy="369332"/>
          </a:xfrm>
          <a:prstGeom prst="rect">
            <a:avLst/>
          </a:prstGeom>
          <a:noFill/>
        </p:spPr>
        <p:txBody>
          <a:bodyPr wrap="square">
            <a:spAutoFit/>
          </a:bodyPr>
          <a:lstStyle/>
          <a:p>
            <a:pPr algn="ctr"/>
            <a:r>
              <a:rPr lang="en-US" b="1" dirty="0">
                <a:solidFill>
                  <a:srgbClr val="FFFF00"/>
                </a:solidFill>
              </a:rPr>
              <a:t>Create an interactive </a:t>
            </a:r>
            <a:r>
              <a:rPr lang="en-US" b="1" dirty="0" err="1">
                <a:solidFill>
                  <a:srgbClr val="FFFF00"/>
                </a:solidFill>
              </a:rPr>
              <a:t>backtest</a:t>
            </a:r>
            <a:r>
              <a:rPr lang="en-US" b="1" dirty="0">
                <a:solidFill>
                  <a:srgbClr val="FFFF00"/>
                </a:solidFill>
              </a:rPr>
              <a:t> in Dash for a simple strategy</a:t>
            </a:r>
            <a:endParaRPr lang="en-US" dirty="0">
              <a:solidFill>
                <a:srgbClr val="FFFF00"/>
              </a:solidFill>
            </a:endParaRPr>
          </a:p>
        </p:txBody>
      </p:sp>
      <p:sp>
        <p:nvSpPr>
          <p:cNvPr id="6" name="TextBox 5">
            <a:extLst>
              <a:ext uri="{FF2B5EF4-FFF2-40B4-BE49-F238E27FC236}">
                <a16:creationId xmlns:a16="http://schemas.microsoft.com/office/drawing/2014/main" id="{B0631EA8-A67F-39C1-097D-322A38B9F59A}"/>
              </a:ext>
            </a:extLst>
          </p:cNvPr>
          <p:cNvSpPr txBox="1"/>
          <p:nvPr/>
        </p:nvSpPr>
        <p:spPr>
          <a:xfrm>
            <a:off x="2421373" y="2981516"/>
            <a:ext cx="1722304" cy="646331"/>
          </a:xfrm>
          <a:prstGeom prst="rect">
            <a:avLst/>
          </a:prstGeom>
          <a:noFill/>
        </p:spPr>
        <p:txBody>
          <a:bodyPr wrap="square">
            <a:spAutoFit/>
          </a:bodyPr>
          <a:lstStyle/>
          <a:p>
            <a:endParaRPr lang="en-US" sz="1800" i="1" dirty="0">
              <a:solidFill>
                <a:schemeClr val="accent1">
                  <a:lumMod val="20000"/>
                  <a:lumOff val="80000"/>
                </a:schemeClr>
              </a:solidFill>
              <a:latin typeface="Cambria Math" panose="02040503050406030204" pitchFamily="18" charset="0"/>
            </a:endParaRPr>
          </a:p>
          <a:p>
            <a:pPr/>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3D2D03B-FD62-9025-DD1B-8FF2E472803A}"/>
                  </a:ext>
                </a:extLst>
              </p:cNvPr>
              <p:cNvSpPr txBox="1"/>
              <p:nvPr/>
            </p:nvSpPr>
            <p:spPr>
              <a:xfrm>
                <a:off x="3409401" y="1494848"/>
                <a:ext cx="8549242" cy="2629181"/>
              </a:xfrm>
              <a:prstGeom prst="rect">
                <a:avLst/>
              </a:prstGeom>
              <a:noFill/>
            </p:spPr>
            <p:txBody>
              <a:bodyPr wrap="square">
                <a:spAutoFit/>
              </a:bodyPr>
              <a:lstStyle/>
              <a:p>
                <a:r>
                  <a:rPr lang="en-US" b="1" dirty="0">
                    <a:solidFill>
                      <a:schemeClr val="accent3"/>
                    </a:solidFill>
                  </a:rPr>
                  <a:t>Strategy</a:t>
                </a:r>
                <a:r>
                  <a:rPr lang="en-US" b="1" dirty="0">
                    <a:solidFill>
                      <a:schemeClr val="accent6">
                        <a:lumMod val="20000"/>
                        <a:lumOff val="80000"/>
                      </a:schemeClr>
                    </a:solidFill>
                  </a:rPr>
                  <a:t>: </a:t>
                </a:r>
              </a:p>
              <a:p>
                <a:pPr marL="342900" indent="-342900">
                  <a:buClr>
                    <a:schemeClr val="accent6"/>
                  </a:buClr>
                  <a:buFont typeface="+mj-lt"/>
                  <a:buAutoNum type="arabicPeriod"/>
                </a:pPr>
                <a:r>
                  <a:rPr lang="en-US" dirty="0">
                    <a:solidFill>
                      <a:schemeClr val="accent6">
                        <a:lumMod val="20000"/>
                        <a:lumOff val="80000"/>
                      </a:schemeClr>
                    </a:solidFill>
                  </a:rPr>
                  <a:t>Before market open each morning, submit a limit order to buy </a:t>
                </a:r>
                <a14:m>
                  <m:oMath xmlns:m="http://schemas.openxmlformats.org/officeDocument/2006/math">
                    <m:r>
                      <a:rPr lang="en-US" i="1">
                        <a:solidFill>
                          <a:srgbClr val="FFFF00"/>
                        </a:solidFill>
                        <a:latin typeface="Cambria Math" panose="02040503050406030204" pitchFamily="18" charset="0"/>
                      </a:rPr>
                      <m:t>𝑎𝑠𝑠𝑒𝑡</m:t>
                    </m:r>
                    <m:r>
                      <a:rPr lang="en-US" i="1">
                        <a:solidFill>
                          <a:srgbClr val="FFFF00"/>
                        </a:solidFill>
                        <a:latin typeface="Cambria Math" panose="02040503050406030204" pitchFamily="18" charset="0"/>
                      </a:rPr>
                      <m:t> </m:t>
                    </m:r>
                  </m:oMath>
                </a14:m>
                <a:r>
                  <a:rPr lang="en-US" dirty="0">
                    <a:solidFill>
                      <a:schemeClr val="accent6">
                        <a:lumMod val="20000"/>
                        <a:lumOff val="80000"/>
                      </a:schemeClr>
                    </a:solidFill>
                  </a:rPr>
                  <a:t>at </a:t>
                </a:r>
                <a:endParaRPr lang="en-US" b="0" i="1" dirty="0">
                  <a:solidFill>
                    <a:schemeClr val="tx1"/>
                  </a:solidFill>
                  <a:latin typeface="Cambria Math" panose="02040503050406030204" pitchFamily="18" charset="0"/>
                </a:endParaRPr>
              </a:p>
              <a:p>
                <a:pPr lvl="1">
                  <a:buClr>
                    <a:schemeClr val="accent6"/>
                  </a:buClr>
                </a:pP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latin typeface="Cambria Math" panose="02040503050406030204" pitchFamily="18" charset="0"/>
                          </a:rPr>
                          <m:t>𝑝𝑟𝑐</m:t>
                        </m:r>
                      </m:e>
                      <m:sub>
                        <m:r>
                          <a:rPr lang="en-US" b="0" i="1" smtClean="0">
                            <a:solidFill>
                              <a:schemeClr val="tx1"/>
                            </a:solidFill>
                            <a:latin typeface="Cambria Math" panose="02040503050406030204" pitchFamily="18" charset="0"/>
                          </a:rPr>
                          <m:t>𝑒𝑛𝑡𝑟𝑦</m:t>
                        </m:r>
                      </m:sub>
                    </m:sSub>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i="1" smtClean="0">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ea typeface="Cambria Math" panose="02040503050406030204" pitchFamily="18" charset="0"/>
                              </a:rPr>
                              <m:t>𝛼</m:t>
                            </m:r>
                          </m:e>
                          <m:sub>
                            <m:r>
                              <a:rPr lang="en-US" i="1">
                                <a:solidFill>
                                  <a:srgbClr val="FFFF00"/>
                                </a:solidFill>
                                <a:latin typeface="Cambria Math" panose="02040503050406030204" pitchFamily="18" charset="0"/>
                              </a:rPr>
                              <m:t>1</m:t>
                            </m:r>
                          </m:sub>
                        </m:sSub>
                      </m:e>
                    </m:d>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𝑐𝑙𝑜𝑠𝑒</m:t>
                        </m:r>
                      </m:e>
                      <m:sub>
                        <m:r>
                          <a:rPr lang="en-US" b="0" i="1" smtClean="0">
                            <a:solidFill>
                              <a:schemeClr val="tx1"/>
                            </a:solidFill>
                            <a:latin typeface="Cambria Math" panose="02040503050406030204" pitchFamily="18" charset="0"/>
                            <a:ea typeface="Cambria Math" panose="02040503050406030204" pitchFamily="18" charset="0"/>
                          </a:rPr>
                          <m:t>−1</m:t>
                        </m:r>
                      </m:sub>
                    </m:sSub>
                  </m:oMath>
                </a14:m>
                <a:r>
                  <a:rPr lang="en-US" dirty="0">
                    <a:solidFill>
                      <a:schemeClr val="accent6">
                        <a:lumMod val="20000"/>
                        <a:lumOff val="80000"/>
                      </a:schemeClr>
                    </a:solidFill>
                  </a:rPr>
                  <a:t>. </a:t>
                </a:r>
              </a:p>
              <a:p>
                <a:pPr marL="342900" indent="-342900">
                  <a:buClr>
                    <a:schemeClr val="accent6"/>
                  </a:buClr>
                  <a:buFont typeface="+mj-lt"/>
                  <a:buAutoNum type="arabicPeriod"/>
                </a:pPr>
                <a:r>
                  <a:rPr lang="en-US" dirty="0">
                    <a:solidFill>
                      <a:schemeClr val="accent6">
                        <a:lumMod val="20000"/>
                        <a:lumOff val="80000"/>
                      </a:schemeClr>
                    </a:solidFill>
                  </a:rPr>
                  <a:t>If the limit order does not fill within </a:t>
                </a:r>
                <a14:m>
                  <m:oMath xmlns:m="http://schemas.openxmlformats.org/officeDocument/2006/math">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𝑛</m:t>
                        </m:r>
                      </m:e>
                      <m:sub>
                        <m:r>
                          <a:rPr lang="en-US" i="1">
                            <a:solidFill>
                              <a:srgbClr val="FFFF00"/>
                            </a:solidFill>
                            <a:latin typeface="Cambria Math" panose="02040503050406030204" pitchFamily="18" charset="0"/>
                          </a:rPr>
                          <m:t>1</m:t>
                        </m:r>
                      </m:sub>
                    </m:sSub>
                  </m:oMath>
                </a14:m>
                <a:r>
                  <a:rPr lang="en-US" dirty="0">
                    <a:solidFill>
                      <a:schemeClr val="accent6">
                        <a:lumMod val="20000"/>
                        <a:lumOff val="80000"/>
                      </a:schemeClr>
                    </a:solidFill>
                  </a:rPr>
                  <a:t>trading days then </a:t>
                </a:r>
                <a:r>
                  <a:rPr lang="en-US" b="1" dirty="0">
                    <a:solidFill>
                      <a:schemeClr val="accent5"/>
                    </a:solidFill>
                  </a:rPr>
                  <a:t>cancel</a:t>
                </a:r>
                <a:r>
                  <a:rPr lang="en-US" dirty="0">
                    <a:solidFill>
                      <a:schemeClr val="accent6">
                        <a:lumMod val="20000"/>
                        <a:lumOff val="80000"/>
                      </a:schemeClr>
                    </a:solidFill>
                  </a:rPr>
                  <a:t> it.</a:t>
                </a:r>
              </a:p>
              <a:p>
                <a:pPr marL="342900" indent="-342900">
                  <a:buClr>
                    <a:schemeClr val="accent6"/>
                  </a:buClr>
                  <a:buFont typeface="+mj-lt"/>
                  <a:buAutoNum type="arabicPeriod"/>
                </a:pPr>
                <a:r>
                  <a:rPr lang="en-US" dirty="0">
                    <a:solidFill>
                      <a:schemeClr val="accent6">
                        <a:lumMod val="20000"/>
                        <a:lumOff val="80000"/>
                      </a:schemeClr>
                    </a:solidFill>
                  </a:rPr>
                  <a:t>If the limit order does fill, then </a:t>
                </a:r>
                <a:r>
                  <a:rPr lang="en-US" i="1" dirty="0">
                    <a:solidFill>
                      <a:schemeClr val="accent1">
                        <a:lumMod val="20000"/>
                        <a:lumOff val="80000"/>
                      </a:schemeClr>
                    </a:solidFill>
                  </a:rPr>
                  <a:t>immediately</a:t>
                </a:r>
                <a:r>
                  <a:rPr lang="en-US" dirty="0">
                    <a:solidFill>
                      <a:schemeClr val="accent6">
                        <a:lumMod val="20000"/>
                        <a:lumOff val="80000"/>
                      </a:schemeClr>
                    </a:solidFill>
                  </a:rPr>
                  <a:t> issue a limit order to sell </a:t>
                </a:r>
                <a14:m>
                  <m:oMath xmlns:m="http://schemas.openxmlformats.org/officeDocument/2006/math">
                    <m:r>
                      <a:rPr lang="en-US" i="1" smtClean="0">
                        <a:solidFill>
                          <a:srgbClr val="FFFF00"/>
                        </a:solidFill>
                        <a:latin typeface="Cambria Math" panose="02040503050406030204" pitchFamily="18" charset="0"/>
                      </a:rPr>
                      <m:t>𝑎𝑠𝑠𝑒𝑡</m:t>
                    </m:r>
                  </m:oMath>
                </a14:m>
                <a:r>
                  <a:rPr lang="en-US" dirty="0">
                    <a:solidFill>
                      <a:schemeClr val="accent6">
                        <a:lumMod val="20000"/>
                        <a:lumOff val="80000"/>
                      </a:schemeClr>
                    </a:solidFill>
                  </a:rPr>
                  <a:t> at</a:t>
                </a:r>
              </a:p>
              <a:p>
                <a:pPr lvl="1">
                  <a:buClr>
                    <a:schemeClr val="accent6"/>
                  </a:buCl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𝑝𝑟𝑐</m:t>
                        </m:r>
                      </m:e>
                      <m:sub>
                        <m:r>
                          <a:rPr lang="en-US" b="0" i="1" smtClean="0">
                            <a:latin typeface="Cambria Math" panose="02040503050406030204" pitchFamily="18" charset="0"/>
                          </a:rPr>
                          <m:t>𝑒𝑥𝑖𝑡</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ea typeface="Cambria Math" panose="02040503050406030204" pitchFamily="18" charset="0"/>
                              </a:rPr>
                              <m:t>𝛼</m:t>
                            </m:r>
                          </m:e>
                          <m:sub>
                            <m:r>
                              <a:rPr lang="en-US" i="1">
                                <a:solidFill>
                                  <a:srgbClr val="FFFF00"/>
                                </a:solidFill>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𝑝𝑟𝑐</m:t>
                        </m:r>
                      </m:e>
                      <m:sub>
                        <m:r>
                          <a:rPr lang="en-US" i="1">
                            <a:latin typeface="Cambria Math" panose="02040503050406030204" pitchFamily="18" charset="0"/>
                          </a:rPr>
                          <m:t>𝑒𝑛𝑡𝑟𝑦</m:t>
                        </m:r>
                      </m:sub>
                    </m:sSub>
                  </m:oMath>
                </a14:m>
                <a:r>
                  <a:rPr lang="en-US" dirty="0">
                    <a:solidFill>
                      <a:schemeClr val="accent6">
                        <a:lumMod val="20000"/>
                        <a:lumOff val="80000"/>
                      </a:schemeClr>
                    </a:solidFill>
                  </a:rPr>
                  <a:t>.</a:t>
                </a:r>
              </a:p>
              <a:p>
                <a:pPr marL="342900" indent="-342900">
                  <a:buClr>
                    <a:schemeClr val="accent6"/>
                  </a:buClr>
                  <a:buFont typeface="+mj-lt"/>
                  <a:buAutoNum type="arabicPeriod"/>
                </a:pPr>
                <a:r>
                  <a:rPr lang="en-US" dirty="0">
                    <a:solidFill>
                      <a:schemeClr val="accent6">
                        <a:lumMod val="20000"/>
                        <a:lumOff val="80000"/>
                      </a:schemeClr>
                    </a:solidFill>
                  </a:rPr>
                  <a:t>If the exit order has not filled by the time the market is about to close at the end of the </a:t>
                </a:r>
                <a14:m>
                  <m:oMath xmlns:m="http://schemas.openxmlformats.org/officeDocument/2006/math">
                    <m:sSub>
                      <m:sSubPr>
                        <m:ctrlPr>
                          <a:rPr lang="en-US" i="1" smtClean="0">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𝑛</m:t>
                        </m:r>
                      </m:e>
                      <m:sub>
                        <m:r>
                          <a:rPr lang="en-US" b="0" i="1" smtClean="0">
                            <a:solidFill>
                              <a:srgbClr val="FFFF00"/>
                            </a:solidFill>
                            <a:latin typeface="Cambria Math" panose="02040503050406030204" pitchFamily="18" charset="0"/>
                          </a:rPr>
                          <m:t>2</m:t>
                        </m:r>
                      </m:sub>
                    </m:sSub>
                  </m:oMath>
                </a14:m>
                <a:r>
                  <a:rPr lang="en-US" dirty="0" err="1">
                    <a:solidFill>
                      <a:schemeClr val="accent6">
                        <a:lumMod val="20000"/>
                        <a:lumOff val="80000"/>
                      </a:schemeClr>
                    </a:solidFill>
                  </a:rPr>
                  <a:t>th</a:t>
                </a:r>
                <a:r>
                  <a:rPr lang="en-US" dirty="0">
                    <a:solidFill>
                      <a:schemeClr val="accent6">
                        <a:lumMod val="20000"/>
                        <a:lumOff val="80000"/>
                      </a:schemeClr>
                    </a:solidFill>
                  </a:rPr>
                  <a:t> trading day, then </a:t>
                </a:r>
                <a:r>
                  <a:rPr lang="en-US" b="1" dirty="0">
                    <a:solidFill>
                      <a:schemeClr val="accent5"/>
                    </a:solidFill>
                  </a:rPr>
                  <a:t>cancel</a:t>
                </a:r>
                <a:r>
                  <a:rPr lang="en-US" dirty="0">
                    <a:solidFill>
                      <a:schemeClr val="accent6">
                        <a:lumMod val="20000"/>
                        <a:lumOff val="80000"/>
                      </a:schemeClr>
                    </a:solidFill>
                  </a:rPr>
                  <a:t> it and immediately issue a </a:t>
                </a:r>
                <a:r>
                  <a:rPr lang="en-US" b="1" dirty="0"/>
                  <a:t>market</a:t>
                </a:r>
                <a:r>
                  <a:rPr lang="en-US" dirty="0">
                    <a:solidFill>
                      <a:schemeClr val="accent6">
                        <a:lumMod val="20000"/>
                        <a:lumOff val="80000"/>
                      </a:schemeClr>
                    </a:solidFill>
                  </a:rPr>
                  <a:t> order to sell. You may assume you get the day’s closing price. </a:t>
                </a:r>
              </a:p>
            </p:txBody>
          </p:sp>
        </mc:Choice>
        <mc:Fallback>
          <p:sp>
            <p:nvSpPr>
              <p:cNvPr id="7" name="TextBox 6">
                <a:extLst>
                  <a:ext uri="{FF2B5EF4-FFF2-40B4-BE49-F238E27FC236}">
                    <a16:creationId xmlns:a16="http://schemas.microsoft.com/office/drawing/2014/main" id="{53D2D03B-FD62-9025-DD1B-8FF2E472803A}"/>
                  </a:ext>
                </a:extLst>
              </p:cNvPr>
              <p:cNvSpPr txBox="1">
                <a:spLocks noRot="1" noChangeAspect="1" noMove="1" noResize="1" noEditPoints="1" noAdjustHandles="1" noChangeArrowheads="1" noChangeShapeType="1" noTextEdit="1"/>
              </p:cNvSpPr>
              <p:nvPr/>
            </p:nvSpPr>
            <p:spPr>
              <a:xfrm>
                <a:off x="3409401" y="1494848"/>
                <a:ext cx="8549242" cy="2629181"/>
              </a:xfrm>
              <a:prstGeom prst="rect">
                <a:avLst/>
              </a:prstGeom>
              <a:blipFill>
                <a:blip r:embed="rId4"/>
                <a:stretch>
                  <a:fillRect l="-593" t="-962" b="-2885"/>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47E3123-90B3-73AA-D0AE-260ADA3CB51F}"/>
              </a:ext>
            </a:extLst>
          </p:cNvPr>
          <p:cNvCxnSpPr>
            <a:cxnSpLocks/>
          </p:cNvCxnSpPr>
          <p:nvPr/>
        </p:nvCxnSpPr>
        <p:spPr>
          <a:xfrm flipH="1">
            <a:off x="6835882" y="2250657"/>
            <a:ext cx="8481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236BC7B-C634-7904-E500-388D01B29AED}"/>
              </a:ext>
            </a:extLst>
          </p:cNvPr>
          <p:cNvSpPr txBox="1"/>
          <p:nvPr/>
        </p:nvSpPr>
        <p:spPr>
          <a:xfrm>
            <a:off x="7684022" y="2096768"/>
            <a:ext cx="2146854" cy="307777"/>
          </a:xfrm>
          <a:prstGeom prst="rect">
            <a:avLst/>
          </a:prstGeom>
          <a:noFill/>
        </p:spPr>
        <p:txBody>
          <a:bodyPr wrap="square">
            <a:spAutoFit/>
          </a:bodyPr>
          <a:lstStyle/>
          <a:p>
            <a:r>
              <a:rPr lang="en-US" sz="1400" dirty="0"/>
              <a:t>“yesterday’s closing price”</a:t>
            </a:r>
          </a:p>
        </p:txBody>
      </p:sp>
    </p:spTree>
    <p:extLst>
      <p:ext uri="{BB962C8B-B14F-4D97-AF65-F5344CB8AC3E}">
        <p14:creationId xmlns:p14="http://schemas.microsoft.com/office/powerpoint/2010/main" val="37536974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7F357CFAA8E247B327ADDCE168E8A8" ma:contentTypeVersion="8" ma:contentTypeDescription="Create a new document." ma:contentTypeScope="" ma:versionID="267f9844dce1cfc5af105fe633ff5169">
  <xsd:schema xmlns:xsd="http://www.w3.org/2001/XMLSchema" xmlns:xs="http://www.w3.org/2001/XMLSchema" xmlns:p="http://schemas.microsoft.com/office/2006/metadata/properties" xmlns:ns2="ab3d6868-3d5c-4fa7-90ae-41976d17b910" xmlns:ns3="524e0306-43a8-4ca5-9fc4-9cd3e9b0d9c7" targetNamespace="http://schemas.microsoft.com/office/2006/metadata/properties" ma:root="true" ma:fieldsID="eded2ec40a8316b40e9788a7c5582b83" ns2:_="" ns3:_="">
    <xsd:import namespace="ab3d6868-3d5c-4fa7-90ae-41976d17b910"/>
    <xsd:import namespace="524e0306-43a8-4ca5-9fc4-9cd3e9b0d9c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3d6868-3d5c-4fa7-90ae-41976d17b9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3de6858-8a92-4ea2-93bf-f9910da23fa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4e0306-43a8-4ca5-9fc4-9cd3e9b0d9c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ae0d5a1a-ed12-4c95-992c-35cfd5dcb03e}" ma:internalName="TaxCatchAll" ma:showField="CatchAllData" ma:web="524e0306-43a8-4ca5-9fc4-9cd3e9b0d9c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b3d6868-3d5c-4fa7-90ae-41976d17b910">
      <Terms xmlns="http://schemas.microsoft.com/office/infopath/2007/PartnerControls"/>
    </lcf76f155ced4ddcb4097134ff3c332f>
    <TaxCatchAll xmlns="524e0306-43a8-4ca5-9fc4-9cd3e9b0d9c7" xsi:nil="true"/>
  </documentManagement>
</p:properties>
</file>

<file path=customXml/itemProps1.xml><?xml version="1.0" encoding="utf-8"?>
<ds:datastoreItem xmlns:ds="http://schemas.openxmlformats.org/officeDocument/2006/customXml" ds:itemID="{30BD0282-90C1-45B5-8929-69000873B452}">
  <ds:schemaRefs>
    <ds:schemaRef ds:uri="524e0306-43a8-4ca5-9fc4-9cd3e9b0d9c7"/>
    <ds:schemaRef ds:uri="ab3d6868-3d5c-4fa7-90ae-41976d17b9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AF526DC-AC73-4E47-86E3-32BD36A02A1D}">
  <ds:schemaRefs>
    <ds:schemaRef ds:uri="http://schemas.microsoft.com/sharepoint/v3/contenttype/forms"/>
  </ds:schemaRefs>
</ds:datastoreItem>
</file>

<file path=customXml/itemProps3.xml><?xml version="1.0" encoding="utf-8"?>
<ds:datastoreItem xmlns:ds="http://schemas.openxmlformats.org/officeDocument/2006/customXml" ds:itemID="{5E34EE5C-7758-4592-B7AE-C57FD96F0CC9}">
  <ds:schemaRefs>
    <ds:schemaRef ds:uri="524e0306-43a8-4ca5-9fc4-9cd3e9b0d9c7"/>
    <ds:schemaRef ds:uri="ab3d6868-3d5c-4fa7-90ae-41976d17b91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3060</TotalTime>
  <Words>1693</Words>
  <Application>Microsoft Macintosh PowerPoint</Application>
  <PresentationFormat>Widescreen</PresentationFormat>
  <Paragraphs>158</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OCR A Extended</vt:lpstr>
      <vt:lpstr>Office Theme</vt:lpstr>
      <vt:lpstr>Jake Vestal</vt:lpstr>
      <vt:lpstr>MIDTERM</vt:lpstr>
      <vt:lpstr>HW2</vt:lpstr>
      <vt:lpstr>Basic Algo</vt:lpstr>
      <vt:lpstr>BLOTTER</vt:lpstr>
      <vt:lpstr>BLOTTER</vt:lpstr>
      <vt:lpstr>BLOTTER</vt:lpstr>
      <vt:lpstr>BLOTTER</vt:lpstr>
      <vt:lpstr>HW2: Framework</vt:lpstr>
      <vt:lpstr>Fetching some Sample Data</vt:lpstr>
      <vt:lpstr>Date subtlety</vt:lpstr>
      <vt:lpstr>Getting the Next Business Day in Refinitiv</vt:lpstr>
      <vt:lpstr>Making a blotter for an entry strategy</vt:lpstr>
      <vt:lpstr>HW2: Example</vt:lpstr>
      <vt:lpstr>HW2: Example</vt:lpstr>
      <vt:lpstr>HW2: Example</vt:lpstr>
      <vt:lpstr>HW2</vt:lpstr>
      <vt:lpstr>HW2: Best way to Complete</vt:lpstr>
      <vt:lpstr>HW2: Best way to Complete</vt:lpstr>
      <vt:lpstr>HW2: Best way to Complete</vt:lpstr>
      <vt:lpstr>HW2: Best way to Complete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Kalina Martinova</dc:creator>
  <cp:lastModifiedBy>Jacob Vestal</cp:lastModifiedBy>
  <cp:revision>9</cp:revision>
  <dcterms:created xsi:type="dcterms:W3CDTF">2017-08-18T19:47:10Z</dcterms:created>
  <dcterms:modified xsi:type="dcterms:W3CDTF">2023-02-13T14:19:44Z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0x010100517F357CFAA8E247B327ADDCE168E8A8</vt:lpwstr>
  </property>
  <property fmtid="{D5CDD505-2E9C-101B-9397-08002B2CF9AE}" pid="3" name="MediaServiceImageTags">
    <vt:lpwstr/>
  </property>
</Properties>
</file>