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2" r:id="rId3"/>
    <p:sldId id="333" r:id="rId4"/>
    <p:sldId id="338" r:id="rId5"/>
    <p:sldId id="339" r:id="rId6"/>
    <p:sldId id="331" r:id="rId7"/>
    <p:sldId id="330" r:id="rId8"/>
    <p:sldId id="340" r:id="rId9"/>
    <p:sldId id="329" r:id="rId10"/>
    <p:sldId id="336" r:id="rId11"/>
    <p:sldId id="335" r:id="rId12"/>
    <p:sldId id="334" r:id="rId13"/>
    <p:sldId id="332" r:id="rId14"/>
    <p:sldId id="344" r:id="rId15"/>
    <p:sldId id="34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60" userDrawn="1">
          <p15:clr>
            <a:srgbClr val="A4A3A4"/>
          </p15:clr>
        </p15:guide>
        <p15:guide id="3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20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76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148" y="52"/>
      </p:cViewPr>
      <p:guideLst>
        <p:guide orient="horz" pos="2160"/>
        <p:guide pos="5160"/>
        <p:guide pos="2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A733A-0380-F245-9D76-DC5814196E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4634-B573-1F4C-AD6D-A987BD5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0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E771D-BA1F-804D-8CF3-493F3D0E308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4E87-F010-1545-9F17-48A449C9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3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f230315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3ff23031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1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0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4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49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5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1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E3B3-E536-4548-BCC4-2232555880ED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3494-D9CB-824C-BAA2-2972920E96E8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D25-62D1-6C4A-9847-B952523A3AF5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2C1-3838-F74D-B48F-9D74A3EE7281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0DB-F5DD-A34E-9076-5608A7B833B3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2FB1-623D-E24B-9F19-AB275AC551FA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B0ED-D8AF-044A-A799-324267174C62}" type="datetime1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96AC-E22A-F142-A2F2-4B91C2AC724F}" type="datetime1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E7A4-8965-9A48-969B-6E245FC43B6B}" type="datetime1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AAE1-50F0-3A4A-8CAF-80358A1599E3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C9B2-1502-9745-A26D-EC74446F97CC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E6CC-2E4D-C640-8143-2F6EE4891E85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5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cm.duke.ed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oit.duke.edu/what-we-do/services/vp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tech.meng.duke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DA9CCF-4251-43D9-9458-EDCE5F64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094"/>
            <a:ext cx="12192000" cy="212954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66AEDA-4F57-4D38-8B8E-D1700B804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019"/>
            <a:ext cx="12192000" cy="138811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Jake Vestal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9EB7572-26C9-4833-811F-F143D2BB78B9}"/>
              </a:ext>
            </a:extLst>
          </p:cNvPr>
          <p:cNvSpPr txBox="1">
            <a:spLocks/>
          </p:cNvSpPr>
          <p:nvPr/>
        </p:nvSpPr>
        <p:spPr>
          <a:xfrm>
            <a:off x="0" y="4612811"/>
            <a:ext cx="12192000" cy="152744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Video 1</a:t>
            </a:r>
            <a:r>
              <a:rPr lang="en-US" sz="5600" dirty="0">
                <a:solidFill>
                  <a:schemeClr val="accent3"/>
                </a:solidFill>
              </a:rPr>
              <a:t>:</a:t>
            </a:r>
            <a:r>
              <a:rPr lang="en-US" sz="3733" dirty="0">
                <a:solidFill>
                  <a:schemeClr val="accent3"/>
                </a:solidFill>
              </a:rPr>
              <a:t> </a:t>
            </a:r>
          </a:p>
          <a:p>
            <a:r>
              <a:rPr lang="en-US" sz="4400" dirty="0">
                <a:solidFill>
                  <a:schemeClr val="accent3"/>
                </a:solidFill>
              </a:rPr>
              <a:t>Trading System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1AB449-0320-4894-AAAF-90A226F19C52}"/>
              </a:ext>
            </a:extLst>
          </p:cNvPr>
          <p:cNvSpPr/>
          <p:nvPr/>
        </p:nvSpPr>
        <p:spPr>
          <a:xfrm>
            <a:off x="226031" y="568467"/>
            <a:ext cx="7058347" cy="1628454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66FF33"/>
                </a:solidFill>
                <a:latin typeface="OCR A Extended" panose="02010509020102010303" pitchFamily="50" charset="0"/>
              </a:rPr>
              <a:t>Design and Testing of Algorithmic Trading Systems 								 with 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7AB29F-F38A-4DA1-A698-C30DE1F225E8}"/>
              </a:ext>
            </a:extLst>
          </p:cNvPr>
          <p:cNvCxnSpPr>
            <a:cxnSpLocks/>
          </p:cNvCxnSpPr>
          <p:nvPr/>
        </p:nvCxnSpPr>
        <p:spPr>
          <a:xfrm flipV="1">
            <a:off x="0" y="2541297"/>
            <a:ext cx="12192000" cy="20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99078-E585-4AB1-8422-968D2FC32583}"/>
              </a:ext>
            </a:extLst>
          </p:cNvPr>
          <p:cNvCxnSpPr>
            <a:cxnSpLocks/>
          </p:cNvCxnSpPr>
          <p:nvPr/>
        </p:nvCxnSpPr>
        <p:spPr>
          <a:xfrm flipV="1">
            <a:off x="0" y="433332"/>
            <a:ext cx="12192000" cy="20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Trading App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System Architecture</a:t>
            </a:r>
            <a:endParaRPr lang="en-US" sz="48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185158" y="903766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0F233-A4B4-4534-8FEA-6FEEE270F875}"/>
              </a:ext>
            </a:extLst>
          </p:cNvPr>
          <p:cNvSpPr/>
          <p:nvPr/>
        </p:nvSpPr>
        <p:spPr>
          <a:xfrm>
            <a:off x="3200805" y="1773249"/>
            <a:ext cx="5725885" cy="5017330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F3AF3-FB61-4240-9463-F38DB534C47D}"/>
              </a:ext>
            </a:extLst>
          </p:cNvPr>
          <p:cNvSpPr txBox="1"/>
          <p:nvPr/>
        </p:nvSpPr>
        <p:spPr>
          <a:xfrm>
            <a:off x="3200805" y="1075222"/>
            <a:ext cx="57903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Your Server:		</a:t>
            </a:r>
            <a:r>
              <a:rPr lang="en-US" b="1" dirty="0">
                <a:solidFill>
                  <a:schemeClr val="accent3"/>
                </a:solidFill>
              </a:rPr>
              <a:t>(uses WINDOWS)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A computer that is always turned on and connected to the Internet. </a:t>
            </a:r>
            <a:endParaRPr lang="en-US" sz="1600" b="1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6DA705-784D-4E3B-8A56-8DADE8BB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43" y="1987624"/>
            <a:ext cx="1509716" cy="1216979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8D4B69D-1F18-40E2-92C4-36F432BFEA96}"/>
              </a:ext>
            </a:extLst>
          </p:cNvPr>
          <p:cNvSpPr txBox="1"/>
          <p:nvPr/>
        </p:nvSpPr>
        <p:spPr>
          <a:xfrm>
            <a:off x="3306011" y="3204603"/>
            <a:ext cx="17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Your Trading </a:t>
            </a:r>
            <a:r>
              <a:rPr lang="en-US" b="1" dirty="0">
                <a:solidFill>
                  <a:srgbClr val="FFFF00"/>
                </a:solidFill>
              </a:rPr>
              <a:t>App</a:t>
            </a:r>
            <a:endParaRPr lang="en-US" dirty="0"/>
          </a:p>
        </p:txBody>
      </p:sp>
      <p:pic>
        <p:nvPicPr>
          <p:cNvPr id="1032" name="Picture 8" descr="PyCharm Logo transparent PNG - StickPNG">
            <a:extLst>
              <a:ext uri="{FF2B5EF4-FFF2-40B4-BE49-F238E27FC236}">
                <a16:creationId xmlns:a16="http://schemas.microsoft.com/office/drawing/2014/main" id="{666101DE-D9D6-4468-853D-8086E5D3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744" y="2556679"/>
            <a:ext cx="413657" cy="4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posing your data science project to the world — Flask with Waitress! | by  Teena Jain | Brillio Data Science | Medium">
            <a:extLst>
              <a:ext uri="{FF2B5EF4-FFF2-40B4-BE49-F238E27FC236}">
                <a16:creationId xmlns:a16="http://schemas.microsoft.com/office/drawing/2014/main" id="{04389B0B-7D9B-44AC-AE11-673C1782F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2" t="40125" r="4882" b="45408"/>
          <a:stretch/>
        </p:blipFill>
        <p:spPr bwMode="auto">
          <a:xfrm>
            <a:off x="6153927" y="4246586"/>
            <a:ext cx="2364824" cy="620110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03A748D-971F-4F97-BBD7-C24D2462B6AB}"/>
              </a:ext>
            </a:extLst>
          </p:cNvPr>
          <p:cNvSpPr txBox="1"/>
          <p:nvPr/>
        </p:nvSpPr>
        <p:spPr>
          <a:xfrm>
            <a:off x="6153927" y="4899291"/>
            <a:ext cx="236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Web Server Gateway Interface (WSGI)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94E68E4-FFCF-4A9A-AB05-241174692BAF}"/>
              </a:ext>
            </a:extLst>
          </p:cNvPr>
          <p:cNvCxnSpPr>
            <a:cxnSpLocks/>
            <a:stCxn id="1026" idx="3"/>
            <a:endCxn id="1024" idx="2"/>
          </p:cNvCxnSpPr>
          <p:nvPr/>
        </p:nvCxnSpPr>
        <p:spPr>
          <a:xfrm>
            <a:off x="4951059" y="2596114"/>
            <a:ext cx="1145507" cy="1652556"/>
          </a:xfrm>
          <a:prstGeom prst="bentConnector3">
            <a:avLst>
              <a:gd name="adj1" fmla="val 50000"/>
            </a:avLst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Nginx Logo - LogoDix">
            <a:extLst>
              <a:ext uri="{FF2B5EF4-FFF2-40B4-BE49-F238E27FC236}">
                <a16:creationId xmlns:a16="http://schemas.microsoft.com/office/drawing/2014/main" id="{3315668A-E8D9-4ED9-BB80-BB3A88E54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t="5703" r="8593" b="10591"/>
          <a:stretch/>
        </p:blipFill>
        <p:spPr bwMode="auto">
          <a:xfrm>
            <a:off x="6143041" y="2258724"/>
            <a:ext cx="2391355" cy="662523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Chase CEO Jamie Dimon Became One of the Richest Men in Banking">
            <a:extLst>
              <a:ext uri="{FF2B5EF4-FFF2-40B4-BE49-F238E27FC236}">
                <a16:creationId xmlns:a16="http://schemas.microsoft.com/office/drawing/2014/main" id="{726D7ACD-4E36-4009-91EB-6277ABB57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r="9575"/>
          <a:stretch/>
        </p:blipFill>
        <p:spPr bwMode="auto">
          <a:xfrm>
            <a:off x="10185354" y="1675513"/>
            <a:ext cx="1773290" cy="1819428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03A9425-A155-4373-8355-D166B51E6CFC}"/>
              </a:ext>
            </a:extLst>
          </p:cNvPr>
          <p:cNvCxnSpPr>
            <a:cxnSpLocks/>
            <a:stCxn id="1036" idx="3"/>
            <a:endCxn id="59" idx="1"/>
          </p:cNvCxnSpPr>
          <p:nvPr/>
        </p:nvCxnSpPr>
        <p:spPr>
          <a:xfrm>
            <a:off x="8534396" y="2589986"/>
            <a:ext cx="1649630" cy="2735427"/>
          </a:xfrm>
          <a:prstGeom prst="bentConnector3">
            <a:avLst>
              <a:gd name="adj1" fmla="val 50000"/>
            </a:avLst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2452135-3015-4B8F-A8E5-06D39CA9A097}"/>
              </a:ext>
            </a:extLst>
          </p:cNvPr>
          <p:cNvSpPr txBox="1"/>
          <p:nvPr/>
        </p:nvSpPr>
        <p:spPr>
          <a:xfrm>
            <a:off x="10308402" y="1324273"/>
            <a:ext cx="152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Your Clients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6350CE-1EE0-4806-96D2-2B5CB95D8B5F}"/>
              </a:ext>
            </a:extLst>
          </p:cNvPr>
          <p:cNvCxnSpPr>
            <a:cxnSpLocks/>
            <a:stCxn id="1034" idx="0"/>
            <a:endCxn id="1036" idx="2"/>
          </p:cNvCxnSpPr>
          <p:nvPr/>
        </p:nvCxnSpPr>
        <p:spPr>
          <a:xfrm flipV="1">
            <a:off x="7336339" y="2921247"/>
            <a:ext cx="2380" cy="1325339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33F96D3-0063-4DED-903A-F66A19ACC7BE}"/>
              </a:ext>
            </a:extLst>
          </p:cNvPr>
          <p:cNvSpPr txBox="1"/>
          <p:nvPr/>
        </p:nvSpPr>
        <p:spPr>
          <a:xfrm>
            <a:off x="7403735" y="2955457"/>
            <a:ext cx="1464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Web Server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5D8A20-C0AA-4DB1-8A0D-5BE2D8B75F10}"/>
              </a:ext>
            </a:extLst>
          </p:cNvPr>
          <p:cNvSpPr txBox="1"/>
          <p:nvPr/>
        </p:nvSpPr>
        <p:spPr>
          <a:xfrm>
            <a:off x="10185354" y="3486208"/>
            <a:ext cx="1775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Access limited to certain pages</a:t>
            </a:r>
          </a:p>
        </p:txBody>
      </p:sp>
      <p:pic>
        <p:nvPicPr>
          <p:cNvPr id="59" name="Graphic 58" descr="Users outline">
            <a:extLst>
              <a:ext uri="{FF2B5EF4-FFF2-40B4-BE49-F238E27FC236}">
                <a16:creationId xmlns:a16="http://schemas.microsoft.com/office/drawing/2014/main" id="{87C21248-DB52-44F4-AA6A-9ACC5C842C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4026" y="4438768"/>
            <a:ext cx="1773290" cy="177329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149E492-986C-43CC-AC46-644D44317FDF}"/>
              </a:ext>
            </a:extLst>
          </p:cNvPr>
          <p:cNvSpPr txBox="1"/>
          <p:nvPr/>
        </p:nvSpPr>
        <p:spPr>
          <a:xfrm>
            <a:off x="10117630" y="4486204"/>
            <a:ext cx="1839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 &amp; Your Team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DCA2FF-7D5C-4C89-B176-8B6D57DBCB1C}"/>
              </a:ext>
            </a:extLst>
          </p:cNvPr>
          <p:cNvSpPr txBox="1"/>
          <p:nvPr/>
        </p:nvSpPr>
        <p:spPr>
          <a:xfrm>
            <a:off x="10153112" y="5873504"/>
            <a:ext cx="1775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Full Access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112590-4F83-4343-BB5C-C93739FF7EB9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 flipV="1">
            <a:off x="8534396" y="2585227"/>
            <a:ext cx="1650958" cy="4759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55E1F96-2204-4F41-BBCD-10086D2DD1B9}"/>
              </a:ext>
            </a:extLst>
          </p:cNvPr>
          <p:cNvGrpSpPr/>
          <p:nvPr/>
        </p:nvGrpSpPr>
        <p:grpSpPr>
          <a:xfrm>
            <a:off x="3420919" y="4068919"/>
            <a:ext cx="1772383" cy="1478103"/>
            <a:chOff x="3306011" y="3773658"/>
            <a:chExt cx="1772383" cy="1478103"/>
          </a:xfrm>
        </p:grpSpPr>
        <p:pic>
          <p:nvPicPr>
            <p:cNvPr id="69" name="Graphic 68" descr="Database with solid fill">
              <a:extLst>
                <a:ext uri="{FF2B5EF4-FFF2-40B4-BE49-F238E27FC236}">
                  <a16:creationId xmlns:a16="http://schemas.microsoft.com/office/drawing/2014/main" id="{EEC7318B-C855-4EAF-94DC-03A262D26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29821" y="3773658"/>
              <a:ext cx="1214708" cy="121470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76B438E-6C76-4741-A1F4-E414D552B7E8}"/>
                </a:ext>
              </a:extLst>
            </p:cNvPr>
            <p:cNvSpPr txBox="1"/>
            <p:nvPr/>
          </p:nvSpPr>
          <p:spPr>
            <a:xfrm>
              <a:off x="3306011" y="4882429"/>
              <a:ext cx="1772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Reference Data</a:t>
              </a:r>
              <a:endParaRPr lang="en-US" dirty="0"/>
            </a:p>
          </p:txBody>
        </p:sp>
      </p:grpSp>
      <p:pic>
        <p:nvPicPr>
          <p:cNvPr id="1046" name="Picture 22" descr="GitHub Logomark">
            <a:extLst>
              <a:ext uri="{FF2B5EF4-FFF2-40B4-BE49-F238E27FC236}">
                <a16:creationId xmlns:a16="http://schemas.microsoft.com/office/drawing/2014/main" id="{908FE6A4-3300-4DD5-BCE2-C2403FF7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13" y="1792297"/>
            <a:ext cx="1001486" cy="1001486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1456799-F9E0-43F7-9257-978559DC8963}"/>
              </a:ext>
            </a:extLst>
          </p:cNvPr>
          <p:cNvSpPr txBox="1"/>
          <p:nvPr/>
        </p:nvSpPr>
        <p:spPr>
          <a:xfrm>
            <a:off x="752352" y="1398485"/>
            <a:ext cx="257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Your GitHub Repo</a:t>
            </a:r>
            <a:endParaRPr lang="en-US" dirty="0"/>
          </a:p>
        </p:txBody>
      </p:sp>
      <p:pic>
        <p:nvPicPr>
          <p:cNvPr id="105" name="Graphic 104" descr="Users outline">
            <a:extLst>
              <a:ext uri="{FF2B5EF4-FFF2-40B4-BE49-F238E27FC236}">
                <a16:creationId xmlns:a16="http://schemas.microsoft.com/office/drawing/2014/main" id="{E0953192-C7CB-4553-B07D-9644A60713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997" y="2690746"/>
            <a:ext cx="1159969" cy="115996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D5E3A7BA-B495-4E12-A31F-116B36A7321D}"/>
              </a:ext>
            </a:extLst>
          </p:cNvPr>
          <p:cNvSpPr txBox="1"/>
          <p:nvPr/>
        </p:nvSpPr>
        <p:spPr>
          <a:xfrm>
            <a:off x="1321016" y="2894685"/>
            <a:ext cx="1793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 &amp; </a:t>
            </a:r>
          </a:p>
          <a:p>
            <a:r>
              <a:rPr lang="en-US" b="1" dirty="0">
                <a:solidFill>
                  <a:srgbClr val="FFFF00"/>
                </a:solidFill>
              </a:rPr>
              <a:t>Your Team</a:t>
            </a:r>
            <a:endParaRPr lang="en-US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7176348-29C2-45DB-A943-0CBC6F819895}"/>
              </a:ext>
            </a:extLst>
          </p:cNvPr>
          <p:cNvCxnSpPr>
            <a:cxnSpLocks/>
            <a:stCxn id="1046" idx="3"/>
            <a:endCxn id="1026" idx="1"/>
          </p:cNvCxnSpPr>
          <p:nvPr/>
        </p:nvCxnSpPr>
        <p:spPr>
          <a:xfrm>
            <a:off x="2539699" y="2293040"/>
            <a:ext cx="901644" cy="303074"/>
          </a:xfrm>
          <a:prstGeom prst="bentConnector3">
            <a:avLst>
              <a:gd name="adj1" fmla="val 50000"/>
            </a:avLst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DE8F414-6973-422E-8E8F-483523DC4EAF}"/>
              </a:ext>
            </a:extLst>
          </p:cNvPr>
          <p:cNvCxnSpPr>
            <a:cxnSpLocks/>
            <a:endCxn id="1046" idx="1"/>
          </p:cNvCxnSpPr>
          <p:nvPr/>
        </p:nvCxnSpPr>
        <p:spPr>
          <a:xfrm flipV="1">
            <a:off x="794983" y="2293040"/>
            <a:ext cx="743230" cy="720183"/>
          </a:xfrm>
          <a:prstGeom prst="bentConnector3">
            <a:avLst>
              <a:gd name="adj1" fmla="val -124"/>
            </a:avLst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F6B793BC-5B64-4C8E-85B0-D89A5B0B0B0E}"/>
              </a:ext>
            </a:extLst>
          </p:cNvPr>
          <p:cNvSpPr>
            <a:spLocks noChangeAspect="1"/>
          </p:cNvSpPr>
          <p:nvPr/>
        </p:nvSpPr>
        <p:spPr>
          <a:xfrm>
            <a:off x="6096566" y="4151006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6216F46-DEA9-4E5E-AA6F-5FE6D03EA0A1}"/>
              </a:ext>
            </a:extLst>
          </p:cNvPr>
          <p:cNvSpPr>
            <a:spLocks noChangeAspect="1"/>
          </p:cNvSpPr>
          <p:nvPr/>
        </p:nvSpPr>
        <p:spPr>
          <a:xfrm>
            <a:off x="6096566" y="4770071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69CFDA6-F727-49BE-8468-4A764EA40061}"/>
              </a:ext>
            </a:extLst>
          </p:cNvPr>
          <p:cNvSpPr>
            <a:spLocks noChangeAspect="1"/>
          </p:cNvSpPr>
          <p:nvPr/>
        </p:nvSpPr>
        <p:spPr>
          <a:xfrm>
            <a:off x="6096566" y="4361868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D0F5AB0-F6D1-4527-8193-D6AA4C46350C}"/>
              </a:ext>
            </a:extLst>
          </p:cNvPr>
          <p:cNvSpPr>
            <a:spLocks noChangeAspect="1"/>
          </p:cNvSpPr>
          <p:nvPr/>
        </p:nvSpPr>
        <p:spPr>
          <a:xfrm>
            <a:off x="6096566" y="4566855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98A626F-3BCF-4D7F-BED0-A5E3C70C43AD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4721687" y="4664519"/>
            <a:ext cx="1374879" cy="6351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0774C2-5727-40A2-8017-A75FB0AE0C6E}"/>
              </a:ext>
            </a:extLst>
          </p:cNvPr>
          <p:cNvSpPr txBox="1"/>
          <p:nvPr/>
        </p:nvSpPr>
        <p:spPr>
          <a:xfrm>
            <a:off x="146951" y="930787"/>
            <a:ext cx="3070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GitHub automatically tests &amp; updates the app on your server  when you push</a:t>
            </a: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9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Reference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B99C94-6946-49A5-84DB-336F40639AD7}"/>
              </a:ext>
            </a:extLst>
          </p:cNvPr>
          <p:cNvSpPr txBox="1"/>
          <p:nvPr/>
        </p:nvSpPr>
        <p:spPr>
          <a:xfrm>
            <a:off x="233353" y="1694151"/>
            <a:ext cx="117252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All historical prices</a:t>
            </a:r>
            <a:endParaRPr lang="en-US" sz="2000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Descriptive data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Username/password/permissions data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…</a:t>
            </a:r>
            <a:r>
              <a:rPr lang="en-US" sz="2600" dirty="0" err="1"/>
              <a:t>etc</a:t>
            </a:r>
            <a:endParaRPr lang="en-US" sz="2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8FC423-1102-4E19-9434-D6DBACF5ACC2}"/>
              </a:ext>
            </a:extLst>
          </p:cNvPr>
          <p:cNvSpPr txBox="1"/>
          <p:nvPr/>
        </p:nvSpPr>
        <p:spPr>
          <a:xfrm>
            <a:off x="233353" y="992235"/>
            <a:ext cx="716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that does </a:t>
            </a: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change over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A2D32-826F-4876-ABCE-0DD7FB588B0D}"/>
              </a:ext>
            </a:extLst>
          </p:cNvPr>
          <p:cNvSpPr txBox="1"/>
          <p:nvPr/>
        </p:nvSpPr>
        <p:spPr>
          <a:xfrm>
            <a:off x="1986394" y="4177307"/>
            <a:ext cx="8219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Reference data </a:t>
            </a:r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goes </a:t>
            </a:r>
            <a:r>
              <a:rPr lang="en-US" sz="4000" b="1" u="sng" dirty="0">
                <a:solidFill>
                  <a:schemeClr val="accent3"/>
                </a:solidFill>
              </a:rPr>
              <a:t>on your server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b="1" u="sng" dirty="0">
                <a:solidFill>
                  <a:schemeClr val="accent5"/>
                </a:solidFill>
              </a:rPr>
              <a:t>NEVER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your GitHub repo!</a:t>
            </a:r>
            <a:endParaRPr lang="en-US" sz="4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Trading App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System Architecture</a:t>
            </a:r>
            <a:endParaRPr lang="en-US" sz="48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185158" y="903766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0F233-A4B4-4534-8FEA-6FEEE270F875}"/>
              </a:ext>
            </a:extLst>
          </p:cNvPr>
          <p:cNvSpPr/>
          <p:nvPr/>
        </p:nvSpPr>
        <p:spPr>
          <a:xfrm>
            <a:off x="3200805" y="1773249"/>
            <a:ext cx="5725885" cy="5017330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F3AF3-FB61-4240-9463-F38DB534C47D}"/>
              </a:ext>
            </a:extLst>
          </p:cNvPr>
          <p:cNvSpPr txBox="1"/>
          <p:nvPr/>
        </p:nvSpPr>
        <p:spPr>
          <a:xfrm>
            <a:off x="3200805" y="1075222"/>
            <a:ext cx="57903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Your Server:		</a:t>
            </a:r>
            <a:r>
              <a:rPr lang="en-US" b="1" dirty="0">
                <a:solidFill>
                  <a:schemeClr val="accent3"/>
                </a:solidFill>
              </a:rPr>
              <a:t>(uses WINDOWS)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A computer that is always turned on and connected to the Internet. </a:t>
            </a:r>
            <a:endParaRPr lang="en-US" sz="1600" b="1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6DA705-784D-4E3B-8A56-8DADE8BB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43" y="1987624"/>
            <a:ext cx="1509716" cy="1216979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8D4B69D-1F18-40E2-92C4-36F432BFEA96}"/>
              </a:ext>
            </a:extLst>
          </p:cNvPr>
          <p:cNvSpPr txBox="1"/>
          <p:nvPr/>
        </p:nvSpPr>
        <p:spPr>
          <a:xfrm>
            <a:off x="3306011" y="3204603"/>
            <a:ext cx="17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Your Trading </a:t>
            </a:r>
            <a:r>
              <a:rPr lang="en-US" b="1" dirty="0">
                <a:solidFill>
                  <a:srgbClr val="FFFF00"/>
                </a:solidFill>
              </a:rPr>
              <a:t>App</a:t>
            </a:r>
            <a:endParaRPr lang="en-US" dirty="0"/>
          </a:p>
        </p:txBody>
      </p:sp>
      <p:pic>
        <p:nvPicPr>
          <p:cNvPr id="1032" name="Picture 8" descr="PyCharm Logo transparent PNG - StickPNG">
            <a:extLst>
              <a:ext uri="{FF2B5EF4-FFF2-40B4-BE49-F238E27FC236}">
                <a16:creationId xmlns:a16="http://schemas.microsoft.com/office/drawing/2014/main" id="{666101DE-D9D6-4468-853D-8086E5D3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744" y="2556679"/>
            <a:ext cx="413657" cy="4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posing your data science project to the world — Flask with Waitress! | by  Teena Jain | Brillio Data Science | Medium">
            <a:extLst>
              <a:ext uri="{FF2B5EF4-FFF2-40B4-BE49-F238E27FC236}">
                <a16:creationId xmlns:a16="http://schemas.microsoft.com/office/drawing/2014/main" id="{04389B0B-7D9B-44AC-AE11-673C1782F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2" t="40125" r="4882" b="45408"/>
          <a:stretch/>
        </p:blipFill>
        <p:spPr bwMode="auto">
          <a:xfrm>
            <a:off x="6153927" y="4246586"/>
            <a:ext cx="2364824" cy="620110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03A748D-971F-4F97-BBD7-C24D2462B6AB}"/>
              </a:ext>
            </a:extLst>
          </p:cNvPr>
          <p:cNvSpPr txBox="1"/>
          <p:nvPr/>
        </p:nvSpPr>
        <p:spPr>
          <a:xfrm>
            <a:off x="6153927" y="4899291"/>
            <a:ext cx="236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Web Server Gateway Interface (WSGI)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94E68E4-FFCF-4A9A-AB05-241174692BAF}"/>
              </a:ext>
            </a:extLst>
          </p:cNvPr>
          <p:cNvCxnSpPr>
            <a:cxnSpLocks/>
            <a:stCxn id="1026" idx="3"/>
            <a:endCxn id="1024" idx="2"/>
          </p:cNvCxnSpPr>
          <p:nvPr/>
        </p:nvCxnSpPr>
        <p:spPr>
          <a:xfrm>
            <a:off x="4951059" y="2596114"/>
            <a:ext cx="1145507" cy="1652556"/>
          </a:xfrm>
          <a:prstGeom prst="bentConnector3">
            <a:avLst>
              <a:gd name="adj1" fmla="val 50000"/>
            </a:avLst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Nginx Logo - LogoDix">
            <a:extLst>
              <a:ext uri="{FF2B5EF4-FFF2-40B4-BE49-F238E27FC236}">
                <a16:creationId xmlns:a16="http://schemas.microsoft.com/office/drawing/2014/main" id="{3315668A-E8D9-4ED9-BB80-BB3A88E54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t="5703" r="8593" b="10591"/>
          <a:stretch/>
        </p:blipFill>
        <p:spPr bwMode="auto">
          <a:xfrm>
            <a:off x="6143041" y="2258724"/>
            <a:ext cx="2391355" cy="662523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Chase CEO Jamie Dimon Became One of the Richest Men in Banking">
            <a:extLst>
              <a:ext uri="{FF2B5EF4-FFF2-40B4-BE49-F238E27FC236}">
                <a16:creationId xmlns:a16="http://schemas.microsoft.com/office/drawing/2014/main" id="{726D7ACD-4E36-4009-91EB-6277ABB57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r="9575"/>
          <a:stretch/>
        </p:blipFill>
        <p:spPr bwMode="auto">
          <a:xfrm>
            <a:off x="10185354" y="1675513"/>
            <a:ext cx="1773290" cy="1819428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03A9425-A155-4373-8355-D166B51E6CFC}"/>
              </a:ext>
            </a:extLst>
          </p:cNvPr>
          <p:cNvCxnSpPr>
            <a:cxnSpLocks/>
            <a:stCxn id="1036" idx="3"/>
            <a:endCxn id="59" idx="1"/>
          </p:cNvCxnSpPr>
          <p:nvPr/>
        </p:nvCxnSpPr>
        <p:spPr>
          <a:xfrm>
            <a:off x="8534396" y="2589986"/>
            <a:ext cx="1649630" cy="2735427"/>
          </a:xfrm>
          <a:prstGeom prst="bentConnector3">
            <a:avLst>
              <a:gd name="adj1" fmla="val 50000"/>
            </a:avLst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2452135-3015-4B8F-A8E5-06D39CA9A097}"/>
              </a:ext>
            </a:extLst>
          </p:cNvPr>
          <p:cNvSpPr txBox="1"/>
          <p:nvPr/>
        </p:nvSpPr>
        <p:spPr>
          <a:xfrm>
            <a:off x="10308402" y="1324273"/>
            <a:ext cx="152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Your Clients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6350CE-1EE0-4806-96D2-2B5CB95D8B5F}"/>
              </a:ext>
            </a:extLst>
          </p:cNvPr>
          <p:cNvCxnSpPr>
            <a:cxnSpLocks/>
            <a:stCxn id="1034" idx="0"/>
            <a:endCxn id="1036" idx="2"/>
          </p:cNvCxnSpPr>
          <p:nvPr/>
        </p:nvCxnSpPr>
        <p:spPr>
          <a:xfrm flipV="1">
            <a:off x="7336339" y="2921247"/>
            <a:ext cx="2380" cy="1325339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33F96D3-0063-4DED-903A-F66A19ACC7BE}"/>
              </a:ext>
            </a:extLst>
          </p:cNvPr>
          <p:cNvSpPr txBox="1"/>
          <p:nvPr/>
        </p:nvSpPr>
        <p:spPr>
          <a:xfrm>
            <a:off x="7403735" y="2955457"/>
            <a:ext cx="1464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Web Server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5D8A20-C0AA-4DB1-8A0D-5BE2D8B75F10}"/>
              </a:ext>
            </a:extLst>
          </p:cNvPr>
          <p:cNvSpPr txBox="1"/>
          <p:nvPr/>
        </p:nvSpPr>
        <p:spPr>
          <a:xfrm>
            <a:off x="10185354" y="3486208"/>
            <a:ext cx="1775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Access limited to certain pages</a:t>
            </a:r>
          </a:p>
        </p:txBody>
      </p:sp>
      <p:pic>
        <p:nvPicPr>
          <p:cNvPr id="59" name="Graphic 58" descr="Users outline">
            <a:extLst>
              <a:ext uri="{FF2B5EF4-FFF2-40B4-BE49-F238E27FC236}">
                <a16:creationId xmlns:a16="http://schemas.microsoft.com/office/drawing/2014/main" id="{87C21248-DB52-44F4-AA6A-9ACC5C842C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4026" y="4438768"/>
            <a:ext cx="1773290" cy="177329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149E492-986C-43CC-AC46-644D44317FDF}"/>
              </a:ext>
            </a:extLst>
          </p:cNvPr>
          <p:cNvSpPr txBox="1"/>
          <p:nvPr/>
        </p:nvSpPr>
        <p:spPr>
          <a:xfrm>
            <a:off x="10117630" y="4486204"/>
            <a:ext cx="1839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 &amp; Your Team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DCA2FF-7D5C-4C89-B176-8B6D57DBCB1C}"/>
              </a:ext>
            </a:extLst>
          </p:cNvPr>
          <p:cNvSpPr txBox="1"/>
          <p:nvPr/>
        </p:nvSpPr>
        <p:spPr>
          <a:xfrm>
            <a:off x="10153112" y="5873504"/>
            <a:ext cx="1775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Full Access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112590-4F83-4343-BB5C-C93739FF7EB9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 flipV="1">
            <a:off x="8534396" y="2585227"/>
            <a:ext cx="1650958" cy="4759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55E1F96-2204-4F41-BBCD-10086D2DD1B9}"/>
              </a:ext>
            </a:extLst>
          </p:cNvPr>
          <p:cNvGrpSpPr/>
          <p:nvPr/>
        </p:nvGrpSpPr>
        <p:grpSpPr>
          <a:xfrm>
            <a:off x="3420919" y="4068919"/>
            <a:ext cx="1772383" cy="1478103"/>
            <a:chOff x="3306011" y="3773658"/>
            <a:chExt cx="1772383" cy="1478103"/>
          </a:xfrm>
        </p:grpSpPr>
        <p:pic>
          <p:nvPicPr>
            <p:cNvPr id="69" name="Graphic 68" descr="Database with solid fill">
              <a:extLst>
                <a:ext uri="{FF2B5EF4-FFF2-40B4-BE49-F238E27FC236}">
                  <a16:creationId xmlns:a16="http://schemas.microsoft.com/office/drawing/2014/main" id="{EEC7318B-C855-4EAF-94DC-03A262D26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29821" y="3773658"/>
              <a:ext cx="1214708" cy="121470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76B438E-6C76-4741-A1F4-E414D552B7E8}"/>
                </a:ext>
              </a:extLst>
            </p:cNvPr>
            <p:cNvSpPr txBox="1"/>
            <p:nvPr/>
          </p:nvSpPr>
          <p:spPr>
            <a:xfrm>
              <a:off x="3306011" y="4882429"/>
              <a:ext cx="1772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Reference Data</a:t>
              </a:r>
              <a:endParaRPr lang="en-US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227EC74-C127-490E-8AC8-F66D1D973AA8}"/>
              </a:ext>
            </a:extLst>
          </p:cNvPr>
          <p:cNvSpPr txBox="1"/>
          <p:nvPr/>
        </p:nvSpPr>
        <p:spPr>
          <a:xfrm>
            <a:off x="3171226" y="6256026"/>
            <a:ext cx="257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Execution System Client</a:t>
            </a:r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7484727-9622-4B72-BADC-6A46A6EBD0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5461" y="5693568"/>
            <a:ext cx="1769112" cy="54202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AE73F27-E4E1-49CF-A60E-5DA12A419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6" t="34556" r="29462" b="33596"/>
          <a:stretch/>
        </p:blipFill>
        <p:spPr bwMode="auto">
          <a:xfrm>
            <a:off x="468027" y="5555653"/>
            <a:ext cx="1985699" cy="817853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8DAB4AA-9EE4-4D38-B869-A47DA812B811}"/>
              </a:ext>
            </a:extLst>
          </p:cNvPr>
          <p:cNvSpPr txBox="1"/>
          <p:nvPr/>
        </p:nvSpPr>
        <p:spPr>
          <a:xfrm>
            <a:off x="185158" y="5176290"/>
            <a:ext cx="257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Your Trading Account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3BD31EF-E2DD-473C-98CE-9B837261B37F}"/>
              </a:ext>
            </a:extLst>
          </p:cNvPr>
          <p:cNvCxnSpPr>
            <a:cxnSpLocks/>
            <a:stCxn id="1042" idx="3"/>
            <a:endCxn id="77" idx="1"/>
          </p:cNvCxnSpPr>
          <p:nvPr/>
        </p:nvCxnSpPr>
        <p:spPr>
          <a:xfrm>
            <a:off x="2453726" y="5964580"/>
            <a:ext cx="991735" cy="1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GitHub Logomark">
            <a:extLst>
              <a:ext uri="{FF2B5EF4-FFF2-40B4-BE49-F238E27FC236}">
                <a16:creationId xmlns:a16="http://schemas.microsoft.com/office/drawing/2014/main" id="{908FE6A4-3300-4DD5-BCE2-C2403FF7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13" y="1792297"/>
            <a:ext cx="1001486" cy="1001486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1456799-F9E0-43F7-9257-978559DC8963}"/>
              </a:ext>
            </a:extLst>
          </p:cNvPr>
          <p:cNvSpPr txBox="1"/>
          <p:nvPr/>
        </p:nvSpPr>
        <p:spPr>
          <a:xfrm>
            <a:off x="752352" y="1398485"/>
            <a:ext cx="257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Your GitHub Repo</a:t>
            </a:r>
            <a:endParaRPr lang="en-US" dirty="0"/>
          </a:p>
        </p:txBody>
      </p:sp>
      <p:pic>
        <p:nvPicPr>
          <p:cNvPr id="105" name="Graphic 104" descr="Users outline">
            <a:extLst>
              <a:ext uri="{FF2B5EF4-FFF2-40B4-BE49-F238E27FC236}">
                <a16:creationId xmlns:a16="http://schemas.microsoft.com/office/drawing/2014/main" id="{E0953192-C7CB-4553-B07D-9644A60713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997" y="2690746"/>
            <a:ext cx="1159969" cy="115996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D5E3A7BA-B495-4E12-A31F-116B36A7321D}"/>
              </a:ext>
            </a:extLst>
          </p:cNvPr>
          <p:cNvSpPr txBox="1"/>
          <p:nvPr/>
        </p:nvSpPr>
        <p:spPr>
          <a:xfrm>
            <a:off x="1321016" y="2894685"/>
            <a:ext cx="1793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 &amp; </a:t>
            </a:r>
          </a:p>
          <a:p>
            <a:r>
              <a:rPr lang="en-US" b="1" dirty="0">
                <a:solidFill>
                  <a:srgbClr val="FFFF00"/>
                </a:solidFill>
              </a:rPr>
              <a:t>Your Team</a:t>
            </a:r>
            <a:endParaRPr lang="en-US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7176348-29C2-45DB-A943-0CBC6F819895}"/>
              </a:ext>
            </a:extLst>
          </p:cNvPr>
          <p:cNvCxnSpPr>
            <a:cxnSpLocks/>
            <a:stCxn id="1046" idx="3"/>
            <a:endCxn id="1026" idx="1"/>
          </p:cNvCxnSpPr>
          <p:nvPr/>
        </p:nvCxnSpPr>
        <p:spPr>
          <a:xfrm>
            <a:off x="2539699" y="2293040"/>
            <a:ext cx="901644" cy="303074"/>
          </a:xfrm>
          <a:prstGeom prst="bentConnector3">
            <a:avLst>
              <a:gd name="adj1" fmla="val 50000"/>
            </a:avLst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0DC7080-8007-4B6E-915F-657D8606249C}"/>
              </a:ext>
            </a:extLst>
          </p:cNvPr>
          <p:cNvSpPr txBox="1"/>
          <p:nvPr/>
        </p:nvSpPr>
        <p:spPr>
          <a:xfrm>
            <a:off x="-81446" y="4169957"/>
            <a:ext cx="1793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FF00"/>
                </a:solidFill>
              </a:rPr>
              <a:t>Other Internet Data Sources</a:t>
            </a:r>
            <a:endParaRPr 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DE8F414-6973-422E-8E8F-483523DC4EAF}"/>
              </a:ext>
            </a:extLst>
          </p:cNvPr>
          <p:cNvCxnSpPr>
            <a:cxnSpLocks/>
            <a:endCxn id="1046" idx="1"/>
          </p:cNvCxnSpPr>
          <p:nvPr/>
        </p:nvCxnSpPr>
        <p:spPr>
          <a:xfrm flipV="1">
            <a:off x="794983" y="2293040"/>
            <a:ext cx="743230" cy="720183"/>
          </a:xfrm>
          <a:prstGeom prst="bentConnector3">
            <a:avLst>
              <a:gd name="adj1" fmla="val -124"/>
            </a:avLst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27" descr="Internet Of Things with solid fill">
            <a:extLst>
              <a:ext uri="{FF2B5EF4-FFF2-40B4-BE49-F238E27FC236}">
                <a16:creationId xmlns:a16="http://schemas.microsoft.com/office/drawing/2014/main" id="{A0A95536-F8C9-4CA9-93B1-B94B79BF87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42563" y="3653322"/>
            <a:ext cx="1386406" cy="1386406"/>
          </a:xfrm>
          <a:prstGeom prst="rect">
            <a:avLst/>
          </a:prstGeom>
        </p:spPr>
      </p:pic>
      <p:sp>
        <p:nvSpPr>
          <p:cNvPr id="1024" name="Oval 1023">
            <a:extLst>
              <a:ext uri="{FF2B5EF4-FFF2-40B4-BE49-F238E27FC236}">
                <a16:creationId xmlns:a16="http://schemas.microsoft.com/office/drawing/2014/main" id="{F6B793BC-5B64-4C8E-85B0-D89A5B0B0B0E}"/>
              </a:ext>
            </a:extLst>
          </p:cNvPr>
          <p:cNvSpPr>
            <a:spLocks noChangeAspect="1"/>
          </p:cNvSpPr>
          <p:nvPr/>
        </p:nvSpPr>
        <p:spPr>
          <a:xfrm>
            <a:off x="6096566" y="4151006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6216F46-DEA9-4E5E-AA6F-5FE6D03EA0A1}"/>
              </a:ext>
            </a:extLst>
          </p:cNvPr>
          <p:cNvSpPr>
            <a:spLocks noChangeAspect="1"/>
          </p:cNvSpPr>
          <p:nvPr/>
        </p:nvSpPr>
        <p:spPr>
          <a:xfrm>
            <a:off x="6096566" y="4770071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69CFDA6-F727-49BE-8468-4A764EA40061}"/>
              </a:ext>
            </a:extLst>
          </p:cNvPr>
          <p:cNvSpPr>
            <a:spLocks noChangeAspect="1"/>
          </p:cNvSpPr>
          <p:nvPr/>
        </p:nvSpPr>
        <p:spPr>
          <a:xfrm>
            <a:off x="6096566" y="4361868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D0F5AB0-F6D1-4527-8193-D6AA4C46350C}"/>
              </a:ext>
            </a:extLst>
          </p:cNvPr>
          <p:cNvSpPr>
            <a:spLocks noChangeAspect="1"/>
          </p:cNvSpPr>
          <p:nvPr/>
        </p:nvSpPr>
        <p:spPr>
          <a:xfrm>
            <a:off x="6096566" y="4566855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DE714E57-B75C-418D-93D5-B4023070C8C1}"/>
              </a:ext>
            </a:extLst>
          </p:cNvPr>
          <p:cNvCxnSpPr>
            <a:cxnSpLocks/>
            <a:endCxn id="142" idx="2"/>
          </p:cNvCxnSpPr>
          <p:nvPr/>
        </p:nvCxnSpPr>
        <p:spPr>
          <a:xfrm>
            <a:off x="2803478" y="3907033"/>
            <a:ext cx="3293088" cy="552499"/>
          </a:xfrm>
          <a:prstGeom prst="bentConnector3">
            <a:avLst>
              <a:gd name="adj1" fmla="val 76598"/>
            </a:avLst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98A626F-3BCF-4D7F-BED0-A5E3C70C43AD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4721687" y="4664519"/>
            <a:ext cx="1374879" cy="6351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19FAB931-24BD-406C-A346-9C015ED04FD6}"/>
              </a:ext>
            </a:extLst>
          </p:cNvPr>
          <p:cNvCxnSpPr>
            <a:cxnSpLocks/>
            <a:stCxn id="77" idx="3"/>
            <a:endCxn id="141" idx="2"/>
          </p:cNvCxnSpPr>
          <p:nvPr/>
        </p:nvCxnSpPr>
        <p:spPr>
          <a:xfrm flipV="1">
            <a:off x="5214573" y="4867735"/>
            <a:ext cx="881993" cy="1096846"/>
          </a:xfrm>
          <a:prstGeom prst="bentConnector3">
            <a:avLst>
              <a:gd name="adj1" fmla="val 39087"/>
            </a:avLst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1" name="Picture 24" descr="NSSM - the Non-Sucking Service Manager">
            <a:extLst>
              <a:ext uri="{FF2B5EF4-FFF2-40B4-BE49-F238E27FC236}">
                <a16:creationId xmlns:a16="http://schemas.microsoft.com/office/drawing/2014/main" id="{83AF7AF5-0951-4553-B647-25F7694DF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66" y="5725235"/>
            <a:ext cx="753376" cy="753376"/>
          </a:xfrm>
          <a:prstGeom prst="rect">
            <a:avLst/>
          </a:prstGeom>
          <a:noFill/>
          <a:effectLst>
            <a:glow rad="444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21B54998-F0AC-4FFE-AD59-7679830E0AB8}"/>
              </a:ext>
            </a:extLst>
          </p:cNvPr>
          <p:cNvSpPr txBox="1"/>
          <p:nvPr/>
        </p:nvSpPr>
        <p:spPr>
          <a:xfrm>
            <a:off x="6916338" y="5629241"/>
            <a:ext cx="1769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Non-Sucking Service Manager (NSSM)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0774C2-5727-40A2-8017-A75FB0AE0C6E}"/>
              </a:ext>
            </a:extLst>
          </p:cNvPr>
          <p:cNvSpPr txBox="1"/>
          <p:nvPr/>
        </p:nvSpPr>
        <p:spPr>
          <a:xfrm>
            <a:off x="146951" y="930787"/>
            <a:ext cx="3070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GitHub automatically tests &amp; updates the app on your server  when you push</a:t>
            </a: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8" grpId="0"/>
      <p:bldP spid="112" grpId="0"/>
      <p:bldP spid="1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VCM Setup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C951B1-1030-4594-8211-83EEE9927ECC}"/>
              </a:ext>
            </a:extLst>
          </p:cNvPr>
          <p:cNvSpPr txBox="1"/>
          <p:nvPr/>
        </p:nvSpPr>
        <p:spPr>
          <a:xfrm>
            <a:off x="233350" y="998255"/>
            <a:ext cx="117252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chemeClr val="tx1"/>
              </a:buClr>
              <a:buAutoNum type="arabicPeriod"/>
            </a:pPr>
            <a:r>
              <a:rPr lang="en-US" sz="3600" b="1" dirty="0">
                <a:solidFill>
                  <a:schemeClr val="accent3"/>
                </a:solidFill>
              </a:rPr>
              <a:t>Spin up a Windows VCM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/>
              </a:rPr>
              <a:t>https://vcm.duke.edu/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indent="-742950">
              <a:buClr>
                <a:schemeClr val="tx1"/>
              </a:buClr>
              <a:buAutoNum type="arabicPeriod"/>
            </a:pPr>
            <a:r>
              <a:rPr lang="en-US" sz="3600" b="1" dirty="0">
                <a:solidFill>
                  <a:schemeClr val="accent3"/>
                </a:solidFill>
              </a:rPr>
              <a:t>Be sure to turn it on and deactivate the auto shutdown</a:t>
            </a:r>
          </a:p>
          <a:p>
            <a:pPr marL="742950" indent="-742950">
              <a:buClr>
                <a:schemeClr val="tx1"/>
              </a:buClr>
              <a:buAutoNum type="arabicPeriod"/>
            </a:pPr>
            <a:r>
              <a:rPr lang="en-US" sz="3600" b="1" dirty="0">
                <a:solidFill>
                  <a:schemeClr val="accent3"/>
                </a:solidFill>
              </a:rPr>
              <a:t>Do a test connection on your VCM with Microsoft Remote Desktop 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200150" lvl="1" indent="-7429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You’ll need Cisco AnyConnect, instructions here: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4"/>
              </a:rPr>
              <a:t>https://oit.duke.edu/what-we-do/services/vpn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200150" lvl="1" indent="-7429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Mac Users will need to install </a:t>
            </a:r>
            <a:r>
              <a:rPr lang="en-US" sz="2800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Microsoft Remote Desktop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from the Apple Store: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5B839-5AE7-4CC1-A167-BF630C848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426" y="4641350"/>
            <a:ext cx="4072505" cy="16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4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Duke VCM Service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45A4BE6-D8A2-4628-833E-6FD81660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08" y="1204602"/>
            <a:ext cx="10812384" cy="4448796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42301-6235-4DFB-9C9F-A95DFCD128B0}"/>
              </a:ext>
            </a:extLst>
          </p:cNvPr>
          <p:cNvSpPr txBox="1"/>
          <p:nvPr/>
        </p:nvSpPr>
        <p:spPr>
          <a:xfrm flipH="1">
            <a:off x="4884846" y="2075649"/>
            <a:ext cx="2713689" cy="369332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If you don’t turn this off…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BF3391-6D1A-4D17-A2FB-1C3EC907336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671282" y="2260315"/>
            <a:ext cx="2213564" cy="616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4CB0C-77A4-4F11-B87B-422DC6E95358}"/>
              </a:ext>
            </a:extLst>
          </p:cNvPr>
          <p:cNvSpPr txBox="1"/>
          <p:nvPr/>
        </p:nvSpPr>
        <p:spPr>
          <a:xfrm flipH="1">
            <a:off x="2371318" y="3990279"/>
            <a:ext cx="5471916" cy="646331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…then you’ll need to log in to Duke VCM every day in order to turn your server back on so that you can use it.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57B6E7-EAF8-4AF6-83D1-D8794978CA9D}"/>
              </a:ext>
            </a:extLst>
          </p:cNvPr>
          <p:cNvCxnSpPr>
            <a:cxnSpLocks/>
          </p:cNvCxnSpPr>
          <p:nvPr/>
        </p:nvCxnSpPr>
        <p:spPr>
          <a:xfrm flipH="1" flipV="1">
            <a:off x="1378039" y="2075650"/>
            <a:ext cx="993279" cy="19146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60E719-9EA4-4B57-B441-FAF7A9961258}"/>
              </a:ext>
            </a:extLst>
          </p:cNvPr>
          <p:cNvSpPr txBox="1"/>
          <p:nvPr/>
        </p:nvSpPr>
        <p:spPr>
          <a:xfrm>
            <a:off x="4884846" y="5950985"/>
            <a:ext cx="7296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Bottom Line</a:t>
            </a:r>
            <a:r>
              <a:rPr lang="en-US" sz="2000" b="1" dirty="0">
                <a:solidFill>
                  <a:schemeClr val="accent2"/>
                </a:solidFill>
              </a:rPr>
              <a:t>: just un-check the button and write a little note that it’s for a class and you need an always-on server to host your app.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2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4" y="3006014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Breakout</a:t>
            </a:r>
          </a:p>
        </p:txBody>
      </p:sp>
    </p:spTree>
    <p:extLst>
      <p:ext uri="{BB962C8B-B14F-4D97-AF65-F5344CB8AC3E}">
        <p14:creationId xmlns:p14="http://schemas.microsoft.com/office/powerpoint/2010/main" val="342149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You’re here because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sz="48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B99C94-6946-49A5-84DB-336F40639AD7}"/>
              </a:ext>
            </a:extLst>
          </p:cNvPr>
          <p:cNvSpPr txBox="1"/>
          <p:nvPr/>
        </p:nvSpPr>
        <p:spPr>
          <a:xfrm>
            <a:off x="1500028" y="3119997"/>
            <a:ext cx="43048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2400" b="1" dirty="0">
                <a:solidFill>
                  <a:schemeClr val="accent3"/>
                </a:solidFill>
              </a:rPr>
              <a:t>You’re in one of my Duke FINTECH Courses</a:t>
            </a:r>
            <a:endParaRPr lang="en-US" sz="24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Congratulations!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This and other videos will be your guides for the course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We’ll be using some Duke-only resources, e.g., Duke VCM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8FC423-1102-4E19-9434-D6DBACF5ACC2}"/>
              </a:ext>
            </a:extLst>
          </p:cNvPr>
          <p:cNvSpPr txBox="1"/>
          <p:nvPr/>
        </p:nvSpPr>
        <p:spPr>
          <a:xfrm>
            <a:off x="2545179" y="1202693"/>
            <a:ext cx="710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 want to build a trading system.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14F88-130C-45E1-8C5E-8A61E95E7402}"/>
              </a:ext>
            </a:extLst>
          </p:cNvPr>
          <p:cNvSpPr txBox="1"/>
          <p:nvPr/>
        </p:nvSpPr>
        <p:spPr>
          <a:xfrm>
            <a:off x="6857138" y="2730839"/>
            <a:ext cx="51764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2400" b="1" dirty="0">
                <a:solidFill>
                  <a:schemeClr val="accent3"/>
                </a:solidFill>
              </a:rPr>
              <a:t>You’re following along on the Internet</a:t>
            </a:r>
            <a:endParaRPr lang="en-US" sz="24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Welcome!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These videos can still help you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Many publicly available substitutes exist for the Duke-specific resources we use</a:t>
            </a: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</a:p>
          <a:p>
            <a:pPr>
              <a:buClr>
                <a:schemeClr val="accent6"/>
              </a:buClr>
            </a:pP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	 </a:t>
            </a:r>
            <a:r>
              <a:rPr lang="en-US" sz="2000" dirty="0"/>
              <a:t>let me know if something works 	   	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particularly well for you.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Take a look at the Duke FINTECH Master of Engineering Program: </a:t>
            </a:r>
            <a:r>
              <a:rPr lang="en-US" sz="2000" dirty="0">
                <a:hlinkClick r:id="rId3"/>
              </a:rPr>
              <a:t>https://fintech.meng.duke.edu/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2C730C-245A-433B-834A-968A38D99951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4849402" y="1849024"/>
            <a:ext cx="1246596" cy="1270973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61919A-FC55-4BC7-9BA5-891459BF3A7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095998" y="1849024"/>
            <a:ext cx="818510" cy="841762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2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Trading App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Functional Requirements</a:t>
            </a:r>
            <a:endParaRPr lang="en-US" sz="48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B99C94-6946-49A5-84DB-336F40639AD7}"/>
              </a:ext>
            </a:extLst>
          </p:cNvPr>
          <p:cNvSpPr txBox="1"/>
          <p:nvPr/>
        </p:nvSpPr>
        <p:spPr>
          <a:xfrm>
            <a:off x="233353" y="1694151"/>
            <a:ext cx="117252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Stays on and running all the time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Safely reboots/restarts in the event of system failure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Accessible as an interactive web site</a:t>
            </a:r>
            <a:endParaRPr lang="en-US" sz="2000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Uses SSL – avoid warning messages in browsers &amp; improve page rank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8FC423-1102-4E19-9434-D6DBACF5ACC2}"/>
              </a:ext>
            </a:extLst>
          </p:cNvPr>
          <p:cNvSpPr txBox="1"/>
          <p:nvPr/>
        </p:nvSpPr>
        <p:spPr>
          <a:xfrm>
            <a:off x="233353" y="992235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live trading app:</a:t>
            </a:r>
          </a:p>
        </p:txBody>
      </p:sp>
    </p:spTree>
    <p:extLst>
      <p:ext uri="{BB962C8B-B14F-4D97-AF65-F5344CB8AC3E}">
        <p14:creationId xmlns:p14="http://schemas.microsoft.com/office/powerpoint/2010/main" val="32571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Fix “Your Connection is Not Private” Error - Panda Security">
            <a:extLst>
              <a:ext uri="{FF2B5EF4-FFF2-40B4-BE49-F238E27FC236}">
                <a16:creationId xmlns:a16="http://schemas.microsoft.com/office/drawing/2014/main" id="{7DD83995-C50F-401E-AFFA-BDDEFAF6B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6" t="6731" r="7386" b="10192"/>
          <a:stretch/>
        </p:blipFill>
        <p:spPr bwMode="auto">
          <a:xfrm>
            <a:off x="858982" y="484909"/>
            <a:ext cx="10432473" cy="5652655"/>
          </a:xfrm>
          <a:prstGeom prst="rect">
            <a:avLst/>
          </a:prstGeom>
          <a:noFill/>
          <a:ln w="412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Trading App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Functional Requirements</a:t>
            </a:r>
            <a:endParaRPr lang="en-US" sz="48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B99C94-6946-49A5-84DB-336F40639AD7}"/>
              </a:ext>
            </a:extLst>
          </p:cNvPr>
          <p:cNvSpPr txBox="1"/>
          <p:nvPr/>
        </p:nvSpPr>
        <p:spPr>
          <a:xfrm>
            <a:off x="233353" y="1694151"/>
            <a:ext cx="1172529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Stays on and running all the time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Safely reboots/restarts in the event of system failure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Accessible as an interactive web site</a:t>
            </a:r>
            <a:endParaRPr lang="en-US" sz="2000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Uses SSL – avoid warning messages in browsers &amp; improve page rank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Easy for developers (i.e., you) to work with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Communicates with trade execution systems for placing orders and querying account information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Sensitive pages containing proprietary data can be password protected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b="1" u="sng" dirty="0"/>
              <a:t>FREE</a:t>
            </a:r>
            <a:r>
              <a:rPr lang="en-US" sz="2600" b="1" dirty="0"/>
              <a:t> </a:t>
            </a:r>
            <a:r>
              <a:rPr lang="en-US" sz="2600" dirty="0"/>
              <a:t>for Duke students with the option of being </a:t>
            </a:r>
            <a:r>
              <a:rPr lang="en-US" sz="2600" b="1" u="sng" dirty="0"/>
              <a:t>owned &amp; hosted by you</a:t>
            </a:r>
            <a:r>
              <a:rPr lang="en-US" sz="2600" dirty="0"/>
              <a:t>; i.e., </a:t>
            </a:r>
            <a:r>
              <a:rPr lang="en-US" sz="2600" i="1" dirty="0"/>
              <a:t>not</a:t>
            </a:r>
            <a:r>
              <a:rPr lang="en-US" sz="2600" dirty="0"/>
              <a:t> an external company like Heroku or AWS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Provides a smooth workflow for updating, viewing, and troubleshooting in a team environment with multiple collaborators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8FC423-1102-4E19-9434-D6DBACF5ACC2}"/>
              </a:ext>
            </a:extLst>
          </p:cNvPr>
          <p:cNvSpPr txBox="1"/>
          <p:nvPr/>
        </p:nvSpPr>
        <p:spPr>
          <a:xfrm>
            <a:off x="233353" y="992235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live trading app:</a:t>
            </a:r>
          </a:p>
        </p:txBody>
      </p:sp>
    </p:spTree>
    <p:extLst>
      <p:ext uri="{BB962C8B-B14F-4D97-AF65-F5344CB8AC3E}">
        <p14:creationId xmlns:p14="http://schemas.microsoft.com/office/powerpoint/2010/main" val="26541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Trading App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System Architecture</a:t>
            </a:r>
            <a:endParaRPr lang="en-US" sz="48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185158" y="903766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0F233-A4B4-4534-8FEA-6FEEE270F875}"/>
              </a:ext>
            </a:extLst>
          </p:cNvPr>
          <p:cNvSpPr/>
          <p:nvPr/>
        </p:nvSpPr>
        <p:spPr>
          <a:xfrm>
            <a:off x="3200805" y="1773249"/>
            <a:ext cx="5725885" cy="5017330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F3AF3-FB61-4240-9463-F38DB534C47D}"/>
              </a:ext>
            </a:extLst>
          </p:cNvPr>
          <p:cNvSpPr txBox="1"/>
          <p:nvPr/>
        </p:nvSpPr>
        <p:spPr>
          <a:xfrm>
            <a:off x="3200805" y="1075222"/>
            <a:ext cx="57903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Your Server:		</a:t>
            </a:r>
            <a:r>
              <a:rPr lang="en-US" b="1" dirty="0">
                <a:solidFill>
                  <a:schemeClr val="accent3"/>
                </a:solidFill>
              </a:rPr>
              <a:t>(uses WINDOWS)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A computer that is always turned on and connected to the Internet. 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F6B793BC-5B64-4C8E-85B0-D89A5B0B0B0E}"/>
              </a:ext>
            </a:extLst>
          </p:cNvPr>
          <p:cNvSpPr>
            <a:spLocks noChangeAspect="1"/>
          </p:cNvSpPr>
          <p:nvPr/>
        </p:nvSpPr>
        <p:spPr>
          <a:xfrm>
            <a:off x="6096566" y="4151006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6216F46-DEA9-4E5E-AA6F-5FE6D03EA0A1}"/>
              </a:ext>
            </a:extLst>
          </p:cNvPr>
          <p:cNvSpPr>
            <a:spLocks noChangeAspect="1"/>
          </p:cNvSpPr>
          <p:nvPr/>
        </p:nvSpPr>
        <p:spPr>
          <a:xfrm>
            <a:off x="6096566" y="4770071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69CFDA6-F727-49BE-8468-4A764EA40061}"/>
              </a:ext>
            </a:extLst>
          </p:cNvPr>
          <p:cNvSpPr>
            <a:spLocks noChangeAspect="1"/>
          </p:cNvSpPr>
          <p:nvPr/>
        </p:nvSpPr>
        <p:spPr>
          <a:xfrm>
            <a:off x="6096566" y="4361868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D0F5AB0-F6D1-4527-8193-D6AA4C46350C}"/>
              </a:ext>
            </a:extLst>
          </p:cNvPr>
          <p:cNvSpPr>
            <a:spLocks noChangeAspect="1"/>
          </p:cNvSpPr>
          <p:nvPr/>
        </p:nvSpPr>
        <p:spPr>
          <a:xfrm>
            <a:off x="6096566" y="4566855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Where to Get a 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7F7B7E-C002-4330-9E9A-BE76C4745254}"/>
              </a:ext>
            </a:extLst>
          </p:cNvPr>
          <p:cNvSpPr txBox="1"/>
          <p:nvPr/>
        </p:nvSpPr>
        <p:spPr>
          <a:xfrm>
            <a:off x="233352" y="852869"/>
            <a:ext cx="117252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You have to run your app on something. You have a few options: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Buy a computer, connect it to the Internet, configure it for remote access, leave it on 24/7 and just use that.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Use a service like AWS, Heroku, Digital Ocean, or similar.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If you’re with a university or large organization, use their server offering. Usually called VPS (virtual private server), VCM (virtual computing machine), or something similar. Call/message your IT office and ask but </a:t>
            </a:r>
            <a:r>
              <a:rPr lang="en-US" sz="2400" b="1" u="sng" dirty="0"/>
              <a:t>watch out for tech transfer obligations</a:t>
            </a:r>
            <a:r>
              <a:rPr lang="en-US" sz="2400" dirty="0"/>
              <a:t> that grant the organization rights to intellectual property that you develop using their resources.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C951B1-1030-4594-8211-83EEE9927ECC}"/>
              </a:ext>
            </a:extLst>
          </p:cNvPr>
          <p:cNvSpPr txBox="1"/>
          <p:nvPr/>
        </p:nvSpPr>
        <p:spPr>
          <a:xfrm>
            <a:off x="233351" y="4106108"/>
            <a:ext cx="11725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point is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get yourself a server set up so that you’ve got admin rights, it’s reliably connected to the Internet, and accessible remotely.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3C832C-9BA9-4FAE-BF34-CB11133EE54E}"/>
              </a:ext>
            </a:extLst>
          </p:cNvPr>
          <p:cNvSpPr txBox="1"/>
          <p:nvPr/>
        </p:nvSpPr>
        <p:spPr>
          <a:xfrm>
            <a:off x="233353" y="6005131"/>
            <a:ext cx="1172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Duke students in my courses should use Duke OIT’s VCM service.</a:t>
            </a:r>
          </a:p>
        </p:txBody>
      </p:sp>
    </p:spTree>
    <p:extLst>
      <p:ext uri="{BB962C8B-B14F-4D97-AF65-F5344CB8AC3E}">
        <p14:creationId xmlns:p14="http://schemas.microsoft.com/office/powerpoint/2010/main" val="32943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Trading App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System Architecture</a:t>
            </a:r>
            <a:endParaRPr lang="en-US" sz="48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185158" y="903766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0F233-A4B4-4534-8FEA-6FEEE270F875}"/>
              </a:ext>
            </a:extLst>
          </p:cNvPr>
          <p:cNvSpPr/>
          <p:nvPr/>
        </p:nvSpPr>
        <p:spPr>
          <a:xfrm>
            <a:off x="3200805" y="1773249"/>
            <a:ext cx="5725885" cy="5017330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F3AF3-FB61-4240-9463-F38DB534C47D}"/>
              </a:ext>
            </a:extLst>
          </p:cNvPr>
          <p:cNvSpPr txBox="1"/>
          <p:nvPr/>
        </p:nvSpPr>
        <p:spPr>
          <a:xfrm>
            <a:off x="3200805" y="1075222"/>
            <a:ext cx="57903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Your Server:		</a:t>
            </a:r>
            <a:r>
              <a:rPr lang="en-US" b="1" dirty="0">
                <a:solidFill>
                  <a:schemeClr val="accent3"/>
                </a:solidFill>
              </a:rPr>
              <a:t>(uses WINDOWS)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sz="1600" dirty="0">
                <a:solidFill>
                  <a:srgbClr val="FFFF00"/>
                </a:solidFill>
              </a:rPr>
              <a:t>A computer that is always turned on and connected to the Internet. </a:t>
            </a:r>
            <a:endParaRPr lang="en-US" sz="1600" b="1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6DA705-784D-4E3B-8A56-8DADE8BB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43" y="1987624"/>
            <a:ext cx="1509716" cy="1216979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8D4B69D-1F18-40E2-92C4-36F432BFEA96}"/>
              </a:ext>
            </a:extLst>
          </p:cNvPr>
          <p:cNvSpPr txBox="1"/>
          <p:nvPr/>
        </p:nvSpPr>
        <p:spPr>
          <a:xfrm>
            <a:off x="3306011" y="3204603"/>
            <a:ext cx="17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Your Trading </a:t>
            </a:r>
            <a:r>
              <a:rPr lang="en-US" b="1" dirty="0">
                <a:solidFill>
                  <a:srgbClr val="FFFF00"/>
                </a:solidFill>
              </a:rPr>
              <a:t>App</a:t>
            </a:r>
            <a:endParaRPr lang="en-US" dirty="0"/>
          </a:p>
        </p:txBody>
      </p:sp>
      <p:pic>
        <p:nvPicPr>
          <p:cNvPr id="1032" name="Picture 8" descr="PyCharm Logo transparent PNG - StickPNG">
            <a:extLst>
              <a:ext uri="{FF2B5EF4-FFF2-40B4-BE49-F238E27FC236}">
                <a16:creationId xmlns:a16="http://schemas.microsoft.com/office/drawing/2014/main" id="{666101DE-D9D6-4468-853D-8086E5D3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744" y="2556679"/>
            <a:ext cx="413657" cy="4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posing your data science project to the world — Flask with Waitress! | by  Teena Jain | Brillio Data Science | Medium">
            <a:extLst>
              <a:ext uri="{FF2B5EF4-FFF2-40B4-BE49-F238E27FC236}">
                <a16:creationId xmlns:a16="http://schemas.microsoft.com/office/drawing/2014/main" id="{04389B0B-7D9B-44AC-AE11-673C1782F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2" t="40125" r="4882" b="45408"/>
          <a:stretch/>
        </p:blipFill>
        <p:spPr bwMode="auto">
          <a:xfrm>
            <a:off x="6153927" y="4246586"/>
            <a:ext cx="2364824" cy="620110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03A748D-971F-4F97-BBD7-C24D2462B6AB}"/>
              </a:ext>
            </a:extLst>
          </p:cNvPr>
          <p:cNvSpPr txBox="1"/>
          <p:nvPr/>
        </p:nvSpPr>
        <p:spPr>
          <a:xfrm>
            <a:off x="6153927" y="4899291"/>
            <a:ext cx="236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Web Server Gateway Interface (WSGI)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94E68E4-FFCF-4A9A-AB05-241174692BAF}"/>
              </a:ext>
            </a:extLst>
          </p:cNvPr>
          <p:cNvCxnSpPr>
            <a:cxnSpLocks/>
            <a:stCxn id="1026" idx="3"/>
            <a:endCxn id="1024" idx="2"/>
          </p:cNvCxnSpPr>
          <p:nvPr/>
        </p:nvCxnSpPr>
        <p:spPr>
          <a:xfrm>
            <a:off x="4951059" y="2596114"/>
            <a:ext cx="1145507" cy="1652556"/>
          </a:xfrm>
          <a:prstGeom prst="bentConnector3">
            <a:avLst>
              <a:gd name="adj1" fmla="val 50000"/>
            </a:avLst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Nginx Logo - LogoDix">
            <a:extLst>
              <a:ext uri="{FF2B5EF4-FFF2-40B4-BE49-F238E27FC236}">
                <a16:creationId xmlns:a16="http://schemas.microsoft.com/office/drawing/2014/main" id="{3315668A-E8D9-4ED9-BB80-BB3A88E54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t="5703" r="8593" b="10591"/>
          <a:stretch/>
        </p:blipFill>
        <p:spPr bwMode="auto">
          <a:xfrm>
            <a:off x="6143041" y="2258724"/>
            <a:ext cx="2391355" cy="662523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Chase CEO Jamie Dimon Became One of the Richest Men in Banking">
            <a:extLst>
              <a:ext uri="{FF2B5EF4-FFF2-40B4-BE49-F238E27FC236}">
                <a16:creationId xmlns:a16="http://schemas.microsoft.com/office/drawing/2014/main" id="{726D7ACD-4E36-4009-91EB-6277ABB57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r="9575"/>
          <a:stretch/>
        </p:blipFill>
        <p:spPr bwMode="auto">
          <a:xfrm>
            <a:off x="10185354" y="1675513"/>
            <a:ext cx="1773290" cy="1819428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03A9425-A155-4373-8355-D166B51E6CFC}"/>
              </a:ext>
            </a:extLst>
          </p:cNvPr>
          <p:cNvCxnSpPr>
            <a:cxnSpLocks/>
            <a:stCxn id="1036" idx="3"/>
            <a:endCxn id="59" idx="1"/>
          </p:cNvCxnSpPr>
          <p:nvPr/>
        </p:nvCxnSpPr>
        <p:spPr>
          <a:xfrm>
            <a:off x="8534396" y="2589986"/>
            <a:ext cx="1649630" cy="2735427"/>
          </a:xfrm>
          <a:prstGeom prst="bentConnector3">
            <a:avLst>
              <a:gd name="adj1" fmla="val 50000"/>
            </a:avLst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2452135-3015-4B8F-A8E5-06D39CA9A097}"/>
              </a:ext>
            </a:extLst>
          </p:cNvPr>
          <p:cNvSpPr txBox="1"/>
          <p:nvPr/>
        </p:nvSpPr>
        <p:spPr>
          <a:xfrm>
            <a:off x="10308402" y="1324273"/>
            <a:ext cx="152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Your Clients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6350CE-1EE0-4806-96D2-2B5CB95D8B5F}"/>
              </a:ext>
            </a:extLst>
          </p:cNvPr>
          <p:cNvCxnSpPr>
            <a:cxnSpLocks/>
            <a:stCxn id="1034" idx="0"/>
            <a:endCxn id="1036" idx="2"/>
          </p:cNvCxnSpPr>
          <p:nvPr/>
        </p:nvCxnSpPr>
        <p:spPr>
          <a:xfrm flipV="1">
            <a:off x="7336339" y="2921247"/>
            <a:ext cx="2380" cy="1325339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33F96D3-0063-4DED-903A-F66A19ACC7BE}"/>
              </a:ext>
            </a:extLst>
          </p:cNvPr>
          <p:cNvSpPr txBox="1"/>
          <p:nvPr/>
        </p:nvSpPr>
        <p:spPr>
          <a:xfrm>
            <a:off x="7403735" y="2955457"/>
            <a:ext cx="1464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Web Server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5D8A20-C0AA-4DB1-8A0D-5BE2D8B75F10}"/>
              </a:ext>
            </a:extLst>
          </p:cNvPr>
          <p:cNvSpPr txBox="1"/>
          <p:nvPr/>
        </p:nvSpPr>
        <p:spPr>
          <a:xfrm>
            <a:off x="10185354" y="3486208"/>
            <a:ext cx="1775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Access limited to certain pages</a:t>
            </a:r>
          </a:p>
        </p:txBody>
      </p:sp>
      <p:pic>
        <p:nvPicPr>
          <p:cNvPr id="59" name="Graphic 58" descr="Users outline">
            <a:extLst>
              <a:ext uri="{FF2B5EF4-FFF2-40B4-BE49-F238E27FC236}">
                <a16:creationId xmlns:a16="http://schemas.microsoft.com/office/drawing/2014/main" id="{87C21248-DB52-44F4-AA6A-9ACC5C842C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4026" y="4438768"/>
            <a:ext cx="1773290" cy="177329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149E492-986C-43CC-AC46-644D44317FDF}"/>
              </a:ext>
            </a:extLst>
          </p:cNvPr>
          <p:cNvSpPr txBox="1"/>
          <p:nvPr/>
        </p:nvSpPr>
        <p:spPr>
          <a:xfrm>
            <a:off x="10117630" y="4486204"/>
            <a:ext cx="1839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You &amp; Your Team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DCA2FF-7D5C-4C89-B176-8B6D57DBCB1C}"/>
              </a:ext>
            </a:extLst>
          </p:cNvPr>
          <p:cNvSpPr txBox="1"/>
          <p:nvPr/>
        </p:nvSpPr>
        <p:spPr>
          <a:xfrm>
            <a:off x="10153112" y="5873504"/>
            <a:ext cx="1775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Full Access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112590-4F83-4343-BB5C-C93739FF7EB9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 flipV="1">
            <a:off x="8534396" y="2585227"/>
            <a:ext cx="1650958" cy="4759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F6B793BC-5B64-4C8E-85B0-D89A5B0B0B0E}"/>
              </a:ext>
            </a:extLst>
          </p:cNvPr>
          <p:cNvSpPr>
            <a:spLocks noChangeAspect="1"/>
          </p:cNvSpPr>
          <p:nvPr/>
        </p:nvSpPr>
        <p:spPr>
          <a:xfrm>
            <a:off x="6096566" y="4151006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6216F46-DEA9-4E5E-AA6F-5FE6D03EA0A1}"/>
              </a:ext>
            </a:extLst>
          </p:cNvPr>
          <p:cNvSpPr>
            <a:spLocks noChangeAspect="1"/>
          </p:cNvSpPr>
          <p:nvPr/>
        </p:nvSpPr>
        <p:spPr>
          <a:xfrm>
            <a:off x="6096566" y="4770071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69CFDA6-F727-49BE-8468-4A764EA40061}"/>
              </a:ext>
            </a:extLst>
          </p:cNvPr>
          <p:cNvSpPr>
            <a:spLocks noChangeAspect="1"/>
          </p:cNvSpPr>
          <p:nvPr/>
        </p:nvSpPr>
        <p:spPr>
          <a:xfrm>
            <a:off x="6096566" y="4361868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D0F5AB0-F6D1-4527-8193-D6AA4C46350C}"/>
              </a:ext>
            </a:extLst>
          </p:cNvPr>
          <p:cNvSpPr>
            <a:spLocks noChangeAspect="1"/>
          </p:cNvSpPr>
          <p:nvPr/>
        </p:nvSpPr>
        <p:spPr>
          <a:xfrm>
            <a:off x="6096566" y="4566855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53" grpId="0"/>
      <p:bldP spid="63" grpId="0"/>
      <p:bldP spid="65" grpId="0"/>
      <p:bldP spid="7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Trading App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Workflow</a:t>
            </a:r>
            <a:endParaRPr lang="en-US" sz="48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B99C94-6946-49A5-84DB-336F40639AD7}"/>
              </a:ext>
            </a:extLst>
          </p:cNvPr>
          <p:cNvSpPr txBox="1"/>
          <p:nvPr/>
        </p:nvSpPr>
        <p:spPr>
          <a:xfrm>
            <a:off x="233352" y="922144"/>
            <a:ext cx="117252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Apps are complex. Things change over time. </a:t>
            </a:r>
            <a:r>
              <a:rPr lang="en-US" sz="2800" b="1" dirty="0"/>
              <a:t>💩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happens. For example: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You upgrade to a new data provider that provides data in a different structure (say, JSON instead of XML), requiring you to change your app’s onboarding code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Something weird occurs (a company issues a dividend on a non-trading day,  you get a NULL, NA, None, empty, value when you expected something else, a new error message from your data vendor… and so on) requiring you to make a quick fix (usually at 3am, while you’re travelling, on the day before a presentation)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You want to add new code, fix a bug, or otherwise update your app</a:t>
            </a:r>
            <a:endParaRPr lang="en-US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8FC423-1102-4E19-9434-D6DBACF5ACC2}"/>
              </a:ext>
            </a:extLst>
          </p:cNvPr>
          <p:cNvSpPr txBox="1"/>
          <p:nvPr/>
        </p:nvSpPr>
        <p:spPr>
          <a:xfrm>
            <a:off x="233351" y="4154066"/>
            <a:ext cx="11725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</a:t>
            </a:r>
            <a:r>
              <a:rPr lang="en-US" sz="3600" b="1" dirty="0">
                <a:solidFill>
                  <a:schemeClr val="accent1"/>
                </a:solidFill>
              </a:rPr>
              <a:t>workflow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the disciplined process by which your team (or you) writes, updates, and tests your app.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E6CB7-CC6E-44FC-9DBA-4BD585370B47}"/>
              </a:ext>
            </a:extLst>
          </p:cNvPr>
          <p:cNvSpPr txBox="1"/>
          <p:nvPr/>
        </p:nvSpPr>
        <p:spPr>
          <a:xfrm>
            <a:off x="385751" y="5409655"/>
            <a:ext cx="11725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 long as you keep at it, a team with a good workflow will always </a:t>
            </a:r>
            <a:r>
              <a:rPr lang="en-US" sz="2400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eventually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arrive at a successful trading app given time and dedication… even if it takes years. In this way, a good workflow is more important to success than any app – which can fail at any time.</a:t>
            </a:r>
          </a:p>
        </p:txBody>
      </p:sp>
    </p:spTree>
    <p:extLst>
      <p:ext uri="{BB962C8B-B14F-4D97-AF65-F5344CB8AC3E}">
        <p14:creationId xmlns:p14="http://schemas.microsoft.com/office/powerpoint/2010/main" val="36713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4218</TotalTime>
  <Words>1116</Words>
  <Application>Microsoft Office PowerPoint</Application>
  <PresentationFormat>Widescreen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OCR A Extended</vt:lpstr>
      <vt:lpstr>Office Theme</vt:lpstr>
      <vt:lpstr>Jake Vestal</vt:lpstr>
      <vt:lpstr>You’re here because:</vt:lpstr>
      <vt:lpstr>Trading App: Functional Requirements</vt:lpstr>
      <vt:lpstr>PowerPoint Presentation</vt:lpstr>
      <vt:lpstr>Trading App: Functional Requirements</vt:lpstr>
      <vt:lpstr>Trading App: System Architecture</vt:lpstr>
      <vt:lpstr>Where to Get a Server</vt:lpstr>
      <vt:lpstr>Trading App: System Architecture</vt:lpstr>
      <vt:lpstr>Trading App: Workflow</vt:lpstr>
      <vt:lpstr>Trading App: System Architecture</vt:lpstr>
      <vt:lpstr>Reference Data</vt:lpstr>
      <vt:lpstr>Trading App: System Architecture</vt:lpstr>
      <vt:lpstr>VCM Setup</vt:lpstr>
      <vt:lpstr>Duke VCM Service</vt:lpstr>
      <vt:lpstr>Breakout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Kalina Martinova</dc:creator>
  <cp:lastModifiedBy>Jacob Vestal</cp:lastModifiedBy>
  <cp:revision>153</cp:revision>
  <dcterms:created xsi:type="dcterms:W3CDTF">2017-08-18T19:47:10Z</dcterms:created>
  <dcterms:modified xsi:type="dcterms:W3CDTF">2022-02-01T18:20:13Z</dcterms:modified>
</cp:coreProperties>
</file>