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0" r:id="rId3"/>
    <p:sldId id="366" r:id="rId4"/>
    <p:sldId id="370" r:id="rId5"/>
    <p:sldId id="367" r:id="rId6"/>
    <p:sldId id="377" r:id="rId7"/>
    <p:sldId id="368" r:id="rId8"/>
    <p:sldId id="369" r:id="rId9"/>
    <p:sldId id="331" r:id="rId10"/>
    <p:sldId id="364" r:id="rId11"/>
    <p:sldId id="365" r:id="rId12"/>
    <p:sldId id="348" r:id="rId13"/>
    <p:sldId id="378" r:id="rId14"/>
    <p:sldId id="376" r:id="rId15"/>
    <p:sldId id="3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60" userDrawn="1">
          <p15:clr>
            <a:srgbClr val="A4A3A4"/>
          </p15:clr>
        </p15:guide>
        <p15:guide id="3" pos="2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20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76" autoAdjust="0"/>
  </p:normalViewPr>
  <p:slideViewPr>
    <p:cSldViewPr snapToGrid="0" snapToObjects="1" showGuides="1">
      <p:cViewPr varScale="1">
        <p:scale>
          <a:sx n="84" d="100"/>
          <a:sy n="84" d="100"/>
        </p:scale>
        <p:origin x="1902" y="102"/>
      </p:cViewPr>
      <p:guideLst>
        <p:guide orient="horz" pos="2160"/>
        <p:guide pos="5160"/>
        <p:guide pos="25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A733A-0380-F245-9D76-DC5814196E7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4634-B573-1F4C-AD6D-A987BD5D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90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E771D-BA1F-804D-8CF3-493F3D0E308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F4E87-F010-1545-9F17-48A449C9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3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f2303159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3ff230315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77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6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22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85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36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0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8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29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5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50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8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89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45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5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E3B3-E536-4548-BCC4-2232555880ED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9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3494-D9CB-824C-BAA2-2972920E96E8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CD25-62D1-6C4A-9847-B952523A3AF5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2C1-3838-F74D-B48F-9D74A3EE7281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8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30DB-F5DD-A34E-9076-5608A7B833B3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9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2FB1-623D-E24B-9F19-AB275AC551FA}" type="datetime1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B0ED-D8AF-044A-A799-324267174C62}" type="datetime1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7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96AC-E22A-F142-A2F2-4B91C2AC724F}" type="datetime1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E7A4-8965-9A48-969B-6E245FC43B6B}" type="datetime1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3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AAE1-50F0-3A4A-8CAF-80358A1599E3}" type="datetime1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C9B2-1502-9745-A26D-EC74446F97CC}" type="datetime1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8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E6CC-2E4D-C640-8143-2F6EE4891E85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35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daddy.com/help/what-factors-affect-dns-propagation-time-1746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ingalpha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ekingalpha.com/symbol/AAP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daddy.com/en-ca/domains/domain-name-search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DA9CCF-4251-43D9-9458-EDCE5F642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094"/>
            <a:ext cx="12192000" cy="212954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A66AEDA-4F57-4D38-8B8E-D1700B804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98019"/>
            <a:ext cx="12192000" cy="138811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Jake Vestal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9EB7572-26C9-4833-811F-F143D2BB78B9}"/>
              </a:ext>
            </a:extLst>
          </p:cNvPr>
          <p:cNvSpPr txBox="1">
            <a:spLocks/>
          </p:cNvSpPr>
          <p:nvPr/>
        </p:nvSpPr>
        <p:spPr>
          <a:xfrm>
            <a:off x="0" y="4612811"/>
            <a:ext cx="12192000" cy="152744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Video 2</a:t>
            </a:r>
            <a:r>
              <a:rPr lang="en-US" sz="5600" dirty="0">
                <a:solidFill>
                  <a:schemeClr val="accent3"/>
                </a:solidFill>
              </a:rPr>
              <a:t>:</a:t>
            </a:r>
            <a:r>
              <a:rPr lang="en-US" sz="3733" dirty="0">
                <a:solidFill>
                  <a:schemeClr val="accent3"/>
                </a:solidFill>
              </a:rPr>
              <a:t> </a:t>
            </a:r>
          </a:p>
          <a:p>
            <a:r>
              <a:rPr lang="en-US" sz="4400" dirty="0">
                <a:solidFill>
                  <a:schemeClr val="accent3"/>
                </a:solidFill>
              </a:rPr>
              <a:t>DNS Setup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1AB449-0320-4894-AAAF-90A226F19C52}"/>
              </a:ext>
            </a:extLst>
          </p:cNvPr>
          <p:cNvSpPr/>
          <p:nvPr/>
        </p:nvSpPr>
        <p:spPr>
          <a:xfrm>
            <a:off x="226031" y="568467"/>
            <a:ext cx="7058347" cy="1628454"/>
          </a:xfrm>
          <a:prstGeom prst="rect">
            <a:avLst/>
          </a:prstGeom>
          <a:solidFill>
            <a:srgbClr val="002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66FF33"/>
                </a:solidFill>
                <a:latin typeface="OCR A Extended" panose="02010509020102010303" pitchFamily="50" charset="0"/>
              </a:rPr>
              <a:t>Design and Testing of Algorithmic Trading Systems 								 with Python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7AB29F-F38A-4DA1-A698-C30DE1F225E8}"/>
              </a:ext>
            </a:extLst>
          </p:cNvPr>
          <p:cNvCxnSpPr>
            <a:cxnSpLocks/>
          </p:cNvCxnSpPr>
          <p:nvPr/>
        </p:nvCxnSpPr>
        <p:spPr>
          <a:xfrm flipV="1">
            <a:off x="0" y="2541297"/>
            <a:ext cx="12192000" cy="207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99078-E585-4AB1-8422-968D2FC32583}"/>
              </a:ext>
            </a:extLst>
          </p:cNvPr>
          <p:cNvCxnSpPr>
            <a:cxnSpLocks/>
          </p:cNvCxnSpPr>
          <p:nvPr/>
        </p:nvCxnSpPr>
        <p:spPr>
          <a:xfrm flipV="1">
            <a:off x="0" y="433332"/>
            <a:ext cx="12192000" cy="207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4" y="30003"/>
            <a:ext cx="11773485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Configure Your DNS Entry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185158" y="903766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FBF40EF-4882-4B7B-9916-73C0280A1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356" y="1163149"/>
            <a:ext cx="8014597" cy="53927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FEEA49-8FAF-480E-92BD-AF1FA3ACBDB9}"/>
              </a:ext>
            </a:extLst>
          </p:cNvPr>
          <p:cNvSpPr/>
          <p:nvPr/>
        </p:nvSpPr>
        <p:spPr>
          <a:xfrm>
            <a:off x="9684330" y="2788921"/>
            <a:ext cx="831967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A628A-49DC-46D8-830D-1D2D9589A27F}"/>
              </a:ext>
            </a:extLst>
          </p:cNvPr>
          <p:cNvSpPr txBox="1"/>
          <p:nvPr/>
        </p:nvSpPr>
        <p:spPr>
          <a:xfrm>
            <a:off x="233353" y="1694151"/>
            <a:ext cx="352711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After you purchase a domain name, sign in to your account and go to “</a:t>
            </a:r>
            <a:r>
              <a:rPr lang="en-US" sz="2600" b="1" dirty="0">
                <a:solidFill>
                  <a:schemeClr val="accent3"/>
                </a:solidFill>
              </a:rPr>
              <a:t>My Products</a:t>
            </a:r>
            <a:r>
              <a:rPr lang="en-US" sz="2600" dirty="0"/>
              <a:t>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58541F-45BE-4662-8314-4047BABC7590}"/>
              </a:ext>
            </a:extLst>
          </p:cNvPr>
          <p:cNvCxnSpPr/>
          <p:nvPr/>
        </p:nvCxnSpPr>
        <p:spPr>
          <a:xfrm>
            <a:off x="3577590" y="3177540"/>
            <a:ext cx="5406390" cy="582930"/>
          </a:xfrm>
          <a:prstGeom prst="straightConnector1">
            <a:avLst/>
          </a:prstGeom>
          <a:ln w="349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68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2F2A1F-0413-4A7C-A76A-F1CEBC918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970" y="2338316"/>
            <a:ext cx="8078327" cy="103837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185158" y="903766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58541F-45BE-4662-8314-4047BABC7590}"/>
              </a:ext>
            </a:extLst>
          </p:cNvPr>
          <p:cNvCxnSpPr>
            <a:cxnSpLocks/>
          </p:cNvCxnSpPr>
          <p:nvPr/>
        </p:nvCxnSpPr>
        <p:spPr>
          <a:xfrm flipV="1">
            <a:off x="4916557" y="2857501"/>
            <a:ext cx="3763617" cy="1912570"/>
          </a:xfrm>
          <a:prstGeom prst="straightConnector1">
            <a:avLst/>
          </a:prstGeom>
          <a:ln w="349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0A628A-49DC-46D8-830D-1D2D9589A27F}"/>
              </a:ext>
            </a:extLst>
          </p:cNvPr>
          <p:cNvSpPr txBox="1"/>
          <p:nvPr/>
        </p:nvSpPr>
        <p:spPr>
          <a:xfrm>
            <a:off x="2902227" y="3818132"/>
            <a:ext cx="486554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In the “</a:t>
            </a:r>
            <a:r>
              <a:rPr lang="en-US" sz="2600" b="1" dirty="0">
                <a:solidFill>
                  <a:schemeClr val="accent3"/>
                </a:solidFill>
              </a:rPr>
              <a:t>My Products</a:t>
            </a:r>
            <a:r>
              <a:rPr lang="en-US" sz="2600" dirty="0"/>
              <a:t>” screen, scroll down to find your domain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Click “</a:t>
            </a:r>
            <a:r>
              <a:rPr lang="en-US" sz="2600" b="1" dirty="0">
                <a:solidFill>
                  <a:schemeClr val="accent3"/>
                </a:solidFill>
              </a:rPr>
              <a:t>DNS</a:t>
            </a:r>
            <a:r>
              <a:rPr lang="en-US" sz="2600" dirty="0"/>
              <a:t>”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BC46085-A26A-4DEB-A82E-DA22AB369C1B}"/>
              </a:ext>
            </a:extLst>
          </p:cNvPr>
          <p:cNvSpPr txBox="1">
            <a:spLocks/>
          </p:cNvSpPr>
          <p:nvPr/>
        </p:nvSpPr>
        <p:spPr>
          <a:xfrm>
            <a:off x="185157" y="39334"/>
            <a:ext cx="11725291" cy="845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Configure Your DNS Records</a:t>
            </a:r>
          </a:p>
        </p:txBody>
      </p:sp>
    </p:spTree>
    <p:extLst>
      <p:ext uri="{BB962C8B-B14F-4D97-AF65-F5344CB8AC3E}">
        <p14:creationId xmlns:p14="http://schemas.microsoft.com/office/powerpoint/2010/main" val="249562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185158" y="903766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24" name="Oval 1023">
            <a:extLst>
              <a:ext uri="{FF2B5EF4-FFF2-40B4-BE49-F238E27FC236}">
                <a16:creationId xmlns:a16="http://schemas.microsoft.com/office/drawing/2014/main" id="{F6B793BC-5B64-4C8E-85B0-D89A5B0B0B0E}"/>
              </a:ext>
            </a:extLst>
          </p:cNvPr>
          <p:cNvSpPr>
            <a:spLocks noChangeAspect="1"/>
          </p:cNvSpPr>
          <p:nvPr/>
        </p:nvSpPr>
        <p:spPr>
          <a:xfrm>
            <a:off x="6096566" y="4151006"/>
            <a:ext cx="195327" cy="195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6216F46-DEA9-4E5E-AA6F-5FE6D03EA0A1}"/>
              </a:ext>
            </a:extLst>
          </p:cNvPr>
          <p:cNvSpPr>
            <a:spLocks noChangeAspect="1"/>
          </p:cNvSpPr>
          <p:nvPr/>
        </p:nvSpPr>
        <p:spPr>
          <a:xfrm>
            <a:off x="6096566" y="4770071"/>
            <a:ext cx="195327" cy="195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69CFDA6-F727-49BE-8468-4A764EA40061}"/>
              </a:ext>
            </a:extLst>
          </p:cNvPr>
          <p:cNvSpPr>
            <a:spLocks noChangeAspect="1"/>
          </p:cNvSpPr>
          <p:nvPr/>
        </p:nvSpPr>
        <p:spPr>
          <a:xfrm>
            <a:off x="6096566" y="4361868"/>
            <a:ext cx="195327" cy="195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D0F5AB0-F6D1-4527-8193-D6AA4C46350C}"/>
              </a:ext>
            </a:extLst>
          </p:cNvPr>
          <p:cNvSpPr>
            <a:spLocks noChangeAspect="1"/>
          </p:cNvSpPr>
          <p:nvPr/>
        </p:nvSpPr>
        <p:spPr>
          <a:xfrm>
            <a:off x="6096566" y="4566855"/>
            <a:ext cx="195327" cy="195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4578D-2DF3-419F-8FF1-334FEFAA4511}"/>
              </a:ext>
            </a:extLst>
          </p:cNvPr>
          <p:cNvSpPr txBox="1"/>
          <p:nvPr/>
        </p:nvSpPr>
        <p:spPr>
          <a:xfrm>
            <a:off x="233352" y="1589715"/>
            <a:ext cx="11725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You own the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domain</a:t>
            </a:r>
            <a:r>
              <a:rPr lang="en-US" sz="2000" dirty="0"/>
              <a:t>, so you now control its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records</a:t>
            </a:r>
            <a:r>
              <a:rPr lang="en-US" sz="2000" dirty="0"/>
              <a:t>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Create an “</a:t>
            </a:r>
            <a:r>
              <a:rPr lang="en-US" sz="2000" b="1" dirty="0"/>
              <a:t>A</a:t>
            </a:r>
            <a:r>
              <a:rPr lang="en-US" sz="2000" dirty="0"/>
              <a:t>” rule that contains the IP address of the server running your app.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“</a:t>
            </a:r>
            <a:r>
              <a:rPr lang="en-US" sz="2000" b="1" dirty="0"/>
              <a:t>A</a:t>
            </a:r>
            <a:r>
              <a:rPr lang="en-US" sz="2000" dirty="0"/>
              <a:t>” rule will direct anyone who visits your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domain</a:t>
            </a:r>
            <a:r>
              <a:rPr lang="en-US" sz="2000" dirty="0"/>
              <a:t> at “your-domain.com” to the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IP Address </a:t>
            </a:r>
            <a:r>
              <a:rPr lang="en-US" sz="2000" dirty="0"/>
              <a:t>you provide.</a:t>
            </a:r>
            <a:endParaRPr lang="en-US" sz="2800" b="1" dirty="0"/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7F71A-C55D-42CD-B2CD-BAB6A2E68EE0}"/>
              </a:ext>
            </a:extLst>
          </p:cNvPr>
          <p:cNvSpPr txBox="1"/>
          <p:nvPr/>
        </p:nvSpPr>
        <p:spPr>
          <a:xfrm>
            <a:off x="233353" y="992235"/>
            <a:ext cx="4941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Your </a:t>
            </a:r>
            <a:r>
              <a:rPr lang="en-US" sz="3600" b="1" dirty="0">
                <a:solidFill>
                  <a:schemeClr val="accent1"/>
                </a:solidFill>
              </a:rPr>
              <a:t>DNS Records 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9AE7C-1FB6-4B25-8E3A-593B8633F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27" y="3036721"/>
            <a:ext cx="8235623" cy="36597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1F904D-2660-4185-967B-C741C54A4EEE}"/>
              </a:ext>
            </a:extLst>
          </p:cNvPr>
          <p:cNvSpPr/>
          <p:nvPr/>
        </p:nvSpPr>
        <p:spPr>
          <a:xfrm>
            <a:off x="822960" y="3337560"/>
            <a:ext cx="7680960" cy="647376"/>
          </a:xfrm>
          <a:prstGeom prst="rect">
            <a:avLst/>
          </a:prstGeom>
          <a:noFill/>
          <a:ln w="412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70FC13-EA9C-4D54-A941-CE50ADB8DA20}"/>
              </a:ext>
            </a:extLst>
          </p:cNvPr>
          <p:cNvSpPr txBox="1"/>
          <p:nvPr/>
        </p:nvSpPr>
        <p:spPr>
          <a:xfrm>
            <a:off x="9211725" y="3264413"/>
            <a:ext cx="24309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“A” rule is the important part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E8F7D0-B10C-4F9F-B692-C2E266DC5BBB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8579835" y="3612396"/>
            <a:ext cx="631890" cy="675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87E86B-2646-4554-98A7-F8834849FA0C}"/>
              </a:ext>
            </a:extLst>
          </p:cNvPr>
          <p:cNvSpPr txBox="1"/>
          <p:nvPr/>
        </p:nvSpPr>
        <p:spPr>
          <a:xfrm>
            <a:off x="2165986" y="3343275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Your app server’s IP address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91ED13-0A4A-4B65-AB73-6140CCAC368C}"/>
              </a:ext>
            </a:extLst>
          </p:cNvPr>
          <p:cNvSpPr txBox="1"/>
          <p:nvPr/>
        </p:nvSpPr>
        <p:spPr>
          <a:xfrm>
            <a:off x="8918713" y="5268285"/>
            <a:ext cx="29917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Delete other “A” rules such as “parked” if they’re present.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42D37D8-A9AB-4585-98E6-08C8EA62EF9B}"/>
              </a:ext>
            </a:extLst>
          </p:cNvPr>
          <p:cNvSpPr txBox="1">
            <a:spLocks/>
          </p:cNvSpPr>
          <p:nvPr/>
        </p:nvSpPr>
        <p:spPr>
          <a:xfrm>
            <a:off x="185157" y="39334"/>
            <a:ext cx="11725291" cy="845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Configure Your DNS Records</a:t>
            </a:r>
          </a:p>
        </p:txBody>
      </p:sp>
    </p:spTree>
    <p:extLst>
      <p:ext uri="{BB962C8B-B14F-4D97-AF65-F5344CB8AC3E}">
        <p14:creationId xmlns:p14="http://schemas.microsoft.com/office/powerpoint/2010/main" val="104612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185158" y="903766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24" name="Oval 1023">
            <a:extLst>
              <a:ext uri="{FF2B5EF4-FFF2-40B4-BE49-F238E27FC236}">
                <a16:creationId xmlns:a16="http://schemas.microsoft.com/office/drawing/2014/main" id="{F6B793BC-5B64-4C8E-85B0-D89A5B0B0B0E}"/>
              </a:ext>
            </a:extLst>
          </p:cNvPr>
          <p:cNvSpPr>
            <a:spLocks noChangeAspect="1"/>
          </p:cNvSpPr>
          <p:nvPr/>
        </p:nvSpPr>
        <p:spPr>
          <a:xfrm>
            <a:off x="5821592" y="4151006"/>
            <a:ext cx="195327" cy="195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6216F46-DEA9-4E5E-AA6F-5FE6D03EA0A1}"/>
              </a:ext>
            </a:extLst>
          </p:cNvPr>
          <p:cNvSpPr>
            <a:spLocks noChangeAspect="1"/>
          </p:cNvSpPr>
          <p:nvPr/>
        </p:nvSpPr>
        <p:spPr>
          <a:xfrm>
            <a:off x="5821592" y="4770071"/>
            <a:ext cx="195327" cy="195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69CFDA6-F727-49BE-8468-4A764EA40061}"/>
              </a:ext>
            </a:extLst>
          </p:cNvPr>
          <p:cNvSpPr>
            <a:spLocks noChangeAspect="1"/>
          </p:cNvSpPr>
          <p:nvPr/>
        </p:nvSpPr>
        <p:spPr>
          <a:xfrm>
            <a:off x="5821592" y="4361868"/>
            <a:ext cx="195327" cy="195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D0F5AB0-F6D1-4527-8193-D6AA4C46350C}"/>
              </a:ext>
            </a:extLst>
          </p:cNvPr>
          <p:cNvSpPr>
            <a:spLocks noChangeAspect="1"/>
          </p:cNvSpPr>
          <p:nvPr/>
        </p:nvSpPr>
        <p:spPr>
          <a:xfrm>
            <a:off x="5821592" y="4566855"/>
            <a:ext cx="195327" cy="195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4578D-2DF3-419F-8FF1-334FEFAA4511}"/>
              </a:ext>
            </a:extLst>
          </p:cNvPr>
          <p:cNvSpPr txBox="1"/>
          <p:nvPr/>
        </p:nvSpPr>
        <p:spPr>
          <a:xfrm>
            <a:off x="233352" y="1498040"/>
            <a:ext cx="11725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Changes made to your </a:t>
            </a:r>
            <a:r>
              <a:rPr lang="en-US" sz="2000" b="1" dirty="0">
                <a:solidFill>
                  <a:schemeClr val="accent1"/>
                </a:solidFill>
              </a:rPr>
              <a:t>DNS</a:t>
            </a:r>
            <a:r>
              <a:rPr lang="en-US" sz="2000" dirty="0"/>
              <a:t> records </a:t>
            </a:r>
            <a:r>
              <a:rPr lang="en-US" sz="2000" u="sng" dirty="0"/>
              <a:t>don’t take effect immediately</a:t>
            </a:r>
            <a:r>
              <a:rPr lang="en-US" sz="2000" dirty="0"/>
              <a:t>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It takes a little bit of time for the rest of the Internet to recognize those changes (i.e., </a:t>
            </a:r>
            <a:r>
              <a:rPr lang="en-US" sz="2000" i="1" dirty="0"/>
              <a:t>propagate</a:t>
            </a:r>
            <a:r>
              <a:rPr lang="en-US" sz="2000" dirty="0"/>
              <a:t>)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TTL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b="1" dirty="0">
                <a:solidFill>
                  <a:schemeClr val="accent1"/>
                </a:solidFill>
              </a:rPr>
              <a:t>Time to Live</a:t>
            </a:r>
            <a:r>
              <a:rPr lang="en-US" sz="2000" dirty="0"/>
              <a:t>) can be thought of as: “how long it takes for a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DNS rule</a:t>
            </a:r>
            <a:r>
              <a:rPr lang="en-US" sz="2000" dirty="0"/>
              <a:t> change to propagate”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Shorter </a:t>
            </a:r>
            <a:r>
              <a:rPr lang="en-US" sz="2000" b="1" dirty="0">
                <a:solidFill>
                  <a:schemeClr val="accent1"/>
                </a:solidFill>
              </a:rPr>
              <a:t>TTL</a:t>
            </a:r>
            <a:r>
              <a:rPr lang="en-US" sz="2000" dirty="0"/>
              <a:t> settings mean faster updating, but that comes at the cost of your site’s performance because the nameserver is being queried more often.</a:t>
            </a:r>
            <a:endParaRPr lang="en-US" sz="2800" b="1" dirty="0"/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7F71A-C55D-42CD-B2CD-BAB6A2E68EE0}"/>
              </a:ext>
            </a:extLst>
          </p:cNvPr>
          <p:cNvSpPr txBox="1"/>
          <p:nvPr/>
        </p:nvSpPr>
        <p:spPr>
          <a:xfrm>
            <a:off x="233352" y="889460"/>
            <a:ext cx="6233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Keep </a:t>
            </a:r>
            <a:r>
              <a:rPr lang="en-US" sz="3200" b="1" dirty="0">
                <a:solidFill>
                  <a:schemeClr val="accent1"/>
                </a:solidFill>
              </a:rPr>
              <a:t>TTL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set to</a:t>
            </a:r>
            <a:r>
              <a:rPr lang="en-US" sz="3200" b="1" dirty="0">
                <a:solidFill>
                  <a:schemeClr val="accent1"/>
                </a:solidFill>
              </a:rPr>
              <a:t> 1 Hour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(the default)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9AE7C-1FB6-4B25-8E3A-593B8633F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53" y="3254838"/>
            <a:ext cx="7744787" cy="34416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1F904D-2660-4185-967B-C741C54A4EEE}"/>
              </a:ext>
            </a:extLst>
          </p:cNvPr>
          <p:cNvSpPr/>
          <p:nvPr/>
        </p:nvSpPr>
        <p:spPr>
          <a:xfrm>
            <a:off x="5262539" y="3254838"/>
            <a:ext cx="754380" cy="3442763"/>
          </a:xfrm>
          <a:prstGeom prst="rect">
            <a:avLst/>
          </a:prstGeom>
          <a:noFill/>
          <a:ln w="412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42D37D8-A9AB-4585-98E6-08C8EA62EF9B}"/>
              </a:ext>
            </a:extLst>
          </p:cNvPr>
          <p:cNvSpPr txBox="1">
            <a:spLocks/>
          </p:cNvSpPr>
          <p:nvPr/>
        </p:nvSpPr>
        <p:spPr>
          <a:xfrm>
            <a:off x="185157" y="39334"/>
            <a:ext cx="11725291" cy="845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TTL</a:t>
            </a:r>
            <a:r>
              <a:rPr lang="en-US" sz="4800" b="1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48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Time to Live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59D1BC-3609-4CBA-8B54-EC722D61985F}"/>
              </a:ext>
            </a:extLst>
          </p:cNvPr>
          <p:cNvSpPr txBox="1"/>
          <p:nvPr/>
        </p:nvSpPr>
        <p:spPr>
          <a:xfrm>
            <a:off x="8283893" y="3254838"/>
            <a:ext cx="36265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More info here: </a:t>
            </a:r>
            <a:r>
              <a:rPr lang="en-US" dirty="0">
                <a:hlinkClick r:id="rId4"/>
              </a:rPr>
              <a:t>https://www.godaddy.com/help/what-factors-affect-dns-propagation-time-1746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1FCC03E-DDF0-4F7E-B4C6-99BFC4B7A026}"/>
              </a:ext>
            </a:extLst>
          </p:cNvPr>
          <p:cNvGrpSpPr/>
          <p:nvPr/>
        </p:nvGrpSpPr>
        <p:grpSpPr>
          <a:xfrm>
            <a:off x="3457833" y="115537"/>
            <a:ext cx="5276334" cy="3035401"/>
            <a:chOff x="3568196" y="190930"/>
            <a:chExt cx="5276334" cy="3035401"/>
          </a:xfrm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8E387790-C3B8-4AB4-960E-4DEEDC09CA21}"/>
                </a:ext>
              </a:extLst>
            </p:cNvPr>
            <p:cNvSpPr/>
            <p:nvPr/>
          </p:nvSpPr>
          <p:spPr>
            <a:xfrm>
              <a:off x="5440244" y="190930"/>
              <a:ext cx="1532238" cy="1569308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ightning Bolt 7">
              <a:extLst>
                <a:ext uri="{FF2B5EF4-FFF2-40B4-BE49-F238E27FC236}">
                  <a16:creationId xmlns:a16="http://schemas.microsoft.com/office/drawing/2014/main" id="{51AE4C64-BC95-41FB-8552-E0AD9110CE1C}"/>
                </a:ext>
              </a:extLst>
            </p:cNvPr>
            <p:cNvSpPr/>
            <p:nvPr/>
          </p:nvSpPr>
          <p:spPr>
            <a:xfrm>
              <a:off x="4698838" y="957049"/>
              <a:ext cx="1161535" cy="1285102"/>
            </a:xfrm>
            <a:prstGeom prst="lightningBolt">
              <a:avLst/>
            </a:prstGeom>
            <a:solidFill>
              <a:srgbClr val="66FF33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ightning Bolt 18">
              <a:extLst>
                <a:ext uri="{FF2B5EF4-FFF2-40B4-BE49-F238E27FC236}">
                  <a16:creationId xmlns:a16="http://schemas.microsoft.com/office/drawing/2014/main" id="{670CEB36-C8B4-4066-B692-B653CCFAE319}"/>
                </a:ext>
              </a:extLst>
            </p:cNvPr>
            <p:cNvSpPr/>
            <p:nvPr/>
          </p:nvSpPr>
          <p:spPr>
            <a:xfrm flipH="1">
              <a:off x="6601779" y="957049"/>
              <a:ext cx="1161535" cy="1285102"/>
            </a:xfrm>
            <a:prstGeom prst="lightningBolt">
              <a:avLst/>
            </a:prstGeom>
            <a:solidFill>
              <a:srgbClr val="66FF33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bbon: Curved and Tilted Down 8">
              <a:extLst>
                <a:ext uri="{FF2B5EF4-FFF2-40B4-BE49-F238E27FC236}">
                  <a16:creationId xmlns:a16="http://schemas.microsoft.com/office/drawing/2014/main" id="{784C02E1-06ED-4922-9408-73A4CA1FBDC5}"/>
                </a:ext>
              </a:extLst>
            </p:cNvPr>
            <p:cNvSpPr/>
            <p:nvPr/>
          </p:nvSpPr>
          <p:spPr>
            <a:xfrm>
              <a:off x="3568196" y="2050621"/>
              <a:ext cx="5276334" cy="1175710"/>
            </a:xfrm>
            <a:prstGeom prst="ellipseRibbon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Achievement Unlocked!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9D999A3-AACC-4A48-903D-7288789D802E}"/>
              </a:ext>
            </a:extLst>
          </p:cNvPr>
          <p:cNvSpPr txBox="1"/>
          <p:nvPr/>
        </p:nvSpPr>
        <p:spPr>
          <a:xfrm>
            <a:off x="3046880" y="3224222"/>
            <a:ext cx="6098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DNS Management</a:t>
            </a:r>
            <a:endParaRPr lang="en-US" sz="3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1C7FC0-DBCF-4481-8F81-0EEA684DF39A}"/>
              </a:ext>
            </a:extLst>
          </p:cNvPr>
          <p:cNvCxnSpPr>
            <a:cxnSpLocks/>
          </p:cNvCxnSpPr>
          <p:nvPr/>
        </p:nvCxnSpPr>
        <p:spPr>
          <a:xfrm>
            <a:off x="469254" y="3775446"/>
            <a:ext cx="1125349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923A9C-A4F9-43A2-85A3-CB9A69BBDCE1}"/>
              </a:ext>
            </a:extLst>
          </p:cNvPr>
          <p:cNvSpPr txBox="1"/>
          <p:nvPr/>
        </p:nvSpPr>
        <p:spPr>
          <a:xfrm>
            <a:off x="233354" y="4225751"/>
            <a:ext cx="11725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You understand the basics of what the </a:t>
            </a:r>
            <a:r>
              <a:rPr lang="en-US" sz="2000" b="1" dirty="0">
                <a:solidFill>
                  <a:schemeClr val="accent1"/>
                </a:solidFill>
              </a:rPr>
              <a:t>DNS </a:t>
            </a:r>
            <a:r>
              <a:rPr lang="en-US" sz="2000" dirty="0"/>
              <a:t>is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You know the difference between a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domain name</a:t>
            </a:r>
            <a:r>
              <a:rPr lang="en-US" sz="2000" dirty="0"/>
              <a:t> and a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URL</a:t>
            </a:r>
            <a:r>
              <a:rPr lang="en-US" sz="2000" dirty="0"/>
              <a:t> 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You know how to purchase a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domain name </a:t>
            </a:r>
            <a:r>
              <a:rPr lang="en-US" sz="2000" dirty="0"/>
              <a:t>and configure it to point to an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IP Address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You know what “</a:t>
            </a:r>
            <a:r>
              <a:rPr lang="en-US" sz="2000" b="1" dirty="0">
                <a:solidFill>
                  <a:schemeClr val="accent1"/>
                </a:solidFill>
              </a:rPr>
              <a:t>TTL</a:t>
            </a:r>
            <a:r>
              <a:rPr lang="en-US" sz="2000" dirty="0"/>
              <a:t>” means</a:t>
            </a:r>
          </a:p>
          <a:p>
            <a:pPr marL="800100" lvl="1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Consequentially: you don’t expect new DNS Rules to immediately take effect…</a:t>
            </a:r>
          </a:p>
          <a:p>
            <a:pPr marL="800100" lvl="1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ym typeface="Wingdings" panose="05000000000000000000" pitchFamily="2" charset="2"/>
              </a:rPr>
              <a:t>(…</a:t>
            </a:r>
            <a:r>
              <a:rPr lang="en-US" sz="2000" dirty="0"/>
              <a:t>although it’s nice if/when they do)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4D988-3E4F-429C-9456-945275C304C9}"/>
              </a:ext>
            </a:extLst>
          </p:cNvPr>
          <p:cNvSpPr txBox="1"/>
          <p:nvPr/>
        </p:nvSpPr>
        <p:spPr>
          <a:xfrm>
            <a:off x="2536452" y="3842165"/>
            <a:ext cx="7119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</a:rPr>
              <a:t>From here forward, in this and in following videos: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142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3CA2EB-973B-494E-AA15-412CC07CBF9F}"/>
              </a:ext>
            </a:extLst>
          </p:cNvPr>
          <p:cNvSpPr txBox="1"/>
          <p:nvPr/>
        </p:nvSpPr>
        <p:spPr>
          <a:xfrm>
            <a:off x="363855" y="2880360"/>
            <a:ext cx="11464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Now, give your new DNS rules time to propagate while you work on something else.</a:t>
            </a:r>
            <a:endParaRPr lang="en-US" sz="36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36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You should already have set up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endParaRPr lang="en-US" sz="48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B99C94-6946-49A5-84DB-336F40639AD7}"/>
              </a:ext>
            </a:extLst>
          </p:cNvPr>
          <p:cNvSpPr txBox="1"/>
          <p:nvPr/>
        </p:nvSpPr>
        <p:spPr>
          <a:xfrm>
            <a:off x="701937" y="1889206"/>
            <a:ext cx="107881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sz="3200" b="1" dirty="0">
                <a:solidFill>
                  <a:schemeClr val="accent3"/>
                </a:solidFill>
              </a:rPr>
              <a:t>Required setup:</a:t>
            </a:r>
            <a:endParaRPr lang="en-US" sz="3200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Windows VCM</a:t>
            </a:r>
            <a:r>
              <a:rPr lang="en-US" sz="2800" dirty="0">
                <a:solidFill>
                  <a:schemeClr val="accent2"/>
                </a:solidFill>
              </a:rPr>
              <a:t>*</a:t>
            </a:r>
            <a:r>
              <a:rPr lang="en-US" sz="2800" dirty="0"/>
              <a:t>, to which you can connect via Microsoft Remote Desktop (RDP) and for which you have admin rights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You’ll need the 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IP Address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/>
              <a:t>of that VCM handy.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6B445-F545-45D9-95EC-DB6BA63860EF}"/>
              </a:ext>
            </a:extLst>
          </p:cNvPr>
          <p:cNvSpPr txBox="1"/>
          <p:nvPr/>
        </p:nvSpPr>
        <p:spPr>
          <a:xfrm>
            <a:off x="3760342" y="6026172"/>
            <a:ext cx="8588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*</a:t>
            </a:r>
            <a:r>
              <a:rPr lang="en-US" sz="1800" dirty="0"/>
              <a:t>for the purposes of this video, “VCM” = “virtual computing machine” = “VPS” = “virtual private server” = “the computer that you’re going to use to host your webapp”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0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In this video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endParaRPr lang="en-US" sz="48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B99C94-6946-49A5-84DB-336F40639AD7}"/>
              </a:ext>
            </a:extLst>
          </p:cNvPr>
          <p:cNvSpPr txBox="1"/>
          <p:nvPr/>
        </p:nvSpPr>
        <p:spPr>
          <a:xfrm>
            <a:off x="3119670" y="2474209"/>
            <a:ext cx="5952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sz="3200" b="1" dirty="0">
                <a:solidFill>
                  <a:schemeClr val="accent3"/>
                </a:solidFill>
              </a:rPr>
              <a:t>Why are we doing this?</a:t>
            </a:r>
            <a:endParaRPr lang="en-US" sz="3200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Because if we don’t, anyone who wants to use the app needs to remember an IP address and enter it every time into their browser.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8FC423-1102-4E19-9434-D6DBACF5ACC2}"/>
              </a:ext>
            </a:extLst>
          </p:cNvPr>
          <p:cNvSpPr txBox="1"/>
          <p:nvPr/>
        </p:nvSpPr>
        <p:spPr>
          <a:xfrm>
            <a:off x="233351" y="911799"/>
            <a:ext cx="11725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We’ll purchase a domain name from a </a:t>
            </a:r>
            <a:r>
              <a:rPr lang="en-US" sz="3600" b="1" dirty="0">
                <a:solidFill>
                  <a:schemeClr val="accent1"/>
                </a:solidFill>
              </a:rPr>
              <a:t>DNS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vendor and configure it to point to our app server’s </a:t>
            </a:r>
            <a:r>
              <a:rPr lang="en-US" sz="3600" b="1" dirty="0">
                <a:solidFill>
                  <a:schemeClr val="accent1"/>
                </a:solidFill>
              </a:rPr>
              <a:t>IP Address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57B82-0DB1-4E45-A9CF-60F10188F8B9}"/>
              </a:ext>
            </a:extLst>
          </p:cNvPr>
          <p:cNvSpPr txBox="1"/>
          <p:nvPr/>
        </p:nvSpPr>
        <p:spPr>
          <a:xfrm>
            <a:off x="3047140" y="5147215"/>
            <a:ext cx="4176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6"/>
              </a:buClr>
            </a:pPr>
            <a:r>
              <a:rPr lang="en-US" sz="2400" b="1" dirty="0">
                <a:solidFill>
                  <a:schemeClr val="accent3"/>
                </a:solidFill>
              </a:rPr>
              <a:t>Achievements in this video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DNS Management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5FFFB-193B-44A6-9491-32672BC624EB}"/>
              </a:ext>
            </a:extLst>
          </p:cNvPr>
          <p:cNvSpPr txBox="1"/>
          <p:nvPr/>
        </p:nvSpPr>
        <p:spPr>
          <a:xfrm>
            <a:off x="10397490" y="5728060"/>
            <a:ext cx="17945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*</a:t>
            </a:r>
            <a:r>
              <a:rPr lang="en-US" dirty="0"/>
              <a:t>These can be purchased for less than $5.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B11142-2BBF-451B-A5AB-65C84AB53039}"/>
              </a:ext>
            </a:extLst>
          </p:cNvPr>
          <p:cNvSpPr txBox="1"/>
          <p:nvPr/>
        </p:nvSpPr>
        <p:spPr>
          <a:xfrm>
            <a:off x="3543300" y="905135"/>
            <a:ext cx="4829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*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615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Some Terminology</a:t>
            </a:r>
            <a:endParaRPr lang="en-US" sz="4800" b="1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FF5C08-AF56-43FB-9973-1635A0719956}"/>
              </a:ext>
            </a:extLst>
          </p:cNvPr>
          <p:cNvSpPr txBox="1"/>
          <p:nvPr/>
        </p:nvSpPr>
        <p:spPr>
          <a:xfrm>
            <a:off x="233352" y="903766"/>
            <a:ext cx="1172529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IP Address</a:t>
            </a:r>
            <a:r>
              <a:rPr lang="en-US" sz="4000" dirty="0"/>
              <a:t>:</a:t>
            </a:r>
            <a:r>
              <a:rPr lang="en-US" sz="4000" b="1" dirty="0"/>
              <a:t> 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 unique numeric name that identifies every Internet-connected device.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Four 8-bit fields separated by periods (e.g., “</a:t>
            </a:r>
            <a:r>
              <a:rPr lang="en-US" sz="2800" b="0" i="0" dirty="0">
                <a:effectLst/>
              </a:rPr>
              <a:t>151.101.194.2”)</a:t>
            </a:r>
            <a:endParaRPr lang="en-US" sz="2800" dirty="0"/>
          </a:p>
          <a:p>
            <a:endParaRPr lang="en-US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Web Domain</a:t>
            </a:r>
            <a:r>
              <a:rPr lang="en-US" sz="3600" b="1" dirty="0"/>
              <a:t>:</a:t>
            </a:r>
          </a:p>
          <a:p>
            <a:pPr marL="571500" indent="-5715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Alphabetic name for an IP Address (e.g., “seekingalpha.com”)</a:t>
            </a:r>
          </a:p>
          <a:p>
            <a:pPr>
              <a:buClr>
                <a:schemeClr val="accent6"/>
              </a:buClr>
            </a:pPr>
            <a:endParaRPr lang="en-US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URL </a:t>
            </a:r>
            <a:r>
              <a:rPr lang="en-US" sz="4000" dirty="0"/>
              <a:t>(</a:t>
            </a: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Uniform Resource Locator</a:t>
            </a:r>
            <a:r>
              <a:rPr lang="en-US" sz="4000" dirty="0"/>
              <a:t>)</a:t>
            </a:r>
            <a:r>
              <a:rPr lang="en-US" sz="4000" b="1" dirty="0"/>
              <a:t>: 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Contains a Web Domain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Points to one unique page on that domain; for example:</a:t>
            </a:r>
          </a:p>
          <a:p>
            <a:pPr marL="914400" lvl="1" indent="-4572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hlinkClick r:id="rId3"/>
              </a:rPr>
              <a:t>https://seekingalpha.com/</a:t>
            </a:r>
            <a:r>
              <a:rPr lang="en-US" sz="2400" dirty="0"/>
              <a:t>: main page for Seeking Alpha</a:t>
            </a:r>
          </a:p>
          <a:p>
            <a:pPr marL="914400" lvl="1" indent="-4572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hlinkClick r:id="rId4"/>
              </a:rPr>
              <a:t>https://seekingalpha.com/symbol/AAPL</a:t>
            </a:r>
            <a:r>
              <a:rPr lang="en-US" sz="2400" dirty="0"/>
              <a:t>: Apple Inc’s Seeking Alpha page</a:t>
            </a:r>
          </a:p>
        </p:txBody>
      </p:sp>
    </p:spTree>
    <p:extLst>
      <p:ext uri="{BB962C8B-B14F-4D97-AF65-F5344CB8AC3E}">
        <p14:creationId xmlns:p14="http://schemas.microsoft.com/office/powerpoint/2010/main" val="291071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Domain Name System</a:t>
            </a:r>
            <a:r>
              <a:rPr lang="en-US" sz="4800" b="1" dirty="0">
                <a:latin typeface="+mn-lt"/>
                <a:ea typeface="+mn-ea"/>
                <a:cs typeface="+mn-cs"/>
              </a:rPr>
              <a:t>: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8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Basic Overview</a:t>
            </a:r>
            <a:endParaRPr lang="en-US" sz="4800" b="1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8FC423-1102-4E19-9434-D6DBACF5ACC2}"/>
              </a:ext>
            </a:extLst>
          </p:cNvPr>
          <p:cNvSpPr txBox="1"/>
          <p:nvPr/>
        </p:nvSpPr>
        <p:spPr>
          <a:xfrm>
            <a:off x="233351" y="903766"/>
            <a:ext cx="11725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Websites aren’t “really” located at their </a:t>
            </a: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URLs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en-US" sz="36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sz="3600" dirty="0">
                <a:sym typeface="Wingdings" panose="05000000000000000000" pitchFamily="2" charset="2"/>
              </a:rPr>
              <a:t>They’re “actually” located at an </a:t>
            </a: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IP Address</a:t>
            </a:r>
            <a:r>
              <a:rPr lang="en-US" sz="3600" dirty="0">
                <a:sym typeface="Wingdings" panose="05000000000000000000" pitchFamily="2" charset="2"/>
              </a:rPr>
              <a:t>.</a:t>
            </a: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E49E2-FE5E-4D5C-9777-20153F9E5F94}"/>
              </a:ext>
            </a:extLst>
          </p:cNvPr>
          <p:cNvSpPr txBox="1"/>
          <p:nvPr/>
        </p:nvSpPr>
        <p:spPr>
          <a:xfrm>
            <a:off x="157450" y="2385704"/>
            <a:ext cx="52394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You can see this for yourself. Use </a:t>
            </a:r>
            <a:r>
              <a:rPr lang="en-US" sz="2400" b="1" dirty="0">
                <a:solidFill>
                  <a:schemeClr val="accent2"/>
                </a:solidFill>
              </a:rPr>
              <a:t>ping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from a command prompt</a:t>
            </a:r>
            <a:r>
              <a:rPr lang="en-US" sz="2400" b="1" dirty="0"/>
              <a:t>: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0589A-FB0D-4404-B761-7D1813199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53" y="3188429"/>
            <a:ext cx="5087676" cy="306185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7B46CE-D994-441B-8A25-1B07974B4108}"/>
              </a:ext>
            </a:extLst>
          </p:cNvPr>
          <p:cNvCxnSpPr>
            <a:cxnSpLocks/>
          </p:cNvCxnSpPr>
          <p:nvPr/>
        </p:nvCxnSpPr>
        <p:spPr>
          <a:xfrm flipV="1">
            <a:off x="2838203" y="3552943"/>
            <a:ext cx="3859480" cy="1679473"/>
          </a:xfrm>
          <a:prstGeom prst="straightConnector1">
            <a:avLst/>
          </a:prstGeom>
          <a:ln w="349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9C611D6-3640-4C82-865B-92677C86B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071" y="2864963"/>
            <a:ext cx="4456607" cy="12593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19D73D-41BD-4454-92B6-879A14D03138}"/>
              </a:ext>
            </a:extLst>
          </p:cNvPr>
          <p:cNvSpPr txBox="1"/>
          <p:nvPr/>
        </p:nvSpPr>
        <p:spPr>
          <a:xfrm>
            <a:off x="6052049" y="2356029"/>
            <a:ext cx="5763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Copy &amp; paste the IP Address into a browser:</a:t>
            </a:r>
            <a:endParaRPr lang="en-US" sz="24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DB02ED9-0B48-4CB3-8023-E00D313AD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871" y="4343682"/>
            <a:ext cx="2926839" cy="1777467"/>
          </a:xfrm>
          <a:prstGeom prst="rect">
            <a:avLst/>
          </a:prstGeom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48B4311B-BBE8-40D1-9A19-E61A43EAEDB7}"/>
              </a:ext>
            </a:extLst>
          </p:cNvPr>
          <p:cNvSpPr/>
          <p:nvPr/>
        </p:nvSpPr>
        <p:spPr>
          <a:xfrm>
            <a:off x="8593651" y="3859094"/>
            <a:ext cx="1021278" cy="601123"/>
          </a:xfrm>
          <a:prstGeom prst="downArrow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7FC0F3-FD68-4D79-AB42-43375B5A20DD}"/>
              </a:ext>
            </a:extLst>
          </p:cNvPr>
          <p:cNvSpPr txBox="1"/>
          <p:nvPr/>
        </p:nvSpPr>
        <p:spPr>
          <a:xfrm>
            <a:off x="5650077" y="4632250"/>
            <a:ext cx="18673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</a:t>
            </a:r>
            <a:r>
              <a:rPr lang="en-US" sz="2400" b="1" dirty="0">
                <a:solidFill>
                  <a:srgbClr val="FFFF00"/>
                </a:solidFill>
              </a:rPr>
              <a:t>Resolves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” to the familiar URL.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30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18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8E75551-C42E-4824-997E-483EBD8365B1}"/>
              </a:ext>
            </a:extLst>
          </p:cNvPr>
          <p:cNvSpPr txBox="1"/>
          <p:nvPr/>
        </p:nvSpPr>
        <p:spPr>
          <a:xfrm>
            <a:off x="6230293" y="1005877"/>
            <a:ext cx="59617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Way 2</a:t>
            </a:r>
            <a:r>
              <a:rPr lang="en-US" sz="2800" dirty="0"/>
              <a:t>: Use </a:t>
            </a:r>
            <a:r>
              <a:rPr lang="en-US" sz="2800" b="1" dirty="0">
                <a:solidFill>
                  <a:schemeClr val="accent2"/>
                </a:solidFill>
              </a:rPr>
              <a:t>ipconfig</a:t>
            </a:r>
          </a:p>
          <a:p>
            <a:pPr algn="ctr"/>
            <a:endParaRPr lang="en-US" sz="1600" b="1" dirty="0">
              <a:solidFill>
                <a:schemeClr val="accent2"/>
              </a:solidFill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Type </a:t>
            </a:r>
            <a:r>
              <a:rPr lang="en-US" sz="2400" b="1" dirty="0">
                <a:solidFill>
                  <a:schemeClr val="accent2"/>
                </a:solidFill>
              </a:rPr>
              <a:t>ipconfig /all </a:t>
            </a:r>
            <a:r>
              <a:rPr lang="en-US" sz="2400" dirty="0"/>
              <a:t>into a command line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Get a lot of information… including 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IP Addresses</a:t>
            </a:r>
            <a:r>
              <a:rPr lang="en-US" sz="2400" dirty="0"/>
              <a:t> for connected devices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See that each Internet-enabled device on your computer – your adapters for Wireless, physical Ethernet, Bluetooth, </a:t>
            </a:r>
            <a:r>
              <a:rPr lang="en-US" sz="2400" dirty="0" err="1"/>
              <a:t>etc</a:t>
            </a:r>
            <a:r>
              <a:rPr lang="en-US" sz="2400" dirty="0"/>
              <a:t> – all have their own entries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 interested may read </a:t>
            </a:r>
            <a:r>
              <a:rPr lang="en-US" sz="2400" b="1" dirty="0">
                <a:solidFill>
                  <a:schemeClr val="accent2"/>
                </a:solidFill>
              </a:rPr>
              <a:t>ipconfig /? </a:t>
            </a:r>
            <a:r>
              <a:rPr lang="en-US" sz="2400" dirty="0"/>
              <a:t>for more info about using </a:t>
            </a:r>
            <a:r>
              <a:rPr lang="en-US" sz="2400" b="1" dirty="0">
                <a:solidFill>
                  <a:schemeClr val="accent2"/>
                </a:solidFill>
              </a:rPr>
              <a:t>ipconfig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How to get your </a:t>
            </a:r>
            <a:r>
              <a:rPr lang="en-US" sz="4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IP Address</a:t>
            </a:r>
            <a:r>
              <a:rPr lang="en-US" sz="4800" b="1" dirty="0">
                <a:latin typeface="+mn-lt"/>
                <a:ea typeface="+mn-ea"/>
                <a:cs typeface="+mn-cs"/>
              </a:rPr>
              <a:t>: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8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Two Ways</a:t>
            </a:r>
            <a:endParaRPr lang="en-US" sz="4800" b="1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8FC423-1102-4E19-9434-D6DBACF5ACC2}"/>
              </a:ext>
            </a:extLst>
          </p:cNvPr>
          <p:cNvSpPr txBox="1"/>
          <p:nvPr/>
        </p:nvSpPr>
        <p:spPr>
          <a:xfrm>
            <a:off x="233353" y="1005877"/>
            <a:ext cx="5961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Way 1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/>
              <a:t>Google “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what is my IP Address</a:t>
            </a:r>
            <a:r>
              <a:rPr lang="en-US" sz="2800" dirty="0"/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74613-FA26-45C3-B776-824610D49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141903" y="1764444"/>
            <a:ext cx="4144606" cy="34769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A1C4DE-46AB-4C7E-887E-131FB40975F8}"/>
              </a:ext>
            </a:extLst>
          </p:cNvPr>
          <p:cNvSpPr txBox="1"/>
          <p:nvPr/>
        </p:nvSpPr>
        <p:spPr>
          <a:xfrm>
            <a:off x="387522" y="5396756"/>
            <a:ext cx="114882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…and there are many other ways, of course. </a:t>
            </a:r>
          </a:p>
          <a:p>
            <a:r>
              <a:rPr lang="en-US" sz="2800" b="1" dirty="0">
                <a:solidFill>
                  <a:schemeClr val="accent3"/>
                </a:solidFill>
              </a:rPr>
              <a:t>Bottom Line</a:t>
            </a:r>
            <a:r>
              <a:rPr lang="en-US" sz="2800" b="1" dirty="0"/>
              <a:t>: </a:t>
            </a:r>
            <a:r>
              <a:rPr lang="en-US" sz="2800" b="1" u="sng" dirty="0">
                <a:solidFill>
                  <a:srgbClr val="FFFF00"/>
                </a:solidFill>
              </a:rPr>
              <a:t>You’ll need the </a:t>
            </a:r>
            <a:r>
              <a:rPr lang="en-US" sz="28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IP Address </a:t>
            </a:r>
            <a:r>
              <a:rPr lang="en-US" sz="2800" b="1" u="sng" dirty="0">
                <a:solidFill>
                  <a:srgbClr val="FFFF00"/>
                </a:solidFill>
              </a:rPr>
              <a:t>of your server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so retrieve that 			                  information and have it handy for this tutorial.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D35139-B67E-45EC-ABA6-14E3FBB72E4B}"/>
              </a:ext>
            </a:extLst>
          </p:cNvPr>
          <p:cNvSpPr/>
          <p:nvPr/>
        </p:nvSpPr>
        <p:spPr>
          <a:xfrm>
            <a:off x="1165859" y="1775874"/>
            <a:ext cx="4120649" cy="3465544"/>
          </a:xfrm>
          <a:prstGeom prst="rect">
            <a:avLst/>
          </a:prstGeom>
          <a:noFill/>
          <a:ln w="539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1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AEC27D72-87D9-4FAE-ACE1-4D59BFFC3722}"/>
              </a:ext>
            </a:extLst>
          </p:cNvPr>
          <p:cNvSpPr txBox="1"/>
          <p:nvPr/>
        </p:nvSpPr>
        <p:spPr>
          <a:xfrm>
            <a:off x="268576" y="4544798"/>
            <a:ext cx="2038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5) Resolves URL and serves page.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Domain Name System</a:t>
            </a:r>
            <a:r>
              <a:rPr lang="en-US" sz="4800" b="1" dirty="0">
                <a:latin typeface="+mn-lt"/>
                <a:ea typeface="+mn-ea"/>
                <a:cs typeface="+mn-cs"/>
              </a:rPr>
              <a:t>: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8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Basic Overview</a:t>
            </a:r>
            <a:endParaRPr lang="en-US" sz="4800" b="1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8FC423-1102-4E19-9434-D6DBACF5ACC2}"/>
              </a:ext>
            </a:extLst>
          </p:cNvPr>
          <p:cNvSpPr txBox="1"/>
          <p:nvPr/>
        </p:nvSpPr>
        <p:spPr>
          <a:xfrm>
            <a:off x="233351" y="903766"/>
            <a:ext cx="11725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URLs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only exist because remembering </a:t>
            </a: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IP Addresses 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 difficult for (most) humans.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E49E2-FE5E-4D5C-9777-20153F9E5F94}"/>
              </a:ext>
            </a:extLst>
          </p:cNvPr>
          <p:cNvSpPr txBox="1"/>
          <p:nvPr/>
        </p:nvSpPr>
        <p:spPr>
          <a:xfrm>
            <a:off x="233350" y="2127599"/>
            <a:ext cx="117252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Machines don’t really see the Internet in terms of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URLs</a:t>
            </a:r>
            <a:r>
              <a:rPr lang="en-US" sz="2000" dirty="0"/>
              <a:t>… they see it in terms of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IP Addresses</a:t>
            </a:r>
            <a:r>
              <a:rPr lang="en-US" sz="2000" dirty="0"/>
              <a:t>.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If memorizing URLs were easy for people, we’d just say “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64.233.185.138</a:t>
            </a:r>
            <a:r>
              <a:rPr lang="en-US" sz="2000" dirty="0"/>
              <a:t>” instead of “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google.com</a:t>
            </a:r>
            <a:r>
              <a:rPr lang="en-US" sz="2000" dirty="0"/>
              <a:t>”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Conceptually, when you type in a URL, your browser goes through a process like this: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C89870-FBC8-4966-9FF9-8A9AFF19A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49" y="3562522"/>
            <a:ext cx="2990440" cy="9023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57772E-51C3-44BF-A1F2-098735F7AFD8}"/>
              </a:ext>
            </a:extLst>
          </p:cNvPr>
          <p:cNvSpPr txBox="1"/>
          <p:nvPr/>
        </p:nvSpPr>
        <p:spPr>
          <a:xfrm>
            <a:off x="268576" y="3196846"/>
            <a:ext cx="3685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1) You enter a URL: “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google.com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”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5E069F-B6DD-4383-A0F0-03793D2DEA3F}"/>
              </a:ext>
            </a:extLst>
          </p:cNvPr>
          <p:cNvSpPr txBox="1"/>
          <p:nvPr/>
        </p:nvSpPr>
        <p:spPr>
          <a:xfrm>
            <a:off x="4107763" y="3419261"/>
            <a:ext cx="4229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 Browser asks the DNS: “</a:t>
            </a:r>
            <a:r>
              <a:rPr lang="en-US" sz="1800" dirty="0"/>
              <a:t>What IP Address </a:t>
            </a:r>
            <a:r>
              <a:rPr lang="en-US" dirty="0"/>
              <a:t>do you have on record for ‘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google.com</a:t>
            </a:r>
            <a:r>
              <a:rPr lang="en-US" dirty="0"/>
              <a:t>’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”?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EF8D69-F385-428F-A2CD-42F36FC3A38F}"/>
              </a:ext>
            </a:extLst>
          </p:cNvPr>
          <p:cNvSpPr txBox="1"/>
          <p:nvPr/>
        </p:nvSpPr>
        <p:spPr>
          <a:xfrm>
            <a:off x="8538358" y="3196199"/>
            <a:ext cx="3653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3) DNS pulls the correct record for ‘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google.com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’ and gives an answer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010B5-6B38-4DEC-B16C-4C33382465F2}"/>
              </a:ext>
            </a:extLst>
          </p:cNvPr>
          <p:cNvSpPr txBox="1"/>
          <p:nvPr/>
        </p:nvSpPr>
        <p:spPr>
          <a:xfrm>
            <a:off x="3905435" y="4750297"/>
            <a:ext cx="4268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4) DNS Responds: “Use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64.233.185.138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.”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2E33E1-63FB-45E5-99F7-A2D0D59D5F12}"/>
              </a:ext>
            </a:extLst>
          </p:cNvPr>
          <p:cNvCxnSpPr>
            <a:cxnSpLocks/>
          </p:cNvCxnSpPr>
          <p:nvPr/>
        </p:nvCxnSpPr>
        <p:spPr>
          <a:xfrm>
            <a:off x="2111329" y="4549952"/>
            <a:ext cx="1" cy="622356"/>
          </a:xfrm>
          <a:prstGeom prst="straightConnector1">
            <a:avLst/>
          </a:prstGeom>
          <a:ln w="349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46C0909-D1A3-49BB-8292-0EC6238C44EB}"/>
              </a:ext>
            </a:extLst>
          </p:cNvPr>
          <p:cNvCxnSpPr>
            <a:cxnSpLocks/>
          </p:cNvCxnSpPr>
          <p:nvPr/>
        </p:nvCxnSpPr>
        <p:spPr>
          <a:xfrm>
            <a:off x="3404674" y="3697055"/>
            <a:ext cx="5166169" cy="383471"/>
          </a:xfrm>
          <a:prstGeom prst="bentConnector3">
            <a:avLst>
              <a:gd name="adj1" fmla="val 11152"/>
            </a:avLst>
          </a:prstGeom>
          <a:ln w="349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8D802FE-3B9F-4BA3-82E5-9146E66C509F}"/>
              </a:ext>
            </a:extLst>
          </p:cNvPr>
          <p:cNvCxnSpPr>
            <a:cxnSpLocks/>
          </p:cNvCxnSpPr>
          <p:nvPr/>
        </p:nvCxnSpPr>
        <p:spPr>
          <a:xfrm rot="10800000">
            <a:off x="3372190" y="4211403"/>
            <a:ext cx="5077457" cy="950326"/>
          </a:xfrm>
          <a:prstGeom prst="bentConnector3">
            <a:avLst>
              <a:gd name="adj1" fmla="val 91632"/>
            </a:avLst>
          </a:prstGeom>
          <a:ln w="349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4171A3A-DE00-49DA-B350-99D98C108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58" y="5316272"/>
            <a:ext cx="2443495" cy="1483933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8133272-C917-40F4-9D76-DC4D1F42BCB7}"/>
              </a:ext>
            </a:extLst>
          </p:cNvPr>
          <p:cNvGrpSpPr/>
          <p:nvPr/>
        </p:nvGrpSpPr>
        <p:grpSpPr>
          <a:xfrm>
            <a:off x="8603328" y="3826973"/>
            <a:ext cx="3166414" cy="1598764"/>
            <a:chOff x="8603328" y="3826973"/>
            <a:chExt cx="3166414" cy="159876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5EDB0D1-5143-42F7-A72C-FA09F41D29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3328" y="3842530"/>
              <a:ext cx="3166414" cy="1583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DF3EA9-FDEE-4F38-BB3D-8ADBD4B0CA7B}"/>
                </a:ext>
              </a:extLst>
            </p:cNvPr>
            <p:cNvSpPr txBox="1"/>
            <p:nvPr/>
          </p:nvSpPr>
          <p:spPr>
            <a:xfrm>
              <a:off x="10944164" y="3826973"/>
              <a:ext cx="825578" cy="83099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The DNS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B1AC3BA-3137-4E39-A180-FA0B3DE252FC}"/>
                </a:ext>
              </a:extLst>
            </p:cNvPr>
            <p:cNvSpPr/>
            <p:nvPr/>
          </p:nvSpPr>
          <p:spPr>
            <a:xfrm>
              <a:off x="8603328" y="3842530"/>
              <a:ext cx="3166414" cy="158320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3551646-4E14-45CA-85D6-BA2A339E584D}"/>
              </a:ext>
            </a:extLst>
          </p:cNvPr>
          <p:cNvSpPr txBox="1"/>
          <p:nvPr/>
        </p:nvSpPr>
        <p:spPr>
          <a:xfrm>
            <a:off x="3098715" y="5705018"/>
            <a:ext cx="8859926" cy="95410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The </a:t>
            </a:r>
            <a:r>
              <a:rPr lang="en-US" sz="2800" b="1" dirty="0">
                <a:solidFill>
                  <a:schemeClr val="accent1"/>
                </a:solidFill>
              </a:rPr>
              <a:t>Domain Name System 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accent1"/>
                </a:solidFill>
              </a:rPr>
              <a:t>DNS</a:t>
            </a:r>
            <a:r>
              <a:rPr lang="en-US" sz="2800" dirty="0"/>
              <a:t>)</a:t>
            </a:r>
            <a:r>
              <a:rPr lang="en-US" sz="2800" b="1" dirty="0"/>
              <a:t> </a:t>
            </a:r>
            <a:r>
              <a:rPr lang="en-US" sz="2800" dirty="0"/>
              <a:t>is like a gigantic phonebook of records matching URLs to their IP Addresses.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8188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0" grpId="0"/>
      <p:bldP spid="26" grpId="0"/>
      <p:bldP spid="28" grpId="0"/>
      <p:bldP spid="33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Domain Name System</a:t>
            </a:r>
            <a:r>
              <a:rPr lang="en-US" sz="4800" b="1" dirty="0">
                <a:latin typeface="+mn-lt"/>
                <a:ea typeface="+mn-ea"/>
                <a:cs typeface="+mn-cs"/>
              </a:rPr>
              <a:t>: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8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Basic Overview</a:t>
            </a:r>
            <a:endParaRPr lang="en-US" sz="4800" b="1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8FC423-1102-4E19-9434-D6DBACF5ACC2}"/>
              </a:ext>
            </a:extLst>
          </p:cNvPr>
          <p:cNvSpPr txBox="1"/>
          <p:nvPr/>
        </p:nvSpPr>
        <p:spPr>
          <a:xfrm>
            <a:off x="233350" y="3677566"/>
            <a:ext cx="11725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“Owning a domain” == “Control of that domain’s </a:t>
            </a:r>
            <a:r>
              <a:rPr lang="en-US" sz="3200" b="1" dirty="0">
                <a:solidFill>
                  <a:schemeClr val="accent1"/>
                </a:solidFill>
              </a:rPr>
              <a:t>DNS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</a:rPr>
              <a:t>records</a:t>
            </a:r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E49E2-FE5E-4D5C-9777-20153F9E5F94}"/>
              </a:ext>
            </a:extLst>
          </p:cNvPr>
          <p:cNvSpPr txBox="1"/>
          <p:nvPr/>
        </p:nvSpPr>
        <p:spPr>
          <a:xfrm>
            <a:off x="233351" y="1054886"/>
            <a:ext cx="1172529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6"/>
              </a:buClr>
            </a:pPr>
            <a:r>
              <a:rPr lang="en-US" sz="2400" dirty="0"/>
              <a:t>The </a:t>
            </a:r>
            <a:r>
              <a:rPr lang="en-US" sz="2400" b="1" dirty="0">
                <a:solidFill>
                  <a:schemeClr val="accent1"/>
                </a:solidFill>
              </a:rPr>
              <a:t>DNS</a:t>
            </a:r>
            <a:r>
              <a:rPr lang="en-US" sz="2400" b="1" dirty="0"/>
              <a:t> </a:t>
            </a:r>
            <a:r>
              <a:rPr lang="en-US" sz="2400" dirty="0"/>
              <a:t>is the Internet’s official registry of what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IP addresses</a:t>
            </a:r>
            <a:r>
              <a:rPr lang="en-US" sz="2400" dirty="0"/>
              <a:t> map to what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domains</a:t>
            </a:r>
            <a:endParaRPr lang="en-US" sz="2400" dirty="0"/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Includes other data such as WHOIS info and routing rules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For example, Facebook configured the </a:t>
            </a:r>
            <a:r>
              <a:rPr lang="en-US" sz="2000" b="1" dirty="0">
                <a:solidFill>
                  <a:schemeClr val="accent1"/>
                </a:solidFill>
              </a:rPr>
              <a:t>DNS</a:t>
            </a:r>
            <a:r>
              <a:rPr lang="en-US" sz="2000" dirty="0"/>
              <a:t> records of its old domain “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thefacebook.com</a:t>
            </a:r>
            <a:r>
              <a:rPr lang="en-US" sz="2000" dirty="0"/>
              <a:t>” to resolve to the newer domain “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facebook.com</a:t>
            </a:r>
            <a:r>
              <a:rPr lang="en-US" sz="2000" dirty="0"/>
              <a:t>” – users don’t see a difference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What happens when an Internet user navigates to a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domain</a:t>
            </a:r>
            <a:r>
              <a:rPr lang="en-US" sz="2000" dirty="0"/>
              <a:t> is controlled by that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domain</a:t>
            </a:r>
            <a:r>
              <a:rPr lang="en-US" sz="2000" dirty="0"/>
              <a:t>’s </a:t>
            </a:r>
            <a:r>
              <a:rPr lang="en-US" sz="2000" b="1" dirty="0">
                <a:solidFill>
                  <a:schemeClr val="accent1"/>
                </a:solidFill>
              </a:rPr>
              <a:t>records</a:t>
            </a:r>
            <a:r>
              <a:rPr lang="en-US" sz="2000" dirty="0"/>
              <a:t> 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DNS Records</a:t>
            </a:r>
            <a:r>
              <a:rPr lang="en-US" sz="2000" dirty="0"/>
              <a:t> are written by the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domain</a:t>
            </a:r>
            <a:r>
              <a:rPr lang="en-US" sz="2000" dirty="0"/>
              <a:t>’s owner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7E9C13-829E-4292-BB47-11ABF50B5545}"/>
              </a:ext>
            </a:extLst>
          </p:cNvPr>
          <p:cNvSpPr txBox="1"/>
          <p:nvPr/>
        </p:nvSpPr>
        <p:spPr>
          <a:xfrm>
            <a:off x="233351" y="5110616"/>
            <a:ext cx="117252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ability to add, delete and edit </a:t>
            </a:r>
            <a:r>
              <a:rPr lang="en-US" sz="2800" b="1" dirty="0">
                <a:solidFill>
                  <a:schemeClr val="accent1"/>
                </a:solidFill>
              </a:rPr>
              <a:t>DNS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rules is a service sold by private companies that allow you to “</a:t>
            </a:r>
            <a:r>
              <a:rPr 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buy a domain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”; i.e., “</a:t>
            </a:r>
            <a:r>
              <a:rPr 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purchase the rights to have a company configure that domain’s </a:t>
            </a:r>
            <a:r>
              <a:rPr lang="en-US" sz="2800" b="1" dirty="0">
                <a:solidFill>
                  <a:schemeClr val="accent1"/>
                </a:solidFill>
              </a:rPr>
              <a:t>DNS</a:t>
            </a:r>
            <a:r>
              <a:rPr 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entry as you see fit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65591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Purchase a Domain Name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185158" y="903766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F4578D-2DF3-419F-8FF1-334FEFAA4511}"/>
              </a:ext>
            </a:extLst>
          </p:cNvPr>
          <p:cNvSpPr txBox="1"/>
          <p:nvPr/>
        </p:nvSpPr>
        <p:spPr>
          <a:xfrm>
            <a:off x="3533145" y="2106173"/>
            <a:ext cx="56316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Pick a cool domain name for yourself: </a:t>
            </a:r>
            <a:r>
              <a:rPr lang="en-US" sz="2600" dirty="0">
                <a:hlinkClick r:id="rId3"/>
              </a:rPr>
              <a:t>https://www.godaddy.com/en-ca/domains/domain-name-search</a:t>
            </a:r>
            <a:endParaRPr lang="en-US" sz="2600" dirty="0"/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00"/>
                </a:solidFill>
              </a:rPr>
              <a:t>Create an account and buy a domain.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Don’t spend more than $5 or $10 on it unless you </a:t>
            </a:r>
            <a:r>
              <a:rPr lang="en-US" sz="2600" u="sng" dirty="0"/>
              <a:t>really</a:t>
            </a:r>
            <a:r>
              <a:rPr lang="en-US" sz="2600" dirty="0"/>
              <a:t> want it for something other than my course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7F71A-C55D-42CD-B2CD-BAB6A2E68EE0}"/>
              </a:ext>
            </a:extLst>
          </p:cNvPr>
          <p:cNvSpPr txBox="1"/>
          <p:nvPr/>
        </p:nvSpPr>
        <p:spPr>
          <a:xfrm>
            <a:off x="3073693" y="1103062"/>
            <a:ext cx="6550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lecture series uses GoDaddy.</a:t>
            </a:r>
          </a:p>
        </p:txBody>
      </p:sp>
    </p:spTree>
    <p:extLst>
      <p:ext uri="{BB962C8B-B14F-4D97-AF65-F5344CB8AC3E}">
        <p14:creationId xmlns:p14="http://schemas.microsoft.com/office/powerpoint/2010/main" val="191875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7479</TotalTime>
  <Words>1212</Words>
  <Application>Microsoft Office PowerPoint</Application>
  <PresentationFormat>Widescreen</PresentationFormat>
  <Paragraphs>115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OCR A Extended</vt:lpstr>
      <vt:lpstr>Open Sans SemiBold</vt:lpstr>
      <vt:lpstr>Office Theme</vt:lpstr>
      <vt:lpstr>Jake Vestal</vt:lpstr>
      <vt:lpstr>You should already have set up:</vt:lpstr>
      <vt:lpstr>In this video:</vt:lpstr>
      <vt:lpstr>Some Terminology</vt:lpstr>
      <vt:lpstr>Domain Name System: Basic Overview</vt:lpstr>
      <vt:lpstr>How to get your IP Address: Two Ways</vt:lpstr>
      <vt:lpstr>Domain Name System: Basic Overview</vt:lpstr>
      <vt:lpstr>Domain Name System: Basic Overview</vt:lpstr>
      <vt:lpstr>Purchase a Domain Name</vt:lpstr>
      <vt:lpstr>Configure Your DNS Entry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Kalina Martinova</dc:creator>
  <cp:lastModifiedBy>Jacob Vestal</cp:lastModifiedBy>
  <cp:revision>172</cp:revision>
  <dcterms:created xsi:type="dcterms:W3CDTF">2017-08-18T19:47:10Z</dcterms:created>
  <dcterms:modified xsi:type="dcterms:W3CDTF">2022-02-06T18:12:01Z</dcterms:modified>
</cp:coreProperties>
</file>