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4" r:id="rId3"/>
    <p:sldId id="354" r:id="rId4"/>
    <p:sldId id="355" r:id="rId5"/>
    <p:sldId id="349" r:id="rId6"/>
    <p:sldId id="350" r:id="rId7"/>
    <p:sldId id="360" r:id="rId8"/>
    <p:sldId id="351" r:id="rId9"/>
    <p:sldId id="352" r:id="rId10"/>
    <p:sldId id="353" r:id="rId11"/>
    <p:sldId id="361" r:id="rId12"/>
    <p:sldId id="357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76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6" y="336"/>
      </p:cViewPr>
      <p:guideLst>
        <p:guide orient="horz" pos="2160"/>
        <p:guide pos="516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6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6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9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toolbox-ap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DA9CCF-4251-43D9-9458-EDCE5F64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94"/>
            <a:ext cx="12192000" cy="21295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66AEDA-4F57-4D38-8B8E-D1700B80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019"/>
            <a:ext cx="12192000" cy="13881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Jake Vestal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EB7572-26C9-4833-811F-F143D2BB78B9}"/>
              </a:ext>
            </a:extLst>
          </p:cNvPr>
          <p:cNvSpPr txBox="1">
            <a:spLocks/>
          </p:cNvSpPr>
          <p:nvPr/>
        </p:nvSpPr>
        <p:spPr>
          <a:xfrm>
            <a:off x="0" y="4612811"/>
            <a:ext cx="12192000" cy="15274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Video 3</a:t>
            </a:r>
            <a:r>
              <a:rPr lang="en-US" sz="5600" dirty="0">
                <a:solidFill>
                  <a:schemeClr val="accent3"/>
                </a:solidFill>
              </a:rPr>
              <a:t>:</a:t>
            </a:r>
            <a:r>
              <a:rPr lang="en-US" sz="3733" dirty="0">
                <a:solidFill>
                  <a:schemeClr val="accent3"/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3"/>
                </a:solidFill>
              </a:rPr>
              <a:t>PyCharm Installation and First Time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AB449-0320-4894-AAAF-90A226F19C52}"/>
              </a:ext>
            </a:extLst>
          </p:cNvPr>
          <p:cNvSpPr/>
          <p:nvPr/>
        </p:nvSpPr>
        <p:spPr>
          <a:xfrm>
            <a:off x="226031" y="568467"/>
            <a:ext cx="7058347" cy="1628454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66FF33"/>
                </a:solidFill>
                <a:latin typeface="OCR A Extended" panose="02010509020102010303" pitchFamily="50" charset="0"/>
              </a:rPr>
              <a:t>Design and Testing of Algorithmic Trading Systems 								 with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AB29F-F38A-4DA1-A698-C30DE1F225E8}"/>
              </a:ext>
            </a:extLst>
          </p:cNvPr>
          <p:cNvCxnSpPr>
            <a:cxnSpLocks/>
          </p:cNvCxnSpPr>
          <p:nvPr/>
        </p:nvCxnSpPr>
        <p:spPr>
          <a:xfrm flipV="1">
            <a:off x="0" y="2541297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99078-E585-4AB1-8422-968D2FC32583}"/>
              </a:ext>
            </a:extLst>
          </p:cNvPr>
          <p:cNvCxnSpPr>
            <a:cxnSpLocks/>
          </p:cNvCxnSpPr>
          <p:nvPr/>
        </p:nvCxnSpPr>
        <p:spPr>
          <a:xfrm flipV="1">
            <a:off x="0" y="433332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3935E-5710-40A9-8E7E-9796743D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2" y="1694151"/>
            <a:ext cx="6106045" cy="468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49A7B-E506-42FB-9BD2-214A5A7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D86394-F165-45A1-8E73-1A3294742154}"/>
              </a:ext>
            </a:extLst>
          </p:cNvPr>
          <p:cNvSpPr/>
          <p:nvPr/>
        </p:nvSpPr>
        <p:spPr>
          <a:xfrm>
            <a:off x="4131841" y="5964409"/>
            <a:ext cx="999251" cy="369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96FE-512E-4BB7-B851-1CEC53A6F014}"/>
              </a:ext>
            </a:extLst>
          </p:cNvPr>
          <p:cNvSpPr txBox="1"/>
          <p:nvPr/>
        </p:nvSpPr>
        <p:spPr>
          <a:xfrm>
            <a:off x="3962181" y="5598058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“Install”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30DC-C6B8-4AA9-9622-9E7AF7413BEF}"/>
              </a:ext>
            </a:extLst>
          </p:cNvPr>
          <p:cNvSpPr txBox="1"/>
          <p:nvPr/>
        </p:nvSpPr>
        <p:spPr>
          <a:xfrm>
            <a:off x="7160654" y="2916279"/>
            <a:ext cx="328411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Keep defaults</a:t>
            </a:r>
          </a:p>
          <a:p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…unless you really want to put JetBrains (including PyCharm) somewhere else in your Start Menu.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23E79-AD3C-4BDF-848B-C34E0D486492}"/>
              </a:ext>
            </a:extLst>
          </p:cNvPr>
          <p:cNvSpPr txBox="1"/>
          <p:nvPr/>
        </p:nvSpPr>
        <p:spPr>
          <a:xfrm>
            <a:off x="2397185" y="901856"/>
            <a:ext cx="739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E756B-9A3F-4C5D-804D-5287E20E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4" y="1947898"/>
            <a:ext cx="4677428" cy="3629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49A7B-E506-42FB-9BD2-214A5A7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D86394-F165-45A1-8E73-1A3294742154}"/>
              </a:ext>
            </a:extLst>
          </p:cNvPr>
          <p:cNvSpPr/>
          <p:nvPr/>
        </p:nvSpPr>
        <p:spPr>
          <a:xfrm>
            <a:off x="3410322" y="5237250"/>
            <a:ext cx="879289" cy="3239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96FE-512E-4BB7-B851-1CEC53A6F014}"/>
              </a:ext>
            </a:extLst>
          </p:cNvPr>
          <p:cNvSpPr txBox="1"/>
          <p:nvPr/>
        </p:nvSpPr>
        <p:spPr>
          <a:xfrm>
            <a:off x="3062099" y="4867918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“Finish”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30DC-C6B8-4AA9-9622-9E7AF7413BEF}"/>
              </a:ext>
            </a:extLst>
          </p:cNvPr>
          <p:cNvSpPr txBox="1"/>
          <p:nvPr/>
        </p:nvSpPr>
        <p:spPr>
          <a:xfrm>
            <a:off x="5721818" y="2649793"/>
            <a:ext cx="28170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Reboot Later</a:t>
            </a:r>
          </a:p>
          <a:p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(we’re going to configure some settings)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7E80F-D556-4C76-87B0-BAA78DF8C01F}"/>
              </a:ext>
            </a:extLst>
          </p:cNvPr>
          <p:cNvSpPr txBox="1"/>
          <p:nvPr/>
        </p:nvSpPr>
        <p:spPr>
          <a:xfrm>
            <a:off x="2397185" y="901856"/>
            <a:ext cx="739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CC03E-DDF0-4F7E-B4C6-99BFC4B7A026}"/>
              </a:ext>
            </a:extLst>
          </p:cNvPr>
          <p:cNvGrpSpPr/>
          <p:nvPr/>
        </p:nvGrpSpPr>
        <p:grpSpPr>
          <a:xfrm>
            <a:off x="3457833" y="115537"/>
            <a:ext cx="5276334" cy="3035401"/>
            <a:chOff x="3568196" y="190930"/>
            <a:chExt cx="5276334" cy="3035401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8E387790-C3B8-4AB4-960E-4DEEDC09CA21}"/>
                </a:ext>
              </a:extLst>
            </p:cNvPr>
            <p:cNvSpPr/>
            <p:nvPr/>
          </p:nvSpPr>
          <p:spPr>
            <a:xfrm>
              <a:off x="5440244" y="190930"/>
              <a:ext cx="1532238" cy="1569308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51AE4C64-BC95-41FB-8552-E0AD9110CE1C}"/>
                </a:ext>
              </a:extLst>
            </p:cNvPr>
            <p:cNvSpPr/>
            <p:nvPr/>
          </p:nvSpPr>
          <p:spPr>
            <a:xfrm>
              <a:off x="4698838" y="957049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670CEB36-C8B4-4066-B692-B653CCFAE319}"/>
                </a:ext>
              </a:extLst>
            </p:cNvPr>
            <p:cNvSpPr/>
            <p:nvPr/>
          </p:nvSpPr>
          <p:spPr>
            <a:xfrm flipH="1">
              <a:off x="6601779" y="957049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bbon: Curved and Tilted Down 8">
              <a:extLst>
                <a:ext uri="{FF2B5EF4-FFF2-40B4-BE49-F238E27FC236}">
                  <a16:creationId xmlns:a16="http://schemas.microsoft.com/office/drawing/2014/main" id="{784C02E1-06ED-4922-9408-73A4CA1FBDC5}"/>
                </a:ext>
              </a:extLst>
            </p:cNvPr>
            <p:cNvSpPr/>
            <p:nvPr/>
          </p:nvSpPr>
          <p:spPr>
            <a:xfrm>
              <a:off x="3568196" y="2050621"/>
              <a:ext cx="5276334" cy="1175710"/>
            </a:xfrm>
            <a:prstGeom prst="ellipseRibb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Achievement Unlocked!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D999A3-AACC-4A48-903D-7288789D802E}"/>
              </a:ext>
            </a:extLst>
          </p:cNvPr>
          <p:cNvSpPr txBox="1"/>
          <p:nvPr/>
        </p:nvSpPr>
        <p:spPr>
          <a:xfrm>
            <a:off x="3046880" y="3224222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Installers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C7FC0-DBCF-4481-8F81-0EEA684DF39A}"/>
              </a:ext>
            </a:extLst>
          </p:cNvPr>
          <p:cNvCxnSpPr>
            <a:cxnSpLocks/>
          </p:cNvCxnSpPr>
          <p:nvPr/>
        </p:nvCxnSpPr>
        <p:spPr>
          <a:xfrm>
            <a:off x="469254" y="3775446"/>
            <a:ext cx="112534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923A9C-A4F9-43A2-85A3-CB9A69BBDCE1}"/>
              </a:ext>
            </a:extLst>
          </p:cNvPr>
          <p:cNvSpPr txBox="1"/>
          <p:nvPr/>
        </p:nvSpPr>
        <p:spPr>
          <a:xfrm>
            <a:off x="233354" y="4225751"/>
            <a:ext cx="11725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dirty="0"/>
              <a:t>If you’re instructed to “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 something</a:t>
            </a:r>
            <a:r>
              <a:rPr lang="en-US" sz="2400" dirty="0"/>
              <a:t>” and provided a link, you’re expected to: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Follow the link and download the installer from the linked webpage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might have to select the installer for your OS from a list of choices (Mac, Windows,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Run the installer after downloading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Instructions will always be provided special cases; otherwise just use defaults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Don’t forget to notice and click on the Windows Defender shield </a:t>
            </a:r>
            <a:r>
              <a:rPr lang="en-US" sz="2000" dirty="0"/>
              <a:t>that might be flashing in the taskbar the bottom of your screen in order to allow installation… if an installer seems like it’s not working.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4D988-3E4F-429C-9456-945275C304C9}"/>
              </a:ext>
            </a:extLst>
          </p:cNvPr>
          <p:cNvSpPr txBox="1"/>
          <p:nvPr/>
        </p:nvSpPr>
        <p:spPr>
          <a:xfrm>
            <a:off x="2536452" y="3842165"/>
            <a:ext cx="7119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From here forward, in this and in following videos:</a:t>
            </a:r>
            <a:endParaRPr lang="en-US" sz="2400" dirty="0"/>
          </a:p>
        </p:txBody>
      </p:sp>
      <p:pic>
        <p:nvPicPr>
          <p:cNvPr id="4100" name="Picture 4" descr="UAC Controller Tool 1.0 for Windows - Download">
            <a:extLst>
              <a:ext uri="{FF2B5EF4-FFF2-40B4-BE49-F238E27FC236}">
                <a16:creationId xmlns:a16="http://schemas.microsoft.com/office/drawing/2014/main" id="{5340C7B5-5D17-4BD5-91DB-BC5D7520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567" y="4973323"/>
            <a:ext cx="813179" cy="81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Install JetBrains’ Toolbox App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9D4DB7-1667-4227-AC7A-8A5DB5A3B343}"/>
              </a:ext>
            </a:extLst>
          </p:cNvPr>
          <p:cNvSpPr txBox="1"/>
          <p:nvPr/>
        </p:nvSpPr>
        <p:spPr>
          <a:xfrm>
            <a:off x="4008164" y="1116106"/>
            <a:ext cx="7829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Installer Link</a:t>
            </a:r>
            <a:r>
              <a:rPr lang="en-US" sz="3200" b="1" dirty="0"/>
              <a:t>:</a:t>
            </a:r>
          </a:p>
          <a:p>
            <a:r>
              <a:rPr lang="en-US" sz="3200" dirty="0">
                <a:hlinkClick r:id="rId3"/>
              </a:rPr>
              <a:t>https://www.jetbrains.com/toolbox-app/</a:t>
            </a:r>
            <a:endParaRPr lang="en-US" sz="3200" dirty="0"/>
          </a:p>
        </p:txBody>
      </p:sp>
      <p:pic>
        <p:nvPicPr>
          <p:cNvPr id="2052" name="Picture 4" descr="JetBrains Toolbox App: Manage Your Tools with Ease">
            <a:extLst>
              <a:ext uri="{FF2B5EF4-FFF2-40B4-BE49-F238E27FC236}">
                <a16:creationId xmlns:a16="http://schemas.microsoft.com/office/drawing/2014/main" id="{5C191C9D-4A31-4896-8248-8C65979C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3" y="1116105"/>
            <a:ext cx="3555281" cy="55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B1CE6-403F-476C-95C1-238EB986FCD7}"/>
              </a:ext>
            </a:extLst>
          </p:cNvPr>
          <p:cNvSpPr txBox="1"/>
          <p:nvPr/>
        </p:nvSpPr>
        <p:spPr>
          <a:xfrm>
            <a:off x="4016353" y="2454213"/>
            <a:ext cx="6238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Searches your computer for all JetBrains products (such as PyCharm)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Gives you a handy ‘</a:t>
            </a:r>
            <a:r>
              <a:rPr lang="en-US" sz="2800" b="1" dirty="0">
                <a:solidFill>
                  <a:schemeClr val="accent3"/>
                </a:solidFill>
              </a:rPr>
              <a:t>Update</a:t>
            </a:r>
            <a:r>
              <a:rPr lang="en-US" sz="2800" dirty="0"/>
              <a:t>’ button when there’s a newer version available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Easily updates your existing version of PyCharm to most recent version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EEC01D-6CDA-4F94-A333-EDDB764D545C}"/>
              </a:ext>
            </a:extLst>
          </p:cNvPr>
          <p:cNvGrpSpPr>
            <a:grpSpLocks noChangeAspect="1"/>
          </p:cNvGrpSpPr>
          <p:nvPr/>
        </p:nvGrpSpPr>
        <p:grpSpPr>
          <a:xfrm>
            <a:off x="9877863" y="193458"/>
            <a:ext cx="2167982" cy="1077219"/>
            <a:chOff x="3457831" y="242538"/>
            <a:chExt cx="5276334" cy="2621686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8394C75-282B-42C4-A691-EB62443CE9D9}"/>
                </a:ext>
              </a:extLst>
            </p:cNvPr>
            <p:cNvSpPr/>
            <p:nvPr/>
          </p:nvSpPr>
          <p:spPr>
            <a:xfrm>
              <a:off x="5329881" y="242538"/>
              <a:ext cx="1532238" cy="1569308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ightning Bolt 16">
              <a:extLst>
                <a:ext uri="{FF2B5EF4-FFF2-40B4-BE49-F238E27FC236}">
                  <a16:creationId xmlns:a16="http://schemas.microsoft.com/office/drawing/2014/main" id="{F5D3AD2A-5E21-43AD-9431-968DDC26061A}"/>
                </a:ext>
              </a:extLst>
            </p:cNvPr>
            <p:cNvSpPr/>
            <p:nvPr/>
          </p:nvSpPr>
          <p:spPr>
            <a:xfrm>
              <a:off x="4588475" y="1008657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4F64402F-3F47-4CDF-ABDE-C84EC2587604}"/>
                </a:ext>
              </a:extLst>
            </p:cNvPr>
            <p:cNvSpPr/>
            <p:nvPr/>
          </p:nvSpPr>
          <p:spPr>
            <a:xfrm flipH="1">
              <a:off x="6491416" y="1008656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bbon: Curved and Tilted Down 19">
              <a:extLst>
                <a:ext uri="{FF2B5EF4-FFF2-40B4-BE49-F238E27FC236}">
                  <a16:creationId xmlns:a16="http://schemas.microsoft.com/office/drawing/2014/main" id="{93FCEA62-9901-4D1F-8A90-D8AE8816E639}"/>
                </a:ext>
              </a:extLst>
            </p:cNvPr>
            <p:cNvSpPr/>
            <p:nvPr/>
          </p:nvSpPr>
          <p:spPr>
            <a:xfrm>
              <a:off x="3457831" y="2254869"/>
              <a:ext cx="5276334" cy="609355"/>
            </a:xfrm>
            <a:prstGeom prst="ellipseRibb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Installers</a:t>
              </a:r>
              <a:endParaRPr lang="en-US" sz="2400" dirty="0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7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Start PyCharm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88A23E-8E4B-4F13-826C-D5277C1D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2263692"/>
            <a:ext cx="5544324" cy="4258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23FCC-8465-4046-8AE4-90107B8AFA4B}"/>
              </a:ext>
            </a:extLst>
          </p:cNvPr>
          <p:cNvSpPr txBox="1"/>
          <p:nvPr/>
        </p:nvSpPr>
        <p:spPr>
          <a:xfrm>
            <a:off x="3711387" y="2875002"/>
            <a:ext cx="19183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Accept the User Agreement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8DAF1-AA52-4C03-9F22-49F2A4CAF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37" y="2263692"/>
            <a:ext cx="5506218" cy="425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DCE2F-E532-4845-BEE8-4203501BE3B2}"/>
              </a:ext>
            </a:extLst>
          </p:cNvPr>
          <p:cNvSpPr txBox="1"/>
          <p:nvPr/>
        </p:nvSpPr>
        <p:spPr>
          <a:xfrm>
            <a:off x="6720086" y="5105950"/>
            <a:ext cx="4948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Your choice: I usually click “</a:t>
            </a:r>
            <a:r>
              <a:rPr lang="en-US" sz="2000" b="1" dirty="0">
                <a:solidFill>
                  <a:srgbClr val="FF0000"/>
                </a:solidFill>
              </a:rPr>
              <a:t>don’t send</a:t>
            </a:r>
            <a:r>
              <a:rPr lang="en-US" sz="2000" dirty="0">
                <a:solidFill>
                  <a:srgbClr val="FF0000"/>
                </a:solidFill>
              </a:rPr>
              <a:t>” if installing on a server intended to run an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CC9A1-03F5-44CC-B96C-B944831C3306}"/>
              </a:ext>
            </a:extLst>
          </p:cNvPr>
          <p:cNvSpPr txBox="1"/>
          <p:nvPr/>
        </p:nvSpPr>
        <p:spPr>
          <a:xfrm>
            <a:off x="233353" y="905855"/>
            <a:ext cx="6098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Run PyCharm.</a:t>
            </a:r>
          </a:p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When it starts up for the first time you’ll see: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17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9FB4D8-D0EF-472D-864B-9380C9D6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1402197"/>
            <a:ext cx="6945923" cy="5240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25A132-4A06-40A6-9BD3-47412A1F0F34}"/>
              </a:ext>
            </a:extLst>
          </p:cNvPr>
          <p:cNvSpPr txBox="1"/>
          <p:nvPr/>
        </p:nvSpPr>
        <p:spPr>
          <a:xfrm>
            <a:off x="233352" y="946502"/>
            <a:ext cx="6945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Next you’ll see this screen.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903E1-AB6D-4FDB-82C2-E713EE5BAD2C}"/>
              </a:ext>
            </a:extLst>
          </p:cNvPr>
          <p:cNvSpPr/>
          <p:nvPr/>
        </p:nvSpPr>
        <p:spPr>
          <a:xfrm>
            <a:off x="2509906" y="3349098"/>
            <a:ext cx="1788407" cy="369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47BEB-993E-4AAE-8740-9D57C13FCA98}"/>
              </a:ext>
            </a:extLst>
          </p:cNvPr>
          <p:cNvSpPr txBox="1"/>
          <p:nvPr/>
        </p:nvSpPr>
        <p:spPr>
          <a:xfrm>
            <a:off x="4298313" y="3349098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9FCEA-BE60-4BF8-8B6D-DCAFE4EA0AC2}"/>
              </a:ext>
            </a:extLst>
          </p:cNvPr>
          <p:cNvSpPr txBox="1"/>
          <p:nvPr/>
        </p:nvSpPr>
        <p:spPr>
          <a:xfrm>
            <a:off x="7722973" y="1638566"/>
            <a:ext cx="3752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you received an activation code in your email, you can click here and enter that code.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FE95FA-D989-49D0-82F6-1EB6AAF7AD3E}"/>
              </a:ext>
            </a:extLst>
          </p:cNvPr>
          <p:cNvCxnSpPr>
            <a:stCxn id="17" idx="1"/>
          </p:cNvCxnSpPr>
          <p:nvPr/>
        </p:nvCxnSpPr>
        <p:spPr>
          <a:xfrm flipH="1">
            <a:off x="4015946" y="2146398"/>
            <a:ext cx="3707027" cy="886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162D2F-15D3-48A4-B0F6-58C8B14CF10A}"/>
              </a:ext>
            </a:extLst>
          </p:cNvPr>
          <p:cNvSpPr txBox="1"/>
          <p:nvPr/>
        </p:nvSpPr>
        <p:spPr>
          <a:xfrm>
            <a:off x="7722973" y="3158255"/>
            <a:ext cx="37523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Otherwise, proceed by using your JB Account as follows.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80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79375-58EE-4E8E-A4DF-F258F71C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59" y="1638566"/>
            <a:ext cx="7467478" cy="47874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25A132-4A06-40A6-9BD3-47412A1F0F34}"/>
              </a:ext>
            </a:extLst>
          </p:cNvPr>
          <p:cNvSpPr txBox="1"/>
          <p:nvPr/>
        </p:nvSpPr>
        <p:spPr>
          <a:xfrm>
            <a:off x="2839144" y="1002087"/>
            <a:ext cx="6945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browser window opens…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47BEB-993E-4AAE-8740-9D57C13FCA98}"/>
              </a:ext>
            </a:extLst>
          </p:cNvPr>
          <p:cNvSpPr txBox="1"/>
          <p:nvPr/>
        </p:nvSpPr>
        <p:spPr>
          <a:xfrm>
            <a:off x="6096000" y="5066169"/>
            <a:ext cx="354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 in with the JetBrains username and password that you received when you registered for the JetBrains Education Pack.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721411-98B5-4510-89C1-07626422A530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1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79375-58EE-4E8E-A4DF-F258F71C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59" y="1638566"/>
            <a:ext cx="7467478" cy="47874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25A132-4A06-40A6-9BD3-47412A1F0F34}"/>
              </a:ext>
            </a:extLst>
          </p:cNvPr>
          <p:cNvSpPr txBox="1"/>
          <p:nvPr/>
        </p:nvSpPr>
        <p:spPr>
          <a:xfrm>
            <a:off x="2839144" y="1002087"/>
            <a:ext cx="6945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browser window opens…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47BEB-993E-4AAE-8740-9D57C13FCA98}"/>
              </a:ext>
            </a:extLst>
          </p:cNvPr>
          <p:cNvSpPr txBox="1"/>
          <p:nvPr/>
        </p:nvSpPr>
        <p:spPr>
          <a:xfrm>
            <a:off x="6096000" y="5066169"/>
            <a:ext cx="354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 in with the JetBrains username and password that you received when you registered for the JetBrains Education Pack.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5AED1-2F19-40B1-8BE5-FE37A83BE9CB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25A132-4A06-40A6-9BD3-47412A1F0F34}"/>
              </a:ext>
            </a:extLst>
          </p:cNvPr>
          <p:cNvSpPr txBox="1"/>
          <p:nvPr/>
        </p:nvSpPr>
        <p:spPr>
          <a:xfrm>
            <a:off x="2049902" y="995614"/>
            <a:ext cx="8092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See this message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you can close your browser and go back to PyCharm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07848-812F-4252-BC1E-74FE398F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23" y="1520369"/>
            <a:ext cx="7417153" cy="51761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B4EC8E2-7308-4B9D-9B65-C1DA684535AB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3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F2DAD6-1CDF-4EA1-9EBD-50B9FE8B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76" y="1395724"/>
            <a:ext cx="7018641" cy="5317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4876801" y="3616753"/>
            <a:ext cx="822191" cy="4757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4876801" y="4092490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BA748-1F84-4263-B0AD-FF22D1D953B5}"/>
              </a:ext>
            </a:extLst>
          </p:cNvPr>
          <p:cNvSpPr txBox="1"/>
          <p:nvPr/>
        </p:nvSpPr>
        <p:spPr>
          <a:xfrm>
            <a:off x="3403414" y="92080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you’ll see a License appear in the PyCharm window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F3EDBC-A3D5-40F6-850B-16F46C20DF8B}"/>
              </a:ext>
            </a:extLst>
          </p:cNvPr>
          <p:cNvCxnSpPr>
            <a:cxnSpLocks/>
          </p:cNvCxnSpPr>
          <p:nvPr/>
        </p:nvCxnSpPr>
        <p:spPr>
          <a:xfrm>
            <a:off x="5540188" y="1290138"/>
            <a:ext cx="912346" cy="1957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1FC46-0F55-46BA-ABBA-CAFE8253B15E}"/>
              </a:ext>
            </a:extLst>
          </p:cNvPr>
          <p:cNvSpPr/>
          <p:nvPr/>
        </p:nvSpPr>
        <p:spPr>
          <a:xfrm>
            <a:off x="6225989" y="3442447"/>
            <a:ext cx="1763128" cy="17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F0C4029-4622-4EE2-9F6A-3A755D5D00E6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14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 this Tutorial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64696-8FEA-4C0E-B988-86853A9471D6}"/>
              </a:ext>
            </a:extLst>
          </p:cNvPr>
          <p:cNvSpPr txBox="1"/>
          <p:nvPr/>
        </p:nvSpPr>
        <p:spPr>
          <a:xfrm>
            <a:off x="2253462" y="1398723"/>
            <a:ext cx="7685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Sign up for JetBrains’ Education Pack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Download PyCharm Pro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Install PyCharm Pro with the recommended options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Configure PyCharm Pro with the recommended settings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378C7-E480-4F0F-9178-38E3AA2A70A4}"/>
              </a:ext>
            </a:extLst>
          </p:cNvPr>
          <p:cNvSpPr txBox="1"/>
          <p:nvPr/>
        </p:nvSpPr>
        <p:spPr>
          <a:xfrm>
            <a:off x="2253462" y="4602987"/>
            <a:ext cx="6097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accent3"/>
                </a:solidFill>
              </a:rPr>
              <a:t>Achievements in this video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Installers</a:t>
            </a:r>
            <a:endParaRPr lang="en-US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3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B56CEE-3CBE-48AA-873E-AF4DE178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33" y="1981992"/>
            <a:ext cx="7401958" cy="441069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5065060" y="2948173"/>
            <a:ext cx="1523999" cy="4757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5308131" y="3423910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565ABD-7855-4BF2-8170-15B8755A6B7F}"/>
              </a:ext>
            </a:extLst>
          </p:cNvPr>
          <p:cNvSpPr/>
          <p:nvPr/>
        </p:nvSpPr>
        <p:spPr>
          <a:xfrm>
            <a:off x="6475215" y="2561035"/>
            <a:ext cx="1763128" cy="17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1DE9F-2161-40E5-8773-D830BEA1910C}"/>
              </a:ext>
            </a:extLst>
          </p:cNvPr>
          <p:cNvSpPr txBox="1"/>
          <p:nvPr/>
        </p:nvSpPr>
        <p:spPr>
          <a:xfrm>
            <a:off x="3297892" y="125821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Activate New License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3FFDA3-C287-493D-B91A-41CBE8D70A8D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3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FDC0CF-68FE-416D-887E-8FC445B5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46" y="997263"/>
            <a:ext cx="7430537" cy="55919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8525435" y="5634318"/>
            <a:ext cx="835926" cy="3755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8155531" y="5216621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Click “Close”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565ABD-7855-4BF2-8170-15B8755A6B7F}"/>
              </a:ext>
            </a:extLst>
          </p:cNvPr>
          <p:cNvSpPr/>
          <p:nvPr/>
        </p:nvSpPr>
        <p:spPr>
          <a:xfrm>
            <a:off x="6623133" y="3193553"/>
            <a:ext cx="1763128" cy="17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EE72C6-3944-45AF-B917-4037D27700AA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Activate License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73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FCED7B-B6B9-4BB7-83AE-1A8EC8F0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2" y="1033419"/>
            <a:ext cx="7421011" cy="56395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2625281" y="3053498"/>
            <a:ext cx="835926" cy="2679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10616267" y="1324819"/>
            <a:ext cx="1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Click “Close”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FA0887-BB0A-40CA-880F-83B5545EAE84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Customize Settings</a:t>
            </a:r>
          </a:p>
        </p:txBody>
      </p:sp>
    </p:spTree>
    <p:extLst>
      <p:ext uri="{BB962C8B-B14F-4D97-AF65-F5344CB8AC3E}">
        <p14:creationId xmlns:p14="http://schemas.microsoft.com/office/powerpoint/2010/main" val="297043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2A31D3-7EE4-47D6-B47B-AA1E3A2BB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1075765"/>
            <a:ext cx="7430537" cy="55919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2460736" y="5104525"/>
            <a:ext cx="835926" cy="2241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3296662" y="5031955"/>
            <a:ext cx="205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Click “All Settings”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E3605A-54B4-45CC-89C0-7B03B865528E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Customize Settings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FDEAE-B124-40AC-BF79-5102F8C87DF2}"/>
              </a:ext>
            </a:extLst>
          </p:cNvPr>
          <p:cNvSpPr txBox="1"/>
          <p:nvPr/>
        </p:nvSpPr>
        <p:spPr>
          <a:xfrm>
            <a:off x="7806756" y="1694151"/>
            <a:ext cx="4151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Pick a color theme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 like </a:t>
            </a:r>
            <a:r>
              <a:rPr lang="en-US" sz="2800" dirty="0" err="1"/>
              <a:t>Darcula</a:t>
            </a:r>
            <a:r>
              <a:rPr lang="en-US" sz="2800" dirty="0"/>
              <a:t> because it’s easy on the eyes</a:t>
            </a:r>
          </a:p>
        </p:txBody>
      </p:sp>
    </p:spTree>
    <p:extLst>
      <p:ext uri="{BB962C8B-B14F-4D97-AF65-F5344CB8AC3E}">
        <p14:creationId xmlns:p14="http://schemas.microsoft.com/office/powerpoint/2010/main" val="1190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FDB04-D2C6-499E-AA31-44B7B752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6" y="1051701"/>
            <a:ext cx="7644687" cy="553285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F0285-82C4-4E63-97FE-5CCDBD91AE93}"/>
              </a:ext>
            </a:extLst>
          </p:cNvPr>
          <p:cNvSpPr/>
          <p:nvPr/>
        </p:nvSpPr>
        <p:spPr>
          <a:xfrm>
            <a:off x="1945416" y="2245660"/>
            <a:ext cx="1537371" cy="3415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BD2E5-E179-41E1-968B-0FB5012F635E}"/>
              </a:ext>
            </a:extLst>
          </p:cNvPr>
          <p:cNvSpPr txBox="1"/>
          <p:nvPr/>
        </p:nvSpPr>
        <p:spPr>
          <a:xfrm>
            <a:off x="6095998" y="5620070"/>
            <a:ext cx="15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Click “Apply” then “OK”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26006-45F9-45F2-AF22-7688EF411040}"/>
              </a:ext>
            </a:extLst>
          </p:cNvPr>
          <p:cNvSpPr txBox="1"/>
          <p:nvPr/>
        </p:nvSpPr>
        <p:spPr>
          <a:xfrm>
            <a:off x="7878043" y="1694151"/>
            <a:ext cx="40998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Un-check “Reopen Projects on Startup”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Click “Apply”, then “OK”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BB34CB-1348-4E70-9877-F584C1171B59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PyCharm First Time Setup: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Customize Settings</a:t>
            </a:r>
          </a:p>
        </p:txBody>
      </p:sp>
    </p:spTree>
    <p:extLst>
      <p:ext uri="{BB962C8B-B14F-4D97-AF65-F5344CB8AC3E}">
        <p14:creationId xmlns:p14="http://schemas.microsoft.com/office/powerpoint/2010/main" val="111522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Sign up for JetBrains’ Education Pack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17E194-C38C-4A5A-8653-2DA3C6C10169}"/>
              </a:ext>
            </a:extLst>
          </p:cNvPr>
          <p:cNvSpPr txBox="1"/>
          <p:nvPr/>
        </p:nvSpPr>
        <p:spPr>
          <a:xfrm>
            <a:off x="6504323" y="1637295"/>
            <a:ext cx="479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you’re asked </a:t>
            </a:r>
            <a:r>
              <a:rPr lang="en-US" sz="1800" dirty="0"/>
              <a:t>for some kind of verification that you’re a student – we’ve found that sending a screenshot of your course schedule (e.g., from DukeHub) works to get you approved.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8C6FE-1801-4B36-A812-FAF04769A7F8}"/>
              </a:ext>
            </a:extLst>
          </p:cNvPr>
          <p:cNvSpPr txBox="1"/>
          <p:nvPr/>
        </p:nvSpPr>
        <p:spPr>
          <a:xfrm>
            <a:off x="1170728" y="963823"/>
            <a:ext cx="94386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https://www.jetbrains.com/community/education/#students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384E0-C404-49AF-8035-1A67EAAA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3" y="1694151"/>
            <a:ext cx="5656716" cy="48070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B9BA87-10E8-4FF7-A611-AB3E770E4FEA}"/>
              </a:ext>
            </a:extLst>
          </p:cNvPr>
          <p:cNvSpPr/>
          <p:nvPr/>
        </p:nvSpPr>
        <p:spPr>
          <a:xfrm>
            <a:off x="233353" y="5894177"/>
            <a:ext cx="1234839" cy="5157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9BABF-5070-44D9-8A05-BC633873BAF0}"/>
              </a:ext>
            </a:extLst>
          </p:cNvPr>
          <p:cNvSpPr txBox="1"/>
          <p:nvPr/>
        </p:nvSpPr>
        <p:spPr>
          <a:xfrm>
            <a:off x="6095998" y="2987877"/>
            <a:ext cx="58626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If you’re a student or an educator, you should get PyCharm Pro.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PyCharm Pro is required for students in my courses at Duke</a:t>
            </a: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Mostly because </a:t>
            </a:r>
            <a:r>
              <a:rPr lang="en-US" dirty="0" err="1"/>
              <a:t>Jupyter</a:t>
            </a:r>
            <a:r>
              <a:rPr lang="en-US" dirty="0"/>
              <a:t> now only works with PyCharm Pro – not Community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You’ll get an email response from JetBrains</a:t>
            </a:r>
            <a:endParaRPr lang="en-US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Follow the instructions to get your JetBrains account login and password.</a:t>
            </a:r>
            <a:endParaRPr lang="en-US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Save your login info! </a:t>
            </a: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You’ll need  it later.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CA9B5-79C0-4DB8-9469-0CE77E23FADD}"/>
              </a:ext>
            </a:extLst>
          </p:cNvPr>
          <p:cNvSpPr txBox="1"/>
          <p:nvPr/>
        </p:nvSpPr>
        <p:spPr>
          <a:xfrm>
            <a:off x="1468192" y="5987982"/>
            <a:ext cx="162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9585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303DF02-BDD5-4814-A38B-EECEA126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" y="1421906"/>
            <a:ext cx="7220958" cy="5153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My JetBrains Email (example)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9BA87-10E8-4FF7-A611-AB3E770E4FEA}"/>
              </a:ext>
            </a:extLst>
          </p:cNvPr>
          <p:cNvSpPr/>
          <p:nvPr/>
        </p:nvSpPr>
        <p:spPr>
          <a:xfrm>
            <a:off x="429599" y="4456295"/>
            <a:ext cx="5301500" cy="3044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9BABF-5070-44D9-8A05-BC633873BAF0}"/>
              </a:ext>
            </a:extLst>
          </p:cNvPr>
          <p:cNvSpPr txBox="1"/>
          <p:nvPr/>
        </p:nvSpPr>
        <p:spPr>
          <a:xfrm>
            <a:off x="7716734" y="2290524"/>
            <a:ext cx="4241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Fill out the application on the previous page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Receive email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Follow the link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Record your JetBrains username and password somewhere where you’ll be able to retrieve it</a:t>
            </a:r>
            <a:r>
              <a:rPr lang="en-US" sz="2400" dirty="0">
                <a:solidFill>
                  <a:srgbClr val="FFFF00"/>
                </a:solidFill>
              </a:rPr>
              <a:t>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CA9B5-79C0-4DB8-9469-0CE77E23FADD}"/>
              </a:ext>
            </a:extLst>
          </p:cNvPr>
          <p:cNvSpPr txBox="1"/>
          <p:nvPr/>
        </p:nvSpPr>
        <p:spPr>
          <a:xfrm>
            <a:off x="5731099" y="4382930"/>
            <a:ext cx="162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9DA1E-4446-41A4-9ABB-2EC747949BBF}"/>
              </a:ext>
            </a:extLst>
          </p:cNvPr>
          <p:cNvSpPr txBox="1"/>
          <p:nvPr/>
        </p:nvSpPr>
        <p:spPr>
          <a:xfrm>
            <a:off x="233353" y="906011"/>
            <a:ext cx="1172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dirty="0">
                <a:solidFill>
                  <a:srgbClr val="FFFF00"/>
                </a:solidFill>
              </a:rPr>
              <a:t>Yours may differ somewhat.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636ADF-F46B-4707-AC91-AB705FAE3539}"/>
              </a:ext>
            </a:extLst>
          </p:cNvPr>
          <p:cNvSpPr txBox="1"/>
          <p:nvPr/>
        </p:nvSpPr>
        <p:spPr>
          <a:xfrm>
            <a:off x="3047141" y="90376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VCM.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2EAD7-CD28-4416-AA8F-C65A1CBFE8B8}"/>
              </a:ext>
            </a:extLst>
          </p:cNvPr>
          <p:cNvSpPr txBox="1"/>
          <p:nvPr/>
        </p:nvSpPr>
        <p:spPr>
          <a:xfrm>
            <a:off x="0" y="1602284"/>
            <a:ext cx="504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dirty="0"/>
              <a:t>Go Here: </a:t>
            </a:r>
            <a:r>
              <a:rPr lang="en-US" sz="1800" b="1" dirty="0">
                <a:solidFill>
                  <a:schemeClr val="accent3"/>
                </a:solidFill>
                <a:hlinkClick r:id="rId3"/>
              </a:rPr>
              <a:t>https://www.jetbrains.com/pycharm/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89115-EA41-4F03-AB2D-DCA92500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12" y="2036707"/>
            <a:ext cx="3443163" cy="22662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E8A394-BCA3-4245-91E6-3E53D5D2E4FE}"/>
              </a:ext>
            </a:extLst>
          </p:cNvPr>
          <p:cNvSpPr/>
          <p:nvPr/>
        </p:nvSpPr>
        <p:spPr>
          <a:xfrm>
            <a:off x="1394401" y="3532873"/>
            <a:ext cx="1740384" cy="3942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D0774-6722-4544-A8B5-1E43A6CB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68" y="2073005"/>
            <a:ext cx="5229955" cy="3486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4EE18C-3C94-446A-ADAA-F0EE3767EE35}"/>
              </a:ext>
            </a:extLst>
          </p:cNvPr>
          <p:cNvSpPr/>
          <p:nvPr/>
        </p:nvSpPr>
        <p:spPr>
          <a:xfrm>
            <a:off x="5768310" y="4496642"/>
            <a:ext cx="1624163" cy="7193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C3609-EF06-477C-81EB-590CD1A78F3E}"/>
              </a:ext>
            </a:extLst>
          </p:cNvPr>
          <p:cNvSpPr/>
          <p:nvPr/>
        </p:nvSpPr>
        <p:spPr>
          <a:xfrm>
            <a:off x="5781189" y="2704562"/>
            <a:ext cx="2190834" cy="567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E33CED-5288-4505-A95E-1D9973DBCF01}"/>
              </a:ext>
            </a:extLst>
          </p:cNvPr>
          <p:cNvSpPr txBox="1"/>
          <p:nvPr/>
        </p:nvSpPr>
        <p:spPr>
          <a:xfrm>
            <a:off x="7972023" y="2625486"/>
            <a:ext cx="13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Choose your 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F049C-A8D0-47A6-94F1-6D24AE40CAEA}"/>
              </a:ext>
            </a:extLst>
          </p:cNvPr>
          <p:cNvSpPr txBox="1"/>
          <p:nvPr/>
        </p:nvSpPr>
        <p:spPr>
          <a:xfrm>
            <a:off x="760688" y="3406846"/>
            <a:ext cx="85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F7470D-C047-4E8C-BFF8-28DDFE3AB3E3}"/>
              </a:ext>
            </a:extLst>
          </p:cNvPr>
          <p:cNvCxnSpPr>
            <a:cxnSpLocks/>
          </p:cNvCxnSpPr>
          <p:nvPr/>
        </p:nvCxnSpPr>
        <p:spPr>
          <a:xfrm flipV="1">
            <a:off x="3339645" y="3532873"/>
            <a:ext cx="2249786" cy="19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6E2833-ADC1-4172-9C52-B468B19E4F90}"/>
              </a:ext>
            </a:extLst>
          </p:cNvPr>
          <p:cNvSpPr txBox="1"/>
          <p:nvPr/>
        </p:nvSpPr>
        <p:spPr>
          <a:xfrm>
            <a:off x="4480423" y="2625486"/>
            <a:ext cx="102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Takes you here…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95C5-F1C6-4F10-8905-BF43362DB35D}"/>
              </a:ext>
            </a:extLst>
          </p:cNvPr>
          <p:cNvSpPr txBox="1"/>
          <p:nvPr/>
        </p:nvSpPr>
        <p:spPr>
          <a:xfrm>
            <a:off x="7340958" y="4632644"/>
            <a:ext cx="162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Download Professional Edition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B8FF8D-467A-4AA3-AC30-6F3B39EADFF3}"/>
              </a:ext>
            </a:extLst>
          </p:cNvPr>
          <p:cNvCxnSpPr>
            <a:cxnSpLocks/>
          </p:cNvCxnSpPr>
          <p:nvPr/>
        </p:nvCxnSpPr>
        <p:spPr>
          <a:xfrm flipH="1">
            <a:off x="4195662" y="4856293"/>
            <a:ext cx="1546169" cy="594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059ED5-A16A-473B-82E8-A87C4895D174}"/>
              </a:ext>
            </a:extLst>
          </p:cNvPr>
          <p:cNvSpPr txBox="1"/>
          <p:nvPr/>
        </p:nvSpPr>
        <p:spPr>
          <a:xfrm>
            <a:off x="412124" y="5179459"/>
            <a:ext cx="522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 on your OS.</a:t>
            </a:r>
          </a:p>
          <a:p>
            <a:r>
              <a:rPr lang="en-US" b="1" dirty="0"/>
              <a:t>Windows Users: </a:t>
            </a:r>
            <a:r>
              <a:rPr lang="en-US" dirty="0"/>
              <a:t>run the downloaded .exe file</a:t>
            </a:r>
            <a:endParaRPr lang="en-US" b="1" dirty="0"/>
          </a:p>
          <a:p>
            <a:r>
              <a:rPr lang="en-US" b="1" dirty="0"/>
              <a:t>Mac Users: </a:t>
            </a:r>
            <a:r>
              <a:rPr lang="en-US" dirty="0"/>
              <a:t>install the .dmg file </a:t>
            </a:r>
          </a:p>
          <a:p>
            <a:r>
              <a:rPr lang="en-US" b="1" dirty="0"/>
              <a:t>Linux Users: </a:t>
            </a:r>
            <a:r>
              <a:rPr lang="en-US" dirty="0"/>
              <a:t>you know what to do (you’re Linux user)</a:t>
            </a:r>
          </a:p>
        </p:txBody>
      </p:sp>
    </p:spTree>
    <p:extLst>
      <p:ext uri="{BB962C8B-B14F-4D97-AF65-F5344CB8AC3E}">
        <p14:creationId xmlns:p14="http://schemas.microsoft.com/office/powerpoint/2010/main" val="16194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636ADF-F46B-4707-AC91-AB705FAE3539}"/>
              </a:ext>
            </a:extLst>
          </p:cNvPr>
          <p:cNvSpPr txBox="1"/>
          <p:nvPr/>
        </p:nvSpPr>
        <p:spPr>
          <a:xfrm>
            <a:off x="2397185" y="901856"/>
            <a:ext cx="739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49A7B-E506-42FB-9BD2-214A5A7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4A869-F1B1-4A83-B2D1-AAB7D1B7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1" y="1878817"/>
            <a:ext cx="3867690" cy="21624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1BFB2F-825F-4C89-8607-8B564268EEC5}"/>
              </a:ext>
            </a:extLst>
          </p:cNvPr>
          <p:cNvSpPr txBox="1"/>
          <p:nvPr/>
        </p:nvSpPr>
        <p:spPr>
          <a:xfrm>
            <a:off x="281321" y="1466259"/>
            <a:ext cx="2384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Run your installer.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755CAA-B61E-4609-81A5-1E506B1BCE3D}"/>
              </a:ext>
            </a:extLst>
          </p:cNvPr>
          <p:cNvSpPr txBox="1"/>
          <p:nvPr/>
        </p:nvSpPr>
        <p:spPr>
          <a:xfrm>
            <a:off x="281321" y="4053742"/>
            <a:ext cx="3867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 Windows, you do that just by double-clicking the installer .exe file in your Downloads folder. 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B0E28B-20DB-451F-B907-B520F1290D83}"/>
              </a:ext>
            </a:extLst>
          </p:cNvPr>
          <p:cNvSpPr/>
          <p:nvPr/>
        </p:nvSpPr>
        <p:spPr>
          <a:xfrm>
            <a:off x="4269346" y="2702477"/>
            <a:ext cx="502276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7AE43-7CEB-42E5-99C4-71236B7A9F00}"/>
              </a:ext>
            </a:extLst>
          </p:cNvPr>
          <p:cNvSpPr txBox="1"/>
          <p:nvPr/>
        </p:nvSpPr>
        <p:spPr>
          <a:xfrm>
            <a:off x="4784501" y="2298334"/>
            <a:ext cx="2384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you’re asked about allowing the installer to make changes,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allow it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2FA1065-14D0-4B88-95E3-06987FBEC558}"/>
              </a:ext>
            </a:extLst>
          </p:cNvPr>
          <p:cNvSpPr/>
          <p:nvPr/>
        </p:nvSpPr>
        <p:spPr>
          <a:xfrm>
            <a:off x="7111152" y="2702477"/>
            <a:ext cx="502276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53813A-C701-4B68-83FD-7F39D58E8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092" y="1694151"/>
            <a:ext cx="3961983" cy="30618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D86394-F165-45A1-8E73-1A3294742154}"/>
              </a:ext>
            </a:extLst>
          </p:cNvPr>
          <p:cNvSpPr/>
          <p:nvPr/>
        </p:nvSpPr>
        <p:spPr>
          <a:xfrm>
            <a:off x="10393250" y="4443210"/>
            <a:ext cx="764359" cy="2999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96FE-512E-4BB7-B851-1CEC53A6F014}"/>
              </a:ext>
            </a:extLst>
          </p:cNvPr>
          <p:cNvSpPr txBox="1"/>
          <p:nvPr/>
        </p:nvSpPr>
        <p:spPr>
          <a:xfrm>
            <a:off x="10106145" y="4076993"/>
            <a:ext cx="133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“Next”</a:t>
            </a:r>
          </a:p>
        </p:txBody>
      </p:sp>
      <p:pic>
        <p:nvPicPr>
          <p:cNvPr id="15" name="Picture 2" descr="Make the Yellow and Blue shield go away from your Win 7 Shortcuts | IT by  Mitch">
            <a:extLst>
              <a:ext uri="{FF2B5EF4-FFF2-40B4-BE49-F238E27FC236}">
                <a16:creationId xmlns:a16="http://schemas.microsoft.com/office/drawing/2014/main" id="{1A984846-29D0-44AB-9E25-E8B4D180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51" y="3741281"/>
            <a:ext cx="851908" cy="8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ke the Yellow and Blue shield go away from your Win 7 Shortcuts | IT by  Mitch">
            <a:extLst>
              <a:ext uri="{FF2B5EF4-FFF2-40B4-BE49-F238E27FC236}">
                <a16:creationId xmlns:a16="http://schemas.microsoft.com/office/drawing/2014/main" id="{FC6AB73A-4A3F-4787-BDCE-7EA30A34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4" y="12452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de or Show Windows Security Notification Area Icon in Windows 10 |  Tutorials">
            <a:extLst>
              <a:ext uri="{FF2B5EF4-FFF2-40B4-BE49-F238E27FC236}">
                <a16:creationId xmlns:a16="http://schemas.microsoft.com/office/drawing/2014/main" id="{235337C6-BA9F-421D-90D8-3A842E42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59" y="1245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89B02E6-DFDC-41D6-BFFE-23DB13C8CFD4}"/>
              </a:ext>
            </a:extLst>
          </p:cNvPr>
          <p:cNvSpPr txBox="1">
            <a:spLocks/>
          </p:cNvSpPr>
          <p:nvPr/>
        </p:nvSpPr>
        <p:spPr>
          <a:xfrm>
            <a:off x="233353" y="57795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Be on the lookout for this icon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B43081-C4A9-4180-9FC8-64A96ADD1EF7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34D9C-7A5F-4EE1-9518-B06B3A193749}"/>
              </a:ext>
            </a:extLst>
          </p:cNvPr>
          <p:cNvSpPr txBox="1"/>
          <p:nvPr/>
        </p:nvSpPr>
        <p:spPr>
          <a:xfrm>
            <a:off x="5322234" y="1115346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Windows Defender / Security Shield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FF484-78C1-4263-BE0E-9175C9DADC63}"/>
              </a:ext>
            </a:extLst>
          </p:cNvPr>
          <p:cNvSpPr txBox="1"/>
          <p:nvPr/>
        </p:nvSpPr>
        <p:spPr>
          <a:xfrm>
            <a:off x="5322234" y="1638566"/>
            <a:ext cx="6098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Sometimes shows up as a popup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Sometimes as a flashing icon in the Windows taskbar at the bottom of your screen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Asks you for permission to install something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DA04D-3AAA-4226-948B-72AD46560557}"/>
              </a:ext>
            </a:extLst>
          </p:cNvPr>
          <p:cNvSpPr txBox="1"/>
          <p:nvPr/>
        </p:nvSpPr>
        <p:spPr>
          <a:xfrm>
            <a:off x="315018" y="5297560"/>
            <a:ext cx="11561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order to install anything you’ll need to give Windows permission, otherwise it won’t install.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CE585B6-8091-4C7D-A844-B2893892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CD6300-FCA5-4992-A388-FC1E2E83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71" y="4192806"/>
            <a:ext cx="7192379" cy="62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10F652-0C59-4AD4-B593-7E3D49762224}"/>
              </a:ext>
            </a:extLst>
          </p:cNvPr>
          <p:cNvSpPr txBox="1"/>
          <p:nvPr/>
        </p:nvSpPr>
        <p:spPr>
          <a:xfrm>
            <a:off x="315018" y="382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Check your Windows taskbar: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BA3105-01C8-4063-9CB6-E7E47DEAB6E8}"/>
              </a:ext>
            </a:extLst>
          </p:cNvPr>
          <p:cNvSpPr/>
          <p:nvPr/>
        </p:nvSpPr>
        <p:spPr>
          <a:xfrm flipH="1">
            <a:off x="7598213" y="4439703"/>
            <a:ext cx="494753" cy="31599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2428E-DA21-4A01-9FD3-7EC6CA121AE0}"/>
              </a:ext>
            </a:extLst>
          </p:cNvPr>
          <p:cNvSpPr txBox="1"/>
          <p:nvPr/>
        </p:nvSpPr>
        <p:spPr>
          <a:xfrm>
            <a:off x="8143629" y="4438153"/>
            <a:ext cx="1189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Right here.</a:t>
            </a:r>
          </a:p>
        </p:txBody>
      </p:sp>
    </p:spTree>
    <p:extLst>
      <p:ext uri="{BB962C8B-B14F-4D97-AF65-F5344CB8AC3E}">
        <p14:creationId xmlns:p14="http://schemas.microsoft.com/office/powerpoint/2010/main" val="23316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015F3-5B65-46E9-90C7-2F836C12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1855301"/>
            <a:ext cx="4706007" cy="3677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49A7B-E506-42FB-9BD2-214A5A7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D86394-F165-45A1-8E73-1A3294742154}"/>
              </a:ext>
            </a:extLst>
          </p:cNvPr>
          <p:cNvSpPr/>
          <p:nvPr/>
        </p:nvSpPr>
        <p:spPr>
          <a:xfrm>
            <a:off x="3300966" y="5190186"/>
            <a:ext cx="690158" cy="3029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96FE-512E-4BB7-B851-1CEC53A6F014}"/>
              </a:ext>
            </a:extLst>
          </p:cNvPr>
          <p:cNvSpPr txBox="1"/>
          <p:nvPr/>
        </p:nvSpPr>
        <p:spPr>
          <a:xfrm>
            <a:off x="3013656" y="4836593"/>
            <a:ext cx="133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“Next”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30DC-C6B8-4AA9-9622-9E7AF7413BEF}"/>
              </a:ext>
            </a:extLst>
          </p:cNvPr>
          <p:cNvSpPr txBox="1"/>
          <p:nvPr/>
        </p:nvSpPr>
        <p:spPr>
          <a:xfrm>
            <a:off x="5179957" y="2016830"/>
            <a:ext cx="6778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 it in:</a:t>
            </a:r>
          </a:p>
          <a:p>
            <a:r>
              <a:rPr lang="en-US" sz="2000" dirty="0"/>
              <a:t>C:\Program Files\JetBrains\PyCharm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your_version_number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693177-6ECB-4AB0-ABC9-1C90C0E9AE50}"/>
              </a:ext>
            </a:extLst>
          </p:cNvPr>
          <p:cNvCxnSpPr/>
          <p:nvPr/>
        </p:nvCxnSpPr>
        <p:spPr>
          <a:xfrm flipH="1">
            <a:off x="3013656" y="2847827"/>
            <a:ext cx="2166301" cy="122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487250-509F-4E8C-AA0B-506D477BF3DD}"/>
              </a:ext>
            </a:extLst>
          </p:cNvPr>
          <p:cNvSpPr txBox="1"/>
          <p:nvPr/>
        </p:nvSpPr>
        <p:spPr>
          <a:xfrm>
            <a:off x="2397185" y="901856"/>
            <a:ext cx="739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0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B15BB0-F554-4363-8E2E-B43BC9B2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1694151"/>
            <a:ext cx="5980430" cy="4678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Download &amp; Install PyCharm Pro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49A7B-E506-42FB-9BD2-214A5A7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31" y="35632"/>
            <a:ext cx="711344" cy="7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D86394-F165-45A1-8E73-1A3294742154}"/>
              </a:ext>
            </a:extLst>
          </p:cNvPr>
          <p:cNvSpPr/>
          <p:nvPr/>
        </p:nvSpPr>
        <p:spPr>
          <a:xfrm>
            <a:off x="4103433" y="5872303"/>
            <a:ext cx="999251" cy="369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196FE-512E-4BB7-B851-1CEC53A6F014}"/>
              </a:ext>
            </a:extLst>
          </p:cNvPr>
          <p:cNvSpPr txBox="1"/>
          <p:nvPr/>
        </p:nvSpPr>
        <p:spPr>
          <a:xfrm>
            <a:off x="3933774" y="5449340"/>
            <a:ext cx="133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“Next”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30DC-C6B8-4AA9-9622-9E7AF7413BEF}"/>
              </a:ext>
            </a:extLst>
          </p:cNvPr>
          <p:cNvSpPr txBox="1"/>
          <p:nvPr/>
        </p:nvSpPr>
        <p:spPr>
          <a:xfrm>
            <a:off x="7585657" y="2182184"/>
            <a:ext cx="3284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Check all of these.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F7651-790D-4E29-9D46-F893E23DA3A7}"/>
              </a:ext>
            </a:extLst>
          </p:cNvPr>
          <p:cNvSpPr txBox="1"/>
          <p:nvPr/>
        </p:nvSpPr>
        <p:spPr>
          <a:xfrm>
            <a:off x="6508123" y="3612706"/>
            <a:ext cx="2962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PATH</a:t>
            </a:r>
            <a:r>
              <a:rPr lang="en-US" b="1" dirty="0"/>
              <a:t> variable! </a:t>
            </a:r>
            <a:r>
              <a:rPr lang="en-US" dirty="0"/>
              <a:t>Make a mental note of this, we’ll be talking about that again soon.</a:t>
            </a:r>
            <a:r>
              <a:rPr lang="en-US" b="1" dirty="0"/>
              <a:t> 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C90FCA-1980-45EE-955C-7CDB164C9737}"/>
              </a:ext>
            </a:extLst>
          </p:cNvPr>
          <p:cNvCxnSpPr>
            <a:cxnSpLocks/>
          </p:cNvCxnSpPr>
          <p:nvPr/>
        </p:nvCxnSpPr>
        <p:spPr>
          <a:xfrm flipH="1" flipV="1">
            <a:off x="5145611" y="3524067"/>
            <a:ext cx="1362512" cy="1772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BF8022-12ED-45D4-9FA0-812075606208}"/>
              </a:ext>
            </a:extLst>
          </p:cNvPr>
          <p:cNvSpPr txBox="1"/>
          <p:nvPr/>
        </p:nvSpPr>
        <p:spPr>
          <a:xfrm>
            <a:off x="2397185" y="901856"/>
            <a:ext cx="739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1800" b="1" dirty="0">
                <a:solidFill>
                  <a:srgbClr val="FFFF00"/>
                </a:solidFill>
              </a:rPr>
              <a:t>Do this on your own computer AND on your VCM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1053</Words>
  <Application>Microsoft Office PowerPoint</Application>
  <PresentationFormat>Widescreen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OCR A Extended</vt:lpstr>
      <vt:lpstr>Open Sans SemiBold</vt:lpstr>
      <vt:lpstr>Office Theme</vt:lpstr>
      <vt:lpstr>Jake Vestal</vt:lpstr>
      <vt:lpstr>In this Tutorial</vt:lpstr>
      <vt:lpstr>Sign up for JetBrains’ Education Pack</vt:lpstr>
      <vt:lpstr>My JetBrains Email (example)</vt:lpstr>
      <vt:lpstr>Download &amp; Install PyCharm Pro</vt:lpstr>
      <vt:lpstr>Download &amp; Install PyCharm Pro</vt:lpstr>
      <vt:lpstr>PowerPoint Presentation</vt:lpstr>
      <vt:lpstr>Download &amp; Install PyCharm Pro</vt:lpstr>
      <vt:lpstr>Download &amp; Install PyCharm Pro</vt:lpstr>
      <vt:lpstr>Download &amp; Install PyCharm Pro</vt:lpstr>
      <vt:lpstr>Download &amp; Install PyCharm Pro</vt:lpstr>
      <vt:lpstr>PowerPoint Presentation</vt:lpstr>
      <vt:lpstr>Install JetBrains’ Toolbox App</vt:lpstr>
      <vt:lpstr>Start PyCharm</vt:lpstr>
      <vt:lpstr>PyCharm First Time Setup: Activate License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Jacob Vestal</cp:lastModifiedBy>
  <cp:revision>166</cp:revision>
  <dcterms:created xsi:type="dcterms:W3CDTF">2017-08-18T19:47:10Z</dcterms:created>
  <dcterms:modified xsi:type="dcterms:W3CDTF">2022-02-07T14:10:56Z</dcterms:modified>
</cp:coreProperties>
</file>