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7"/>
  </p:notesMasterIdLst>
  <p:handoutMasterIdLst>
    <p:handoutMasterId r:id="rId18"/>
  </p:handoutMasterIdLst>
  <p:sldIdLst>
    <p:sldId id="256" r:id="rId2"/>
    <p:sldId id="349" r:id="rId3"/>
    <p:sldId id="350" r:id="rId4"/>
    <p:sldId id="357" r:id="rId5"/>
    <p:sldId id="358" r:id="rId6"/>
    <p:sldId id="359" r:id="rId7"/>
    <p:sldId id="351" r:id="rId8"/>
    <p:sldId id="366" r:id="rId9"/>
    <p:sldId id="361" r:id="rId10"/>
    <p:sldId id="360" r:id="rId11"/>
    <p:sldId id="369" r:id="rId12"/>
    <p:sldId id="368" r:id="rId13"/>
    <p:sldId id="364" r:id="rId14"/>
    <p:sldId id="372" r:id="rId15"/>
    <p:sldId id="3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160" userDrawn="1">
          <p15:clr>
            <a:srgbClr val="A4A3A4"/>
          </p15:clr>
        </p15:guide>
        <p15:guide id="3" pos="2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00204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94676" autoAdjust="0"/>
  </p:normalViewPr>
  <p:slideViewPr>
    <p:cSldViewPr snapToGrid="0" snapToObjects="1" showGuides="1">
      <p:cViewPr varScale="1">
        <p:scale>
          <a:sx n="123" d="100"/>
          <a:sy n="123" d="100"/>
        </p:scale>
        <p:origin x="5130" y="102"/>
      </p:cViewPr>
      <p:guideLst>
        <p:guide orient="horz" pos="2160"/>
        <p:guide pos="5160"/>
        <p:guide pos="25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9EA733A-0380-F245-9D76-DC5814196E7E}" type="datetimeFigureOut">
              <a:rPr lang="en-US" smtClean="0"/>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374634-B573-1F4C-AD6D-A987BD5D6D69}" type="slidenum">
              <a:rPr lang="en-US" smtClean="0"/>
              <a:t>‹#›</a:t>
            </a:fld>
            <a:endParaRPr lang="en-US"/>
          </a:p>
        </p:txBody>
      </p:sp>
    </p:spTree>
    <p:extLst>
      <p:ext uri="{BB962C8B-B14F-4D97-AF65-F5344CB8AC3E}">
        <p14:creationId xmlns:p14="http://schemas.microsoft.com/office/powerpoint/2010/main" val="12272904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E771D-BA1F-804D-8CF3-493F3D0E3080}" type="datetimeFigureOut">
              <a:rPr lang="en-US" smtClean="0"/>
              <a:t>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7F4E87-F010-1545-9F17-48A449C9A02E}" type="slidenum">
              <a:rPr lang="en-US" smtClean="0"/>
              <a:t>‹#›</a:t>
            </a:fld>
            <a:endParaRPr lang="en-US"/>
          </a:p>
        </p:txBody>
      </p:sp>
    </p:spTree>
    <p:extLst>
      <p:ext uri="{BB962C8B-B14F-4D97-AF65-F5344CB8AC3E}">
        <p14:creationId xmlns:p14="http://schemas.microsoft.com/office/powerpoint/2010/main" val="15515430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ff2303159_1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65" name="Google Shape;65;g3ff2303159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10</a:t>
            </a:fld>
            <a:endParaRPr lang="en-US"/>
          </a:p>
        </p:txBody>
      </p:sp>
    </p:spTree>
    <p:extLst>
      <p:ext uri="{BB962C8B-B14F-4D97-AF65-F5344CB8AC3E}">
        <p14:creationId xmlns:p14="http://schemas.microsoft.com/office/powerpoint/2010/main" val="2637204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11</a:t>
            </a:fld>
            <a:endParaRPr lang="en-US"/>
          </a:p>
        </p:txBody>
      </p:sp>
    </p:spTree>
    <p:extLst>
      <p:ext uri="{BB962C8B-B14F-4D97-AF65-F5344CB8AC3E}">
        <p14:creationId xmlns:p14="http://schemas.microsoft.com/office/powerpoint/2010/main" val="38667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12</a:t>
            </a:fld>
            <a:endParaRPr lang="en-US"/>
          </a:p>
        </p:txBody>
      </p:sp>
    </p:spTree>
    <p:extLst>
      <p:ext uri="{BB962C8B-B14F-4D97-AF65-F5344CB8AC3E}">
        <p14:creationId xmlns:p14="http://schemas.microsoft.com/office/powerpoint/2010/main" val="22778367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13</a:t>
            </a:fld>
            <a:endParaRPr lang="en-US"/>
          </a:p>
        </p:txBody>
      </p:sp>
    </p:spTree>
    <p:extLst>
      <p:ext uri="{BB962C8B-B14F-4D97-AF65-F5344CB8AC3E}">
        <p14:creationId xmlns:p14="http://schemas.microsoft.com/office/powerpoint/2010/main" val="2360610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14</a:t>
            </a:fld>
            <a:endParaRPr lang="en-US"/>
          </a:p>
        </p:txBody>
      </p:sp>
    </p:spTree>
    <p:extLst>
      <p:ext uri="{BB962C8B-B14F-4D97-AF65-F5344CB8AC3E}">
        <p14:creationId xmlns:p14="http://schemas.microsoft.com/office/powerpoint/2010/main" val="3770043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15</a:t>
            </a:fld>
            <a:endParaRPr lang="en-US"/>
          </a:p>
        </p:txBody>
      </p:sp>
    </p:spTree>
    <p:extLst>
      <p:ext uri="{BB962C8B-B14F-4D97-AF65-F5344CB8AC3E}">
        <p14:creationId xmlns:p14="http://schemas.microsoft.com/office/powerpoint/2010/main" val="324493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2</a:t>
            </a:fld>
            <a:endParaRPr lang="en-US"/>
          </a:p>
        </p:txBody>
      </p:sp>
    </p:spTree>
    <p:extLst>
      <p:ext uri="{BB962C8B-B14F-4D97-AF65-F5344CB8AC3E}">
        <p14:creationId xmlns:p14="http://schemas.microsoft.com/office/powerpoint/2010/main" val="177543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3</a:t>
            </a:fld>
            <a:endParaRPr lang="en-US"/>
          </a:p>
        </p:txBody>
      </p:sp>
    </p:spTree>
    <p:extLst>
      <p:ext uri="{BB962C8B-B14F-4D97-AF65-F5344CB8AC3E}">
        <p14:creationId xmlns:p14="http://schemas.microsoft.com/office/powerpoint/2010/main" val="3304024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4</a:t>
            </a:fld>
            <a:endParaRPr lang="en-US"/>
          </a:p>
        </p:txBody>
      </p:sp>
    </p:spTree>
    <p:extLst>
      <p:ext uri="{BB962C8B-B14F-4D97-AF65-F5344CB8AC3E}">
        <p14:creationId xmlns:p14="http://schemas.microsoft.com/office/powerpoint/2010/main" val="4109618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5</a:t>
            </a:fld>
            <a:endParaRPr lang="en-US"/>
          </a:p>
        </p:txBody>
      </p:sp>
    </p:spTree>
    <p:extLst>
      <p:ext uri="{BB962C8B-B14F-4D97-AF65-F5344CB8AC3E}">
        <p14:creationId xmlns:p14="http://schemas.microsoft.com/office/powerpoint/2010/main" val="4126022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6</a:t>
            </a:fld>
            <a:endParaRPr lang="en-US"/>
          </a:p>
        </p:txBody>
      </p:sp>
    </p:spTree>
    <p:extLst>
      <p:ext uri="{BB962C8B-B14F-4D97-AF65-F5344CB8AC3E}">
        <p14:creationId xmlns:p14="http://schemas.microsoft.com/office/powerpoint/2010/main" val="107341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7</a:t>
            </a:fld>
            <a:endParaRPr lang="en-US"/>
          </a:p>
        </p:txBody>
      </p:sp>
    </p:spTree>
    <p:extLst>
      <p:ext uri="{BB962C8B-B14F-4D97-AF65-F5344CB8AC3E}">
        <p14:creationId xmlns:p14="http://schemas.microsoft.com/office/powerpoint/2010/main" val="3822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8</a:t>
            </a:fld>
            <a:endParaRPr lang="en-US"/>
          </a:p>
        </p:txBody>
      </p:sp>
    </p:spTree>
    <p:extLst>
      <p:ext uri="{BB962C8B-B14F-4D97-AF65-F5344CB8AC3E}">
        <p14:creationId xmlns:p14="http://schemas.microsoft.com/office/powerpoint/2010/main" val="2868177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7F4E87-F010-1545-9F17-48A449C9A02E}" type="slidenum">
              <a:rPr lang="en-US" smtClean="0"/>
              <a:t>9</a:t>
            </a:fld>
            <a:endParaRPr lang="en-US"/>
          </a:p>
        </p:txBody>
      </p:sp>
    </p:spTree>
    <p:extLst>
      <p:ext uri="{BB962C8B-B14F-4D97-AF65-F5344CB8AC3E}">
        <p14:creationId xmlns:p14="http://schemas.microsoft.com/office/powerpoint/2010/main" val="215530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99E3B3-E536-4548-BCC4-2232555880ED}" type="datetime1">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49759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643494-D9CB-824C-BAA2-2972920E96E8}" type="datetime1">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30551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CCD25-62D1-6C4A-9847-B952523A3AF5}" type="datetime1">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984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7B22C1-3838-F74D-B48F-9D74A3EE7281}" type="datetime1">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848987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7F30DB-F5DD-A34E-9076-5608A7B833B3}" type="datetime1">
              <a:rPr lang="en-US" smtClean="0"/>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15649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832FB1-623D-E24B-9F19-AB275AC551FA}" type="datetime1">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92231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CAB0ED-D8AF-044A-A799-324267174C62}" type="datetime1">
              <a:rPr lang="en-US" smtClean="0"/>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006079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3396AC-E22A-F142-A2F2-4B91C2AC724F}" type="datetime1">
              <a:rPr lang="en-US" smtClean="0"/>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202680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48E7A4-8965-9A48-969B-6E245FC43B6B}" type="datetime1">
              <a:rPr lang="en-US" smtClean="0"/>
              <a:t>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010732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6DAAE1-50F0-3A4A-8CAF-80358A1599E3}" type="datetime1">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3297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8CC9B2-1502-9745-A26D-EC74446F97CC}" type="datetime1">
              <a:rPr lang="en-US" smtClean="0"/>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EEDCF6-7E96-AD4A-BAE9-455A53F568D1}" type="slidenum">
              <a:rPr lang="en-US" smtClean="0"/>
              <a:t>‹#›</a:t>
            </a:fld>
            <a:endParaRPr lang="en-US"/>
          </a:p>
        </p:txBody>
      </p:sp>
    </p:spTree>
    <p:extLst>
      <p:ext uri="{BB962C8B-B14F-4D97-AF65-F5344CB8AC3E}">
        <p14:creationId xmlns:p14="http://schemas.microsoft.com/office/powerpoint/2010/main" val="1009783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CBE6CC-2E4D-C640-8143-2F6EE4891E85}" type="datetime1">
              <a:rPr lang="en-US" smtClean="0"/>
              <a:t>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EDCF6-7E96-AD4A-BAE9-455A53F568D1}" type="slidenum">
              <a:rPr lang="en-US" smtClean="0"/>
              <a:t>‹#›</a:t>
            </a:fld>
            <a:endParaRPr lang="en-US"/>
          </a:p>
        </p:txBody>
      </p:sp>
    </p:spTree>
    <p:extLst>
      <p:ext uri="{BB962C8B-B14F-4D97-AF65-F5344CB8AC3E}">
        <p14:creationId xmlns:p14="http://schemas.microsoft.com/office/powerpoint/2010/main" val="23890354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14.png"/><Relationship Id="rId12" Type="http://schemas.openxmlformats.org/officeDocument/2006/relationships/image" Target="../media/image22.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06DA9CCF-4251-43D9-9458-EDCE5F6422A8}"/>
              </a:ext>
            </a:extLst>
          </p:cNvPr>
          <p:cNvPicPr>
            <a:picLocks noChangeAspect="1"/>
          </p:cNvPicPr>
          <p:nvPr/>
        </p:nvPicPr>
        <p:blipFill>
          <a:blip r:embed="rId3"/>
          <a:stretch>
            <a:fillRect/>
          </a:stretch>
        </p:blipFill>
        <p:spPr>
          <a:xfrm>
            <a:off x="0" y="424094"/>
            <a:ext cx="12192000" cy="2129549"/>
          </a:xfrm>
          <a:prstGeom prst="rect">
            <a:avLst/>
          </a:prstGeom>
        </p:spPr>
      </p:pic>
      <p:sp>
        <p:nvSpPr>
          <p:cNvPr id="11" name="Title 1">
            <a:extLst>
              <a:ext uri="{FF2B5EF4-FFF2-40B4-BE49-F238E27FC236}">
                <a16:creationId xmlns:a16="http://schemas.microsoft.com/office/drawing/2014/main" id="{FA66AEDA-4F57-4D38-8B8E-D1700B804056}"/>
              </a:ext>
            </a:extLst>
          </p:cNvPr>
          <p:cNvSpPr>
            <a:spLocks noGrp="1"/>
          </p:cNvSpPr>
          <p:nvPr>
            <p:ph type="ctrTitle"/>
          </p:nvPr>
        </p:nvSpPr>
        <p:spPr>
          <a:xfrm>
            <a:off x="0" y="2898019"/>
            <a:ext cx="12192000" cy="1388111"/>
          </a:xfrm>
        </p:spPr>
        <p:txBody>
          <a:bodyPr anchor="ctr">
            <a:normAutofit/>
          </a:bodyPr>
          <a:lstStyle/>
          <a:p>
            <a:r>
              <a:rPr lang="en-US" dirty="0">
                <a:solidFill>
                  <a:schemeClr val="accent1"/>
                </a:solidFill>
              </a:rPr>
              <a:t>Jake Vestal</a:t>
            </a:r>
            <a:endParaRPr lang="en-US" dirty="0"/>
          </a:p>
        </p:txBody>
      </p:sp>
      <p:sp>
        <p:nvSpPr>
          <p:cNvPr id="12" name="Subtitle 2">
            <a:extLst>
              <a:ext uri="{FF2B5EF4-FFF2-40B4-BE49-F238E27FC236}">
                <a16:creationId xmlns:a16="http://schemas.microsoft.com/office/drawing/2014/main" id="{19EB7572-26C9-4833-811F-F143D2BB78B9}"/>
              </a:ext>
            </a:extLst>
          </p:cNvPr>
          <p:cNvSpPr txBox="1">
            <a:spLocks/>
          </p:cNvSpPr>
          <p:nvPr/>
        </p:nvSpPr>
        <p:spPr>
          <a:xfrm>
            <a:off x="0" y="4612811"/>
            <a:ext cx="12192000" cy="1527447"/>
          </a:xfrm>
          <a:prstGeom prst="rect">
            <a:avLst/>
          </a:prstGeom>
        </p:spPr>
        <p:txBody>
          <a:bodyPr vert="horz" lIns="121920" tIns="60960" rIns="121920" bIns="60960" rtlCol="0" anchor="ctr">
            <a:normAutofit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US" sz="5600" b="1">
                <a:solidFill>
                  <a:schemeClr val="accent6">
                    <a:lumMod val="20000"/>
                    <a:lumOff val="80000"/>
                  </a:schemeClr>
                </a:solidFill>
              </a:rPr>
              <a:t>Video 4</a:t>
            </a:r>
            <a:r>
              <a:rPr lang="en-US" sz="5600">
                <a:solidFill>
                  <a:schemeClr val="accent3"/>
                </a:solidFill>
              </a:rPr>
              <a:t>:</a:t>
            </a:r>
            <a:r>
              <a:rPr lang="en-US" sz="3733">
                <a:solidFill>
                  <a:schemeClr val="accent3"/>
                </a:solidFill>
              </a:rPr>
              <a:t> </a:t>
            </a:r>
            <a:endParaRPr lang="en-US" sz="3733" dirty="0">
              <a:solidFill>
                <a:schemeClr val="accent3"/>
              </a:solidFill>
            </a:endParaRPr>
          </a:p>
          <a:p>
            <a:r>
              <a:rPr lang="en-US" sz="4400" dirty="0">
                <a:solidFill>
                  <a:schemeClr val="accent3"/>
                </a:solidFill>
              </a:rPr>
              <a:t>Environmental Variables in Windows</a:t>
            </a:r>
          </a:p>
        </p:txBody>
      </p:sp>
      <p:sp>
        <p:nvSpPr>
          <p:cNvPr id="2" name="Rectangle 1">
            <a:extLst>
              <a:ext uri="{FF2B5EF4-FFF2-40B4-BE49-F238E27FC236}">
                <a16:creationId xmlns:a16="http://schemas.microsoft.com/office/drawing/2014/main" id="{8F1AB449-0320-4894-AAAF-90A226F19C52}"/>
              </a:ext>
            </a:extLst>
          </p:cNvPr>
          <p:cNvSpPr/>
          <p:nvPr/>
        </p:nvSpPr>
        <p:spPr>
          <a:xfrm>
            <a:off x="226031" y="568467"/>
            <a:ext cx="7058347" cy="1628454"/>
          </a:xfrm>
          <a:prstGeom prst="rect">
            <a:avLst/>
          </a:prstGeom>
          <a:solidFill>
            <a:srgbClr val="0020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rgbClr val="66FF33"/>
                </a:solidFill>
                <a:latin typeface="OCR A Extended" panose="02010509020102010303" pitchFamily="50" charset="0"/>
              </a:rPr>
              <a:t>Design and Testing of Algorithmic Trading Systems 								 with Python</a:t>
            </a:r>
          </a:p>
        </p:txBody>
      </p:sp>
      <p:cxnSp>
        <p:nvCxnSpPr>
          <p:cNvPr id="7" name="Straight Connector 6">
            <a:extLst>
              <a:ext uri="{FF2B5EF4-FFF2-40B4-BE49-F238E27FC236}">
                <a16:creationId xmlns:a16="http://schemas.microsoft.com/office/drawing/2014/main" id="{BC7AB29F-F38A-4DA1-A698-C30DE1F225E8}"/>
              </a:ext>
            </a:extLst>
          </p:cNvPr>
          <p:cNvCxnSpPr>
            <a:cxnSpLocks/>
          </p:cNvCxnSpPr>
          <p:nvPr/>
        </p:nvCxnSpPr>
        <p:spPr>
          <a:xfrm flipV="1">
            <a:off x="0" y="2541297"/>
            <a:ext cx="12192000" cy="2072"/>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09699078-E585-4AB1-8422-968D2FC32583}"/>
              </a:ext>
            </a:extLst>
          </p:cNvPr>
          <p:cNvCxnSpPr>
            <a:cxnSpLocks/>
          </p:cNvCxnSpPr>
          <p:nvPr/>
        </p:nvCxnSpPr>
        <p:spPr>
          <a:xfrm flipV="1">
            <a:off x="0" y="433332"/>
            <a:ext cx="12192000" cy="2072"/>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11" name="TextBox 10">
            <a:extLst>
              <a:ext uri="{FF2B5EF4-FFF2-40B4-BE49-F238E27FC236}">
                <a16:creationId xmlns:a16="http://schemas.microsoft.com/office/drawing/2014/main" id="{85D9A8CD-2B06-43BD-BCFD-9E3631694F33}"/>
              </a:ext>
            </a:extLst>
          </p:cNvPr>
          <p:cNvSpPr txBox="1"/>
          <p:nvPr/>
        </p:nvSpPr>
        <p:spPr>
          <a:xfrm>
            <a:off x="233353" y="912120"/>
            <a:ext cx="6810627" cy="2492990"/>
          </a:xfrm>
          <a:prstGeom prst="rect">
            <a:avLst/>
          </a:prstGeom>
          <a:noFill/>
        </p:spPr>
        <p:txBody>
          <a:bodyPr wrap="square">
            <a:spAutoFit/>
          </a:bodyPr>
          <a:lstStyle/>
          <a:p>
            <a:pPr>
              <a:buClr>
                <a:schemeClr val="accent6"/>
              </a:buClr>
            </a:pPr>
            <a:r>
              <a:rPr lang="en-US" sz="2400" b="1" dirty="0">
                <a:solidFill>
                  <a:schemeClr val="accent2"/>
                </a:solidFill>
              </a:rPr>
              <a:t>echo</a:t>
            </a:r>
            <a:r>
              <a:rPr lang="en-US" sz="2400" dirty="0"/>
              <a:t>’s behavior on the previous slide is not an error – it’s working correctly.  </a:t>
            </a:r>
          </a:p>
          <a:p>
            <a:pPr marL="285750" indent="-285750">
              <a:buClr>
                <a:schemeClr val="accent6"/>
              </a:buClr>
              <a:buFont typeface="Arial" panose="020B0604020202020204" pitchFamily="34" charset="0"/>
              <a:buChar char="•"/>
            </a:pPr>
            <a:r>
              <a:rPr lang="en-US" dirty="0"/>
              <a:t>Let’s use Microsoft’s built-in </a:t>
            </a:r>
            <a:r>
              <a:rPr lang="en-US" b="1" dirty="0">
                <a:solidFill>
                  <a:schemeClr val="accent2"/>
                </a:solidFill>
              </a:rPr>
              <a:t>help</a:t>
            </a:r>
            <a:r>
              <a:rPr lang="en-US" dirty="0"/>
              <a:t> command – which works on just about any inbuilt command line function – to learn a little more</a:t>
            </a:r>
          </a:p>
          <a:p>
            <a:pPr marL="285750" indent="-285750">
              <a:buClr>
                <a:schemeClr val="accent6"/>
              </a:buClr>
              <a:buFont typeface="Arial" panose="020B0604020202020204" pitchFamily="34" charset="0"/>
              <a:buChar char="•"/>
            </a:pPr>
            <a:r>
              <a:rPr lang="en-US" dirty="0"/>
              <a:t>From the help message, see that </a:t>
            </a:r>
            <a:r>
              <a:rPr lang="en-US" b="1" dirty="0">
                <a:solidFill>
                  <a:schemeClr val="accent2"/>
                </a:solidFill>
              </a:rPr>
              <a:t>echo</a:t>
            </a:r>
            <a:r>
              <a:rPr lang="en-US" dirty="0"/>
              <a:t> displays messages it’s given. </a:t>
            </a:r>
          </a:p>
          <a:p>
            <a:pPr marL="285750" indent="-285750">
              <a:buClr>
                <a:schemeClr val="accent6"/>
              </a:buClr>
              <a:buFont typeface="Arial" panose="020B0604020202020204" pitchFamily="34" charset="0"/>
              <a:buChar char="•"/>
            </a:pPr>
            <a:r>
              <a:rPr lang="en-US" dirty="0"/>
              <a:t>When we typed </a:t>
            </a:r>
            <a:r>
              <a:rPr lang="en-US" b="1" dirty="0">
                <a:solidFill>
                  <a:schemeClr val="accent2"/>
                </a:solidFill>
              </a:rPr>
              <a:t>echo TEMP</a:t>
            </a:r>
            <a:r>
              <a:rPr lang="en-US" dirty="0"/>
              <a:t>, </a:t>
            </a:r>
            <a:r>
              <a:rPr lang="en-US" b="1" dirty="0">
                <a:solidFill>
                  <a:schemeClr val="accent2"/>
                </a:solidFill>
              </a:rPr>
              <a:t>echo</a:t>
            </a:r>
            <a:r>
              <a:rPr lang="en-US" dirty="0"/>
              <a:t> simply did it’s job and displayed the message we passed to it… in this case, “TEMP”.</a:t>
            </a:r>
          </a:p>
          <a:p>
            <a:pPr marL="285750" indent="-285750">
              <a:buClr>
                <a:schemeClr val="accent6"/>
              </a:buClr>
              <a:buFont typeface="Arial" panose="020B0604020202020204" pitchFamily="34" charset="0"/>
              <a:buChar char="•"/>
            </a:pPr>
            <a:endParaRPr lang="en-US" dirty="0"/>
          </a:p>
        </p:txBody>
      </p:sp>
      <p:pic>
        <p:nvPicPr>
          <p:cNvPr id="9" name="Picture 8">
            <a:extLst>
              <a:ext uri="{FF2B5EF4-FFF2-40B4-BE49-F238E27FC236}">
                <a16:creationId xmlns:a16="http://schemas.microsoft.com/office/drawing/2014/main" id="{930F63E3-60A3-4669-8A6D-D6A6B51C1429}"/>
              </a:ext>
            </a:extLst>
          </p:cNvPr>
          <p:cNvPicPr>
            <a:picLocks noChangeAspect="1"/>
          </p:cNvPicPr>
          <p:nvPr/>
        </p:nvPicPr>
        <p:blipFill>
          <a:blip r:embed="rId3"/>
          <a:stretch>
            <a:fillRect/>
          </a:stretch>
        </p:blipFill>
        <p:spPr>
          <a:xfrm>
            <a:off x="7399745" y="1015842"/>
            <a:ext cx="4558899" cy="2115776"/>
          </a:xfrm>
          <a:prstGeom prst="rect">
            <a:avLst/>
          </a:prstGeom>
        </p:spPr>
      </p:pic>
      <p:cxnSp>
        <p:nvCxnSpPr>
          <p:cNvPr id="16" name="Straight Arrow Connector 15">
            <a:extLst>
              <a:ext uri="{FF2B5EF4-FFF2-40B4-BE49-F238E27FC236}">
                <a16:creationId xmlns:a16="http://schemas.microsoft.com/office/drawing/2014/main" id="{0083CC01-0B18-43AA-BF63-D09BFE4F5BA9}"/>
              </a:ext>
            </a:extLst>
          </p:cNvPr>
          <p:cNvCxnSpPr>
            <a:cxnSpLocks/>
          </p:cNvCxnSpPr>
          <p:nvPr/>
        </p:nvCxnSpPr>
        <p:spPr>
          <a:xfrm flipV="1">
            <a:off x="6869277" y="1921791"/>
            <a:ext cx="530468" cy="42620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8" name="TextBox 27">
            <a:extLst>
              <a:ext uri="{FF2B5EF4-FFF2-40B4-BE49-F238E27FC236}">
                <a16:creationId xmlns:a16="http://schemas.microsoft.com/office/drawing/2014/main" id="{374A1105-00FC-4186-9452-B4BC49CDD1DA}"/>
              </a:ext>
            </a:extLst>
          </p:cNvPr>
          <p:cNvSpPr txBox="1"/>
          <p:nvPr/>
        </p:nvSpPr>
        <p:spPr>
          <a:xfrm>
            <a:off x="233353" y="3327963"/>
            <a:ext cx="6694389" cy="2492990"/>
          </a:xfrm>
          <a:prstGeom prst="rect">
            <a:avLst/>
          </a:prstGeom>
          <a:noFill/>
        </p:spPr>
        <p:txBody>
          <a:bodyPr wrap="square">
            <a:spAutoFit/>
          </a:bodyPr>
          <a:lstStyle/>
          <a:p>
            <a:pPr>
              <a:buClr>
                <a:schemeClr val="accent6"/>
              </a:buClr>
            </a:pPr>
            <a:r>
              <a:rPr lang="en-US" sz="2400" dirty="0"/>
              <a:t>We must be a little stricter about what we want  </a:t>
            </a:r>
            <a:r>
              <a:rPr lang="en-US" sz="2400" b="1" dirty="0">
                <a:solidFill>
                  <a:schemeClr val="accent2"/>
                </a:solidFill>
              </a:rPr>
              <a:t>echo</a:t>
            </a:r>
            <a:r>
              <a:rPr lang="en-US" sz="2400" dirty="0"/>
              <a:t> to do here.</a:t>
            </a:r>
          </a:p>
          <a:p>
            <a:pPr marL="285750" indent="-285750">
              <a:buClr>
                <a:schemeClr val="accent6"/>
              </a:buClr>
              <a:buFont typeface="Arial" panose="020B0604020202020204" pitchFamily="34" charset="0"/>
              <a:buChar char="•"/>
            </a:pPr>
            <a:r>
              <a:rPr lang="en-US" dirty="0"/>
              <a:t>We </a:t>
            </a:r>
            <a:r>
              <a:rPr lang="en-US" b="1" dirty="0"/>
              <a:t>DON’T</a:t>
            </a:r>
            <a:r>
              <a:rPr lang="en-US" dirty="0"/>
              <a:t> want to print the </a:t>
            </a:r>
            <a:r>
              <a:rPr lang="en-US" b="1" u="sng" dirty="0">
                <a:solidFill>
                  <a:schemeClr val="accent6">
                    <a:lumMod val="20000"/>
                    <a:lumOff val="80000"/>
                  </a:schemeClr>
                </a:solidFill>
              </a:rPr>
              <a:t>name</a:t>
            </a:r>
            <a:r>
              <a:rPr lang="en-US" dirty="0"/>
              <a:t> of </a:t>
            </a:r>
            <a:r>
              <a:rPr lang="en-US" b="1" dirty="0">
                <a:solidFill>
                  <a:srgbClr val="FFFF00"/>
                </a:solidFill>
              </a:rPr>
              <a:t>TEMP</a:t>
            </a:r>
            <a:endParaRPr lang="en-US" dirty="0"/>
          </a:p>
          <a:p>
            <a:pPr marL="285750" indent="-285750">
              <a:buClr>
                <a:schemeClr val="accent6"/>
              </a:buClr>
              <a:buFont typeface="Arial" panose="020B0604020202020204" pitchFamily="34" charset="0"/>
              <a:buChar char="•"/>
            </a:pPr>
            <a:r>
              <a:rPr lang="en-US" dirty="0"/>
              <a:t>We </a:t>
            </a:r>
            <a:r>
              <a:rPr lang="en-US" b="1" dirty="0"/>
              <a:t>DO </a:t>
            </a:r>
            <a:r>
              <a:rPr lang="en-US" dirty="0"/>
              <a:t>want to print the </a:t>
            </a:r>
            <a:r>
              <a:rPr lang="en-US" b="1" u="sng" dirty="0">
                <a:solidFill>
                  <a:schemeClr val="accent6">
                    <a:lumMod val="20000"/>
                    <a:lumOff val="80000"/>
                  </a:schemeClr>
                </a:solidFill>
              </a:rPr>
              <a:t>value</a:t>
            </a:r>
            <a:r>
              <a:rPr lang="en-US" dirty="0"/>
              <a:t> of </a:t>
            </a:r>
            <a:r>
              <a:rPr lang="en-US" b="1" dirty="0">
                <a:solidFill>
                  <a:srgbClr val="FFFF00"/>
                </a:solidFill>
              </a:rPr>
              <a:t>TEMP</a:t>
            </a:r>
            <a:endParaRPr lang="en-US" dirty="0"/>
          </a:p>
          <a:p>
            <a:pPr marL="285750" indent="-285750">
              <a:buClr>
                <a:schemeClr val="accent6"/>
              </a:buClr>
              <a:buFont typeface="Arial" panose="020B0604020202020204" pitchFamily="34" charset="0"/>
              <a:buChar char="•"/>
            </a:pPr>
            <a:r>
              <a:rPr lang="en-US" dirty="0"/>
              <a:t>Instruct Windows </a:t>
            </a:r>
            <a:r>
              <a:rPr lang="en-US" dirty="0" err="1"/>
              <a:t>cmd</a:t>
            </a:r>
            <a:r>
              <a:rPr lang="en-US" dirty="0"/>
              <a:t> to do this by enclosing “TEMP” between two “</a:t>
            </a:r>
            <a:r>
              <a:rPr lang="en-US" b="1" dirty="0">
                <a:solidFill>
                  <a:schemeClr val="accent2"/>
                </a:solidFill>
              </a:rPr>
              <a:t>%</a:t>
            </a:r>
            <a:r>
              <a:rPr lang="en-US" dirty="0"/>
              <a:t>” symbols. </a:t>
            </a:r>
          </a:p>
          <a:p>
            <a:pPr marL="285750" indent="-285750">
              <a:buClr>
                <a:schemeClr val="accent6"/>
              </a:buClr>
              <a:buFont typeface="Arial" panose="020B0604020202020204" pitchFamily="34" charset="0"/>
              <a:buChar char="•"/>
            </a:pPr>
            <a:r>
              <a:rPr lang="en-US" dirty="0"/>
              <a:t>You can think of enclosing “</a:t>
            </a:r>
            <a:r>
              <a:rPr lang="en-US" b="1" dirty="0">
                <a:solidFill>
                  <a:schemeClr val="accent2"/>
                </a:solidFill>
              </a:rPr>
              <a:t>%</a:t>
            </a:r>
            <a:r>
              <a:rPr lang="en-US" dirty="0"/>
              <a:t>” as meaning: </a:t>
            </a:r>
            <a:r>
              <a:rPr lang="en-US" b="1" u="sng" dirty="0">
                <a:solidFill>
                  <a:schemeClr val="accent6">
                    <a:lumMod val="20000"/>
                    <a:lumOff val="80000"/>
                  </a:schemeClr>
                </a:solidFill>
              </a:rPr>
              <a:t>the value of the variable who’s name is enclosed</a:t>
            </a:r>
            <a:r>
              <a:rPr lang="en-US" dirty="0"/>
              <a:t>.</a:t>
            </a:r>
          </a:p>
        </p:txBody>
      </p:sp>
      <p:pic>
        <p:nvPicPr>
          <p:cNvPr id="30" name="Picture 29">
            <a:extLst>
              <a:ext uri="{FF2B5EF4-FFF2-40B4-BE49-F238E27FC236}">
                <a16:creationId xmlns:a16="http://schemas.microsoft.com/office/drawing/2014/main" id="{95CEB19C-212D-4751-A828-176EC9570C4D}"/>
              </a:ext>
            </a:extLst>
          </p:cNvPr>
          <p:cNvPicPr>
            <a:picLocks noChangeAspect="1"/>
          </p:cNvPicPr>
          <p:nvPr/>
        </p:nvPicPr>
        <p:blipFill>
          <a:blip r:embed="rId4"/>
          <a:stretch>
            <a:fillRect/>
          </a:stretch>
        </p:blipFill>
        <p:spPr>
          <a:xfrm>
            <a:off x="7399745" y="3851348"/>
            <a:ext cx="4277322" cy="2019582"/>
          </a:xfrm>
          <a:prstGeom prst="rect">
            <a:avLst/>
          </a:prstGeom>
        </p:spPr>
      </p:pic>
      <p:sp>
        <p:nvSpPr>
          <p:cNvPr id="32" name="TextBox 31">
            <a:extLst>
              <a:ext uri="{FF2B5EF4-FFF2-40B4-BE49-F238E27FC236}">
                <a16:creationId xmlns:a16="http://schemas.microsoft.com/office/drawing/2014/main" id="{373819A6-A0E5-4666-B1C7-50940AE562E7}"/>
              </a:ext>
            </a:extLst>
          </p:cNvPr>
          <p:cNvSpPr txBox="1"/>
          <p:nvPr/>
        </p:nvSpPr>
        <p:spPr>
          <a:xfrm>
            <a:off x="7301639" y="3452891"/>
            <a:ext cx="6094708" cy="369332"/>
          </a:xfrm>
          <a:prstGeom prst="rect">
            <a:avLst/>
          </a:prstGeom>
          <a:noFill/>
        </p:spPr>
        <p:txBody>
          <a:bodyPr wrap="square">
            <a:spAutoFit/>
          </a:bodyPr>
          <a:lstStyle/>
          <a:p>
            <a:r>
              <a:rPr lang="en-US" sz="1800" b="1" dirty="0">
                <a:solidFill>
                  <a:schemeClr val="accent6">
                    <a:lumMod val="20000"/>
                    <a:lumOff val="80000"/>
                  </a:schemeClr>
                </a:solidFill>
              </a:rPr>
              <a:t>Try it:</a:t>
            </a:r>
            <a:endParaRPr lang="en-US" b="1" dirty="0">
              <a:solidFill>
                <a:schemeClr val="accent6">
                  <a:lumMod val="20000"/>
                  <a:lumOff val="80000"/>
                </a:schemeClr>
              </a:solidFill>
            </a:endParaRPr>
          </a:p>
        </p:txBody>
      </p:sp>
      <p:pic>
        <p:nvPicPr>
          <p:cNvPr id="34" name="Graphic 33" descr="Checkbox Checked with solid fill">
            <a:extLst>
              <a:ext uri="{FF2B5EF4-FFF2-40B4-BE49-F238E27FC236}">
                <a16:creationId xmlns:a16="http://schemas.microsoft.com/office/drawing/2014/main" id="{DE13BCB3-9C8D-4DCF-8D15-07469EFE64A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29801" y="4657894"/>
            <a:ext cx="457200" cy="457200"/>
          </a:xfrm>
          <a:prstGeom prst="rect">
            <a:avLst/>
          </a:prstGeom>
        </p:spPr>
      </p:pic>
      <p:sp>
        <p:nvSpPr>
          <p:cNvPr id="36" name="TextBox 35">
            <a:extLst>
              <a:ext uri="{FF2B5EF4-FFF2-40B4-BE49-F238E27FC236}">
                <a16:creationId xmlns:a16="http://schemas.microsoft.com/office/drawing/2014/main" id="{C2E31939-337D-4FC0-B137-4FD985ECBD10}"/>
              </a:ext>
            </a:extLst>
          </p:cNvPr>
          <p:cNvSpPr txBox="1"/>
          <p:nvPr/>
        </p:nvSpPr>
        <p:spPr>
          <a:xfrm>
            <a:off x="10121376" y="4735687"/>
            <a:ext cx="829661" cy="307777"/>
          </a:xfrm>
          <a:prstGeom prst="rect">
            <a:avLst/>
          </a:prstGeom>
          <a:noFill/>
        </p:spPr>
        <p:txBody>
          <a:bodyPr wrap="square">
            <a:spAutoFit/>
          </a:bodyPr>
          <a:lstStyle/>
          <a:p>
            <a:r>
              <a:rPr lang="en-US" sz="1400" dirty="0">
                <a:solidFill>
                  <a:schemeClr val="accent2"/>
                </a:solidFill>
              </a:rPr>
              <a:t>Works!</a:t>
            </a:r>
          </a:p>
        </p:txBody>
      </p:sp>
      <p:pic>
        <p:nvPicPr>
          <p:cNvPr id="14" name="Picture 2">
            <a:extLst>
              <a:ext uri="{FF2B5EF4-FFF2-40B4-BE49-F238E27FC236}">
                <a16:creationId xmlns:a16="http://schemas.microsoft.com/office/drawing/2014/main" id="{E176E28B-68D2-433C-880C-010C359A3B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44731" y="35632"/>
            <a:ext cx="711344" cy="711344"/>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AAEF83F8-937E-44B5-8B42-684ACFD15DA9}"/>
              </a:ext>
            </a:extLst>
          </p:cNvPr>
          <p:cNvSpPr txBox="1">
            <a:spLocks/>
          </p:cNvSpPr>
          <p:nvPr/>
        </p:nvSpPr>
        <p:spPr>
          <a:xfrm>
            <a:off x="233353" y="57795"/>
            <a:ext cx="11725291" cy="845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a:solidFill>
                  <a:schemeClr val="accent1"/>
                </a:solidFill>
                <a:latin typeface="+mn-lt"/>
                <a:ea typeface="+mn-ea"/>
                <a:cs typeface="+mn-cs"/>
              </a:rPr>
              <a:t>Fetch an Env Var with </a:t>
            </a:r>
            <a:r>
              <a:rPr lang="en-US" sz="4800" b="1">
                <a:solidFill>
                  <a:schemeClr val="accent2"/>
                </a:solidFill>
                <a:latin typeface="+mn-lt"/>
                <a:ea typeface="+mn-ea"/>
                <a:cs typeface="+mn-cs"/>
              </a:rPr>
              <a:t>echo</a:t>
            </a:r>
            <a:endParaRPr lang="en-US" sz="4800" b="1" dirty="0">
              <a:solidFill>
                <a:schemeClr val="accent2"/>
              </a:solidFill>
              <a:latin typeface="+mn-lt"/>
              <a:ea typeface="+mn-ea"/>
              <a:cs typeface="+mn-cs"/>
            </a:endParaRPr>
          </a:p>
        </p:txBody>
      </p:sp>
      <p:sp>
        <p:nvSpPr>
          <p:cNvPr id="17" name="TextBox 16">
            <a:extLst>
              <a:ext uri="{FF2B5EF4-FFF2-40B4-BE49-F238E27FC236}">
                <a16:creationId xmlns:a16="http://schemas.microsoft.com/office/drawing/2014/main" id="{42B51E0B-326C-4FFE-8CD2-BF2838F5AEF6}"/>
              </a:ext>
            </a:extLst>
          </p:cNvPr>
          <p:cNvSpPr txBox="1"/>
          <p:nvPr/>
        </p:nvSpPr>
        <p:spPr>
          <a:xfrm>
            <a:off x="233353" y="6186682"/>
            <a:ext cx="11725291" cy="369332"/>
          </a:xfrm>
          <a:prstGeom prst="rect">
            <a:avLst/>
          </a:prstGeom>
          <a:noFill/>
        </p:spPr>
        <p:txBody>
          <a:bodyPr wrap="square">
            <a:spAutoFit/>
          </a:bodyPr>
          <a:lstStyle/>
          <a:p>
            <a:pPr algn="ctr"/>
            <a:r>
              <a:rPr lang="en-US" sz="1800" b="1" dirty="0">
                <a:solidFill>
                  <a:schemeClr val="accent2"/>
                </a:solidFill>
              </a:rPr>
              <a:t>echo</a:t>
            </a:r>
            <a:r>
              <a:rPr lang="en-US" sz="1800" dirty="0"/>
              <a:t> </a:t>
            </a:r>
            <a:r>
              <a:rPr lang="en-US" sz="1800" dirty="0">
                <a:solidFill>
                  <a:schemeClr val="accent6">
                    <a:lumMod val="60000"/>
                    <a:lumOff val="40000"/>
                  </a:schemeClr>
                </a:solidFill>
              </a:rPr>
              <a:t>is useful for checking th</a:t>
            </a:r>
            <a:r>
              <a:rPr lang="en-US" dirty="0">
                <a:solidFill>
                  <a:schemeClr val="accent6">
                    <a:lumMod val="60000"/>
                    <a:lumOff val="40000"/>
                  </a:schemeClr>
                </a:solidFill>
              </a:rPr>
              <a:t>e value of environmental variables without having to open the control panel window.</a:t>
            </a:r>
            <a:endParaRPr lang="en-US" b="1" dirty="0">
              <a:solidFill>
                <a:schemeClr val="accent6">
                  <a:lumMod val="60000"/>
                  <a:lumOff val="40000"/>
                </a:schemeClr>
              </a:solidFill>
            </a:endParaRPr>
          </a:p>
        </p:txBody>
      </p:sp>
    </p:spTree>
    <p:extLst>
      <p:ext uri="{BB962C8B-B14F-4D97-AF65-F5344CB8AC3E}">
        <p14:creationId xmlns:p14="http://schemas.microsoft.com/office/powerpoint/2010/main" val="39529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886DB412-DEF0-41FB-99DB-AC8FBCEFB994}"/>
              </a:ext>
            </a:extLst>
          </p:cNvPr>
          <p:cNvPicPr>
            <a:picLocks noChangeAspect="1"/>
          </p:cNvPicPr>
          <p:nvPr/>
        </p:nvPicPr>
        <p:blipFill>
          <a:blip r:embed="rId3"/>
          <a:stretch>
            <a:fillRect/>
          </a:stretch>
        </p:blipFill>
        <p:spPr>
          <a:xfrm>
            <a:off x="9521560" y="3157457"/>
            <a:ext cx="2446028" cy="1000462"/>
          </a:xfrm>
          <a:prstGeom prst="rect">
            <a:avLst/>
          </a:prstGeom>
        </p:spPr>
      </p:pic>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14" name="Picture 2">
            <a:extLst>
              <a:ext uri="{FF2B5EF4-FFF2-40B4-BE49-F238E27FC236}">
                <a16:creationId xmlns:a16="http://schemas.microsoft.com/office/drawing/2014/main" id="{E176E28B-68D2-433C-880C-010C359A3B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731" y="35632"/>
            <a:ext cx="711344" cy="711344"/>
          </a:xfrm>
          <a:prstGeom prst="rect">
            <a:avLst/>
          </a:prstGeom>
          <a:noFill/>
          <a:extLst>
            <a:ext uri="{909E8E84-426E-40DD-AFC4-6F175D3DCCD1}">
              <a14:hiddenFill xmlns:a14="http://schemas.microsoft.com/office/drawing/2010/main">
                <a:solidFill>
                  <a:srgbClr val="FFFFFF"/>
                </a:solidFill>
              </a14:hiddenFill>
            </a:ext>
          </a:extLst>
        </p:spPr>
      </p:pic>
      <p:sp>
        <p:nvSpPr>
          <p:cNvPr id="15" name="Title 1">
            <a:extLst>
              <a:ext uri="{FF2B5EF4-FFF2-40B4-BE49-F238E27FC236}">
                <a16:creationId xmlns:a16="http://schemas.microsoft.com/office/drawing/2014/main" id="{AAEF83F8-937E-44B5-8B42-684ACFD15DA9}"/>
              </a:ext>
            </a:extLst>
          </p:cNvPr>
          <p:cNvSpPr txBox="1">
            <a:spLocks/>
          </p:cNvSpPr>
          <p:nvPr/>
        </p:nvSpPr>
        <p:spPr>
          <a:xfrm>
            <a:off x="233353" y="57795"/>
            <a:ext cx="11725291" cy="84597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accent1"/>
                </a:solidFill>
                <a:latin typeface="+mn-lt"/>
                <a:ea typeface="+mn-ea"/>
                <a:cs typeface="+mn-cs"/>
              </a:rPr>
              <a:t>Working with Environmental Variables</a:t>
            </a:r>
            <a:endParaRPr lang="en-US" sz="4800" b="1" dirty="0">
              <a:solidFill>
                <a:schemeClr val="accent2"/>
              </a:solidFill>
              <a:latin typeface="+mn-lt"/>
              <a:ea typeface="+mn-ea"/>
              <a:cs typeface="+mn-cs"/>
            </a:endParaRPr>
          </a:p>
        </p:txBody>
      </p:sp>
      <p:sp>
        <p:nvSpPr>
          <p:cNvPr id="13" name="TextBox 12">
            <a:extLst>
              <a:ext uri="{FF2B5EF4-FFF2-40B4-BE49-F238E27FC236}">
                <a16:creationId xmlns:a16="http://schemas.microsoft.com/office/drawing/2014/main" id="{3A54FF9E-EBE8-4496-86AE-F5D80FDF02E2}"/>
              </a:ext>
            </a:extLst>
          </p:cNvPr>
          <p:cNvSpPr txBox="1"/>
          <p:nvPr/>
        </p:nvSpPr>
        <p:spPr>
          <a:xfrm>
            <a:off x="103386" y="1112223"/>
            <a:ext cx="3279029" cy="2554545"/>
          </a:xfrm>
          <a:prstGeom prst="rect">
            <a:avLst/>
          </a:prstGeom>
          <a:noFill/>
        </p:spPr>
        <p:txBody>
          <a:bodyPr wrap="square">
            <a:spAutoFit/>
          </a:bodyPr>
          <a:lstStyle/>
          <a:p>
            <a:pPr marL="285750" indent="-285750">
              <a:buClr>
                <a:schemeClr val="accent6"/>
              </a:buClr>
              <a:buFont typeface="Arial" panose="020B0604020202020204" pitchFamily="34" charset="0"/>
              <a:buChar char="•"/>
            </a:pPr>
            <a:r>
              <a:rPr lang="en-US" sz="1600" dirty="0">
                <a:solidFill>
                  <a:srgbClr val="FFFF00"/>
                </a:solidFill>
              </a:rPr>
              <a:t>Open a command prompt now</a:t>
            </a:r>
            <a:r>
              <a:rPr lang="en-US" sz="1600" dirty="0"/>
              <a:t> (if you don’t already have one open)</a:t>
            </a:r>
          </a:p>
          <a:p>
            <a:pPr marL="285750" indent="-285750">
              <a:buClr>
                <a:schemeClr val="accent6"/>
              </a:buClr>
              <a:buFont typeface="Arial" panose="020B0604020202020204" pitchFamily="34" charset="0"/>
              <a:buChar char="•"/>
            </a:pPr>
            <a:r>
              <a:rPr lang="en-US" sz="1600" dirty="0">
                <a:solidFill>
                  <a:srgbClr val="FFFF00"/>
                </a:solidFill>
              </a:rPr>
              <a:t>Open the Environmental Variables control panel </a:t>
            </a:r>
            <a:r>
              <a:rPr lang="en-US" sz="1600" dirty="0"/>
              <a:t>(if it’s not already open)</a:t>
            </a:r>
          </a:p>
          <a:p>
            <a:pPr marL="285750" indent="-285750">
              <a:buClr>
                <a:schemeClr val="accent6"/>
              </a:buClr>
              <a:buFont typeface="Arial" panose="020B0604020202020204" pitchFamily="34" charset="0"/>
              <a:buChar char="•"/>
            </a:pPr>
            <a:r>
              <a:rPr lang="en-US" sz="1600" dirty="0">
                <a:solidFill>
                  <a:srgbClr val="FFFF00"/>
                </a:solidFill>
              </a:rPr>
              <a:t>Create a new variable</a:t>
            </a:r>
            <a:r>
              <a:rPr lang="en-US" sz="1600" dirty="0"/>
              <a:t> with a name and value of your choice by clicking the “</a:t>
            </a:r>
            <a:r>
              <a:rPr lang="en-US" sz="1600" b="1" dirty="0">
                <a:solidFill>
                  <a:schemeClr val="accent1"/>
                </a:solidFill>
              </a:rPr>
              <a:t>New</a:t>
            </a:r>
            <a:r>
              <a:rPr lang="en-US" sz="1600" dirty="0"/>
              <a:t>” button</a:t>
            </a:r>
          </a:p>
          <a:p>
            <a:pPr marL="285750" indent="-285750">
              <a:buClr>
                <a:schemeClr val="accent6"/>
              </a:buClr>
              <a:buFont typeface="Arial" panose="020B0604020202020204" pitchFamily="34" charset="0"/>
              <a:buChar char="•"/>
            </a:pPr>
            <a:r>
              <a:rPr lang="en-US" sz="1600" dirty="0">
                <a:solidFill>
                  <a:srgbClr val="FFFF00"/>
                </a:solidFill>
              </a:rPr>
              <a:t>Click “Apply” and/or “OK” </a:t>
            </a:r>
            <a:r>
              <a:rPr lang="en-US" sz="1600" dirty="0"/>
              <a:t>in your control panel windows</a:t>
            </a:r>
          </a:p>
        </p:txBody>
      </p:sp>
      <p:sp>
        <p:nvSpPr>
          <p:cNvPr id="17" name="TextBox 16">
            <a:extLst>
              <a:ext uri="{FF2B5EF4-FFF2-40B4-BE49-F238E27FC236}">
                <a16:creationId xmlns:a16="http://schemas.microsoft.com/office/drawing/2014/main" id="{00CACBF7-C2F1-44C8-B6F3-56224C3F73A3}"/>
              </a:ext>
            </a:extLst>
          </p:cNvPr>
          <p:cNvSpPr txBox="1"/>
          <p:nvPr/>
        </p:nvSpPr>
        <p:spPr>
          <a:xfrm>
            <a:off x="2946936" y="890505"/>
            <a:ext cx="6298124" cy="369332"/>
          </a:xfrm>
          <a:prstGeom prst="rect">
            <a:avLst/>
          </a:prstGeom>
          <a:noFill/>
        </p:spPr>
        <p:txBody>
          <a:bodyPr wrap="square">
            <a:spAutoFit/>
          </a:bodyPr>
          <a:lstStyle/>
          <a:p>
            <a:pPr algn="ctr"/>
            <a:r>
              <a:rPr lang="en-US" sz="1800" dirty="0">
                <a:solidFill>
                  <a:schemeClr val="accent3"/>
                </a:solidFill>
              </a:rPr>
              <a:t>Create, modify, delete, and verify with </a:t>
            </a:r>
            <a:r>
              <a:rPr lang="en-US" sz="1800" b="1" dirty="0">
                <a:solidFill>
                  <a:schemeClr val="accent2"/>
                </a:solidFill>
              </a:rPr>
              <a:t>echo</a:t>
            </a:r>
            <a:r>
              <a:rPr lang="en-US" sz="1800" dirty="0">
                <a:solidFill>
                  <a:schemeClr val="accent3"/>
                </a:solidFill>
              </a:rPr>
              <a:t> </a:t>
            </a:r>
            <a:endParaRPr lang="en-US" dirty="0">
              <a:solidFill>
                <a:schemeClr val="accent3"/>
              </a:solidFill>
            </a:endParaRPr>
          </a:p>
        </p:txBody>
      </p:sp>
      <p:pic>
        <p:nvPicPr>
          <p:cNvPr id="5" name="Picture 4">
            <a:extLst>
              <a:ext uri="{FF2B5EF4-FFF2-40B4-BE49-F238E27FC236}">
                <a16:creationId xmlns:a16="http://schemas.microsoft.com/office/drawing/2014/main" id="{3BD3DB18-322E-4540-83E8-E2FFAE02C0E3}"/>
              </a:ext>
            </a:extLst>
          </p:cNvPr>
          <p:cNvPicPr>
            <a:picLocks noChangeAspect="1"/>
          </p:cNvPicPr>
          <p:nvPr/>
        </p:nvPicPr>
        <p:blipFill>
          <a:blip r:embed="rId5"/>
          <a:stretch>
            <a:fillRect/>
          </a:stretch>
        </p:blipFill>
        <p:spPr>
          <a:xfrm>
            <a:off x="6358689" y="1341956"/>
            <a:ext cx="2998494" cy="2846609"/>
          </a:xfrm>
          <a:prstGeom prst="rect">
            <a:avLst/>
          </a:prstGeom>
        </p:spPr>
      </p:pic>
      <p:sp>
        <p:nvSpPr>
          <p:cNvPr id="18" name="Rectangle 17">
            <a:extLst>
              <a:ext uri="{FF2B5EF4-FFF2-40B4-BE49-F238E27FC236}">
                <a16:creationId xmlns:a16="http://schemas.microsoft.com/office/drawing/2014/main" id="{3DF273B5-A483-4CDB-84F7-42CC0EF21EA9}"/>
              </a:ext>
            </a:extLst>
          </p:cNvPr>
          <p:cNvSpPr/>
          <p:nvPr/>
        </p:nvSpPr>
        <p:spPr>
          <a:xfrm>
            <a:off x="7875076" y="3686397"/>
            <a:ext cx="484086" cy="21925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80172816-346D-43B0-B109-3D7F4AE2F33D}"/>
              </a:ext>
            </a:extLst>
          </p:cNvPr>
          <p:cNvPicPr>
            <a:picLocks noChangeAspect="1"/>
          </p:cNvPicPr>
          <p:nvPr/>
        </p:nvPicPr>
        <p:blipFill>
          <a:blip r:embed="rId6"/>
          <a:stretch>
            <a:fillRect/>
          </a:stretch>
        </p:blipFill>
        <p:spPr>
          <a:xfrm>
            <a:off x="3512140" y="1638566"/>
            <a:ext cx="2677289" cy="1255776"/>
          </a:xfrm>
          <a:prstGeom prst="rect">
            <a:avLst/>
          </a:prstGeom>
        </p:spPr>
      </p:pic>
      <p:pic>
        <p:nvPicPr>
          <p:cNvPr id="24" name="Graphic 23" descr="Checkbox Checked with solid fill">
            <a:extLst>
              <a:ext uri="{FF2B5EF4-FFF2-40B4-BE49-F238E27FC236}">
                <a16:creationId xmlns:a16="http://schemas.microsoft.com/office/drawing/2014/main" id="{B53A3340-4C7C-4731-A5C6-52B946F8817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09001" y="2175380"/>
            <a:ext cx="457200" cy="457200"/>
          </a:xfrm>
          <a:prstGeom prst="rect">
            <a:avLst/>
          </a:prstGeom>
        </p:spPr>
      </p:pic>
      <p:sp>
        <p:nvSpPr>
          <p:cNvPr id="25" name="TextBox 24">
            <a:extLst>
              <a:ext uri="{FF2B5EF4-FFF2-40B4-BE49-F238E27FC236}">
                <a16:creationId xmlns:a16="http://schemas.microsoft.com/office/drawing/2014/main" id="{A82A57BE-0101-4D9B-BDB8-A0FABECFFAD8}"/>
              </a:ext>
            </a:extLst>
          </p:cNvPr>
          <p:cNvSpPr txBox="1"/>
          <p:nvPr/>
        </p:nvSpPr>
        <p:spPr>
          <a:xfrm>
            <a:off x="5215000" y="2225056"/>
            <a:ext cx="829661" cy="307777"/>
          </a:xfrm>
          <a:prstGeom prst="rect">
            <a:avLst/>
          </a:prstGeom>
          <a:noFill/>
        </p:spPr>
        <p:txBody>
          <a:bodyPr wrap="square">
            <a:spAutoFit/>
          </a:bodyPr>
          <a:lstStyle/>
          <a:p>
            <a:r>
              <a:rPr lang="en-US" sz="1400" dirty="0">
                <a:solidFill>
                  <a:schemeClr val="accent2"/>
                </a:solidFill>
              </a:rPr>
              <a:t>works</a:t>
            </a:r>
            <a:endParaRPr lang="en-US" sz="1400" b="1" dirty="0">
              <a:solidFill>
                <a:schemeClr val="accent2"/>
              </a:solidFill>
            </a:endParaRPr>
          </a:p>
        </p:txBody>
      </p:sp>
      <p:pic>
        <p:nvPicPr>
          <p:cNvPr id="20" name="Picture 19">
            <a:extLst>
              <a:ext uri="{FF2B5EF4-FFF2-40B4-BE49-F238E27FC236}">
                <a16:creationId xmlns:a16="http://schemas.microsoft.com/office/drawing/2014/main" id="{5AE403E9-44D6-4BE0-B65F-097B51CFA32D}"/>
              </a:ext>
            </a:extLst>
          </p:cNvPr>
          <p:cNvPicPr>
            <a:picLocks noChangeAspect="1"/>
          </p:cNvPicPr>
          <p:nvPr/>
        </p:nvPicPr>
        <p:blipFill>
          <a:blip r:embed="rId9"/>
          <a:stretch>
            <a:fillRect/>
          </a:stretch>
        </p:blipFill>
        <p:spPr>
          <a:xfrm>
            <a:off x="9512616" y="1812667"/>
            <a:ext cx="2446028" cy="660097"/>
          </a:xfrm>
          <a:prstGeom prst="rect">
            <a:avLst/>
          </a:prstGeom>
        </p:spPr>
      </p:pic>
      <p:cxnSp>
        <p:nvCxnSpPr>
          <p:cNvPr id="31" name="Straight Arrow Connector 30">
            <a:extLst>
              <a:ext uri="{FF2B5EF4-FFF2-40B4-BE49-F238E27FC236}">
                <a16:creationId xmlns:a16="http://schemas.microsoft.com/office/drawing/2014/main" id="{350E9580-4C15-4B5D-B64F-CC826271372C}"/>
              </a:ext>
            </a:extLst>
          </p:cNvPr>
          <p:cNvCxnSpPr>
            <a:cxnSpLocks/>
          </p:cNvCxnSpPr>
          <p:nvPr/>
        </p:nvCxnSpPr>
        <p:spPr>
          <a:xfrm flipV="1">
            <a:off x="8376269" y="2266454"/>
            <a:ext cx="1087033" cy="136534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7" name="TextBox 36">
            <a:extLst>
              <a:ext uri="{FF2B5EF4-FFF2-40B4-BE49-F238E27FC236}">
                <a16:creationId xmlns:a16="http://schemas.microsoft.com/office/drawing/2014/main" id="{252A05E5-B6A7-4500-A0BD-ABB74C7037EC}"/>
              </a:ext>
            </a:extLst>
          </p:cNvPr>
          <p:cNvSpPr txBox="1"/>
          <p:nvPr/>
        </p:nvSpPr>
        <p:spPr>
          <a:xfrm>
            <a:off x="9431922" y="1112223"/>
            <a:ext cx="2562711" cy="677108"/>
          </a:xfrm>
          <a:prstGeom prst="rect">
            <a:avLst/>
          </a:prstGeom>
          <a:noFill/>
        </p:spPr>
        <p:txBody>
          <a:bodyPr wrap="square">
            <a:spAutoFit/>
          </a:bodyPr>
          <a:lstStyle/>
          <a:p>
            <a:pPr>
              <a:buClr>
                <a:schemeClr val="accent6"/>
              </a:buClr>
            </a:pPr>
            <a:r>
              <a:rPr lang="en-US" sz="1400" b="1" dirty="0">
                <a:solidFill>
                  <a:schemeClr val="accent6">
                    <a:lumMod val="20000"/>
                    <a:lumOff val="80000"/>
                  </a:schemeClr>
                </a:solidFill>
              </a:rPr>
              <a:t>Creating a new System Variable</a:t>
            </a:r>
          </a:p>
          <a:p>
            <a:pPr marL="285750" indent="-285750">
              <a:buClr>
                <a:schemeClr val="accent6"/>
              </a:buClr>
              <a:buFont typeface="Arial" panose="020B0604020202020204" pitchFamily="34" charset="0"/>
              <a:buChar char="•"/>
            </a:pPr>
            <a:r>
              <a:rPr lang="en-US" sz="1200" dirty="0"/>
              <a:t>Name = “COOL_VARIABLE”</a:t>
            </a:r>
          </a:p>
          <a:p>
            <a:pPr marL="285750" indent="-285750">
              <a:buClr>
                <a:schemeClr val="accent6"/>
              </a:buClr>
              <a:buFont typeface="Arial" panose="020B0604020202020204" pitchFamily="34" charset="0"/>
              <a:buChar char="•"/>
            </a:pPr>
            <a:r>
              <a:rPr lang="en-US" sz="1200" dirty="0"/>
              <a:t>Value = “HELLO”</a:t>
            </a:r>
          </a:p>
        </p:txBody>
      </p:sp>
      <p:sp>
        <p:nvSpPr>
          <p:cNvPr id="38" name="Rectangle 37">
            <a:extLst>
              <a:ext uri="{FF2B5EF4-FFF2-40B4-BE49-F238E27FC236}">
                <a16:creationId xmlns:a16="http://schemas.microsoft.com/office/drawing/2014/main" id="{661B9B3F-756C-46F0-BBAC-DCD27C953E90}"/>
              </a:ext>
            </a:extLst>
          </p:cNvPr>
          <p:cNvSpPr/>
          <p:nvPr/>
        </p:nvSpPr>
        <p:spPr>
          <a:xfrm>
            <a:off x="11080663" y="2237705"/>
            <a:ext cx="484086" cy="219257"/>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B0DBDEE9-2B0F-4D24-BEF1-9CDCD0FAE2D8}"/>
              </a:ext>
            </a:extLst>
          </p:cNvPr>
          <p:cNvCxnSpPr>
            <a:cxnSpLocks/>
          </p:cNvCxnSpPr>
          <p:nvPr/>
        </p:nvCxnSpPr>
        <p:spPr>
          <a:xfrm flipH="1">
            <a:off x="11019295" y="2531345"/>
            <a:ext cx="303412" cy="96352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45" name="TextBox 44">
            <a:extLst>
              <a:ext uri="{FF2B5EF4-FFF2-40B4-BE49-F238E27FC236}">
                <a16:creationId xmlns:a16="http://schemas.microsoft.com/office/drawing/2014/main" id="{9A2F39DE-B9D0-4F47-ADA3-360623A3FF01}"/>
              </a:ext>
            </a:extLst>
          </p:cNvPr>
          <p:cNvSpPr txBox="1"/>
          <p:nvPr/>
        </p:nvSpPr>
        <p:spPr>
          <a:xfrm>
            <a:off x="9860128" y="2618435"/>
            <a:ext cx="1310873" cy="523220"/>
          </a:xfrm>
          <a:prstGeom prst="rect">
            <a:avLst/>
          </a:prstGeom>
          <a:noFill/>
        </p:spPr>
        <p:txBody>
          <a:bodyPr wrap="square">
            <a:spAutoFit/>
          </a:bodyPr>
          <a:lstStyle/>
          <a:p>
            <a:r>
              <a:rPr lang="en-US" sz="1400" b="1" dirty="0">
                <a:solidFill>
                  <a:schemeClr val="accent6">
                    <a:lumMod val="20000"/>
                    <a:lumOff val="80000"/>
                  </a:schemeClr>
                </a:solidFill>
              </a:rPr>
              <a:t>Now appears in the window:</a:t>
            </a:r>
            <a:endParaRPr lang="en-US" sz="1400" dirty="0"/>
          </a:p>
        </p:txBody>
      </p:sp>
      <p:sp>
        <p:nvSpPr>
          <p:cNvPr id="47" name="TextBox 46">
            <a:extLst>
              <a:ext uri="{FF2B5EF4-FFF2-40B4-BE49-F238E27FC236}">
                <a16:creationId xmlns:a16="http://schemas.microsoft.com/office/drawing/2014/main" id="{56044222-0A9B-496F-9881-06A1F8E14E5F}"/>
              </a:ext>
            </a:extLst>
          </p:cNvPr>
          <p:cNvSpPr txBox="1"/>
          <p:nvPr/>
        </p:nvSpPr>
        <p:spPr>
          <a:xfrm>
            <a:off x="3512140" y="1292419"/>
            <a:ext cx="2691116" cy="338554"/>
          </a:xfrm>
          <a:prstGeom prst="rect">
            <a:avLst/>
          </a:prstGeom>
          <a:noFill/>
        </p:spPr>
        <p:txBody>
          <a:bodyPr wrap="square">
            <a:spAutoFit/>
          </a:bodyPr>
          <a:lstStyle/>
          <a:p>
            <a:pPr algn="ctr">
              <a:buClr>
                <a:schemeClr val="accent6"/>
              </a:buClr>
            </a:pPr>
            <a:r>
              <a:rPr lang="en-US" sz="1600" b="1" dirty="0">
                <a:solidFill>
                  <a:schemeClr val="accent1"/>
                </a:solidFill>
              </a:rPr>
              <a:t>echo</a:t>
            </a:r>
            <a:r>
              <a:rPr lang="en-US" sz="1600" dirty="0">
                <a:solidFill>
                  <a:schemeClr val="accent6">
                    <a:lumMod val="20000"/>
                    <a:lumOff val="80000"/>
                  </a:schemeClr>
                </a:solidFill>
              </a:rPr>
              <a:t> a variable for practice</a:t>
            </a:r>
            <a:r>
              <a:rPr lang="en-US" sz="1600" dirty="0"/>
              <a:t>:</a:t>
            </a:r>
          </a:p>
        </p:txBody>
      </p:sp>
      <p:sp>
        <p:nvSpPr>
          <p:cNvPr id="48" name="TextBox 47">
            <a:extLst>
              <a:ext uri="{FF2B5EF4-FFF2-40B4-BE49-F238E27FC236}">
                <a16:creationId xmlns:a16="http://schemas.microsoft.com/office/drawing/2014/main" id="{C8FDFFB4-5229-49C3-8EF3-12C4F1BAD5FB}"/>
              </a:ext>
            </a:extLst>
          </p:cNvPr>
          <p:cNvSpPr txBox="1"/>
          <p:nvPr/>
        </p:nvSpPr>
        <p:spPr>
          <a:xfrm>
            <a:off x="176912" y="4329329"/>
            <a:ext cx="3151259" cy="584775"/>
          </a:xfrm>
          <a:prstGeom prst="rect">
            <a:avLst/>
          </a:prstGeom>
          <a:noFill/>
        </p:spPr>
        <p:txBody>
          <a:bodyPr wrap="square">
            <a:spAutoFit/>
          </a:bodyPr>
          <a:lstStyle/>
          <a:p>
            <a:pPr>
              <a:buClr>
                <a:schemeClr val="accent6"/>
              </a:buClr>
            </a:pPr>
            <a:r>
              <a:rPr lang="en-US" sz="1600" dirty="0">
                <a:solidFill>
                  <a:schemeClr val="accent6">
                    <a:lumMod val="20000"/>
                    <a:lumOff val="80000"/>
                  </a:schemeClr>
                </a:solidFill>
              </a:rPr>
              <a:t>Verify your new variable with  </a:t>
            </a:r>
            <a:r>
              <a:rPr lang="en-US" sz="1600" b="1" dirty="0">
                <a:solidFill>
                  <a:schemeClr val="accent1"/>
                </a:solidFill>
              </a:rPr>
              <a:t>echo</a:t>
            </a:r>
            <a:r>
              <a:rPr lang="en-US" sz="1600" dirty="0">
                <a:solidFill>
                  <a:schemeClr val="accent6">
                    <a:lumMod val="20000"/>
                    <a:lumOff val="80000"/>
                  </a:schemeClr>
                </a:solidFill>
              </a:rPr>
              <a:t> in the same command prompt:</a:t>
            </a:r>
            <a:endParaRPr lang="en-US" sz="1600" dirty="0"/>
          </a:p>
        </p:txBody>
      </p:sp>
      <p:pic>
        <p:nvPicPr>
          <p:cNvPr id="50" name="Picture 49">
            <a:extLst>
              <a:ext uri="{FF2B5EF4-FFF2-40B4-BE49-F238E27FC236}">
                <a16:creationId xmlns:a16="http://schemas.microsoft.com/office/drawing/2014/main" id="{F41BF046-709E-4ECE-ADE1-3F0F0D154E34}"/>
              </a:ext>
            </a:extLst>
          </p:cNvPr>
          <p:cNvPicPr>
            <a:picLocks noChangeAspect="1"/>
          </p:cNvPicPr>
          <p:nvPr/>
        </p:nvPicPr>
        <p:blipFill rotWithShape="1">
          <a:blip r:embed="rId10"/>
          <a:srcRect t="3083" b="5322"/>
          <a:stretch/>
        </p:blipFill>
        <p:spPr>
          <a:xfrm>
            <a:off x="233353" y="4992819"/>
            <a:ext cx="2998494" cy="1327458"/>
          </a:xfrm>
          <a:prstGeom prst="rect">
            <a:avLst/>
          </a:prstGeom>
        </p:spPr>
      </p:pic>
      <p:sp>
        <p:nvSpPr>
          <p:cNvPr id="52" name="TextBox 51">
            <a:extLst>
              <a:ext uri="{FF2B5EF4-FFF2-40B4-BE49-F238E27FC236}">
                <a16:creationId xmlns:a16="http://schemas.microsoft.com/office/drawing/2014/main" id="{414A3D60-0C81-4EB3-BCED-D8BFEEDF22CD}"/>
              </a:ext>
            </a:extLst>
          </p:cNvPr>
          <p:cNvSpPr txBox="1"/>
          <p:nvPr/>
        </p:nvSpPr>
        <p:spPr>
          <a:xfrm>
            <a:off x="1643459" y="5970360"/>
            <a:ext cx="1483174" cy="307777"/>
          </a:xfrm>
          <a:prstGeom prst="rect">
            <a:avLst/>
          </a:prstGeom>
          <a:noFill/>
        </p:spPr>
        <p:txBody>
          <a:bodyPr wrap="square">
            <a:spAutoFit/>
          </a:bodyPr>
          <a:lstStyle/>
          <a:p>
            <a:pPr algn="ctr"/>
            <a:r>
              <a:rPr lang="en-US" sz="1400" dirty="0">
                <a:solidFill>
                  <a:schemeClr val="accent5"/>
                </a:solidFill>
              </a:rPr>
              <a:t>does </a:t>
            </a:r>
            <a:r>
              <a:rPr lang="en-US" sz="1400" b="1" dirty="0">
                <a:solidFill>
                  <a:schemeClr val="accent5"/>
                </a:solidFill>
              </a:rPr>
              <a:t>NOT </a:t>
            </a:r>
            <a:r>
              <a:rPr lang="en-US" sz="1400" dirty="0">
                <a:solidFill>
                  <a:schemeClr val="accent5"/>
                </a:solidFill>
              </a:rPr>
              <a:t>work.</a:t>
            </a:r>
          </a:p>
        </p:txBody>
      </p:sp>
      <p:pic>
        <p:nvPicPr>
          <p:cNvPr id="54" name="Graphic 53" descr="Close with solid fill">
            <a:extLst>
              <a:ext uri="{FF2B5EF4-FFF2-40B4-BE49-F238E27FC236}">
                <a16:creationId xmlns:a16="http://schemas.microsoft.com/office/drawing/2014/main" id="{7A95E596-0F63-492E-BC32-FF1A2B92B76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31757" y="5738955"/>
            <a:ext cx="306579" cy="306579"/>
          </a:xfrm>
          <a:prstGeom prst="rect">
            <a:avLst/>
          </a:prstGeom>
        </p:spPr>
      </p:pic>
      <p:cxnSp>
        <p:nvCxnSpPr>
          <p:cNvPr id="55" name="Straight Arrow Connector 54">
            <a:extLst>
              <a:ext uri="{FF2B5EF4-FFF2-40B4-BE49-F238E27FC236}">
                <a16:creationId xmlns:a16="http://schemas.microsoft.com/office/drawing/2014/main" id="{704B4814-7727-4D1D-9139-DE7ED447BC2C}"/>
              </a:ext>
            </a:extLst>
          </p:cNvPr>
          <p:cNvCxnSpPr>
            <a:cxnSpLocks/>
          </p:cNvCxnSpPr>
          <p:nvPr/>
        </p:nvCxnSpPr>
        <p:spPr>
          <a:xfrm flipV="1">
            <a:off x="2821096" y="5248330"/>
            <a:ext cx="937243" cy="66670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57" name="TextBox 56">
            <a:extLst>
              <a:ext uri="{FF2B5EF4-FFF2-40B4-BE49-F238E27FC236}">
                <a16:creationId xmlns:a16="http://schemas.microsoft.com/office/drawing/2014/main" id="{6F67725A-9AD3-4ADD-8D10-0C19717381D2}"/>
              </a:ext>
            </a:extLst>
          </p:cNvPr>
          <p:cNvSpPr txBox="1"/>
          <p:nvPr/>
        </p:nvSpPr>
        <p:spPr>
          <a:xfrm>
            <a:off x="3842965" y="4329329"/>
            <a:ext cx="3151259" cy="2215991"/>
          </a:xfrm>
          <a:prstGeom prst="rect">
            <a:avLst/>
          </a:prstGeom>
          <a:noFill/>
        </p:spPr>
        <p:txBody>
          <a:bodyPr wrap="square">
            <a:spAutoFit/>
          </a:bodyPr>
          <a:lstStyle/>
          <a:p>
            <a:pPr>
              <a:buClr>
                <a:schemeClr val="accent6"/>
              </a:buClr>
            </a:pPr>
            <a:r>
              <a:rPr lang="en-US" b="1" dirty="0">
                <a:solidFill>
                  <a:schemeClr val="accent3"/>
                </a:solidFill>
              </a:rPr>
              <a:t>Why</a:t>
            </a:r>
            <a:r>
              <a:rPr lang="en-US" b="1" dirty="0">
                <a:solidFill>
                  <a:schemeClr val="accent6">
                    <a:lumMod val="20000"/>
                    <a:lumOff val="80000"/>
                  </a:schemeClr>
                </a:solidFill>
              </a:rPr>
              <a:t>?</a:t>
            </a:r>
          </a:p>
          <a:p>
            <a:pPr>
              <a:buClr>
                <a:schemeClr val="accent6"/>
              </a:buClr>
            </a:pPr>
            <a:r>
              <a:rPr lang="en-US" sz="1600" dirty="0">
                <a:solidFill>
                  <a:schemeClr val="accent6">
                    <a:lumMod val="20000"/>
                    <a:lumOff val="80000"/>
                  </a:schemeClr>
                </a:solidFill>
              </a:rPr>
              <a:t>Because </a:t>
            </a:r>
            <a:r>
              <a:rPr lang="en-US" sz="1600" b="1" u="sng" dirty="0">
                <a:solidFill>
                  <a:schemeClr val="accent1"/>
                </a:solidFill>
              </a:rPr>
              <a:t>Command Prompt is only aware of environmental variables as they existed at the time the command prompt was started</a:t>
            </a:r>
            <a:r>
              <a:rPr lang="en-US" sz="1600" dirty="0">
                <a:solidFill>
                  <a:schemeClr val="accent6">
                    <a:lumMod val="20000"/>
                    <a:lumOff val="80000"/>
                  </a:schemeClr>
                </a:solidFill>
              </a:rPr>
              <a:t>.</a:t>
            </a:r>
            <a:r>
              <a:rPr lang="en-US" sz="1600" dirty="0">
                <a:solidFill>
                  <a:schemeClr val="accent1"/>
                </a:solidFill>
              </a:rPr>
              <a:t> </a:t>
            </a:r>
          </a:p>
          <a:p>
            <a:pPr>
              <a:buClr>
                <a:schemeClr val="accent6"/>
              </a:buClr>
            </a:pPr>
            <a:r>
              <a:rPr lang="en-US" sz="1400" dirty="0">
                <a:solidFill>
                  <a:schemeClr val="accent6">
                    <a:lumMod val="20000"/>
                    <a:lumOff val="80000"/>
                  </a:schemeClr>
                </a:solidFill>
              </a:rPr>
              <a:t>We started a prompt first and added a new variable afterwards.</a:t>
            </a:r>
          </a:p>
          <a:p>
            <a:pPr>
              <a:buClr>
                <a:schemeClr val="accent6"/>
              </a:buClr>
            </a:pPr>
            <a:r>
              <a:rPr lang="en-US" sz="1400" dirty="0">
                <a:solidFill>
                  <a:schemeClr val="accent6">
                    <a:lumMod val="20000"/>
                    <a:lumOff val="80000"/>
                  </a:schemeClr>
                </a:solidFill>
              </a:rPr>
              <a:t>Therefore, this prompt doesn’t know that the new variable exists. </a:t>
            </a:r>
            <a:endParaRPr lang="en-US" sz="1400" dirty="0"/>
          </a:p>
        </p:txBody>
      </p:sp>
      <p:sp>
        <p:nvSpPr>
          <p:cNvPr id="59" name="TextBox 58">
            <a:extLst>
              <a:ext uri="{FF2B5EF4-FFF2-40B4-BE49-F238E27FC236}">
                <a16:creationId xmlns:a16="http://schemas.microsoft.com/office/drawing/2014/main" id="{C569F975-CA69-4CDC-AC2F-478177820BFB}"/>
              </a:ext>
            </a:extLst>
          </p:cNvPr>
          <p:cNvSpPr txBox="1"/>
          <p:nvPr/>
        </p:nvSpPr>
        <p:spPr>
          <a:xfrm>
            <a:off x="7851829" y="4575550"/>
            <a:ext cx="4004246" cy="584775"/>
          </a:xfrm>
          <a:prstGeom prst="rect">
            <a:avLst/>
          </a:prstGeom>
          <a:noFill/>
        </p:spPr>
        <p:txBody>
          <a:bodyPr wrap="square">
            <a:spAutoFit/>
          </a:bodyPr>
          <a:lstStyle/>
          <a:p>
            <a:r>
              <a:rPr lang="en-US" sz="1600" dirty="0">
                <a:solidFill>
                  <a:schemeClr val="accent6">
                    <a:lumMod val="20000"/>
                    <a:lumOff val="80000"/>
                  </a:schemeClr>
                </a:solidFill>
              </a:rPr>
              <a:t>If you open a new prompt, your new environmental variable becomes available:</a:t>
            </a:r>
            <a:endParaRPr lang="en-US" sz="1600" dirty="0"/>
          </a:p>
        </p:txBody>
      </p:sp>
      <p:sp>
        <p:nvSpPr>
          <p:cNvPr id="61" name="TextBox 60">
            <a:extLst>
              <a:ext uri="{FF2B5EF4-FFF2-40B4-BE49-F238E27FC236}">
                <a16:creationId xmlns:a16="http://schemas.microsoft.com/office/drawing/2014/main" id="{7468FF3F-2EE8-4A70-A3FA-E16380D8E3E6}"/>
              </a:ext>
            </a:extLst>
          </p:cNvPr>
          <p:cNvSpPr txBox="1"/>
          <p:nvPr/>
        </p:nvSpPr>
        <p:spPr>
          <a:xfrm>
            <a:off x="2918501" y="3419617"/>
            <a:ext cx="1660914" cy="830997"/>
          </a:xfrm>
          <a:prstGeom prst="rect">
            <a:avLst/>
          </a:prstGeom>
          <a:noFill/>
        </p:spPr>
        <p:txBody>
          <a:bodyPr wrap="square">
            <a:spAutoFit/>
          </a:bodyPr>
          <a:lstStyle/>
          <a:p>
            <a:r>
              <a:rPr lang="en-US" sz="1600" dirty="0">
                <a:solidFill>
                  <a:schemeClr val="accent6">
                    <a:lumMod val="20000"/>
                    <a:lumOff val="80000"/>
                  </a:schemeClr>
                </a:solidFill>
              </a:rPr>
              <a:t>(you must do this for your changes to take effect)</a:t>
            </a:r>
            <a:endParaRPr lang="en-US" sz="1600" dirty="0"/>
          </a:p>
        </p:txBody>
      </p:sp>
      <p:cxnSp>
        <p:nvCxnSpPr>
          <p:cNvPr id="62" name="Straight Arrow Connector 61">
            <a:extLst>
              <a:ext uri="{FF2B5EF4-FFF2-40B4-BE49-F238E27FC236}">
                <a16:creationId xmlns:a16="http://schemas.microsoft.com/office/drawing/2014/main" id="{4C18F063-135C-41D4-A758-5D599644C909}"/>
              </a:ext>
            </a:extLst>
          </p:cNvPr>
          <p:cNvCxnSpPr>
            <a:cxnSpLocks/>
          </p:cNvCxnSpPr>
          <p:nvPr/>
        </p:nvCxnSpPr>
        <p:spPr>
          <a:xfrm flipH="1" flipV="1">
            <a:off x="2522297" y="3413387"/>
            <a:ext cx="343921" cy="2192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69" name="Picture 68">
            <a:extLst>
              <a:ext uri="{FF2B5EF4-FFF2-40B4-BE49-F238E27FC236}">
                <a16:creationId xmlns:a16="http://schemas.microsoft.com/office/drawing/2014/main" id="{6FE1C3AF-519E-4F6E-8332-D3B8776CFF93}"/>
              </a:ext>
            </a:extLst>
          </p:cNvPr>
          <p:cNvPicPr>
            <a:picLocks noChangeAspect="1"/>
          </p:cNvPicPr>
          <p:nvPr/>
        </p:nvPicPr>
        <p:blipFill>
          <a:blip r:embed="rId13"/>
          <a:stretch>
            <a:fillRect/>
          </a:stretch>
        </p:blipFill>
        <p:spPr>
          <a:xfrm>
            <a:off x="8074086" y="5221405"/>
            <a:ext cx="3248621" cy="1235808"/>
          </a:xfrm>
          <a:prstGeom prst="rect">
            <a:avLst/>
          </a:prstGeom>
        </p:spPr>
      </p:pic>
      <p:pic>
        <p:nvPicPr>
          <p:cNvPr id="70" name="Graphic 69" descr="Checkbox Checked with solid fill">
            <a:extLst>
              <a:ext uri="{FF2B5EF4-FFF2-40B4-BE49-F238E27FC236}">
                <a16:creationId xmlns:a16="http://schemas.microsoft.com/office/drawing/2014/main" id="{94A137F2-AE64-4F11-8EDF-3B38A6FE92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81903" y="5719697"/>
            <a:ext cx="457200" cy="457200"/>
          </a:xfrm>
          <a:prstGeom prst="rect">
            <a:avLst/>
          </a:prstGeom>
        </p:spPr>
      </p:pic>
      <p:sp>
        <p:nvSpPr>
          <p:cNvPr id="71" name="TextBox 70">
            <a:extLst>
              <a:ext uri="{FF2B5EF4-FFF2-40B4-BE49-F238E27FC236}">
                <a16:creationId xmlns:a16="http://schemas.microsoft.com/office/drawing/2014/main" id="{66703109-B007-4645-B5A5-D67EA4162D2D}"/>
              </a:ext>
            </a:extLst>
          </p:cNvPr>
          <p:cNvSpPr txBox="1"/>
          <p:nvPr/>
        </p:nvSpPr>
        <p:spPr>
          <a:xfrm>
            <a:off x="10387902" y="5769373"/>
            <a:ext cx="829661" cy="307777"/>
          </a:xfrm>
          <a:prstGeom prst="rect">
            <a:avLst/>
          </a:prstGeom>
          <a:noFill/>
        </p:spPr>
        <p:txBody>
          <a:bodyPr wrap="square">
            <a:spAutoFit/>
          </a:bodyPr>
          <a:lstStyle/>
          <a:p>
            <a:r>
              <a:rPr lang="en-US" sz="1400" dirty="0">
                <a:solidFill>
                  <a:schemeClr val="accent2"/>
                </a:solidFill>
              </a:rPr>
              <a:t>works</a:t>
            </a:r>
            <a:endParaRPr lang="en-US" sz="1400" b="1" dirty="0">
              <a:solidFill>
                <a:schemeClr val="accent2"/>
              </a:solidFill>
            </a:endParaRPr>
          </a:p>
        </p:txBody>
      </p:sp>
      <p:cxnSp>
        <p:nvCxnSpPr>
          <p:cNvPr id="72" name="Straight Arrow Connector 71">
            <a:extLst>
              <a:ext uri="{FF2B5EF4-FFF2-40B4-BE49-F238E27FC236}">
                <a16:creationId xmlns:a16="http://schemas.microsoft.com/office/drawing/2014/main" id="{42AD7C61-FDF0-483A-B168-235CFD81B7B5}"/>
              </a:ext>
            </a:extLst>
          </p:cNvPr>
          <p:cNvCxnSpPr>
            <a:cxnSpLocks/>
            <a:endCxn id="59" idx="1"/>
          </p:cNvCxnSpPr>
          <p:nvPr/>
        </p:nvCxnSpPr>
        <p:spPr>
          <a:xfrm flipV="1">
            <a:off x="6752940" y="4867938"/>
            <a:ext cx="1098889" cy="117759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40478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1FCC03E-DDF0-4F7E-B4C6-99BFC4B7A026}"/>
              </a:ext>
            </a:extLst>
          </p:cNvPr>
          <p:cNvGrpSpPr/>
          <p:nvPr/>
        </p:nvGrpSpPr>
        <p:grpSpPr>
          <a:xfrm>
            <a:off x="3457833" y="115537"/>
            <a:ext cx="5276334" cy="3035401"/>
            <a:chOff x="3568196" y="190930"/>
            <a:chExt cx="5276334" cy="3035401"/>
          </a:xfrm>
        </p:grpSpPr>
        <p:sp>
          <p:nvSpPr>
            <p:cNvPr id="5" name="Star: 5 Points 4">
              <a:extLst>
                <a:ext uri="{FF2B5EF4-FFF2-40B4-BE49-F238E27FC236}">
                  <a16:creationId xmlns:a16="http://schemas.microsoft.com/office/drawing/2014/main" id="{8E387790-C3B8-4AB4-960E-4DEEDC09CA21}"/>
                </a:ext>
              </a:extLst>
            </p:cNvPr>
            <p:cNvSpPr/>
            <p:nvPr/>
          </p:nvSpPr>
          <p:spPr>
            <a:xfrm>
              <a:off x="5440244" y="190930"/>
              <a:ext cx="1532238" cy="1569308"/>
            </a:xfrm>
            <a:prstGeom prst="star5">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ghtning Bolt 7">
              <a:extLst>
                <a:ext uri="{FF2B5EF4-FFF2-40B4-BE49-F238E27FC236}">
                  <a16:creationId xmlns:a16="http://schemas.microsoft.com/office/drawing/2014/main" id="{51AE4C64-BC95-41FB-8552-E0AD9110CE1C}"/>
                </a:ext>
              </a:extLst>
            </p:cNvPr>
            <p:cNvSpPr/>
            <p:nvPr/>
          </p:nvSpPr>
          <p:spPr>
            <a:xfrm>
              <a:off x="4698838" y="957049"/>
              <a:ext cx="1161535" cy="1285102"/>
            </a:xfrm>
            <a:prstGeom prst="lightningBolt">
              <a:avLst/>
            </a:prstGeom>
            <a:solidFill>
              <a:srgbClr val="66FF33"/>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ghtning Bolt 18">
              <a:extLst>
                <a:ext uri="{FF2B5EF4-FFF2-40B4-BE49-F238E27FC236}">
                  <a16:creationId xmlns:a16="http://schemas.microsoft.com/office/drawing/2014/main" id="{670CEB36-C8B4-4066-B692-B653CCFAE319}"/>
                </a:ext>
              </a:extLst>
            </p:cNvPr>
            <p:cNvSpPr/>
            <p:nvPr/>
          </p:nvSpPr>
          <p:spPr>
            <a:xfrm flipH="1">
              <a:off x="6601779" y="957049"/>
              <a:ext cx="1161535" cy="1285102"/>
            </a:xfrm>
            <a:prstGeom prst="lightningBolt">
              <a:avLst/>
            </a:prstGeom>
            <a:solidFill>
              <a:srgbClr val="66FF33"/>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bbon: Curved and Tilted Down 8">
              <a:extLst>
                <a:ext uri="{FF2B5EF4-FFF2-40B4-BE49-F238E27FC236}">
                  <a16:creationId xmlns:a16="http://schemas.microsoft.com/office/drawing/2014/main" id="{784C02E1-06ED-4922-9408-73A4CA1FBDC5}"/>
                </a:ext>
              </a:extLst>
            </p:cNvPr>
            <p:cNvSpPr/>
            <p:nvPr/>
          </p:nvSpPr>
          <p:spPr>
            <a:xfrm>
              <a:off x="3568196" y="2050621"/>
              <a:ext cx="5276334" cy="1175710"/>
            </a:xfrm>
            <a:prstGeom prst="ellipseRibbon">
              <a:avLst/>
            </a:prstGeom>
            <a:solidFill>
              <a:schemeClr val="bg1">
                <a:lumMod val="50000"/>
                <a:lumOff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latin typeface="Open Sans SemiBold" panose="020B0706030804020204" pitchFamily="34" charset="0"/>
                  <a:ea typeface="Open Sans SemiBold" panose="020B0706030804020204" pitchFamily="34" charset="0"/>
                  <a:cs typeface="Open Sans SemiBold" panose="020B0706030804020204" pitchFamily="34" charset="0"/>
                </a:rPr>
                <a:t>Achievement Unlocked!</a:t>
              </a:r>
            </a:p>
          </p:txBody>
        </p:sp>
      </p:grpSp>
      <p:sp>
        <p:nvSpPr>
          <p:cNvPr id="22" name="TextBox 21">
            <a:extLst>
              <a:ext uri="{FF2B5EF4-FFF2-40B4-BE49-F238E27FC236}">
                <a16:creationId xmlns:a16="http://schemas.microsoft.com/office/drawing/2014/main" id="{29D999A3-AACC-4A48-903D-7288789D802E}"/>
              </a:ext>
            </a:extLst>
          </p:cNvPr>
          <p:cNvSpPr txBox="1"/>
          <p:nvPr/>
        </p:nvSpPr>
        <p:spPr>
          <a:xfrm>
            <a:off x="3046880" y="3135014"/>
            <a:ext cx="6098240" cy="584775"/>
          </a:xfrm>
          <a:prstGeom prst="rect">
            <a:avLst/>
          </a:prstGeom>
          <a:noFill/>
        </p:spPr>
        <p:txBody>
          <a:bodyPr wrap="square">
            <a:spAutoFit/>
          </a:bodyPr>
          <a:lstStyle/>
          <a:p>
            <a:pPr algn="ctr"/>
            <a:r>
              <a:rPr lang="en-US" sz="3200" b="1" dirty="0">
                <a:solidFill>
                  <a:schemeClr val="accent1"/>
                </a:solidFill>
                <a:latin typeface="+mn-lt"/>
                <a:ea typeface="+mn-ea"/>
                <a:cs typeface="+mn-cs"/>
              </a:rPr>
              <a:t>Admin Command</a:t>
            </a:r>
            <a:endParaRPr lang="en-US" sz="3200" dirty="0"/>
          </a:p>
        </p:txBody>
      </p:sp>
      <p:cxnSp>
        <p:nvCxnSpPr>
          <p:cNvPr id="23" name="Straight Connector 22">
            <a:extLst>
              <a:ext uri="{FF2B5EF4-FFF2-40B4-BE49-F238E27FC236}">
                <a16:creationId xmlns:a16="http://schemas.microsoft.com/office/drawing/2014/main" id="{CF1C7FC0-DBCF-4481-8F81-0EEA684DF39A}"/>
              </a:ext>
            </a:extLst>
          </p:cNvPr>
          <p:cNvCxnSpPr>
            <a:cxnSpLocks/>
          </p:cNvCxnSpPr>
          <p:nvPr/>
        </p:nvCxnSpPr>
        <p:spPr>
          <a:xfrm>
            <a:off x="469254" y="3686238"/>
            <a:ext cx="11253492"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26" name="TextBox 25">
            <a:extLst>
              <a:ext uri="{FF2B5EF4-FFF2-40B4-BE49-F238E27FC236}">
                <a16:creationId xmlns:a16="http://schemas.microsoft.com/office/drawing/2014/main" id="{88923A9C-A4F9-43A2-85A3-CB9A69BBDCE1}"/>
              </a:ext>
            </a:extLst>
          </p:cNvPr>
          <p:cNvSpPr txBox="1"/>
          <p:nvPr/>
        </p:nvSpPr>
        <p:spPr>
          <a:xfrm>
            <a:off x="233354" y="4080788"/>
            <a:ext cx="11725291" cy="2739211"/>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US" sz="2000" dirty="0"/>
              <a:t>Know how to open a </a:t>
            </a:r>
            <a:r>
              <a:rPr lang="en-US" sz="2000" b="1" dirty="0">
                <a:solidFill>
                  <a:schemeClr val="accent6">
                    <a:lumMod val="20000"/>
                    <a:lumOff val="80000"/>
                  </a:schemeClr>
                </a:solidFill>
              </a:rPr>
              <a:t>Command Prompt </a:t>
            </a:r>
            <a:r>
              <a:rPr lang="en-US" sz="2000" dirty="0"/>
              <a:t>or an </a:t>
            </a:r>
            <a:r>
              <a:rPr lang="en-US" sz="2000" b="1" dirty="0">
                <a:solidFill>
                  <a:schemeClr val="accent6">
                    <a:lumMod val="20000"/>
                    <a:lumOff val="80000"/>
                  </a:schemeClr>
                </a:solidFill>
              </a:rPr>
              <a:t>Admin Command prompt </a:t>
            </a:r>
            <a:r>
              <a:rPr lang="en-US" sz="2000" dirty="0"/>
              <a:t>(and know why they’re different)</a:t>
            </a:r>
            <a:endParaRPr lang="en-US" sz="2000" b="1" dirty="0">
              <a:solidFill>
                <a:schemeClr val="accent6">
                  <a:lumMod val="20000"/>
                  <a:lumOff val="80000"/>
                </a:schemeClr>
              </a:solidFill>
            </a:endParaRPr>
          </a:p>
          <a:p>
            <a:pPr marL="285750" indent="-285750">
              <a:buClr>
                <a:schemeClr val="accent6"/>
              </a:buClr>
              <a:buFont typeface="Arial" panose="020B0604020202020204" pitchFamily="34" charset="0"/>
              <a:buChar char="•"/>
            </a:pPr>
            <a:r>
              <a:rPr lang="en-US" sz="2000" dirty="0"/>
              <a:t>Understand how to use </a:t>
            </a:r>
            <a:r>
              <a:rPr lang="en-US" sz="2000" b="1" dirty="0">
                <a:solidFill>
                  <a:schemeClr val="accent2"/>
                </a:solidFill>
              </a:rPr>
              <a:t>help</a:t>
            </a:r>
            <a:r>
              <a:rPr lang="en-US" sz="2000" dirty="0"/>
              <a:t> and </a:t>
            </a:r>
            <a:r>
              <a:rPr lang="en-US" sz="2000" b="1" dirty="0">
                <a:solidFill>
                  <a:schemeClr val="accent2"/>
                </a:solidFill>
              </a:rPr>
              <a:t>echo</a:t>
            </a:r>
          </a:p>
          <a:p>
            <a:pPr marL="285750" indent="-285750">
              <a:buClr>
                <a:schemeClr val="accent6"/>
              </a:buClr>
              <a:buFont typeface="Arial" panose="020B0604020202020204" pitchFamily="34" charset="0"/>
              <a:buChar char="•"/>
            </a:pPr>
            <a:r>
              <a:rPr lang="en-US" sz="2000" dirty="0"/>
              <a:t>Be able to check the value you’ve set for an environmental variable with </a:t>
            </a:r>
            <a:r>
              <a:rPr lang="en-US" sz="2000" b="1" dirty="0">
                <a:solidFill>
                  <a:schemeClr val="accent2"/>
                </a:solidFill>
              </a:rPr>
              <a:t>echo </a:t>
            </a:r>
            <a:r>
              <a:rPr lang="en-US" sz="2000" dirty="0"/>
              <a:t>or the control panel</a:t>
            </a:r>
            <a:endParaRPr lang="en-US" sz="2000" dirty="0">
              <a:solidFill>
                <a:schemeClr val="accent2"/>
              </a:solidFill>
            </a:endParaRPr>
          </a:p>
          <a:p>
            <a:pPr marL="285750" indent="-285750">
              <a:buClr>
                <a:schemeClr val="accent6"/>
              </a:buClr>
              <a:buFont typeface="Arial" panose="020B0604020202020204" pitchFamily="34" charset="0"/>
              <a:buChar char="•"/>
            </a:pPr>
            <a:r>
              <a:rPr lang="en-US" sz="2000" dirty="0"/>
              <a:t>Understand enclosing “</a:t>
            </a:r>
            <a:r>
              <a:rPr lang="en-US" sz="2000" b="1" dirty="0">
                <a:solidFill>
                  <a:schemeClr val="accent2"/>
                </a:solidFill>
              </a:rPr>
              <a:t>%</a:t>
            </a:r>
            <a:r>
              <a:rPr lang="en-US" sz="2000" dirty="0"/>
              <a:t>” and</a:t>
            </a:r>
            <a:r>
              <a:rPr lang="en-US" sz="2000" b="1" dirty="0"/>
              <a:t> </a:t>
            </a:r>
            <a:r>
              <a:rPr lang="en-US" sz="2000" dirty="0"/>
              <a:t>the difference between “the name of a variable”; i.e., “</a:t>
            </a:r>
            <a:r>
              <a:rPr lang="en-US" sz="2000" b="1" dirty="0">
                <a:solidFill>
                  <a:srgbClr val="FFFF00"/>
                </a:solidFill>
              </a:rPr>
              <a:t>A_VARIABLE</a:t>
            </a:r>
            <a:r>
              <a:rPr lang="en-US" sz="2000" dirty="0"/>
              <a:t>”, and “the value of the variable who’s name is ____” ; i.e., </a:t>
            </a:r>
            <a:r>
              <a:rPr lang="en-US" sz="2000" b="1" dirty="0">
                <a:solidFill>
                  <a:schemeClr val="accent2"/>
                </a:solidFill>
              </a:rPr>
              <a:t>%A_VARIABLE%</a:t>
            </a:r>
          </a:p>
          <a:p>
            <a:pPr marL="285750" indent="-285750">
              <a:buClr>
                <a:schemeClr val="accent6"/>
              </a:buClr>
              <a:buFont typeface="Arial" panose="020B0604020202020204" pitchFamily="34" charset="0"/>
              <a:buChar char="•"/>
            </a:pPr>
            <a:r>
              <a:rPr lang="en-US" sz="2000" dirty="0"/>
              <a:t>Understand that command prompts read in all environmental variables that are available </a:t>
            </a:r>
            <a:r>
              <a:rPr lang="en-US" sz="2000" b="1" u="sng" dirty="0"/>
              <a:t>at the time you open the prompt</a:t>
            </a:r>
          </a:p>
          <a:p>
            <a:pPr marL="800100" lvl="1" indent="-342900">
              <a:buClr>
                <a:schemeClr val="accent6"/>
              </a:buClr>
              <a:buFont typeface="Courier New" panose="02070309020205020404" pitchFamily="49" charset="0"/>
              <a:buChar char="o"/>
            </a:pPr>
            <a:r>
              <a:rPr lang="en-US" sz="1600" dirty="0"/>
              <a:t>Therefore, if you open a command prompt and THEN create a new environmental variable, it will NOT ‘</a:t>
            </a:r>
            <a:r>
              <a:rPr lang="en-US" sz="1600" b="1" dirty="0">
                <a:solidFill>
                  <a:schemeClr val="accent2"/>
                </a:solidFill>
              </a:rPr>
              <a:t>echo</a:t>
            </a:r>
            <a:r>
              <a:rPr lang="en-US" sz="1600" dirty="0"/>
              <a:t>’ in that prompt</a:t>
            </a:r>
          </a:p>
          <a:p>
            <a:pPr marL="800100" lvl="1" indent="-342900">
              <a:buClr>
                <a:schemeClr val="accent6"/>
              </a:buClr>
              <a:buFont typeface="Courier New" panose="02070309020205020404" pitchFamily="49" charset="0"/>
              <a:buChar char="o"/>
            </a:pPr>
            <a:r>
              <a:rPr lang="en-US" sz="1600" dirty="0"/>
              <a:t>You’ll have to start another one</a:t>
            </a:r>
          </a:p>
        </p:txBody>
      </p:sp>
      <p:sp>
        <p:nvSpPr>
          <p:cNvPr id="27" name="TextBox 26">
            <a:extLst>
              <a:ext uri="{FF2B5EF4-FFF2-40B4-BE49-F238E27FC236}">
                <a16:creationId xmlns:a16="http://schemas.microsoft.com/office/drawing/2014/main" id="{E364D988-3E4F-429C-9456-945275C304C9}"/>
              </a:ext>
            </a:extLst>
          </p:cNvPr>
          <p:cNvSpPr txBox="1"/>
          <p:nvPr/>
        </p:nvSpPr>
        <p:spPr>
          <a:xfrm>
            <a:off x="1551877" y="3707840"/>
            <a:ext cx="9088244" cy="461665"/>
          </a:xfrm>
          <a:prstGeom prst="rect">
            <a:avLst/>
          </a:prstGeom>
          <a:noFill/>
        </p:spPr>
        <p:txBody>
          <a:bodyPr wrap="square">
            <a:spAutoFit/>
          </a:bodyPr>
          <a:lstStyle/>
          <a:p>
            <a:pPr algn="ctr"/>
            <a:r>
              <a:rPr lang="en-US" sz="2400" b="1" dirty="0">
                <a:solidFill>
                  <a:schemeClr val="accent3"/>
                </a:solidFill>
              </a:rPr>
              <a:t>From here forward, in this and in following videos you’re expected to:</a:t>
            </a:r>
            <a:endParaRPr lang="en-US" sz="2400" dirty="0"/>
          </a:p>
        </p:txBody>
      </p:sp>
    </p:spTree>
    <p:extLst>
      <p:ext uri="{BB962C8B-B14F-4D97-AF65-F5344CB8AC3E}">
        <p14:creationId xmlns:p14="http://schemas.microsoft.com/office/powerpoint/2010/main" val="15214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B233DE33-E0BD-47C3-9B91-9E6E470B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731" y="35632"/>
            <a:ext cx="711344" cy="711344"/>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B67CD699-1390-44A2-B1E6-4BFC8ECA0A0C}"/>
              </a:ext>
            </a:extLst>
          </p:cNvPr>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The </a:t>
            </a:r>
            <a:r>
              <a:rPr lang="en-US" sz="4800" b="1" dirty="0">
                <a:solidFill>
                  <a:srgbClr val="FFFF00"/>
                </a:solidFill>
                <a:latin typeface="+mn-lt"/>
                <a:ea typeface="+mn-ea"/>
                <a:cs typeface="+mn-cs"/>
              </a:rPr>
              <a:t>PATH</a:t>
            </a:r>
            <a:r>
              <a:rPr lang="en-US" sz="4800" b="1" dirty="0">
                <a:solidFill>
                  <a:schemeClr val="accent1"/>
                </a:solidFill>
                <a:latin typeface="+mn-lt"/>
                <a:ea typeface="+mn-ea"/>
                <a:cs typeface="+mn-cs"/>
              </a:rPr>
              <a:t> Environmental Variable(s)</a:t>
            </a:r>
            <a:endParaRPr lang="en-US" sz="4800" b="1" dirty="0">
              <a:solidFill>
                <a:schemeClr val="accent2"/>
              </a:solidFill>
              <a:latin typeface="+mn-lt"/>
              <a:ea typeface="+mn-ea"/>
              <a:cs typeface="+mn-cs"/>
            </a:endParaRPr>
          </a:p>
        </p:txBody>
      </p:sp>
      <p:cxnSp>
        <p:nvCxnSpPr>
          <p:cNvPr id="21" name="Straight Connector 20">
            <a:extLst>
              <a:ext uri="{FF2B5EF4-FFF2-40B4-BE49-F238E27FC236}">
                <a16:creationId xmlns:a16="http://schemas.microsoft.com/office/drawing/2014/main" id="{C98D32BB-3BCE-4FAF-A3A7-E3EFC168A9DC}"/>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EED2C0CB-58DB-42A8-83C0-077A639C8D36}"/>
              </a:ext>
            </a:extLst>
          </p:cNvPr>
          <p:cNvSpPr txBox="1"/>
          <p:nvPr/>
        </p:nvSpPr>
        <p:spPr>
          <a:xfrm>
            <a:off x="323129" y="1019845"/>
            <a:ext cx="2854024" cy="2646878"/>
          </a:xfrm>
          <a:prstGeom prst="rect">
            <a:avLst/>
          </a:prstGeom>
          <a:noFill/>
        </p:spPr>
        <p:txBody>
          <a:bodyPr wrap="square" rtlCol="0">
            <a:spAutoFit/>
          </a:bodyPr>
          <a:lstStyle/>
          <a:p>
            <a:pPr>
              <a:buClr>
                <a:schemeClr val="accent6"/>
              </a:buClr>
            </a:pPr>
            <a:r>
              <a:rPr lang="en-US" b="1" dirty="0">
                <a:solidFill>
                  <a:schemeClr val="accent6">
                    <a:lumMod val="20000"/>
                    <a:lumOff val="80000"/>
                  </a:schemeClr>
                </a:solidFill>
              </a:rPr>
              <a:t>Environmental variables named “</a:t>
            </a:r>
            <a:r>
              <a:rPr lang="en-US" b="1" dirty="0">
                <a:solidFill>
                  <a:srgbClr val="FFFF00"/>
                </a:solidFill>
              </a:rPr>
              <a:t>PATH</a:t>
            </a:r>
            <a:r>
              <a:rPr lang="en-US" b="1" dirty="0">
                <a:solidFill>
                  <a:schemeClr val="accent6">
                    <a:lumMod val="20000"/>
                    <a:lumOff val="80000"/>
                  </a:schemeClr>
                </a:solidFill>
              </a:rPr>
              <a:t>” or “</a:t>
            </a:r>
            <a:r>
              <a:rPr lang="en-US" b="1" dirty="0">
                <a:solidFill>
                  <a:srgbClr val="FFFF00"/>
                </a:solidFill>
              </a:rPr>
              <a:t>Path</a:t>
            </a:r>
            <a:r>
              <a:rPr lang="en-US" b="1" dirty="0">
                <a:solidFill>
                  <a:schemeClr val="accent6">
                    <a:lumMod val="20000"/>
                    <a:lumOff val="80000"/>
                  </a:schemeClr>
                </a:solidFill>
              </a:rPr>
              <a:t>” (different case) are special.</a:t>
            </a:r>
            <a:endParaRPr lang="en-US" dirty="0"/>
          </a:p>
          <a:p>
            <a:pPr marL="285750" indent="-285750">
              <a:buClr>
                <a:schemeClr val="accent6"/>
              </a:buClr>
              <a:buFont typeface="Arial" panose="020B0604020202020204" pitchFamily="34" charset="0"/>
              <a:buChar char="•"/>
            </a:pPr>
            <a:r>
              <a:rPr lang="en-US" sz="1200" dirty="0"/>
              <a:t>You may have more than one variable named “path” (any case)</a:t>
            </a:r>
          </a:p>
          <a:p>
            <a:pPr marL="285750" indent="-285750">
              <a:buClr>
                <a:schemeClr val="accent6"/>
              </a:buClr>
              <a:buFont typeface="Arial" panose="020B0604020202020204" pitchFamily="34" charset="0"/>
              <a:buChar char="•"/>
            </a:pPr>
            <a:r>
              <a:rPr lang="en-US" sz="1200" dirty="0"/>
              <a:t>If you don’t see this variable, then you’re probably on a brand-new system on which you haven’t installed anything yet (like a fresh VCM)</a:t>
            </a:r>
          </a:p>
          <a:p>
            <a:pPr marL="285750" indent="-285750">
              <a:buClr>
                <a:schemeClr val="accent6"/>
              </a:buClr>
              <a:buFont typeface="Arial" panose="020B0604020202020204" pitchFamily="34" charset="0"/>
              <a:buChar char="•"/>
            </a:pPr>
            <a:r>
              <a:rPr lang="en-US" sz="1200" dirty="0"/>
              <a:t>When you </a:t>
            </a:r>
            <a:r>
              <a:rPr lang="en-US" sz="1200" b="1" dirty="0"/>
              <a:t>edit</a:t>
            </a:r>
            <a:r>
              <a:rPr lang="en-US" sz="1200" dirty="0"/>
              <a:t> one of these vars, you see a list of paths:</a:t>
            </a:r>
          </a:p>
          <a:p>
            <a:pPr marL="285750" indent="-285750">
              <a:buClr>
                <a:schemeClr val="accent6"/>
              </a:buClr>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8ECD095A-E620-4989-B19F-D70A52105750}"/>
              </a:ext>
            </a:extLst>
          </p:cNvPr>
          <p:cNvPicPr>
            <a:picLocks noChangeAspect="1"/>
          </p:cNvPicPr>
          <p:nvPr/>
        </p:nvPicPr>
        <p:blipFill>
          <a:blip r:embed="rId4"/>
          <a:stretch>
            <a:fillRect/>
          </a:stretch>
        </p:blipFill>
        <p:spPr>
          <a:xfrm>
            <a:off x="3568082" y="1035343"/>
            <a:ext cx="3279680" cy="3128230"/>
          </a:xfrm>
          <a:prstGeom prst="rect">
            <a:avLst/>
          </a:prstGeom>
        </p:spPr>
      </p:pic>
      <p:cxnSp>
        <p:nvCxnSpPr>
          <p:cNvPr id="14" name="Straight Arrow Connector 13">
            <a:extLst>
              <a:ext uri="{FF2B5EF4-FFF2-40B4-BE49-F238E27FC236}">
                <a16:creationId xmlns:a16="http://schemas.microsoft.com/office/drawing/2014/main" id="{D0917E59-F323-4AAE-92D1-A01302A108D5}"/>
              </a:ext>
            </a:extLst>
          </p:cNvPr>
          <p:cNvCxnSpPr>
            <a:cxnSpLocks/>
          </p:cNvCxnSpPr>
          <p:nvPr/>
        </p:nvCxnSpPr>
        <p:spPr>
          <a:xfrm>
            <a:off x="2727702" y="2115520"/>
            <a:ext cx="1007390" cy="10848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6" name="Straight Arrow Connector 15">
            <a:extLst>
              <a:ext uri="{FF2B5EF4-FFF2-40B4-BE49-F238E27FC236}">
                <a16:creationId xmlns:a16="http://schemas.microsoft.com/office/drawing/2014/main" id="{B267E2F3-1D39-4BC7-8AD0-301824EC9E78}"/>
              </a:ext>
            </a:extLst>
          </p:cNvPr>
          <p:cNvCxnSpPr>
            <a:cxnSpLocks/>
          </p:cNvCxnSpPr>
          <p:nvPr/>
        </p:nvCxnSpPr>
        <p:spPr>
          <a:xfrm flipV="1">
            <a:off x="2727702" y="1765466"/>
            <a:ext cx="1007390" cy="35005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6" name="TextBox 25">
            <a:extLst>
              <a:ext uri="{FF2B5EF4-FFF2-40B4-BE49-F238E27FC236}">
                <a16:creationId xmlns:a16="http://schemas.microsoft.com/office/drawing/2014/main" id="{B812F5D4-CFBE-4C92-9E57-B3C50513A18E}"/>
              </a:ext>
            </a:extLst>
          </p:cNvPr>
          <p:cNvSpPr txBox="1"/>
          <p:nvPr/>
        </p:nvSpPr>
        <p:spPr>
          <a:xfrm>
            <a:off x="6224739" y="4220851"/>
            <a:ext cx="2319066" cy="276999"/>
          </a:xfrm>
          <a:prstGeom prst="rect">
            <a:avLst/>
          </a:prstGeom>
          <a:noFill/>
        </p:spPr>
        <p:txBody>
          <a:bodyPr wrap="square">
            <a:spAutoFit/>
          </a:bodyPr>
          <a:lstStyle/>
          <a:p>
            <a:pPr algn="ctr"/>
            <a:r>
              <a:rPr lang="en-US" sz="1200" b="1" dirty="0">
                <a:solidFill>
                  <a:schemeClr val="accent6">
                    <a:lumMod val="20000"/>
                    <a:lumOff val="80000"/>
                  </a:schemeClr>
                </a:solidFill>
              </a:rPr>
              <a:t>Contents of my SYSTEM </a:t>
            </a:r>
            <a:r>
              <a:rPr lang="en-US" sz="1200" b="1" dirty="0">
                <a:solidFill>
                  <a:srgbClr val="FFFF00"/>
                </a:solidFill>
              </a:rPr>
              <a:t>PATH</a:t>
            </a:r>
            <a:r>
              <a:rPr lang="en-US" sz="1200" b="1" dirty="0">
                <a:solidFill>
                  <a:schemeClr val="accent6">
                    <a:lumMod val="20000"/>
                    <a:lumOff val="80000"/>
                  </a:schemeClr>
                </a:solidFill>
              </a:rPr>
              <a:t> var:</a:t>
            </a:r>
          </a:p>
        </p:txBody>
      </p:sp>
      <p:pic>
        <p:nvPicPr>
          <p:cNvPr id="28" name="Picture 27">
            <a:extLst>
              <a:ext uri="{FF2B5EF4-FFF2-40B4-BE49-F238E27FC236}">
                <a16:creationId xmlns:a16="http://schemas.microsoft.com/office/drawing/2014/main" id="{349B298A-DE47-4D87-B265-9D1F84268997}"/>
              </a:ext>
            </a:extLst>
          </p:cNvPr>
          <p:cNvPicPr>
            <a:picLocks noChangeAspect="1"/>
          </p:cNvPicPr>
          <p:nvPr/>
        </p:nvPicPr>
        <p:blipFill>
          <a:blip r:embed="rId5"/>
          <a:stretch>
            <a:fillRect/>
          </a:stretch>
        </p:blipFill>
        <p:spPr>
          <a:xfrm>
            <a:off x="6224738" y="4474543"/>
            <a:ext cx="2359791" cy="2267508"/>
          </a:xfrm>
          <a:prstGeom prst="rect">
            <a:avLst/>
          </a:prstGeom>
        </p:spPr>
      </p:pic>
      <p:pic>
        <p:nvPicPr>
          <p:cNvPr id="30" name="Picture 29">
            <a:extLst>
              <a:ext uri="{FF2B5EF4-FFF2-40B4-BE49-F238E27FC236}">
                <a16:creationId xmlns:a16="http://schemas.microsoft.com/office/drawing/2014/main" id="{0DFD2A30-C34B-4B90-B766-77FC04D8C24B}"/>
              </a:ext>
            </a:extLst>
          </p:cNvPr>
          <p:cNvPicPr>
            <a:picLocks noChangeAspect="1"/>
          </p:cNvPicPr>
          <p:nvPr/>
        </p:nvPicPr>
        <p:blipFill>
          <a:blip r:embed="rId6"/>
          <a:stretch>
            <a:fillRect/>
          </a:stretch>
        </p:blipFill>
        <p:spPr>
          <a:xfrm>
            <a:off x="3575833" y="4474543"/>
            <a:ext cx="2390087" cy="2275644"/>
          </a:xfrm>
          <a:prstGeom prst="rect">
            <a:avLst/>
          </a:prstGeom>
        </p:spPr>
      </p:pic>
      <p:sp>
        <p:nvSpPr>
          <p:cNvPr id="31" name="TextBox 30">
            <a:extLst>
              <a:ext uri="{FF2B5EF4-FFF2-40B4-BE49-F238E27FC236}">
                <a16:creationId xmlns:a16="http://schemas.microsoft.com/office/drawing/2014/main" id="{161A7603-EB5E-4DC3-9FB4-8BB107698F54}"/>
              </a:ext>
            </a:extLst>
          </p:cNvPr>
          <p:cNvSpPr txBox="1"/>
          <p:nvPr/>
        </p:nvSpPr>
        <p:spPr>
          <a:xfrm>
            <a:off x="3575832" y="4214147"/>
            <a:ext cx="2390087" cy="276999"/>
          </a:xfrm>
          <a:prstGeom prst="rect">
            <a:avLst/>
          </a:prstGeom>
          <a:noFill/>
        </p:spPr>
        <p:txBody>
          <a:bodyPr wrap="square">
            <a:spAutoFit/>
          </a:bodyPr>
          <a:lstStyle/>
          <a:p>
            <a:pPr algn="ctr"/>
            <a:r>
              <a:rPr lang="en-US" sz="1200" b="1" dirty="0">
                <a:solidFill>
                  <a:schemeClr val="accent6">
                    <a:lumMod val="20000"/>
                    <a:lumOff val="80000"/>
                  </a:schemeClr>
                </a:solidFill>
              </a:rPr>
              <a:t>Contents of my USER </a:t>
            </a:r>
            <a:r>
              <a:rPr lang="en-US" sz="1200" b="1" dirty="0">
                <a:solidFill>
                  <a:srgbClr val="FFFF00"/>
                </a:solidFill>
              </a:rPr>
              <a:t>Path</a:t>
            </a:r>
            <a:r>
              <a:rPr lang="en-US" sz="1200" b="1" dirty="0">
                <a:solidFill>
                  <a:schemeClr val="accent6">
                    <a:lumMod val="20000"/>
                    <a:lumOff val="80000"/>
                  </a:schemeClr>
                </a:solidFill>
              </a:rPr>
              <a:t> var:</a:t>
            </a:r>
          </a:p>
        </p:txBody>
      </p:sp>
      <p:sp>
        <p:nvSpPr>
          <p:cNvPr id="32" name="TextBox 31">
            <a:extLst>
              <a:ext uri="{FF2B5EF4-FFF2-40B4-BE49-F238E27FC236}">
                <a16:creationId xmlns:a16="http://schemas.microsoft.com/office/drawing/2014/main" id="{2AD48577-940D-420D-9DE8-5D5DAF4450C4}"/>
              </a:ext>
            </a:extLst>
          </p:cNvPr>
          <p:cNvSpPr txBox="1"/>
          <p:nvPr/>
        </p:nvSpPr>
        <p:spPr>
          <a:xfrm>
            <a:off x="377373" y="4638801"/>
            <a:ext cx="2854024" cy="1938992"/>
          </a:xfrm>
          <a:prstGeom prst="rect">
            <a:avLst/>
          </a:prstGeom>
          <a:noFill/>
        </p:spPr>
        <p:txBody>
          <a:bodyPr wrap="square">
            <a:spAutoFit/>
          </a:bodyPr>
          <a:lstStyle/>
          <a:p>
            <a:r>
              <a:rPr lang="en-US" sz="1600" b="1" dirty="0">
                <a:solidFill>
                  <a:schemeClr val="accent6">
                    <a:lumMod val="20000"/>
                    <a:lumOff val="80000"/>
                  </a:schemeClr>
                </a:solidFill>
              </a:rPr>
              <a:t>When you select a </a:t>
            </a:r>
            <a:r>
              <a:rPr lang="en-US" sz="1600" b="1" dirty="0">
                <a:solidFill>
                  <a:srgbClr val="FFFF00"/>
                </a:solidFill>
              </a:rPr>
              <a:t>PATH</a:t>
            </a:r>
            <a:r>
              <a:rPr lang="en-US" sz="1600" b="1" dirty="0">
                <a:solidFill>
                  <a:schemeClr val="accent6">
                    <a:lumMod val="20000"/>
                    <a:lumOff val="80000"/>
                  </a:schemeClr>
                </a:solidFill>
              </a:rPr>
              <a:t> variable and click “</a:t>
            </a:r>
            <a:r>
              <a:rPr lang="en-US" sz="1600" b="1" dirty="0">
                <a:solidFill>
                  <a:schemeClr val="accent6">
                    <a:lumMod val="60000"/>
                    <a:lumOff val="40000"/>
                  </a:schemeClr>
                </a:solidFill>
              </a:rPr>
              <a:t>edit</a:t>
            </a:r>
            <a:r>
              <a:rPr lang="en-US" sz="1600" b="1" dirty="0">
                <a:solidFill>
                  <a:schemeClr val="accent6">
                    <a:lumMod val="20000"/>
                    <a:lumOff val="80000"/>
                  </a:schemeClr>
                </a:solidFill>
              </a:rPr>
              <a:t>”:</a:t>
            </a:r>
          </a:p>
          <a:p>
            <a:pPr marL="285750" indent="-285750">
              <a:buClr>
                <a:schemeClr val="accent6"/>
              </a:buClr>
              <a:buFont typeface="Arial" panose="020B0604020202020204" pitchFamily="34" charset="0"/>
              <a:buChar char="•"/>
            </a:pPr>
            <a:r>
              <a:rPr lang="en-US" sz="1200" dirty="0"/>
              <a:t>You get a screen that displays the entries stored within the </a:t>
            </a:r>
            <a:r>
              <a:rPr lang="en-US" sz="1200" b="1" dirty="0">
                <a:solidFill>
                  <a:srgbClr val="FFFF00"/>
                </a:solidFill>
              </a:rPr>
              <a:t>PATH</a:t>
            </a:r>
            <a:r>
              <a:rPr lang="en-US" sz="1200" dirty="0"/>
              <a:t> variable you selected</a:t>
            </a:r>
          </a:p>
          <a:p>
            <a:pPr marL="285750" indent="-285750">
              <a:buClr>
                <a:schemeClr val="accent6"/>
              </a:buClr>
              <a:buFont typeface="Arial" panose="020B0604020202020204" pitchFamily="34" charset="0"/>
              <a:buChar char="•"/>
            </a:pPr>
            <a:r>
              <a:rPr lang="en-US" sz="1200" dirty="0"/>
              <a:t>Each entry is (not surprisingly) a path.</a:t>
            </a:r>
          </a:p>
          <a:p>
            <a:pPr marL="285750" indent="-285750">
              <a:buClr>
                <a:schemeClr val="accent6"/>
              </a:buClr>
              <a:buFont typeface="Arial" panose="020B0604020202020204" pitchFamily="34" charset="0"/>
              <a:buChar char="•"/>
            </a:pPr>
            <a:r>
              <a:rPr lang="en-US" sz="1200" dirty="0"/>
              <a:t>You can add, delete, or edit your </a:t>
            </a:r>
            <a:r>
              <a:rPr lang="en-US" sz="1200" b="1" dirty="0">
                <a:solidFill>
                  <a:srgbClr val="FFFF00"/>
                </a:solidFill>
              </a:rPr>
              <a:t>PATH </a:t>
            </a:r>
            <a:r>
              <a:rPr lang="en-US" sz="1200" dirty="0"/>
              <a:t>variable entries from this screen.</a:t>
            </a:r>
          </a:p>
          <a:p>
            <a:pPr algn="ctr"/>
            <a:endParaRPr lang="en-US" sz="1600" b="1" dirty="0">
              <a:solidFill>
                <a:schemeClr val="accent6">
                  <a:lumMod val="20000"/>
                  <a:lumOff val="80000"/>
                </a:schemeClr>
              </a:solidFill>
            </a:endParaRPr>
          </a:p>
        </p:txBody>
      </p:sp>
      <p:pic>
        <p:nvPicPr>
          <p:cNvPr id="34" name="Picture 33">
            <a:extLst>
              <a:ext uri="{FF2B5EF4-FFF2-40B4-BE49-F238E27FC236}">
                <a16:creationId xmlns:a16="http://schemas.microsoft.com/office/drawing/2014/main" id="{D49F3F5D-E0BC-4CBD-BFAD-BEE2D7B5D9B7}"/>
              </a:ext>
            </a:extLst>
          </p:cNvPr>
          <p:cNvPicPr>
            <a:picLocks noChangeAspect="1"/>
          </p:cNvPicPr>
          <p:nvPr/>
        </p:nvPicPr>
        <p:blipFill>
          <a:blip r:embed="rId7"/>
          <a:stretch>
            <a:fillRect/>
          </a:stretch>
        </p:blipFill>
        <p:spPr>
          <a:xfrm>
            <a:off x="9571310" y="1035343"/>
            <a:ext cx="2387334" cy="3128230"/>
          </a:xfrm>
          <a:prstGeom prst="rect">
            <a:avLst/>
          </a:prstGeom>
        </p:spPr>
      </p:pic>
      <p:sp>
        <p:nvSpPr>
          <p:cNvPr id="35" name="TextBox 34">
            <a:extLst>
              <a:ext uri="{FF2B5EF4-FFF2-40B4-BE49-F238E27FC236}">
                <a16:creationId xmlns:a16="http://schemas.microsoft.com/office/drawing/2014/main" id="{BE40227B-A38F-43F9-9707-B03956D602AD}"/>
              </a:ext>
            </a:extLst>
          </p:cNvPr>
          <p:cNvSpPr txBox="1"/>
          <p:nvPr/>
        </p:nvSpPr>
        <p:spPr>
          <a:xfrm>
            <a:off x="6878758" y="1004970"/>
            <a:ext cx="2723548" cy="2985433"/>
          </a:xfrm>
          <a:prstGeom prst="rect">
            <a:avLst/>
          </a:prstGeom>
          <a:noFill/>
        </p:spPr>
        <p:txBody>
          <a:bodyPr wrap="square">
            <a:spAutoFit/>
          </a:bodyPr>
          <a:lstStyle/>
          <a:p>
            <a:r>
              <a:rPr lang="en-US" sz="1600" b="1" dirty="0">
                <a:solidFill>
                  <a:schemeClr val="accent2"/>
                </a:solidFill>
              </a:rPr>
              <a:t>echo %PATH%</a:t>
            </a:r>
            <a:r>
              <a:rPr lang="en-US" sz="1600" b="1" dirty="0">
                <a:solidFill>
                  <a:schemeClr val="accent6">
                    <a:lumMod val="20000"/>
                    <a:lumOff val="80000"/>
                  </a:schemeClr>
                </a:solidFill>
              </a:rPr>
              <a:t> and </a:t>
            </a:r>
            <a:r>
              <a:rPr lang="en-US" sz="1600" b="1" dirty="0">
                <a:solidFill>
                  <a:schemeClr val="accent2"/>
                </a:solidFill>
              </a:rPr>
              <a:t>echo %Path%</a:t>
            </a:r>
            <a:r>
              <a:rPr lang="en-US" sz="1600" b="1" dirty="0">
                <a:solidFill>
                  <a:schemeClr val="accent6">
                    <a:lumMod val="20000"/>
                    <a:lumOff val="80000"/>
                  </a:schemeClr>
                </a:solidFill>
              </a:rPr>
              <a:t> give the same result.</a:t>
            </a:r>
          </a:p>
          <a:p>
            <a:pPr marL="285750" indent="-285750">
              <a:buClr>
                <a:schemeClr val="accent6"/>
              </a:buClr>
              <a:buFont typeface="Arial" panose="020B0604020202020204" pitchFamily="34" charset="0"/>
              <a:buChar char="•"/>
            </a:pPr>
            <a:r>
              <a:rPr lang="en-US" sz="1200" dirty="0"/>
              <a:t>The contents of </a:t>
            </a:r>
            <a:r>
              <a:rPr lang="en-US" sz="1200" dirty="0">
                <a:solidFill>
                  <a:srgbClr val="FFFF00"/>
                </a:solidFill>
              </a:rPr>
              <a:t>PATH</a:t>
            </a:r>
            <a:r>
              <a:rPr lang="en-US" sz="1200" dirty="0"/>
              <a:t> and </a:t>
            </a:r>
            <a:r>
              <a:rPr lang="en-US" sz="1200" dirty="0">
                <a:solidFill>
                  <a:srgbClr val="FFFF00"/>
                </a:solidFill>
              </a:rPr>
              <a:t>Path</a:t>
            </a:r>
            <a:r>
              <a:rPr lang="en-US" sz="1200" dirty="0"/>
              <a:t> are combined</a:t>
            </a:r>
          </a:p>
          <a:p>
            <a:pPr marL="285750" indent="-285750">
              <a:buClr>
                <a:schemeClr val="accent6"/>
              </a:buClr>
              <a:buFont typeface="Arial" panose="020B0604020202020204" pitchFamily="34" charset="0"/>
              <a:buChar char="•"/>
            </a:pPr>
            <a:r>
              <a:rPr lang="en-US" sz="1200" dirty="0"/>
              <a:t>This is intentional. The reason is because the paths stored in path variables tell Windows where to look for programs and commands.</a:t>
            </a:r>
          </a:p>
          <a:p>
            <a:pPr marL="285750" indent="-285750">
              <a:buClr>
                <a:schemeClr val="accent6"/>
              </a:buClr>
              <a:buFont typeface="Arial" panose="020B0604020202020204" pitchFamily="34" charset="0"/>
              <a:buChar char="•"/>
            </a:pPr>
            <a:r>
              <a:rPr lang="en-US" sz="1200" dirty="0"/>
              <a:t>For example, if you ran the command ‘</a:t>
            </a:r>
            <a:r>
              <a:rPr lang="en-US" sz="1200" b="1" dirty="0">
                <a:solidFill>
                  <a:schemeClr val="accent2"/>
                </a:solidFill>
              </a:rPr>
              <a:t>python</a:t>
            </a:r>
            <a:r>
              <a:rPr lang="en-US" sz="1200" dirty="0"/>
              <a:t>’ in the command line, then Windows would start searching each directory contained in your path variables until it found a directory that contained </a:t>
            </a:r>
            <a:r>
              <a:rPr lang="en-US" sz="1200" b="1" dirty="0">
                <a:solidFill>
                  <a:schemeClr val="accent1"/>
                </a:solidFill>
              </a:rPr>
              <a:t>python.exe</a:t>
            </a:r>
            <a:r>
              <a:rPr lang="en-US" sz="1200" dirty="0"/>
              <a:t>, and the it would run.</a:t>
            </a:r>
          </a:p>
        </p:txBody>
      </p:sp>
      <p:cxnSp>
        <p:nvCxnSpPr>
          <p:cNvPr id="36" name="Straight Arrow Connector 35">
            <a:extLst>
              <a:ext uri="{FF2B5EF4-FFF2-40B4-BE49-F238E27FC236}">
                <a16:creationId xmlns:a16="http://schemas.microsoft.com/office/drawing/2014/main" id="{5E7B0FD7-4E1B-4B25-BF5A-BBECF714FBA0}"/>
              </a:ext>
            </a:extLst>
          </p:cNvPr>
          <p:cNvCxnSpPr>
            <a:cxnSpLocks/>
          </p:cNvCxnSpPr>
          <p:nvPr/>
        </p:nvCxnSpPr>
        <p:spPr>
          <a:xfrm>
            <a:off x="8843347" y="4014156"/>
            <a:ext cx="518183" cy="55945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9" name="TextBox 38">
            <a:extLst>
              <a:ext uri="{FF2B5EF4-FFF2-40B4-BE49-F238E27FC236}">
                <a16:creationId xmlns:a16="http://schemas.microsoft.com/office/drawing/2014/main" id="{FC81FB5A-45E2-4010-BFB7-0E5DAA886528}"/>
              </a:ext>
            </a:extLst>
          </p:cNvPr>
          <p:cNvSpPr txBox="1"/>
          <p:nvPr/>
        </p:nvSpPr>
        <p:spPr>
          <a:xfrm>
            <a:off x="8911290" y="4571519"/>
            <a:ext cx="3047354" cy="2031325"/>
          </a:xfrm>
          <a:prstGeom prst="rect">
            <a:avLst/>
          </a:prstGeom>
          <a:noFill/>
        </p:spPr>
        <p:txBody>
          <a:bodyPr wrap="square">
            <a:spAutoFit/>
          </a:bodyPr>
          <a:lstStyle/>
          <a:p>
            <a:r>
              <a:rPr lang="en-US" sz="1800" dirty="0"/>
              <a:t>This is why</a:t>
            </a:r>
            <a:r>
              <a:rPr lang="en-US" dirty="0"/>
              <a:t>, in order to install a new program that runs when you enter a command (e.g., “</a:t>
            </a:r>
            <a:r>
              <a:rPr lang="en-US" dirty="0" err="1">
                <a:solidFill>
                  <a:schemeClr val="accent1"/>
                </a:solidFill>
              </a:rPr>
              <a:t>nssm</a:t>
            </a:r>
            <a:r>
              <a:rPr lang="en-US" dirty="0"/>
              <a:t>”), you need to add a new entry to your </a:t>
            </a:r>
            <a:r>
              <a:rPr lang="en-US" b="1" dirty="0">
                <a:solidFill>
                  <a:srgbClr val="FFFF00"/>
                </a:solidFill>
              </a:rPr>
              <a:t>PATH</a:t>
            </a:r>
            <a:r>
              <a:rPr lang="en-US" dirty="0"/>
              <a:t> variable that contains the path where </a:t>
            </a:r>
            <a:r>
              <a:rPr lang="en-US" b="1" dirty="0">
                <a:solidFill>
                  <a:schemeClr val="accent1"/>
                </a:solidFill>
              </a:rPr>
              <a:t>nssm.exe</a:t>
            </a:r>
            <a:r>
              <a:rPr lang="en-US" dirty="0"/>
              <a:t> is kept.</a:t>
            </a:r>
          </a:p>
        </p:txBody>
      </p:sp>
    </p:spTree>
    <p:extLst>
      <p:ext uri="{BB962C8B-B14F-4D97-AF65-F5344CB8AC3E}">
        <p14:creationId xmlns:p14="http://schemas.microsoft.com/office/powerpoint/2010/main" val="65573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B233DE33-E0BD-47C3-9B91-9E6E470B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731" y="35632"/>
            <a:ext cx="711344" cy="711344"/>
          </a:xfrm>
          <a:prstGeom prst="rect">
            <a:avLst/>
          </a:prstGeom>
          <a:noFill/>
          <a:extLst>
            <a:ext uri="{909E8E84-426E-40DD-AFC4-6F175D3DCCD1}">
              <a14:hiddenFill xmlns:a14="http://schemas.microsoft.com/office/drawing/2010/main">
                <a:solidFill>
                  <a:srgbClr val="FFFFFF"/>
                </a:solidFill>
              </a14:hiddenFill>
            </a:ext>
          </a:extLst>
        </p:spPr>
      </p:pic>
      <p:sp>
        <p:nvSpPr>
          <p:cNvPr id="17" name="Title 1">
            <a:extLst>
              <a:ext uri="{FF2B5EF4-FFF2-40B4-BE49-F238E27FC236}">
                <a16:creationId xmlns:a16="http://schemas.microsoft.com/office/drawing/2014/main" id="{B67CD699-1390-44A2-B1E6-4BFC8ECA0A0C}"/>
              </a:ext>
            </a:extLst>
          </p:cNvPr>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The </a:t>
            </a:r>
            <a:r>
              <a:rPr lang="en-US" sz="4800" b="1" dirty="0">
                <a:solidFill>
                  <a:srgbClr val="FFFF00"/>
                </a:solidFill>
                <a:latin typeface="+mn-lt"/>
                <a:ea typeface="+mn-ea"/>
                <a:cs typeface="+mn-cs"/>
              </a:rPr>
              <a:t>PATH</a:t>
            </a:r>
            <a:r>
              <a:rPr lang="en-US" sz="4800" b="1" dirty="0">
                <a:solidFill>
                  <a:schemeClr val="accent1"/>
                </a:solidFill>
                <a:latin typeface="+mn-lt"/>
                <a:ea typeface="+mn-ea"/>
                <a:cs typeface="+mn-cs"/>
              </a:rPr>
              <a:t> Environmental Variable(s)</a:t>
            </a:r>
            <a:endParaRPr lang="en-US" sz="4800" b="1" dirty="0">
              <a:solidFill>
                <a:schemeClr val="accent2"/>
              </a:solidFill>
              <a:latin typeface="+mn-lt"/>
              <a:ea typeface="+mn-ea"/>
              <a:cs typeface="+mn-cs"/>
            </a:endParaRPr>
          </a:p>
        </p:txBody>
      </p:sp>
      <p:cxnSp>
        <p:nvCxnSpPr>
          <p:cNvPr id="21" name="Straight Connector 20">
            <a:extLst>
              <a:ext uri="{FF2B5EF4-FFF2-40B4-BE49-F238E27FC236}">
                <a16:creationId xmlns:a16="http://schemas.microsoft.com/office/drawing/2014/main" id="{C98D32BB-3BCE-4FAF-A3A7-E3EFC168A9DC}"/>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32" name="TextBox 31">
            <a:extLst>
              <a:ext uri="{FF2B5EF4-FFF2-40B4-BE49-F238E27FC236}">
                <a16:creationId xmlns:a16="http://schemas.microsoft.com/office/drawing/2014/main" id="{2AD48577-940D-420D-9DE8-5D5DAF4450C4}"/>
              </a:ext>
            </a:extLst>
          </p:cNvPr>
          <p:cNvSpPr txBox="1"/>
          <p:nvPr/>
        </p:nvSpPr>
        <p:spPr>
          <a:xfrm>
            <a:off x="2789816" y="3974489"/>
            <a:ext cx="6612363" cy="1538883"/>
          </a:xfrm>
          <a:prstGeom prst="rect">
            <a:avLst/>
          </a:prstGeom>
          <a:noFill/>
        </p:spPr>
        <p:txBody>
          <a:bodyPr wrap="square">
            <a:spAutoFit/>
          </a:bodyPr>
          <a:lstStyle/>
          <a:p>
            <a:r>
              <a:rPr lang="en-US" dirty="0">
                <a:solidFill>
                  <a:schemeClr val="accent2"/>
                </a:solidFill>
                <a:sym typeface="Wingdings" panose="05000000000000000000" pitchFamily="2" charset="2"/>
              </a:rPr>
              <a:t> </a:t>
            </a:r>
            <a:r>
              <a:rPr lang="en-US" dirty="0"/>
              <a:t>It means that Windows looked in all the entries for the </a:t>
            </a:r>
            <a:r>
              <a:rPr lang="en-US" dirty="0">
                <a:solidFill>
                  <a:srgbClr val="FFFF00"/>
                </a:solidFill>
              </a:rPr>
              <a:t>PATH</a:t>
            </a:r>
            <a:r>
              <a:rPr lang="en-US" b="1" dirty="0">
                <a:solidFill>
                  <a:schemeClr val="accent6">
                    <a:lumMod val="20000"/>
                    <a:lumOff val="80000"/>
                  </a:schemeClr>
                </a:solidFill>
              </a:rPr>
              <a:t> </a:t>
            </a:r>
            <a:r>
              <a:rPr lang="en-US" dirty="0"/>
              <a:t>configured for your user and the system and couldn’t find any that contained “</a:t>
            </a:r>
            <a:r>
              <a:rPr lang="en-US" b="1" dirty="0">
                <a:solidFill>
                  <a:schemeClr val="accent1"/>
                </a:solidFill>
              </a:rPr>
              <a:t>nssm.exe</a:t>
            </a:r>
            <a:r>
              <a:rPr lang="en-US" dirty="0"/>
              <a:t>” either because:</a:t>
            </a:r>
            <a:endParaRPr lang="en-US" b="1" dirty="0">
              <a:solidFill>
                <a:schemeClr val="accent6">
                  <a:lumMod val="20000"/>
                  <a:lumOff val="80000"/>
                </a:schemeClr>
              </a:solidFill>
            </a:endParaRPr>
          </a:p>
          <a:p>
            <a:pPr marL="285750" indent="-285750">
              <a:buClr>
                <a:schemeClr val="accent6"/>
              </a:buClr>
              <a:buFont typeface="Arial" panose="020B0604020202020204" pitchFamily="34" charset="0"/>
              <a:buChar char="•"/>
            </a:pPr>
            <a:r>
              <a:rPr lang="en-US" sz="1200" dirty="0"/>
              <a:t>You did not add the path that contains </a:t>
            </a:r>
            <a:r>
              <a:rPr lang="en-US" sz="1200" b="1" dirty="0"/>
              <a:t>nssm.exe</a:t>
            </a:r>
            <a:r>
              <a:rPr lang="en-US" sz="1200" dirty="0"/>
              <a:t> to an entry in your </a:t>
            </a:r>
            <a:r>
              <a:rPr lang="en-US" sz="1200" b="1" dirty="0"/>
              <a:t>PATH</a:t>
            </a:r>
            <a:r>
              <a:rPr lang="en-US" sz="1200" dirty="0"/>
              <a:t> variable</a:t>
            </a:r>
          </a:p>
          <a:p>
            <a:pPr marL="285750" indent="-285750">
              <a:buClr>
                <a:schemeClr val="accent6"/>
              </a:buClr>
              <a:buFont typeface="Arial" panose="020B0604020202020204" pitchFamily="34" charset="0"/>
              <a:buChar char="•"/>
            </a:pPr>
            <a:r>
              <a:rPr lang="en-US" sz="1200" dirty="0"/>
              <a:t>You did add the path entry, but </a:t>
            </a:r>
            <a:r>
              <a:rPr lang="en-US" sz="1200" b="1" dirty="0">
                <a:solidFill>
                  <a:schemeClr val="accent1"/>
                </a:solidFill>
              </a:rPr>
              <a:t>nssm.exe</a:t>
            </a:r>
            <a:r>
              <a:rPr lang="en-US" sz="1200" dirty="0"/>
              <a:t> isn’t there.</a:t>
            </a:r>
          </a:p>
          <a:p>
            <a:endParaRPr lang="en-US" sz="1600" b="1" dirty="0">
              <a:solidFill>
                <a:schemeClr val="accent6">
                  <a:lumMod val="20000"/>
                  <a:lumOff val="80000"/>
                </a:schemeClr>
              </a:solidFill>
            </a:endParaRPr>
          </a:p>
        </p:txBody>
      </p:sp>
      <p:sp>
        <p:nvSpPr>
          <p:cNvPr id="39" name="TextBox 38">
            <a:extLst>
              <a:ext uri="{FF2B5EF4-FFF2-40B4-BE49-F238E27FC236}">
                <a16:creationId xmlns:a16="http://schemas.microsoft.com/office/drawing/2014/main" id="{FC81FB5A-45E2-4010-BFB7-0E5DAA886528}"/>
              </a:ext>
            </a:extLst>
          </p:cNvPr>
          <p:cNvSpPr txBox="1"/>
          <p:nvPr/>
        </p:nvSpPr>
        <p:spPr>
          <a:xfrm>
            <a:off x="233353" y="1004970"/>
            <a:ext cx="11725291" cy="369332"/>
          </a:xfrm>
          <a:prstGeom prst="rect">
            <a:avLst/>
          </a:prstGeom>
          <a:noFill/>
        </p:spPr>
        <p:txBody>
          <a:bodyPr wrap="square">
            <a:spAutoFit/>
          </a:bodyPr>
          <a:lstStyle/>
          <a:p>
            <a:pPr algn="ctr"/>
            <a:r>
              <a:rPr lang="en-US" dirty="0"/>
              <a:t>If you try to run a command –  for example, ‘</a:t>
            </a:r>
            <a:r>
              <a:rPr lang="en-US" b="1" dirty="0" err="1">
                <a:solidFill>
                  <a:schemeClr val="accent2"/>
                </a:solidFill>
              </a:rPr>
              <a:t>nssm</a:t>
            </a:r>
            <a:r>
              <a:rPr lang="en-US" dirty="0"/>
              <a:t>’ – and you get a response like this:</a:t>
            </a:r>
          </a:p>
        </p:txBody>
      </p:sp>
      <p:pic>
        <p:nvPicPr>
          <p:cNvPr id="4" name="Picture 3">
            <a:extLst>
              <a:ext uri="{FF2B5EF4-FFF2-40B4-BE49-F238E27FC236}">
                <a16:creationId xmlns:a16="http://schemas.microsoft.com/office/drawing/2014/main" id="{91C918E2-10DE-4490-82A9-FBFD41C24824}"/>
              </a:ext>
            </a:extLst>
          </p:cNvPr>
          <p:cNvPicPr>
            <a:picLocks noChangeAspect="1"/>
          </p:cNvPicPr>
          <p:nvPr/>
        </p:nvPicPr>
        <p:blipFill>
          <a:blip r:embed="rId4"/>
          <a:stretch>
            <a:fillRect/>
          </a:stretch>
        </p:blipFill>
        <p:spPr>
          <a:xfrm>
            <a:off x="3724077" y="1670466"/>
            <a:ext cx="5001323" cy="2000529"/>
          </a:xfrm>
          <a:prstGeom prst="rect">
            <a:avLst/>
          </a:prstGeom>
        </p:spPr>
      </p:pic>
    </p:spTree>
    <p:extLst>
      <p:ext uri="{BB962C8B-B14F-4D97-AF65-F5344CB8AC3E}">
        <p14:creationId xmlns:p14="http://schemas.microsoft.com/office/powerpoint/2010/main" val="125008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1FCC03E-DDF0-4F7E-B4C6-99BFC4B7A026}"/>
              </a:ext>
            </a:extLst>
          </p:cNvPr>
          <p:cNvGrpSpPr/>
          <p:nvPr/>
        </p:nvGrpSpPr>
        <p:grpSpPr>
          <a:xfrm>
            <a:off x="3457833" y="115537"/>
            <a:ext cx="5276334" cy="3035401"/>
            <a:chOff x="3568196" y="190930"/>
            <a:chExt cx="5276334" cy="3035401"/>
          </a:xfrm>
        </p:grpSpPr>
        <p:sp>
          <p:nvSpPr>
            <p:cNvPr id="5" name="Star: 5 Points 4">
              <a:extLst>
                <a:ext uri="{FF2B5EF4-FFF2-40B4-BE49-F238E27FC236}">
                  <a16:creationId xmlns:a16="http://schemas.microsoft.com/office/drawing/2014/main" id="{8E387790-C3B8-4AB4-960E-4DEEDC09CA21}"/>
                </a:ext>
              </a:extLst>
            </p:cNvPr>
            <p:cNvSpPr/>
            <p:nvPr/>
          </p:nvSpPr>
          <p:spPr>
            <a:xfrm>
              <a:off x="5440244" y="190930"/>
              <a:ext cx="1532238" cy="1569308"/>
            </a:xfrm>
            <a:prstGeom prst="star5">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ghtning Bolt 7">
              <a:extLst>
                <a:ext uri="{FF2B5EF4-FFF2-40B4-BE49-F238E27FC236}">
                  <a16:creationId xmlns:a16="http://schemas.microsoft.com/office/drawing/2014/main" id="{51AE4C64-BC95-41FB-8552-E0AD9110CE1C}"/>
                </a:ext>
              </a:extLst>
            </p:cNvPr>
            <p:cNvSpPr/>
            <p:nvPr/>
          </p:nvSpPr>
          <p:spPr>
            <a:xfrm>
              <a:off x="4698838" y="957049"/>
              <a:ext cx="1161535" cy="1285102"/>
            </a:xfrm>
            <a:prstGeom prst="lightningBolt">
              <a:avLst/>
            </a:prstGeom>
            <a:solidFill>
              <a:srgbClr val="66FF33"/>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ightning Bolt 18">
              <a:extLst>
                <a:ext uri="{FF2B5EF4-FFF2-40B4-BE49-F238E27FC236}">
                  <a16:creationId xmlns:a16="http://schemas.microsoft.com/office/drawing/2014/main" id="{670CEB36-C8B4-4066-B692-B653CCFAE319}"/>
                </a:ext>
              </a:extLst>
            </p:cNvPr>
            <p:cNvSpPr/>
            <p:nvPr/>
          </p:nvSpPr>
          <p:spPr>
            <a:xfrm flipH="1">
              <a:off x="6601779" y="957049"/>
              <a:ext cx="1161535" cy="1285102"/>
            </a:xfrm>
            <a:prstGeom prst="lightningBolt">
              <a:avLst/>
            </a:prstGeom>
            <a:solidFill>
              <a:srgbClr val="66FF33"/>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bbon: Curved and Tilted Down 8">
              <a:extLst>
                <a:ext uri="{FF2B5EF4-FFF2-40B4-BE49-F238E27FC236}">
                  <a16:creationId xmlns:a16="http://schemas.microsoft.com/office/drawing/2014/main" id="{784C02E1-06ED-4922-9408-73A4CA1FBDC5}"/>
                </a:ext>
              </a:extLst>
            </p:cNvPr>
            <p:cNvSpPr/>
            <p:nvPr/>
          </p:nvSpPr>
          <p:spPr>
            <a:xfrm>
              <a:off x="3568196" y="2050621"/>
              <a:ext cx="5276334" cy="1175710"/>
            </a:xfrm>
            <a:prstGeom prst="ellipseRibbon">
              <a:avLst/>
            </a:prstGeom>
            <a:solidFill>
              <a:schemeClr val="bg1">
                <a:lumMod val="50000"/>
                <a:lumOff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FF00"/>
                  </a:solidFill>
                  <a:latin typeface="Open Sans SemiBold" panose="020B0706030804020204" pitchFamily="34" charset="0"/>
                  <a:ea typeface="Open Sans SemiBold" panose="020B0706030804020204" pitchFamily="34" charset="0"/>
                  <a:cs typeface="Open Sans SemiBold" panose="020B0706030804020204" pitchFamily="34" charset="0"/>
                </a:rPr>
                <a:t>Achievement Unlocked!</a:t>
              </a:r>
            </a:p>
          </p:txBody>
        </p:sp>
      </p:grpSp>
      <p:sp>
        <p:nvSpPr>
          <p:cNvPr id="22" name="TextBox 21">
            <a:extLst>
              <a:ext uri="{FF2B5EF4-FFF2-40B4-BE49-F238E27FC236}">
                <a16:creationId xmlns:a16="http://schemas.microsoft.com/office/drawing/2014/main" id="{29D999A3-AACC-4A48-903D-7288789D802E}"/>
              </a:ext>
            </a:extLst>
          </p:cNvPr>
          <p:cNvSpPr txBox="1"/>
          <p:nvPr/>
        </p:nvSpPr>
        <p:spPr>
          <a:xfrm>
            <a:off x="3046880" y="3135014"/>
            <a:ext cx="6098240" cy="584775"/>
          </a:xfrm>
          <a:prstGeom prst="rect">
            <a:avLst/>
          </a:prstGeom>
          <a:noFill/>
        </p:spPr>
        <p:txBody>
          <a:bodyPr wrap="square">
            <a:spAutoFit/>
          </a:bodyPr>
          <a:lstStyle/>
          <a:p>
            <a:pPr algn="ctr"/>
            <a:r>
              <a:rPr lang="en-US" sz="3200" b="1" dirty="0">
                <a:solidFill>
                  <a:schemeClr val="accent1"/>
                </a:solidFill>
                <a:latin typeface="+mn-lt"/>
                <a:ea typeface="+mn-ea"/>
                <a:cs typeface="+mn-cs"/>
              </a:rPr>
              <a:t>Environmental Variables</a:t>
            </a:r>
            <a:endParaRPr lang="en-US" sz="3200" dirty="0"/>
          </a:p>
        </p:txBody>
      </p:sp>
      <p:cxnSp>
        <p:nvCxnSpPr>
          <p:cNvPr id="23" name="Straight Connector 22">
            <a:extLst>
              <a:ext uri="{FF2B5EF4-FFF2-40B4-BE49-F238E27FC236}">
                <a16:creationId xmlns:a16="http://schemas.microsoft.com/office/drawing/2014/main" id="{CF1C7FC0-DBCF-4481-8F81-0EEA684DF39A}"/>
              </a:ext>
            </a:extLst>
          </p:cNvPr>
          <p:cNvCxnSpPr>
            <a:cxnSpLocks/>
          </p:cNvCxnSpPr>
          <p:nvPr/>
        </p:nvCxnSpPr>
        <p:spPr>
          <a:xfrm>
            <a:off x="469254" y="3686238"/>
            <a:ext cx="11253492"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26" name="TextBox 25">
            <a:extLst>
              <a:ext uri="{FF2B5EF4-FFF2-40B4-BE49-F238E27FC236}">
                <a16:creationId xmlns:a16="http://schemas.microsoft.com/office/drawing/2014/main" id="{88923A9C-A4F9-43A2-85A3-CB9A69BBDCE1}"/>
              </a:ext>
            </a:extLst>
          </p:cNvPr>
          <p:cNvSpPr txBox="1"/>
          <p:nvPr/>
        </p:nvSpPr>
        <p:spPr>
          <a:xfrm>
            <a:off x="233354" y="4080788"/>
            <a:ext cx="11725291" cy="1015663"/>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US" sz="2000" dirty="0"/>
              <a:t>Be able to create a new environmental variable having some name and some value if instructed</a:t>
            </a:r>
            <a:endParaRPr lang="en-US" sz="2000" b="1" dirty="0">
              <a:solidFill>
                <a:schemeClr val="accent6">
                  <a:lumMod val="20000"/>
                  <a:lumOff val="80000"/>
                </a:schemeClr>
              </a:solidFill>
            </a:endParaRPr>
          </a:p>
          <a:p>
            <a:pPr marL="285750" indent="-285750">
              <a:buClr>
                <a:schemeClr val="accent6"/>
              </a:buClr>
              <a:buFont typeface="Arial" panose="020B0604020202020204" pitchFamily="34" charset="0"/>
              <a:buChar char="•"/>
            </a:pPr>
            <a:r>
              <a:rPr lang="en-US" sz="2000" dirty="0"/>
              <a:t>Understand the difference between </a:t>
            </a:r>
            <a:r>
              <a:rPr lang="en-US" sz="2000" b="1" dirty="0">
                <a:solidFill>
                  <a:srgbClr val="FFFF00"/>
                </a:solidFill>
              </a:rPr>
              <a:t>SYSTEM</a:t>
            </a:r>
            <a:r>
              <a:rPr lang="en-US" sz="2000" dirty="0"/>
              <a:t> and </a:t>
            </a:r>
            <a:r>
              <a:rPr lang="en-US" sz="2000" b="1" dirty="0">
                <a:solidFill>
                  <a:srgbClr val="FFFF00"/>
                </a:solidFill>
              </a:rPr>
              <a:t>USER</a:t>
            </a:r>
            <a:r>
              <a:rPr lang="en-US" sz="2000" dirty="0"/>
              <a:t> environmental variables</a:t>
            </a:r>
            <a:endParaRPr lang="en-US" sz="2000" dirty="0">
              <a:solidFill>
                <a:schemeClr val="accent2"/>
              </a:solidFill>
            </a:endParaRPr>
          </a:p>
          <a:p>
            <a:pPr marL="285750" indent="-285750">
              <a:buClr>
                <a:schemeClr val="accent6"/>
              </a:buClr>
              <a:buFont typeface="Arial" panose="020B0604020202020204" pitchFamily="34" charset="0"/>
              <a:buChar char="•"/>
            </a:pPr>
            <a:r>
              <a:rPr lang="en-US" sz="2000" dirty="0"/>
              <a:t>How to add, create, and edit environmental variables</a:t>
            </a:r>
            <a:endParaRPr lang="en-US" sz="1600" dirty="0"/>
          </a:p>
        </p:txBody>
      </p:sp>
      <p:sp>
        <p:nvSpPr>
          <p:cNvPr id="27" name="TextBox 26">
            <a:extLst>
              <a:ext uri="{FF2B5EF4-FFF2-40B4-BE49-F238E27FC236}">
                <a16:creationId xmlns:a16="http://schemas.microsoft.com/office/drawing/2014/main" id="{E364D988-3E4F-429C-9456-945275C304C9}"/>
              </a:ext>
            </a:extLst>
          </p:cNvPr>
          <p:cNvSpPr txBox="1"/>
          <p:nvPr/>
        </p:nvSpPr>
        <p:spPr>
          <a:xfrm>
            <a:off x="1551877" y="3707840"/>
            <a:ext cx="9088244" cy="461665"/>
          </a:xfrm>
          <a:prstGeom prst="rect">
            <a:avLst/>
          </a:prstGeom>
          <a:noFill/>
        </p:spPr>
        <p:txBody>
          <a:bodyPr wrap="square">
            <a:spAutoFit/>
          </a:bodyPr>
          <a:lstStyle/>
          <a:p>
            <a:pPr algn="ctr"/>
            <a:r>
              <a:rPr lang="en-US" sz="2400" b="1" dirty="0">
                <a:solidFill>
                  <a:schemeClr val="accent3"/>
                </a:solidFill>
              </a:rPr>
              <a:t>From here forward, in this and in following videos you’re expected to:</a:t>
            </a:r>
            <a:endParaRPr lang="en-US" sz="2400" dirty="0"/>
          </a:p>
        </p:txBody>
      </p:sp>
    </p:spTree>
    <p:extLst>
      <p:ext uri="{BB962C8B-B14F-4D97-AF65-F5344CB8AC3E}">
        <p14:creationId xmlns:p14="http://schemas.microsoft.com/office/powerpoint/2010/main" val="391698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In this Video</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4DF64696-8FEA-4C0E-B988-86853A9471D6}"/>
              </a:ext>
            </a:extLst>
          </p:cNvPr>
          <p:cNvSpPr txBox="1"/>
          <p:nvPr/>
        </p:nvSpPr>
        <p:spPr>
          <a:xfrm>
            <a:off x="1037690" y="1079218"/>
            <a:ext cx="9935110" cy="4247317"/>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US" sz="2400" dirty="0"/>
              <a:t>What environmental variables are on ANY operating system</a:t>
            </a:r>
          </a:p>
          <a:p>
            <a:pPr marL="285750" indent="-285750">
              <a:buClr>
                <a:schemeClr val="accent6"/>
              </a:buClr>
              <a:buFont typeface="Arial" panose="020B0604020202020204" pitchFamily="34" charset="0"/>
              <a:buChar char="•"/>
            </a:pPr>
            <a:r>
              <a:rPr lang="en-US" sz="2400" dirty="0"/>
              <a:t>How to view, edit, create, delete, and modify them in Windows</a:t>
            </a:r>
          </a:p>
          <a:p>
            <a:pPr marL="285750" indent="-285750">
              <a:buClr>
                <a:schemeClr val="accent6"/>
              </a:buClr>
              <a:buFont typeface="Arial" panose="020B0604020202020204" pitchFamily="34" charset="0"/>
              <a:buChar char="•"/>
            </a:pPr>
            <a:r>
              <a:rPr lang="en-US" sz="2400" dirty="0"/>
              <a:t>Understand the “</a:t>
            </a:r>
            <a:r>
              <a:rPr lang="en-US" sz="2400" b="1" dirty="0">
                <a:solidFill>
                  <a:srgbClr val="FFFF00"/>
                </a:solidFill>
              </a:rPr>
              <a:t>PATH</a:t>
            </a:r>
            <a:r>
              <a:rPr lang="en-US" sz="2400" dirty="0"/>
              <a:t>” and “</a:t>
            </a:r>
            <a:r>
              <a:rPr lang="en-US" sz="2400" b="1" dirty="0">
                <a:solidFill>
                  <a:srgbClr val="FFFF00"/>
                </a:solidFill>
              </a:rPr>
              <a:t>Path</a:t>
            </a:r>
            <a:r>
              <a:rPr lang="en-US" sz="2400" dirty="0"/>
              <a:t>” environmental variables </a:t>
            </a:r>
          </a:p>
          <a:p>
            <a:pPr marL="742950" lvl="1" indent="-285750">
              <a:buClr>
                <a:schemeClr val="accent6"/>
              </a:buClr>
              <a:buFont typeface="Arial" panose="020B0604020202020204" pitchFamily="34" charset="0"/>
              <a:buChar char="•"/>
            </a:pPr>
            <a:r>
              <a:rPr lang="en-US" sz="2000" dirty="0"/>
              <a:t>What they are and why they’re special</a:t>
            </a:r>
          </a:p>
          <a:p>
            <a:pPr marL="742950" lvl="1" indent="-285750">
              <a:buClr>
                <a:schemeClr val="accent6"/>
              </a:buClr>
              <a:buFont typeface="Arial" panose="020B0604020202020204" pitchFamily="34" charset="0"/>
              <a:buChar char="•"/>
            </a:pPr>
            <a:r>
              <a:rPr lang="en-US" sz="2000" dirty="0"/>
              <a:t>How to edit them</a:t>
            </a:r>
          </a:p>
          <a:p>
            <a:pPr marL="742950" lvl="1" indent="-285750">
              <a:buClr>
                <a:schemeClr val="accent6"/>
              </a:buClr>
              <a:buFont typeface="Arial" panose="020B0604020202020204" pitchFamily="34" charset="0"/>
              <a:buChar char="•"/>
            </a:pPr>
            <a:r>
              <a:rPr lang="en-US" sz="2000" dirty="0"/>
              <a:t>Observe that they combine together if they’re both present.</a:t>
            </a:r>
          </a:p>
          <a:p>
            <a:pPr marL="285750" indent="-285750">
              <a:buClr>
                <a:schemeClr val="accent6"/>
              </a:buClr>
              <a:buFont typeface="Arial" panose="020B0604020202020204" pitchFamily="34" charset="0"/>
              <a:buChar char="•"/>
            </a:pPr>
            <a:r>
              <a:rPr lang="en-US" sz="2400" dirty="0"/>
              <a:t>‘</a:t>
            </a:r>
            <a:r>
              <a:rPr lang="en-US" sz="2400" dirty="0">
                <a:solidFill>
                  <a:schemeClr val="accent2"/>
                </a:solidFill>
              </a:rPr>
              <a:t>echo</a:t>
            </a:r>
            <a:r>
              <a:rPr lang="en-US" sz="2400" dirty="0"/>
              <a:t>’ and ‘</a:t>
            </a:r>
            <a:r>
              <a:rPr lang="en-US" sz="2400" dirty="0">
                <a:solidFill>
                  <a:schemeClr val="accent2"/>
                </a:solidFill>
              </a:rPr>
              <a:t>%</a:t>
            </a:r>
            <a:r>
              <a:rPr lang="en-US" sz="2400" dirty="0"/>
              <a:t>’ in the Windows command line</a:t>
            </a:r>
          </a:p>
          <a:p>
            <a:pPr marL="285750" indent="-285750">
              <a:buClr>
                <a:schemeClr val="accent6"/>
              </a:buClr>
              <a:buFont typeface="Arial" panose="020B0604020202020204" pitchFamily="34" charset="0"/>
              <a:buChar char="•"/>
            </a:pPr>
            <a:r>
              <a:rPr lang="en-US" sz="2400" dirty="0"/>
              <a:t>Difference between a Command Prompt and the Admin Command Prompt</a:t>
            </a:r>
          </a:p>
          <a:p>
            <a:pPr marL="285750" indent="-285750">
              <a:buClr>
                <a:schemeClr val="accent6"/>
              </a:buClr>
              <a:buFont typeface="Arial" panose="020B0604020202020204" pitchFamily="34" charset="0"/>
              <a:buChar char="•"/>
            </a:pPr>
            <a:r>
              <a:rPr lang="en-US" sz="2400" dirty="0"/>
              <a:t>Difference between </a:t>
            </a:r>
            <a:r>
              <a:rPr lang="en-US" sz="2400" b="1" dirty="0">
                <a:solidFill>
                  <a:schemeClr val="accent6">
                    <a:lumMod val="60000"/>
                    <a:lumOff val="40000"/>
                  </a:schemeClr>
                </a:solidFill>
              </a:rPr>
              <a:t>SYSTEM</a:t>
            </a:r>
            <a:r>
              <a:rPr lang="en-US" sz="2400" dirty="0"/>
              <a:t> and </a:t>
            </a:r>
            <a:r>
              <a:rPr lang="en-US" sz="2400" b="1" dirty="0">
                <a:solidFill>
                  <a:schemeClr val="accent6">
                    <a:lumMod val="60000"/>
                    <a:lumOff val="40000"/>
                  </a:schemeClr>
                </a:solidFill>
              </a:rPr>
              <a:t>USER</a:t>
            </a:r>
            <a:r>
              <a:rPr lang="en-US" sz="2400" dirty="0"/>
              <a:t> environmental variables</a:t>
            </a:r>
          </a:p>
          <a:p>
            <a:pPr marL="285750" indent="-285750">
              <a:buClr>
                <a:schemeClr val="accent6"/>
              </a:buClr>
              <a:buFont typeface="Arial" panose="020B0604020202020204" pitchFamily="34" charset="0"/>
              <a:buChar char="•"/>
            </a:pPr>
            <a:r>
              <a:rPr lang="en-US" sz="2400" dirty="0"/>
              <a:t>Env Var names &amp; values are fetched when a command prompt STARTS</a:t>
            </a:r>
          </a:p>
          <a:p>
            <a:pPr marL="742950" lvl="1" indent="-285750">
              <a:buClr>
                <a:schemeClr val="accent6"/>
              </a:buClr>
              <a:buFont typeface="Arial" panose="020B0604020202020204" pitchFamily="34" charset="0"/>
              <a:buChar char="•"/>
            </a:pPr>
            <a:r>
              <a:rPr lang="en-US" dirty="0"/>
              <a:t>Meaning that you have to restart a new prompt to see added/changed variables</a:t>
            </a:r>
          </a:p>
          <a:p>
            <a:pPr marL="285750" indent="-285750">
              <a:buClr>
                <a:schemeClr val="accent6"/>
              </a:buClr>
              <a:buFont typeface="Arial" panose="020B0604020202020204" pitchFamily="34" charset="0"/>
              <a:buChar char="•"/>
            </a:pPr>
            <a:r>
              <a:rPr lang="en-US" sz="2400" dirty="0"/>
              <a:t>Why env vars are a good place to store sensitive info (like keys) </a:t>
            </a:r>
          </a:p>
        </p:txBody>
      </p:sp>
      <p:sp>
        <p:nvSpPr>
          <p:cNvPr id="8" name="TextBox 7">
            <a:extLst>
              <a:ext uri="{FF2B5EF4-FFF2-40B4-BE49-F238E27FC236}">
                <a16:creationId xmlns:a16="http://schemas.microsoft.com/office/drawing/2014/main" id="{F3F378C7-E480-4F0F-9178-38E3AA2A70A4}"/>
              </a:ext>
            </a:extLst>
          </p:cNvPr>
          <p:cNvSpPr txBox="1"/>
          <p:nvPr/>
        </p:nvSpPr>
        <p:spPr>
          <a:xfrm>
            <a:off x="4147688" y="5501988"/>
            <a:ext cx="3715114" cy="1015663"/>
          </a:xfrm>
          <a:prstGeom prst="rect">
            <a:avLst/>
          </a:prstGeom>
          <a:noFill/>
        </p:spPr>
        <p:txBody>
          <a:bodyPr wrap="square">
            <a:spAutoFit/>
          </a:bodyPr>
          <a:lstStyle/>
          <a:p>
            <a:pPr>
              <a:buClr>
                <a:schemeClr val="accent6"/>
              </a:buClr>
            </a:pPr>
            <a:r>
              <a:rPr lang="en-US" sz="2400" b="1" dirty="0">
                <a:solidFill>
                  <a:schemeClr val="accent3"/>
                </a:solidFill>
              </a:rPr>
              <a:t>Achievements in this video</a:t>
            </a:r>
            <a:r>
              <a:rPr lang="en-US" sz="2400" b="1" dirty="0">
                <a:solidFill>
                  <a:schemeClr val="accent6">
                    <a:lumMod val="20000"/>
                    <a:lumOff val="80000"/>
                  </a:schemeClr>
                </a:solidFill>
              </a:rPr>
              <a:t>:</a:t>
            </a:r>
          </a:p>
          <a:p>
            <a:pPr marL="342900" indent="-342900">
              <a:buClr>
                <a:schemeClr val="accent6"/>
              </a:buClr>
              <a:buFont typeface="Arial" panose="020B0604020202020204" pitchFamily="34" charset="0"/>
              <a:buChar char="•"/>
            </a:pPr>
            <a:r>
              <a:rPr lang="en-US" b="1" dirty="0">
                <a:solidFill>
                  <a:schemeClr val="accent6">
                    <a:lumMod val="60000"/>
                    <a:lumOff val="40000"/>
                  </a:schemeClr>
                </a:solidFill>
              </a:rPr>
              <a:t>Admin Command</a:t>
            </a:r>
          </a:p>
          <a:p>
            <a:pPr marL="342900" indent="-342900">
              <a:buClr>
                <a:schemeClr val="accent6"/>
              </a:buClr>
              <a:buFont typeface="Arial" panose="020B0604020202020204" pitchFamily="34" charset="0"/>
              <a:buChar char="•"/>
            </a:pPr>
            <a:r>
              <a:rPr lang="en-US" b="1" dirty="0">
                <a:solidFill>
                  <a:schemeClr val="accent6">
                    <a:lumMod val="60000"/>
                    <a:lumOff val="40000"/>
                  </a:schemeClr>
                </a:solidFill>
              </a:rPr>
              <a:t>Environmental Variables</a:t>
            </a:r>
            <a:endParaRPr lang="en-US" b="1" dirty="0">
              <a:sym typeface="Wingdings" panose="05000000000000000000" pitchFamily="2" charset="2"/>
            </a:endParaRPr>
          </a:p>
        </p:txBody>
      </p:sp>
    </p:spTree>
    <p:extLst>
      <p:ext uri="{BB962C8B-B14F-4D97-AF65-F5344CB8AC3E}">
        <p14:creationId xmlns:p14="http://schemas.microsoft.com/office/powerpoint/2010/main" val="29758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Environmental Variables</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5" name="Picture 4">
            <a:extLst>
              <a:ext uri="{FF2B5EF4-FFF2-40B4-BE49-F238E27FC236}">
                <a16:creationId xmlns:a16="http://schemas.microsoft.com/office/drawing/2014/main" id="{4EE6A715-F059-4EF1-8A76-5F3DB1EE537F}"/>
              </a:ext>
            </a:extLst>
          </p:cNvPr>
          <p:cNvPicPr>
            <a:picLocks noChangeAspect="1"/>
          </p:cNvPicPr>
          <p:nvPr/>
        </p:nvPicPr>
        <p:blipFill>
          <a:blip r:embed="rId3"/>
          <a:stretch>
            <a:fillRect/>
          </a:stretch>
        </p:blipFill>
        <p:spPr>
          <a:xfrm>
            <a:off x="4676114" y="2491287"/>
            <a:ext cx="2839768" cy="1972664"/>
          </a:xfrm>
          <a:prstGeom prst="rect">
            <a:avLst/>
          </a:prstGeom>
          <a:ln w="15875">
            <a:solidFill>
              <a:schemeClr val="accent1"/>
            </a:solidFill>
          </a:ln>
        </p:spPr>
      </p:pic>
      <p:sp>
        <p:nvSpPr>
          <p:cNvPr id="9" name="TextBox 8">
            <a:extLst>
              <a:ext uri="{FF2B5EF4-FFF2-40B4-BE49-F238E27FC236}">
                <a16:creationId xmlns:a16="http://schemas.microsoft.com/office/drawing/2014/main" id="{D3C44040-070B-45CD-A2BB-CFCB75088D4D}"/>
              </a:ext>
            </a:extLst>
          </p:cNvPr>
          <p:cNvSpPr txBox="1"/>
          <p:nvPr/>
        </p:nvSpPr>
        <p:spPr>
          <a:xfrm>
            <a:off x="233351" y="1038401"/>
            <a:ext cx="11725291" cy="1200329"/>
          </a:xfrm>
          <a:prstGeom prst="rect">
            <a:avLst/>
          </a:prstGeom>
          <a:noFill/>
        </p:spPr>
        <p:txBody>
          <a:bodyPr wrap="square">
            <a:spAutoFit/>
          </a:bodyPr>
          <a:lstStyle/>
          <a:p>
            <a:r>
              <a:rPr lang="en-US" sz="1800" dirty="0"/>
              <a:t>In ANY computer system, a “</a:t>
            </a:r>
            <a:r>
              <a:rPr lang="en-US" sz="1800" b="1" dirty="0">
                <a:solidFill>
                  <a:schemeClr val="accent6">
                    <a:lumMod val="60000"/>
                    <a:lumOff val="40000"/>
                  </a:schemeClr>
                </a:solidFill>
              </a:rPr>
              <a:t>variable</a:t>
            </a:r>
            <a:r>
              <a:rPr lang="en-US" sz="1800" dirty="0"/>
              <a:t>” is taken to mean “</a:t>
            </a:r>
            <a:r>
              <a:rPr lang="en-US" sz="1800" dirty="0">
                <a:solidFill>
                  <a:schemeClr val="accent6">
                    <a:lumMod val="20000"/>
                    <a:lumOff val="80000"/>
                  </a:schemeClr>
                </a:solidFill>
              </a:rPr>
              <a:t>some kind of value stored in memory, to which a name is assigned</a:t>
            </a:r>
            <a:r>
              <a:rPr lang="en-US" sz="1800" dirty="0"/>
              <a:t>”.</a:t>
            </a:r>
          </a:p>
          <a:p>
            <a:endParaRPr lang="en-US" dirty="0"/>
          </a:p>
          <a:p>
            <a:r>
              <a:rPr lang="en-US" sz="1800" dirty="0"/>
              <a:t>In the simple Python code below, the value ‘Hello’ is assigned to a variable who’s name is </a:t>
            </a:r>
            <a:r>
              <a:rPr lang="en-US" sz="1800" i="1" dirty="0"/>
              <a:t>a</a:t>
            </a:r>
            <a:r>
              <a:rPr lang="en-US" sz="1800" dirty="0"/>
              <a:t>.  When print(a) is called, Python knows to look up the value that’s stored under the name </a:t>
            </a:r>
            <a:r>
              <a:rPr lang="en-US" sz="1800" i="1" dirty="0"/>
              <a:t>a</a:t>
            </a:r>
            <a:r>
              <a:rPr lang="en-US" sz="1800" dirty="0"/>
              <a:t> and apply the print() function to it.</a:t>
            </a:r>
            <a:endParaRPr lang="en-US" dirty="0"/>
          </a:p>
        </p:txBody>
      </p:sp>
      <p:sp>
        <p:nvSpPr>
          <p:cNvPr id="12" name="TextBox 11">
            <a:extLst>
              <a:ext uri="{FF2B5EF4-FFF2-40B4-BE49-F238E27FC236}">
                <a16:creationId xmlns:a16="http://schemas.microsoft.com/office/drawing/2014/main" id="{96D44FF0-2783-4BF3-98F2-D74459FD1F2F}"/>
              </a:ext>
            </a:extLst>
          </p:cNvPr>
          <p:cNvSpPr txBox="1"/>
          <p:nvPr/>
        </p:nvSpPr>
        <p:spPr>
          <a:xfrm>
            <a:off x="233352" y="4778315"/>
            <a:ext cx="11725291" cy="646331"/>
          </a:xfrm>
          <a:prstGeom prst="rect">
            <a:avLst/>
          </a:prstGeom>
          <a:noFill/>
        </p:spPr>
        <p:txBody>
          <a:bodyPr wrap="square">
            <a:spAutoFit/>
          </a:bodyPr>
          <a:lstStyle/>
          <a:p>
            <a:r>
              <a:rPr lang="en-US" dirty="0"/>
              <a:t>Operating systems such as Mac, Windows, Linux, etc. have variables too (they’re just programs, after all). These variables are always there, in OS’s </a:t>
            </a:r>
            <a:r>
              <a:rPr lang="en-US" i="1" dirty="0">
                <a:solidFill>
                  <a:schemeClr val="accent6">
                    <a:lumMod val="60000"/>
                    <a:lumOff val="40000"/>
                  </a:schemeClr>
                </a:solidFill>
              </a:rPr>
              <a:t>environment</a:t>
            </a:r>
            <a:r>
              <a:rPr lang="en-US" dirty="0"/>
              <a:t>, waiting to be called upon as needed.</a:t>
            </a:r>
          </a:p>
        </p:txBody>
      </p:sp>
      <p:sp>
        <p:nvSpPr>
          <p:cNvPr id="13" name="TextBox 12">
            <a:extLst>
              <a:ext uri="{FF2B5EF4-FFF2-40B4-BE49-F238E27FC236}">
                <a16:creationId xmlns:a16="http://schemas.microsoft.com/office/drawing/2014/main" id="{FC3A2268-79B2-4A03-8BC5-A20A243B87AF}"/>
              </a:ext>
            </a:extLst>
          </p:cNvPr>
          <p:cNvSpPr txBox="1"/>
          <p:nvPr/>
        </p:nvSpPr>
        <p:spPr>
          <a:xfrm>
            <a:off x="233353" y="5590558"/>
            <a:ext cx="11725291" cy="646331"/>
          </a:xfrm>
          <a:prstGeom prst="rect">
            <a:avLst/>
          </a:prstGeom>
          <a:noFill/>
        </p:spPr>
        <p:txBody>
          <a:bodyPr wrap="square">
            <a:spAutoFit/>
          </a:bodyPr>
          <a:lstStyle/>
          <a:p>
            <a:r>
              <a:rPr lang="en-US" dirty="0"/>
              <a:t>Such variables are aptly named </a:t>
            </a:r>
            <a:r>
              <a:rPr lang="en-US" i="1" dirty="0">
                <a:solidFill>
                  <a:schemeClr val="accent6">
                    <a:lumMod val="60000"/>
                    <a:lumOff val="40000"/>
                  </a:schemeClr>
                </a:solidFill>
              </a:rPr>
              <a:t>environmental variables</a:t>
            </a:r>
            <a:r>
              <a:rPr lang="en-US" dirty="0"/>
              <a:t> and they can be created, modified, deleted, and retrieved by you, the user, to suit your needs.</a:t>
            </a:r>
          </a:p>
        </p:txBody>
      </p:sp>
    </p:spTree>
    <p:extLst>
      <p:ext uri="{BB962C8B-B14F-4D97-AF65-F5344CB8AC3E}">
        <p14:creationId xmlns:p14="http://schemas.microsoft.com/office/powerpoint/2010/main" val="107398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Autofit/>
          </a:bodyPr>
          <a:lstStyle/>
          <a:p>
            <a:pPr algn="ctr"/>
            <a:r>
              <a:rPr lang="en-US" sz="3600" b="1" dirty="0">
                <a:solidFill>
                  <a:schemeClr val="accent1"/>
                </a:solidFill>
                <a:latin typeface="+mn-lt"/>
                <a:ea typeface="+mn-ea"/>
                <a:cs typeface="+mn-cs"/>
              </a:rPr>
              <a:t>Why do we care?</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6" name="TextBox 5">
            <a:extLst>
              <a:ext uri="{FF2B5EF4-FFF2-40B4-BE49-F238E27FC236}">
                <a16:creationId xmlns:a16="http://schemas.microsoft.com/office/drawing/2014/main" id="{7FBD6E19-053B-4C1D-AFC0-45D73C3A45FC}"/>
              </a:ext>
            </a:extLst>
          </p:cNvPr>
          <p:cNvSpPr txBox="1"/>
          <p:nvPr/>
        </p:nvSpPr>
        <p:spPr>
          <a:xfrm>
            <a:off x="3215898" y="1026257"/>
            <a:ext cx="8413320" cy="646331"/>
          </a:xfrm>
          <a:prstGeom prst="rect">
            <a:avLst/>
          </a:prstGeom>
          <a:noFill/>
        </p:spPr>
        <p:txBody>
          <a:bodyPr wrap="square">
            <a:spAutoFit/>
          </a:bodyPr>
          <a:lstStyle/>
          <a:p>
            <a:r>
              <a:rPr lang="en-US" sz="1800" dirty="0"/>
              <a:t>Because you can’t really build much functionality into an app (or trading system) before you end up having to interact with environmental variables in one way or another.</a:t>
            </a:r>
            <a:endParaRPr lang="en-US" dirty="0"/>
          </a:p>
        </p:txBody>
      </p:sp>
      <p:sp>
        <p:nvSpPr>
          <p:cNvPr id="9" name="TextBox 8">
            <a:extLst>
              <a:ext uri="{FF2B5EF4-FFF2-40B4-BE49-F238E27FC236}">
                <a16:creationId xmlns:a16="http://schemas.microsoft.com/office/drawing/2014/main" id="{F48CE5A8-0F43-4D82-869C-8157047AA0C9}"/>
              </a:ext>
            </a:extLst>
          </p:cNvPr>
          <p:cNvSpPr txBox="1"/>
          <p:nvPr/>
        </p:nvSpPr>
        <p:spPr>
          <a:xfrm>
            <a:off x="1218554" y="1096769"/>
            <a:ext cx="1997344" cy="461665"/>
          </a:xfrm>
          <a:prstGeom prst="rect">
            <a:avLst/>
          </a:prstGeom>
          <a:noFill/>
        </p:spPr>
        <p:txBody>
          <a:bodyPr wrap="square">
            <a:spAutoFit/>
          </a:bodyPr>
          <a:lstStyle/>
          <a:p>
            <a:r>
              <a:rPr lang="en-US" sz="2400" b="1" dirty="0">
                <a:solidFill>
                  <a:schemeClr val="accent6">
                    <a:lumMod val="60000"/>
                    <a:lumOff val="40000"/>
                  </a:schemeClr>
                </a:solidFill>
              </a:rPr>
              <a:t>Main reason</a:t>
            </a:r>
            <a:r>
              <a:rPr lang="en-US" sz="2400" dirty="0"/>
              <a:t>:</a:t>
            </a:r>
          </a:p>
        </p:txBody>
      </p:sp>
      <p:sp>
        <p:nvSpPr>
          <p:cNvPr id="10" name="TextBox 9">
            <a:extLst>
              <a:ext uri="{FF2B5EF4-FFF2-40B4-BE49-F238E27FC236}">
                <a16:creationId xmlns:a16="http://schemas.microsoft.com/office/drawing/2014/main" id="{D2267766-1982-4BB3-9E86-C846BF57446B}"/>
              </a:ext>
            </a:extLst>
          </p:cNvPr>
          <p:cNvSpPr txBox="1"/>
          <p:nvPr/>
        </p:nvSpPr>
        <p:spPr>
          <a:xfrm>
            <a:off x="233352" y="2028616"/>
            <a:ext cx="11725291" cy="2800767"/>
          </a:xfrm>
          <a:prstGeom prst="rect">
            <a:avLst/>
          </a:prstGeom>
          <a:noFill/>
        </p:spPr>
        <p:txBody>
          <a:bodyPr wrap="square" rtlCol="0">
            <a:spAutoFit/>
          </a:bodyPr>
          <a:lstStyle/>
          <a:p>
            <a:pPr>
              <a:buClr>
                <a:schemeClr val="accent6"/>
              </a:buClr>
            </a:pPr>
            <a:r>
              <a:rPr lang="en-US" dirty="0">
                <a:solidFill>
                  <a:schemeClr val="accent6">
                    <a:lumMod val="60000"/>
                    <a:lumOff val="40000"/>
                  </a:schemeClr>
                </a:solidFill>
              </a:rPr>
              <a:t>More Specifically: </a:t>
            </a:r>
            <a:endParaRPr lang="en-US" dirty="0"/>
          </a:p>
          <a:p>
            <a:pPr marL="285750" indent="-285750">
              <a:buClr>
                <a:schemeClr val="accent6"/>
              </a:buClr>
              <a:buFont typeface="Arial" panose="020B0604020202020204" pitchFamily="34" charset="0"/>
              <a:buChar char="•"/>
            </a:pPr>
            <a:r>
              <a:rPr lang="en-US" dirty="0"/>
              <a:t>Environmental variables are </a:t>
            </a:r>
            <a:r>
              <a:rPr lang="en-US" u="sng" dirty="0">
                <a:solidFill>
                  <a:schemeClr val="accent6">
                    <a:lumMod val="20000"/>
                    <a:lumOff val="80000"/>
                  </a:schemeClr>
                </a:solidFill>
              </a:rPr>
              <a:t>easy for your programs to access</a:t>
            </a:r>
          </a:p>
          <a:p>
            <a:pPr marL="742950" lvl="1" indent="-285750">
              <a:buClr>
                <a:schemeClr val="accent6"/>
              </a:buClr>
              <a:buFont typeface="Courier New" panose="02070309020205020404" pitchFamily="49" charset="0"/>
              <a:buChar char="o"/>
            </a:pPr>
            <a:r>
              <a:rPr lang="en-US" sz="1600" dirty="0"/>
              <a:t>No file reading</a:t>
            </a:r>
          </a:p>
          <a:p>
            <a:pPr marL="742950" lvl="1" indent="-285750">
              <a:buClr>
                <a:schemeClr val="accent6"/>
              </a:buClr>
              <a:buFont typeface="Courier New" panose="02070309020205020404" pitchFamily="49" charset="0"/>
              <a:buChar char="o"/>
            </a:pPr>
            <a:r>
              <a:rPr lang="en-US" sz="1600" dirty="0"/>
              <a:t>Just have to remember a name, not a path</a:t>
            </a:r>
          </a:p>
          <a:p>
            <a:pPr marL="742950" lvl="1" indent="-285750">
              <a:buClr>
                <a:schemeClr val="accent6"/>
              </a:buClr>
              <a:buFont typeface="Courier New" panose="02070309020205020404" pitchFamily="49" charset="0"/>
              <a:buChar char="o"/>
            </a:pPr>
            <a:r>
              <a:rPr lang="en-US" sz="1600" dirty="0"/>
              <a:t>In Python, to retrieve the value of an environmental variable named “A_VARIABLE”, all you need to do: "</a:t>
            </a:r>
            <a:r>
              <a:rPr lang="en-US" sz="1600" dirty="0" err="1">
                <a:solidFill>
                  <a:schemeClr val="accent2"/>
                </a:solidFill>
              </a:rPr>
              <a:t>os.getenv</a:t>
            </a:r>
            <a:r>
              <a:rPr lang="en-US" sz="1600" dirty="0">
                <a:solidFill>
                  <a:schemeClr val="accent2"/>
                </a:solidFill>
              </a:rPr>
              <a:t>(‘A_VARIABLE’)</a:t>
            </a:r>
            <a:r>
              <a:rPr lang="en-US" sz="1600" dirty="0"/>
              <a:t>"</a:t>
            </a:r>
            <a:endParaRPr lang="en-US" sz="1600" dirty="0">
              <a:solidFill>
                <a:schemeClr val="accent2"/>
              </a:solidFill>
            </a:endParaRPr>
          </a:p>
          <a:p>
            <a:pPr marL="285750" indent="-285750">
              <a:buClr>
                <a:schemeClr val="accent6"/>
              </a:buClr>
              <a:buFont typeface="Arial" panose="020B0604020202020204" pitchFamily="34" charset="0"/>
              <a:buChar char="•"/>
            </a:pPr>
            <a:r>
              <a:rPr lang="en-US" dirty="0"/>
              <a:t>Environmental variables are a </a:t>
            </a:r>
            <a:r>
              <a:rPr lang="en-US" u="sng" dirty="0">
                <a:solidFill>
                  <a:schemeClr val="accent6">
                    <a:lumMod val="20000"/>
                    <a:lumOff val="80000"/>
                  </a:schemeClr>
                </a:solidFill>
              </a:rPr>
              <a:t>secure</a:t>
            </a:r>
            <a:r>
              <a:rPr lang="en-US" dirty="0"/>
              <a:t> place to store sensitive information like keys and credentials</a:t>
            </a:r>
          </a:p>
          <a:p>
            <a:pPr marL="742950" lvl="1" indent="-285750">
              <a:buClr>
                <a:schemeClr val="accent6"/>
              </a:buClr>
              <a:buFont typeface="Courier New" panose="02070309020205020404" pitchFamily="49" charset="0"/>
              <a:buChar char="o"/>
            </a:pPr>
            <a:r>
              <a:rPr lang="en-US" sz="1400" dirty="0"/>
              <a:t>Your apps can access them</a:t>
            </a:r>
          </a:p>
          <a:p>
            <a:pPr marL="742950" lvl="1" indent="-285750">
              <a:buClr>
                <a:schemeClr val="accent6"/>
              </a:buClr>
              <a:buFont typeface="Courier New" panose="02070309020205020404" pitchFamily="49" charset="0"/>
              <a:buChar char="o"/>
            </a:pPr>
            <a:r>
              <a:rPr lang="en-US" sz="1400" dirty="0"/>
              <a:t>Users navigating to your app’s website can’t access them in the page’s </a:t>
            </a:r>
            <a:r>
              <a:rPr lang="en-US" sz="1400" dirty="0" err="1"/>
              <a:t>Javascript</a:t>
            </a:r>
            <a:r>
              <a:rPr lang="en-US" sz="1400" dirty="0"/>
              <a:t>… because they live on the SERVER itself.</a:t>
            </a:r>
          </a:p>
          <a:p>
            <a:pPr marL="742950" lvl="1" indent="-285750">
              <a:buClr>
                <a:schemeClr val="accent6"/>
              </a:buClr>
              <a:buFont typeface="Courier New" panose="02070309020205020404" pitchFamily="49" charset="0"/>
              <a:buChar char="o"/>
            </a:pPr>
            <a:r>
              <a:rPr lang="en-US" sz="1400" dirty="0"/>
              <a:t>All you have to do is right-click &gt; inspect any website in Chrome to see an entire world of variables open up. That’s ok for things like button click status and scroll window placement… NOT ok for passwords and keys!</a:t>
            </a:r>
          </a:p>
          <a:p>
            <a:pPr marL="285750" indent="-285750">
              <a:buClr>
                <a:schemeClr val="accent6"/>
              </a:buClr>
              <a:buFont typeface="Arial" panose="020B0604020202020204" pitchFamily="34" charset="0"/>
              <a:buChar char="•"/>
            </a:pPr>
            <a:r>
              <a:rPr lang="en-US" dirty="0"/>
              <a:t>Environmental variables control how your OS works – like the </a:t>
            </a:r>
            <a:r>
              <a:rPr lang="en-US" b="1" dirty="0">
                <a:solidFill>
                  <a:srgbClr val="FFFF00"/>
                </a:solidFill>
              </a:rPr>
              <a:t>PATH</a:t>
            </a:r>
            <a:r>
              <a:rPr lang="en-US" dirty="0"/>
              <a:t> variable.</a:t>
            </a:r>
          </a:p>
        </p:txBody>
      </p:sp>
    </p:spTree>
    <p:extLst>
      <p:ext uri="{BB962C8B-B14F-4D97-AF65-F5344CB8AC3E}">
        <p14:creationId xmlns:p14="http://schemas.microsoft.com/office/powerpoint/2010/main" val="16548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Autofit/>
          </a:bodyPr>
          <a:lstStyle/>
          <a:p>
            <a:pPr algn="ctr"/>
            <a:r>
              <a:rPr lang="en-US" sz="3600" b="1" dirty="0">
                <a:solidFill>
                  <a:schemeClr val="accent1"/>
                </a:solidFill>
                <a:latin typeface="+mn-lt"/>
                <a:ea typeface="+mn-ea"/>
                <a:cs typeface="+mn-cs"/>
              </a:rPr>
              <a:t>Environmental Variables are Variables Just Like Any Other</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8" name="TextBox 7">
            <a:extLst>
              <a:ext uri="{FF2B5EF4-FFF2-40B4-BE49-F238E27FC236}">
                <a16:creationId xmlns:a16="http://schemas.microsoft.com/office/drawing/2014/main" id="{BB5CE19B-B0C4-4C1F-A902-F8BC46927C46}"/>
              </a:ext>
            </a:extLst>
          </p:cNvPr>
          <p:cNvSpPr txBox="1"/>
          <p:nvPr/>
        </p:nvSpPr>
        <p:spPr>
          <a:xfrm>
            <a:off x="233350" y="845896"/>
            <a:ext cx="10917677" cy="1169551"/>
          </a:xfrm>
          <a:prstGeom prst="rect">
            <a:avLst/>
          </a:prstGeom>
          <a:noFill/>
        </p:spPr>
        <p:txBody>
          <a:bodyPr wrap="square" rtlCol="0">
            <a:spAutoFit/>
          </a:bodyPr>
          <a:lstStyle/>
          <a:p>
            <a:pPr>
              <a:buClr>
                <a:schemeClr val="accent6"/>
              </a:buClr>
            </a:pPr>
            <a:r>
              <a:rPr lang="en-US" sz="2000" b="1" dirty="0">
                <a:solidFill>
                  <a:schemeClr val="accent6">
                    <a:lumMod val="20000"/>
                    <a:lumOff val="80000"/>
                  </a:schemeClr>
                </a:solidFill>
              </a:rPr>
              <a:t>Except that</a:t>
            </a:r>
            <a:r>
              <a:rPr lang="en-US" sz="2000" dirty="0"/>
              <a:t>: </a:t>
            </a:r>
          </a:p>
          <a:p>
            <a:pPr marL="285750" indent="-285750">
              <a:buClr>
                <a:schemeClr val="accent6"/>
              </a:buClr>
              <a:buFont typeface="Arial" panose="020B0604020202020204" pitchFamily="34" charset="0"/>
              <a:buChar char="•"/>
            </a:pPr>
            <a:r>
              <a:rPr lang="en-US" sz="1600" dirty="0"/>
              <a:t>They live in a special namespace within the OS</a:t>
            </a:r>
          </a:p>
          <a:p>
            <a:pPr marL="285750" indent="-285750">
              <a:buClr>
                <a:schemeClr val="accent6"/>
              </a:buClr>
              <a:buFont typeface="Arial" panose="020B0604020202020204" pitchFamily="34" charset="0"/>
              <a:buChar char="•"/>
            </a:pPr>
            <a:r>
              <a:rPr lang="en-US" sz="1600" dirty="0"/>
              <a:t>They’re </a:t>
            </a:r>
            <a:r>
              <a:rPr lang="en-US" sz="1600" b="1" dirty="0">
                <a:solidFill>
                  <a:schemeClr val="accent2"/>
                </a:solidFill>
              </a:rPr>
              <a:t>scoped </a:t>
            </a:r>
            <a:r>
              <a:rPr lang="en-US" sz="1600" dirty="0"/>
              <a:t>by user: only the users who are allowed to can see them</a:t>
            </a:r>
          </a:p>
          <a:p>
            <a:pPr marL="285750" indent="-285750">
              <a:buClr>
                <a:schemeClr val="accent6"/>
              </a:buClr>
              <a:buFont typeface="Arial" panose="020B0604020202020204" pitchFamily="34" charset="0"/>
              <a:buChar char="•"/>
            </a:pPr>
            <a:r>
              <a:rPr lang="en-US" sz="1600" dirty="0"/>
              <a:t>They’re </a:t>
            </a:r>
            <a:r>
              <a:rPr lang="en-US" sz="1600" b="1" dirty="0">
                <a:solidFill>
                  <a:schemeClr val="accent2"/>
                </a:solidFill>
              </a:rPr>
              <a:t>persistent</a:t>
            </a:r>
            <a:r>
              <a:rPr lang="en-US" sz="1600" dirty="0"/>
              <a:t>: they remain in the OS’s environment until you or a program modifies or deletes them.</a:t>
            </a:r>
          </a:p>
        </p:txBody>
      </p:sp>
      <p:sp>
        <p:nvSpPr>
          <p:cNvPr id="7" name="TextBox 6">
            <a:extLst>
              <a:ext uri="{FF2B5EF4-FFF2-40B4-BE49-F238E27FC236}">
                <a16:creationId xmlns:a16="http://schemas.microsoft.com/office/drawing/2014/main" id="{F6DE5D2A-5E05-48DE-B3E4-4A63DAD348C8}"/>
              </a:ext>
            </a:extLst>
          </p:cNvPr>
          <p:cNvSpPr txBox="1"/>
          <p:nvPr/>
        </p:nvSpPr>
        <p:spPr>
          <a:xfrm>
            <a:off x="148111" y="2124057"/>
            <a:ext cx="11725293" cy="769441"/>
          </a:xfrm>
          <a:prstGeom prst="rect">
            <a:avLst/>
          </a:prstGeom>
          <a:noFill/>
        </p:spPr>
        <p:txBody>
          <a:bodyPr wrap="square">
            <a:spAutoFit/>
          </a:bodyPr>
          <a:lstStyle/>
          <a:p>
            <a:r>
              <a:rPr lang="en-US" sz="2400" b="1" dirty="0">
                <a:solidFill>
                  <a:schemeClr val="accent3"/>
                </a:solidFill>
              </a:rPr>
              <a:t>How to open the Environmental Variables Control Panel</a:t>
            </a:r>
          </a:p>
          <a:p>
            <a:endParaRPr lang="en-US" sz="2000" dirty="0"/>
          </a:p>
        </p:txBody>
      </p:sp>
      <p:pic>
        <p:nvPicPr>
          <p:cNvPr id="9" name="Picture 8">
            <a:extLst>
              <a:ext uri="{FF2B5EF4-FFF2-40B4-BE49-F238E27FC236}">
                <a16:creationId xmlns:a16="http://schemas.microsoft.com/office/drawing/2014/main" id="{09E93BE3-D546-43F1-8228-0F2DB4BC65D0}"/>
              </a:ext>
            </a:extLst>
          </p:cNvPr>
          <p:cNvPicPr>
            <a:picLocks noChangeAspect="1"/>
          </p:cNvPicPr>
          <p:nvPr/>
        </p:nvPicPr>
        <p:blipFill>
          <a:blip r:embed="rId3"/>
          <a:stretch>
            <a:fillRect/>
          </a:stretch>
        </p:blipFill>
        <p:spPr>
          <a:xfrm>
            <a:off x="233350" y="3052472"/>
            <a:ext cx="4085485" cy="3592683"/>
          </a:xfrm>
          <a:prstGeom prst="rect">
            <a:avLst/>
          </a:prstGeom>
        </p:spPr>
      </p:pic>
      <p:sp>
        <p:nvSpPr>
          <p:cNvPr id="11" name="TextBox 10">
            <a:extLst>
              <a:ext uri="{FF2B5EF4-FFF2-40B4-BE49-F238E27FC236}">
                <a16:creationId xmlns:a16="http://schemas.microsoft.com/office/drawing/2014/main" id="{0BDB8787-A10F-4B30-8DF8-D2C714C507D6}"/>
              </a:ext>
            </a:extLst>
          </p:cNvPr>
          <p:cNvSpPr txBox="1"/>
          <p:nvPr/>
        </p:nvSpPr>
        <p:spPr>
          <a:xfrm>
            <a:off x="236522" y="5042204"/>
            <a:ext cx="4054053" cy="738664"/>
          </a:xfrm>
          <a:prstGeom prst="rect">
            <a:avLst/>
          </a:prstGeom>
          <a:solidFill>
            <a:schemeClr val="bg1">
              <a:alpha val="31000"/>
            </a:schemeClr>
          </a:solidFill>
        </p:spPr>
        <p:txBody>
          <a:bodyPr wrap="square">
            <a:spAutoFit/>
          </a:bodyPr>
          <a:lstStyle/>
          <a:p>
            <a:pPr algn="ctr"/>
            <a:r>
              <a:rPr lang="en-US" sz="1400" dirty="0">
                <a:solidFill>
                  <a:srgbClr val="FF0000"/>
                </a:solidFill>
              </a:rPr>
              <a:t>In the Search field in the Windows taskbar, start typing “</a:t>
            </a:r>
            <a:r>
              <a:rPr lang="en-US" sz="1400" dirty="0">
                <a:solidFill>
                  <a:schemeClr val="accent6">
                    <a:lumMod val="20000"/>
                    <a:lumOff val="80000"/>
                  </a:schemeClr>
                </a:solidFill>
              </a:rPr>
              <a:t>environment</a:t>
            </a:r>
            <a:r>
              <a:rPr lang="en-US" sz="1400" dirty="0">
                <a:solidFill>
                  <a:srgbClr val="FF0000"/>
                </a:solidFill>
              </a:rPr>
              <a:t>” (as below) and open the “</a:t>
            </a:r>
            <a:r>
              <a:rPr lang="en-US" sz="1400" b="1" dirty="0">
                <a:solidFill>
                  <a:schemeClr val="accent6">
                    <a:lumMod val="20000"/>
                    <a:lumOff val="80000"/>
                  </a:schemeClr>
                </a:solidFill>
              </a:rPr>
              <a:t>Edit the system environmental variables</a:t>
            </a:r>
            <a:r>
              <a:rPr lang="en-US" sz="1400" dirty="0">
                <a:solidFill>
                  <a:srgbClr val="FF0000"/>
                </a:solidFill>
              </a:rPr>
              <a:t>” control panel.</a:t>
            </a:r>
          </a:p>
        </p:txBody>
      </p:sp>
      <p:pic>
        <p:nvPicPr>
          <p:cNvPr id="15" name="Picture 14">
            <a:extLst>
              <a:ext uri="{FF2B5EF4-FFF2-40B4-BE49-F238E27FC236}">
                <a16:creationId xmlns:a16="http://schemas.microsoft.com/office/drawing/2014/main" id="{853F5A27-BD6D-42F1-81ED-912A6C5F5D56}"/>
              </a:ext>
            </a:extLst>
          </p:cNvPr>
          <p:cNvPicPr>
            <a:picLocks noChangeAspect="1"/>
          </p:cNvPicPr>
          <p:nvPr/>
        </p:nvPicPr>
        <p:blipFill>
          <a:blip r:embed="rId4"/>
          <a:stretch>
            <a:fillRect/>
          </a:stretch>
        </p:blipFill>
        <p:spPr>
          <a:xfrm>
            <a:off x="5052212" y="3092337"/>
            <a:ext cx="2576382" cy="2919083"/>
          </a:xfrm>
          <a:prstGeom prst="rect">
            <a:avLst/>
          </a:prstGeom>
        </p:spPr>
      </p:pic>
      <p:sp>
        <p:nvSpPr>
          <p:cNvPr id="16" name="Arrow: Right 15">
            <a:extLst>
              <a:ext uri="{FF2B5EF4-FFF2-40B4-BE49-F238E27FC236}">
                <a16:creationId xmlns:a16="http://schemas.microsoft.com/office/drawing/2014/main" id="{5F611D35-BBB9-4E5B-93D6-43B77BFBB9FB}"/>
              </a:ext>
            </a:extLst>
          </p:cNvPr>
          <p:cNvSpPr/>
          <p:nvPr/>
        </p:nvSpPr>
        <p:spPr>
          <a:xfrm>
            <a:off x="4476167" y="4589216"/>
            <a:ext cx="384030" cy="519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538337B-ACF8-4F21-B36E-8E71570E606E}"/>
              </a:ext>
            </a:extLst>
          </p:cNvPr>
          <p:cNvSpPr/>
          <p:nvPr/>
        </p:nvSpPr>
        <p:spPr>
          <a:xfrm>
            <a:off x="6602278" y="5370163"/>
            <a:ext cx="860156" cy="26347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58D5689-AD2C-4138-9A14-893270FCF2C3}"/>
              </a:ext>
            </a:extLst>
          </p:cNvPr>
          <p:cNvSpPr txBox="1"/>
          <p:nvPr/>
        </p:nvSpPr>
        <p:spPr>
          <a:xfrm>
            <a:off x="5744059" y="5325857"/>
            <a:ext cx="6094708" cy="307777"/>
          </a:xfrm>
          <a:prstGeom prst="rect">
            <a:avLst/>
          </a:prstGeom>
          <a:noFill/>
        </p:spPr>
        <p:txBody>
          <a:bodyPr wrap="square">
            <a:spAutoFit/>
          </a:bodyPr>
          <a:lstStyle/>
          <a:p>
            <a:r>
              <a:rPr lang="en-US" sz="1400" dirty="0">
                <a:solidFill>
                  <a:schemeClr val="accent5"/>
                </a:solidFill>
              </a:rPr>
              <a:t>Click here</a:t>
            </a:r>
          </a:p>
        </p:txBody>
      </p:sp>
      <p:sp>
        <p:nvSpPr>
          <p:cNvPr id="20" name="Arrow: Right 19">
            <a:extLst>
              <a:ext uri="{FF2B5EF4-FFF2-40B4-BE49-F238E27FC236}">
                <a16:creationId xmlns:a16="http://schemas.microsoft.com/office/drawing/2014/main" id="{DC34D434-4364-4355-A23D-D5CD3C8F260A}"/>
              </a:ext>
            </a:extLst>
          </p:cNvPr>
          <p:cNvSpPr/>
          <p:nvPr/>
        </p:nvSpPr>
        <p:spPr>
          <a:xfrm>
            <a:off x="7806589" y="4222423"/>
            <a:ext cx="384030" cy="5191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F36E8030-D6C6-4BFE-A300-05FCCDFE2C6B}"/>
              </a:ext>
            </a:extLst>
          </p:cNvPr>
          <p:cNvPicPr>
            <a:picLocks noChangeAspect="1"/>
          </p:cNvPicPr>
          <p:nvPr/>
        </p:nvPicPr>
        <p:blipFill>
          <a:blip r:embed="rId5"/>
          <a:stretch>
            <a:fillRect/>
          </a:stretch>
        </p:blipFill>
        <p:spPr>
          <a:xfrm>
            <a:off x="8320441" y="2897688"/>
            <a:ext cx="3498251" cy="3308379"/>
          </a:xfrm>
          <a:prstGeom prst="rect">
            <a:avLst/>
          </a:prstGeom>
        </p:spPr>
      </p:pic>
      <p:sp>
        <p:nvSpPr>
          <p:cNvPr id="24" name="TextBox 23">
            <a:extLst>
              <a:ext uri="{FF2B5EF4-FFF2-40B4-BE49-F238E27FC236}">
                <a16:creationId xmlns:a16="http://schemas.microsoft.com/office/drawing/2014/main" id="{91E3C315-0A30-43EB-8EA7-95FE02A59310}"/>
              </a:ext>
            </a:extLst>
          </p:cNvPr>
          <p:cNvSpPr txBox="1"/>
          <p:nvPr/>
        </p:nvSpPr>
        <p:spPr>
          <a:xfrm>
            <a:off x="8320441" y="2526814"/>
            <a:ext cx="3498251" cy="369332"/>
          </a:xfrm>
          <a:prstGeom prst="rect">
            <a:avLst/>
          </a:prstGeom>
          <a:noFill/>
        </p:spPr>
        <p:txBody>
          <a:bodyPr wrap="square">
            <a:spAutoFit/>
          </a:bodyPr>
          <a:lstStyle/>
          <a:p>
            <a:pPr algn="ctr"/>
            <a:r>
              <a:rPr lang="en-US" sz="1800" b="1" dirty="0">
                <a:solidFill>
                  <a:schemeClr val="accent6">
                    <a:lumMod val="20000"/>
                    <a:lumOff val="80000"/>
                  </a:schemeClr>
                </a:solidFill>
              </a:rPr>
              <a:t>Environmental Variables!</a:t>
            </a:r>
            <a:endParaRPr lang="en-US" dirty="0"/>
          </a:p>
        </p:txBody>
      </p:sp>
      <p:sp>
        <p:nvSpPr>
          <p:cNvPr id="21" name="TextBox 20">
            <a:extLst>
              <a:ext uri="{FF2B5EF4-FFF2-40B4-BE49-F238E27FC236}">
                <a16:creationId xmlns:a16="http://schemas.microsoft.com/office/drawing/2014/main" id="{59BA776C-1CEA-4F5B-A1F8-455A9CB01B2A}"/>
              </a:ext>
            </a:extLst>
          </p:cNvPr>
          <p:cNvSpPr txBox="1"/>
          <p:nvPr/>
        </p:nvSpPr>
        <p:spPr>
          <a:xfrm>
            <a:off x="236522" y="2503717"/>
            <a:ext cx="6756380" cy="369332"/>
          </a:xfrm>
          <a:prstGeom prst="rect">
            <a:avLst/>
          </a:prstGeom>
          <a:noFill/>
        </p:spPr>
        <p:txBody>
          <a:bodyPr wrap="square">
            <a:spAutoFit/>
          </a:bodyPr>
          <a:lstStyle/>
          <a:p>
            <a:r>
              <a:rPr lang="en-US" dirty="0">
                <a:solidFill>
                  <a:schemeClr val="accent2"/>
                </a:solidFill>
              </a:rPr>
              <a:t>-&gt;</a:t>
            </a:r>
            <a:r>
              <a:rPr lang="en-US" dirty="0"/>
              <a:t> Use this panel to add, delete, and modify environmental variables.</a:t>
            </a:r>
          </a:p>
        </p:txBody>
      </p:sp>
    </p:spTree>
    <p:extLst>
      <p:ext uri="{BB962C8B-B14F-4D97-AF65-F5344CB8AC3E}">
        <p14:creationId xmlns:p14="http://schemas.microsoft.com/office/powerpoint/2010/main" val="3392620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Autofit/>
          </a:bodyPr>
          <a:lstStyle/>
          <a:p>
            <a:pPr algn="ctr"/>
            <a:r>
              <a:rPr lang="en-US" sz="3600" b="1" dirty="0">
                <a:solidFill>
                  <a:schemeClr val="accent1"/>
                </a:solidFill>
                <a:latin typeface="+mn-lt"/>
                <a:ea typeface="+mn-ea"/>
                <a:cs typeface="+mn-cs"/>
              </a:rPr>
              <a:t>The Environmental Variables Control Panel</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8" name="TextBox 7">
            <a:extLst>
              <a:ext uri="{FF2B5EF4-FFF2-40B4-BE49-F238E27FC236}">
                <a16:creationId xmlns:a16="http://schemas.microsoft.com/office/drawing/2014/main" id="{BB5CE19B-B0C4-4C1F-A902-F8BC46927C46}"/>
              </a:ext>
            </a:extLst>
          </p:cNvPr>
          <p:cNvSpPr txBox="1"/>
          <p:nvPr/>
        </p:nvSpPr>
        <p:spPr>
          <a:xfrm>
            <a:off x="306969" y="1170653"/>
            <a:ext cx="2986420" cy="1938992"/>
          </a:xfrm>
          <a:prstGeom prst="rect">
            <a:avLst/>
          </a:prstGeom>
          <a:noFill/>
        </p:spPr>
        <p:txBody>
          <a:bodyPr wrap="square" rtlCol="0">
            <a:spAutoFit/>
          </a:bodyPr>
          <a:lstStyle/>
          <a:p>
            <a:pPr>
              <a:buClr>
                <a:schemeClr val="accent6"/>
              </a:buClr>
            </a:pPr>
            <a:r>
              <a:rPr lang="en-US" sz="2400" b="1" dirty="0">
                <a:solidFill>
                  <a:schemeClr val="accent6">
                    <a:lumMod val="20000"/>
                    <a:lumOff val="80000"/>
                  </a:schemeClr>
                </a:solidFill>
              </a:rPr>
              <a:t>User variables</a:t>
            </a:r>
            <a:r>
              <a:rPr lang="en-US" sz="2400" dirty="0"/>
              <a:t>: </a:t>
            </a:r>
          </a:p>
          <a:p>
            <a:pPr marL="285750" indent="-285750">
              <a:buClr>
                <a:schemeClr val="accent6"/>
              </a:buClr>
              <a:buFont typeface="Arial" panose="020B0604020202020204" pitchFamily="34" charset="0"/>
              <a:buChar char="•"/>
            </a:pPr>
            <a:r>
              <a:rPr lang="en-US" sz="1200" dirty="0"/>
              <a:t>Can only be accessed by the specified user (“Jake”) in this case, </a:t>
            </a:r>
            <a:r>
              <a:rPr lang="en-US" sz="1200" b="1" dirty="0"/>
              <a:t>or</a:t>
            </a:r>
            <a:r>
              <a:rPr lang="en-US" sz="1200" dirty="0"/>
              <a:t> by a user with Administrator privileges.</a:t>
            </a:r>
          </a:p>
          <a:p>
            <a:pPr marL="285750" indent="-285750">
              <a:buClr>
                <a:schemeClr val="accent6"/>
              </a:buClr>
              <a:buFont typeface="Arial" panose="020B0604020202020204" pitchFamily="34" charset="0"/>
              <a:buChar char="•"/>
            </a:pPr>
            <a:r>
              <a:rPr lang="en-US" sz="1200" dirty="0"/>
              <a:t>Useful for storing data for user-specific tasks like individual user preferences, apps that maybe only one user has installed, etc.</a:t>
            </a:r>
          </a:p>
          <a:p>
            <a:pPr marL="285750" indent="-285750">
              <a:buClr>
                <a:schemeClr val="accent6"/>
              </a:buClr>
              <a:buFont typeface="Arial" panose="020B0604020202020204" pitchFamily="34" charset="0"/>
              <a:buChar char="•"/>
            </a:pPr>
            <a:r>
              <a:rPr lang="en-US" sz="1200" dirty="0"/>
              <a:t>We won’t be using these for our apps.</a:t>
            </a:r>
            <a:endParaRPr lang="en-US" sz="1600" dirty="0"/>
          </a:p>
        </p:txBody>
      </p:sp>
      <p:pic>
        <p:nvPicPr>
          <p:cNvPr id="22" name="Picture 21">
            <a:extLst>
              <a:ext uri="{FF2B5EF4-FFF2-40B4-BE49-F238E27FC236}">
                <a16:creationId xmlns:a16="http://schemas.microsoft.com/office/drawing/2014/main" id="{F36E8030-D6C6-4BFE-A300-05FCCDFE2C6B}"/>
              </a:ext>
            </a:extLst>
          </p:cNvPr>
          <p:cNvPicPr>
            <a:picLocks noChangeAspect="1"/>
          </p:cNvPicPr>
          <p:nvPr/>
        </p:nvPicPr>
        <p:blipFill>
          <a:blip r:embed="rId3"/>
          <a:stretch>
            <a:fillRect/>
          </a:stretch>
        </p:blipFill>
        <p:spPr>
          <a:xfrm>
            <a:off x="3505189" y="1276805"/>
            <a:ext cx="5181617" cy="4900378"/>
          </a:xfrm>
          <a:prstGeom prst="rect">
            <a:avLst/>
          </a:prstGeom>
        </p:spPr>
      </p:pic>
      <p:sp>
        <p:nvSpPr>
          <p:cNvPr id="3" name="Left Brace 2">
            <a:extLst>
              <a:ext uri="{FF2B5EF4-FFF2-40B4-BE49-F238E27FC236}">
                <a16:creationId xmlns:a16="http://schemas.microsoft.com/office/drawing/2014/main" id="{017DBDFA-7A13-4A68-BABD-BE5B480F51CB}"/>
              </a:ext>
            </a:extLst>
          </p:cNvPr>
          <p:cNvSpPr/>
          <p:nvPr/>
        </p:nvSpPr>
        <p:spPr>
          <a:xfrm>
            <a:off x="3177152" y="1638566"/>
            <a:ext cx="232475" cy="1672856"/>
          </a:xfrm>
          <a:prstGeom prst="leftBrace">
            <a:avLst>
              <a:gd name="adj1" fmla="val 749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410AA9AE-991C-45CC-8D0F-6D829780B84D}"/>
              </a:ext>
            </a:extLst>
          </p:cNvPr>
          <p:cNvSpPr txBox="1"/>
          <p:nvPr/>
        </p:nvSpPr>
        <p:spPr>
          <a:xfrm>
            <a:off x="423207" y="3963082"/>
            <a:ext cx="2986420" cy="1015663"/>
          </a:xfrm>
          <a:prstGeom prst="rect">
            <a:avLst/>
          </a:prstGeom>
          <a:noFill/>
        </p:spPr>
        <p:txBody>
          <a:bodyPr wrap="square" rtlCol="0">
            <a:spAutoFit/>
          </a:bodyPr>
          <a:lstStyle/>
          <a:p>
            <a:pPr>
              <a:buClr>
                <a:schemeClr val="accent6"/>
              </a:buClr>
            </a:pPr>
            <a:r>
              <a:rPr lang="en-US" sz="2400" b="1" dirty="0">
                <a:solidFill>
                  <a:schemeClr val="accent6">
                    <a:lumMod val="20000"/>
                    <a:lumOff val="80000"/>
                  </a:schemeClr>
                </a:solidFill>
              </a:rPr>
              <a:t>System variables</a:t>
            </a:r>
            <a:r>
              <a:rPr lang="en-US" sz="2400" dirty="0"/>
              <a:t>: </a:t>
            </a:r>
          </a:p>
          <a:p>
            <a:pPr marL="285750" indent="-285750">
              <a:buClr>
                <a:schemeClr val="accent6"/>
              </a:buClr>
              <a:buFont typeface="Arial" panose="020B0604020202020204" pitchFamily="34" charset="0"/>
              <a:buChar char="•"/>
            </a:pPr>
            <a:r>
              <a:rPr lang="en-US" sz="1200" dirty="0"/>
              <a:t>Can only be access by a user with Administrator privileges.</a:t>
            </a:r>
          </a:p>
          <a:p>
            <a:pPr marL="285750" indent="-285750">
              <a:buClr>
                <a:schemeClr val="accent6"/>
              </a:buClr>
              <a:buFont typeface="Arial" panose="020B0604020202020204" pitchFamily="34" charset="0"/>
              <a:buChar char="•"/>
            </a:pPr>
            <a:r>
              <a:rPr lang="en-US" sz="1200" dirty="0"/>
              <a:t>We </a:t>
            </a:r>
            <a:r>
              <a:rPr lang="en-US" sz="1200" b="1" dirty="0"/>
              <a:t>will</a:t>
            </a:r>
            <a:r>
              <a:rPr lang="en-US" sz="1200" dirty="0"/>
              <a:t> be using these for our apps.</a:t>
            </a:r>
            <a:endParaRPr lang="en-US" sz="1600" dirty="0"/>
          </a:p>
        </p:txBody>
      </p:sp>
      <p:sp>
        <p:nvSpPr>
          <p:cNvPr id="21" name="Left Brace 20">
            <a:extLst>
              <a:ext uri="{FF2B5EF4-FFF2-40B4-BE49-F238E27FC236}">
                <a16:creationId xmlns:a16="http://schemas.microsoft.com/office/drawing/2014/main" id="{8943FB1A-1244-459C-9CE8-7C97286FFC46}"/>
              </a:ext>
            </a:extLst>
          </p:cNvPr>
          <p:cNvSpPr/>
          <p:nvPr/>
        </p:nvSpPr>
        <p:spPr>
          <a:xfrm>
            <a:off x="3156476" y="3844445"/>
            <a:ext cx="232475" cy="1441228"/>
          </a:xfrm>
          <a:prstGeom prst="leftBrace">
            <a:avLst>
              <a:gd name="adj1" fmla="val 749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1FDAC92B-47F9-4552-8CAA-EE5B46BB3515}"/>
              </a:ext>
            </a:extLst>
          </p:cNvPr>
          <p:cNvSpPr txBox="1"/>
          <p:nvPr/>
        </p:nvSpPr>
        <p:spPr>
          <a:xfrm>
            <a:off x="8898606" y="1219410"/>
            <a:ext cx="3195238" cy="2308324"/>
          </a:xfrm>
          <a:prstGeom prst="rect">
            <a:avLst/>
          </a:prstGeom>
          <a:noFill/>
        </p:spPr>
        <p:txBody>
          <a:bodyPr wrap="square" rtlCol="0">
            <a:spAutoFit/>
          </a:bodyPr>
          <a:lstStyle/>
          <a:p>
            <a:pPr>
              <a:buClr>
                <a:schemeClr val="accent6"/>
              </a:buClr>
            </a:pPr>
            <a:r>
              <a:rPr lang="en-US" sz="2400" b="1" dirty="0">
                <a:solidFill>
                  <a:schemeClr val="accent6">
                    <a:lumMod val="20000"/>
                    <a:lumOff val="80000"/>
                  </a:schemeClr>
                </a:solidFill>
              </a:rPr>
              <a:t>Some things to note</a:t>
            </a:r>
            <a:r>
              <a:rPr lang="en-US" sz="2400" dirty="0"/>
              <a:t>: </a:t>
            </a:r>
          </a:p>
          <a:p>
            <a:pPr marL="285750" indent="-285750">
              <a:buClr>
                <a:schemeClr val="accent6"/>
              </a:buClr>
              <a:buFont typeface="Arial" panose="020B0604020202020204" pitchFamily="34" charset="0"/>
              <a:buChar char="•"/>
            </a:pPr>
            <a:r>
              <a:rPr lang="en-US" sz="1200" dirty="0"/>
              <a:t>See how every variable is just a “</a:t>
            </a:r>
            <a:r>
              <a:rPr lang="en-US" sz="1200" dirty="0" err="1"/>
              <a:t>name”:“value</a:t>
            </a:r>
            <a:r>
              <a:rPr lang="en-US" sz="1200" dirty="0"/>
              <a:t>” pair</a:t>
            </a:r>
          </a:p>
          <a:p>
            <a:pPr marL="285750" indent="-285750">
              <a:buClr>
                <a:schemeClr val="accent6"/>
              </a:buClr>
              <a:buFont typeface="Arial" panose="020B0604020202020204" pitchFamily="34" charset="0"/>
              <a:buChar char="•"/>
            </a:pPr>
            <a:r>
              <a:rPr lang="en-US" sz="1200" dirty="0"/>
              <a:t>A lot of these variables are paths that certain programs – Bloomberg’s API (BLAPI_ROOT), Oculus (</a:t>
            </a:r>
            <a:r>
              <a:rPr lang="en-US" sz="1200" dirty="0" err="1"/>
              <a:t>OculusBase</a:t>
            </a:r>
            <a:r>
              <a:rPr lang="en-US" sz="1200" dirty="0"/>
              <a:t>) – use to know where files are kept</a:t>
            </a:r>
          </a:p>
          <a:p>
            <a:pPr marL="285750" indent="-285750">
              <a:buClr>
                <a:schemeClr val="accent6"/>
              </a:buClr>
              <a:buFont typeface="Arial" panose="020B0604020202020204" pitchFamily="34" charset="0"/>
              <a:buChar char="•"/>
            </a:pPr>
            <a:r>
              <a:rPr lang="en-US" sz="1200" dirty="0"/>
              <a:t>Others are information about my system – NUMBER_OF_PROCESSORS, for example, has the value ‘8’ because I have an 8-core processor on this machine. </a:t>
            </a:r>
            <a:endParaRPr lang="en-US" sz="1600" dirty="0"/>
          </a:p>
        </p:txBody>
      </p:sp>
      <p:sp>
        <p:nvSpPr>
          <p:cNvPr id="25" name="TextBox 24">
            <a:extLst>
              <a:ext uri="{FF2B5EF4-FFF2-40B4-BE49-F238E27FC236}">
                <a16:creationId xmlns:a16="http://schemas.microsoft.com/office/drawing/2014/main" id="{EF04E8FF-CC09-46CF-AE85-60B138712E27}"/>
              </a:ext>
            </a:extLst>
          </p:cNvPr>
          <p:cNvSpPr txBox="1"/>
          <p:nvPr/>
        </p:nvSpPr>
        <p:spPr>
          <a:xfrm>
            <a:off x="8898606" y="4615343"/>
            <a:ext cx="3195238" cy="1323439"/>
          </a:xfrm>
          <a:prstGeom prst="rect">
            <a:avLst/>
          </a:prstGeom>
          <a:noFill/>
        </p:spPr>
        <p:txBody>
          <a:bodyPr wrap="square" rtlCol="0">
            <a:spAutoFit/>
          </a:bodyPr>
          <a:lstStyle/>
          <a:p>
            <a:pPr>
              <a:buClr>
                <a:schemeClr val="accent6"/>
              </a:buClr>
            </a:pPr>
            <a:r>
              <a:rPr lang="en-US" sz="2000" b="1" dirty="0">
                <a:solidFill>
                  <a:schemeClr val="accent6">
                    <a:lumMod val="20000"/>
                    <a:lumOff val="80000"/>
                  </a:schemeClr>
                </a:solidFill>
              </a:rPr>
              <a:t>On the next slide we’ll open a command prompt to see how these variables can be accessed programmatically.</a:t>
            </a:r>
            <a:endParaRPr lang="en-US" sz="2000" dirty="0"/>
          </a:p>
        </p:txBody>
      </p:sp>
      <p:pic>
        <p:nvPicPr>
          <p:cNvPr id="26" name="Picture 2">
            <a:extLst>
              <a:ext uri="{FF2B5EF4-FFF2-40B4-BE49-F238E27FC236}">
                <a16:creationId xmlns:a16="http://schemas.microsoft.com/office/drawing/2014/main" id="{FFB62ADF-A9F2-48D6-AF69-572D1A833B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731" y="35632"/>
            <a:ext cx="711344" cy="711344"/>
          </a:xfrm>
          <a:prstGeom prst="rect">
            <a:avLst/>
          </a:prstGeom>
          <a:noFill/>
          <a:extLst>
            <a:ext uri="{909E8E84-426E-40DD-AFC4-6F175D3DCCD1}">
              <a14:hiddenFill xmlns:a14="http://schemas.microsoft.com/office/drawing/2010/main">
                <a:solidFill>
                  <a:srgbClr val="FFFFFF"/>
                </a:solidFill>
              </a14:hiddenFill>
            </a:ext>
          </a:extLst>
        </p:spPr>
      </p:pic>
      <p:grpSp>
        <p:nvGrpSpPr>
          <p:cNvPr id="45" name="Group 44">
            <a:extLst>
              <a:ext uri="{FF2B5EF4-FFF2-40B4-BE49-F238E27FC236}">
                <a16:creationId xmlns:a16="http://schemas.microsoft.com/office/drawing/2014/main" id="{4ABD8B7F-5837-44D0-BBBC-CC67B1C38313}"/>
              </a:ext>
            </a:extLst>
          </p:cNvPr>
          <p:cNvGrpSpPr/>
          <p:nvPr/>
        </p:nvGrpSpPr>
        <p:grpSpPr>
          <a:xfrm>
            <a:off x="3645445" y="4615343"/>
            <a:ext cx="5697745" cy="1544800"/>
            <a:chOff x="3645445" y="4615343"/>
            <a:chExt cx="5697745" cy="1544800"/>
          </a:xfrm>
        </p:grpSpPr>
        <p:sp>
          <p:nvSpPr>
            <p:cNvPr id="13" name="TextBox 12">
              <a:extLst>
                <a:ext uri="{FF2B5EF4-FFF2-40B4-BE49-F238E27FC236}">
                  <a16:creationId xmlns:a16="http://schemas.microsoft.com/office/drawing/2014/main" id="{C10DF2E5-333F-45FC-A0EA-9671886CC6C6}"/>
                </a:ext>
              </a:extLst>
            </p:cNvPr>
            <p:cNvSpPr txBox="1"/>
            <p:nvPr/>
          </p:nvSpPr>
          <p:spPr>
            <a:xfrm>
              <a:off x="3645445" y="5305011"/>
              <a:ext cx="1910697" cy="523220"/>
            </a:xfrm>
            <a:prstGeom prst="rect">
              <a:avLst/>
            </a:prstGeom>
            <a:noFill/>
          </p:spPr>
          <p:txBody>
            <a:bodyPr wrap="square">
              <a:spAutoFit/>
            </a:bodyPr>
            <a:lstStyle/>
            <a:p>
              <a:r>
                <a:rPr lang="en-US" sz="1400" b="1" dirty="0">
                  <a:solidFill>
                    <a:srgbClr val="FF0000"/>
                  </a:solidFill>
                </a:rPr>
                <a:t>Make a new variable</a:t>
              </a:r>
            </a:p>
            <a:p>
              <a:r>
                <a:rPr lang="en-US" sz="1400" b="1" dirty="0">
                  <a:solidFill>
                    <a:srgbClr val="FF0000"/>
                  </a:solidFill>
                </a:rPr>
                <a:t>(SYSTEM)</a:t>
              </a:r>
              <a:endParaRPr lang="en-US" sz="1400" b="1" dirty="0"/>
            </a:p>
          </p:txBody>
        </p:sp>
        <p:sp>
          <p:nvSpPr>
            <p:cNvPr id="14" name="TextBox 13">
              <a:extLst>
                <a:ext uri="{FF2B5EF4-FFF2-40B4-BE49-F238E27FC236}">
                  <a16:creationId xmlns:a16="http://schemas.microsoft.com/office/drawing/2014/main" id="{06535DC6-AE77-48BD-ACDF-C0D5A8341D54}"/>
                </a:ext>
              </a:extLst>
            </p:cNvPr>
            <p:cNvSpPr txBox="1"/>
            <p:nvPr/>
          </p:nvSpPr>
          <p:spPr>
            <a:xfrm>
              <a:off x="4726280" y="5636923"/>
              <a:ext cx="2486302" cy="523220"/>
            </a:xfrm>
            <a:prstGeom prst="rect">
              <a:avLst/>
            </a:prstGeom>
            <a:noFill/>
          </p:spPr>
          <p:txBody>
            <a:bodyPr wrap="square">
              <a:spAutoFit/>
            </a:bodyPr>
            <a:lstStyle/>
            <a:p>
              <a:r>
                <a:rPr lang="en-US" sz="1400" b="1" dirty="0">
                  <a:solidFill>
                    <a:srgbClr val="FF0000"/>
                  </a:solidFill>
                </a:rPr>
                <a:t>Modify an existing variable</a:t>
              </a:r>
            </a:p>
            <a:p>
              <a:r>
                <a:rPr lang="en-US" sz="1400" b="1" dirty="0">
                  <a:solidFill>
                    <a:srgbClr val="FF0000"/>
                  </a:solidFill>
                </a:rPr>
                <a:t>(SYSTEM)</a:t>
              </a:r>
              <a:endParaRPr lang="en-US" sz="1400" b="1" dirty="0"/>
            </a:p>
          </p:txBody>
        </p:sp>
        <p:cxnSp>
          <p:nvCxnSpPr>
            <p:cNvPr id="7" name="Straight Arrow Connector 6">
              <a:extLst>
                <a:ext uri="{FF2B5EF4-FFF2-40B4-BE49-F238E27FC236}">
                  <a16:creationId xmlns:a16="http://schemas.microsoft.com/office/drawing/2014/main" id="{63EB10A3-2D87-49A6-AE9A-4DAFAAF67D57}"/>
                </a:ext>
              </a:extLst>
            </p:cNvPr>
            <p:cNvCxnSpPr>
              <a:cxnSpLocks/>
            </p:cNvCxnSpPr>
            <p:nvPr/>
          </p:nvCxnSpPr>
          <p:spPr>
            <a:xfrm>
              <a:off x="5393751" y="5513358"/>
              <a:ext cx="633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1CBCCAC-2B54-4C1B-B6CD-23017FBDA847}"/>
                </a:ext>
              </a:extLst>
            </p:cNvPr>
            <p:cNvCxnSpPr>
              <a:cxnSpLocks/>
            </p:cNvCxnSpPr>
            <p:nvPr/>
          </p:nvCxnSpPr>
          <p:spPr>
            <a:xfrm flipV="1">
              <a:off x="6777233" y="5636923"/>
              <a:ext cx="336960" cy="261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A85D55-3E2C-47FF-926B-ED110413AC2B}"/>
                </a:ext>
              </a:extLst>
            </p:cNvPr>
            <p:cNvCxnSpPr>
              <a:cxnSpLocks/>
            </p:cNvCxnSpPr>
            <p:nvPr/>
          </p:nvCxnSpPr>
          <p:spPr>
            <a:xfrm>
              <a:off x="7745404" y="4876953"/>
              <a:ext cx="291589" cy="4280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BC3647FC-DDC9-4944-A924-9FE684B42E51}"/>
                </a:ext>
              </a:extLst>
            </p:cNvPr>
            <p:cNvSpPr txBox="1"/>
            <p:nvPr/>
          </p:nvSpPr>
          <p:spPr>
            <a:xfrm>
              <a:off x="6856888" y="4615343"/>
              <a:ext cx="2486302" cy="523220"/>
            </a:xfrm>
            <a:prstGeom prst="rect">
              <a:avLst/>
            </a:prstGeom>
            <a:noFill/>
          </p:spPr>
          <p:txBody>
            <a:bodyPr wrap="square">
              <a:spAutoFit/>
            </a:bodyPr>
            <a:lstStyle/>
            <a:p>
              <a:r>
                <a:rPr lang="en-US" sz="1400" b="1" dirty="0">
                  <a:solidFill>
                    <a:srgbClr val="FF0000"/>
                  </a:solidFill>
                </a:rPr>
                <a:t>Delete a variable</a:t>
              </a:r>
            </a:p>
            <a:p>
              <a:r>
                <a:rPr lang="en-US" sz="1400" b="1" dirty="0">
                  <a:solidFill>
                    <a:srgbClr val="FF0000"/>
                  </a:solidFill>
                </a:rPr>
                <a:t>(SYSTEM)</a:t>
              </a:r>
              <a:endParaRPr lang="en-US" sz="1400" b="1" dirty="0"/>
            </a:p>
          </p:txBody>
        </p:sp>
      </p:grpSp>
      <p:grpSp>
        <p:nvGrpSpPr>
          <p:cNvPr id="44" name="Group 43">
            <a:extLst>
              <a:ext uri="{FF2B5EF4-FFF2-40B4-BE49-F238E27FC236}">
                <a16:creationId xmlns:a16="http://schemas.microsoft.com/office/drawing/2014/main" id="{E33B6ECF-150C-4CC2-BC7F-6B5178EF1FF0}"/>
              </a:ext>
            </a:extLst>
          </p:cNvPr>
          <p:cNvGrpSpPr/>
          <p:nvPr/>
        </p:nvGrpSpPr>
        <p:grpSpPr>
          <a:xfrm>
            <a:off x="3699456" y="3261851"/>
            <a:ext cx="6081981" cy="955563"/>
            <a:chOff x="3699456" y="3261851"/>
            <a:chExt cx="6081981" cy="955563"/>
          </a:xfrm>
        </p:grpSpPr>
        <p:sp>
          <p:nvSpPr>
            <p:cNvPr id="36" name="TextBox 35">
              <a:extLst>
                <a:ext uri="{FF2B5EF4-FFF2-40B4-BE49-F238E27FC236}">
                  <a16:creationId xmlns:a16="http://schemas.microsoft.com/office/drawing/2014/main" id="{765737DC-3A34-4E7F-87E7-1501AD24FFE3}"/>
                </a:ext>
              </a:extLst>
            </p:cNvPr>
            <p:cNvSpPr txBox="1"/>
            <p:nvPr/>
          </p:nvSpPr>
          <p:spPr>
            <a:xfrm>
              <a:off x="3699456" y="3261851"/>
              <a:ext cx="1910697" cy="523220"/>
            </a:xfrm>
            <a:prstGeom prst="rect">
              <a:avLst/>
            </a:prstGeom>
            <a:noFill/>
          </p:spPr>
          <p:txBody>
            <a:bodyPr wrap="square">
              <a:spAutoFit/>
            </a:bodyPr>
            <a:lstStyle/>
            <a:p>
              <a:r>
                <a:rPr lang="en-US" sz="1400" b="1" dirty="0">
                  <a:solidFill>
                    <a:srgbClr val="FF0000"/>
                  </a:solidFill>
                </a:rPr>
                <a:t>Make a new variable</a:t>
              </a:r>
            </a:p>
            <a:p>
              <a:r>
                <a:rPr lang="en-US" sz="1400" b="1" dirty="0">
                  <a:solidFill>
                    <a:srgbClr val="FF0000"/>
                  </a:solidFill>
                </a:rPr>
                <a:t>(USER)</a:t>
              </a:r>
              <a:endParaRPr lang="en-US" sz="1400" b="1" dirty="0"/>
            </a:p>
          </p:txBody>
        </p:sp>
        <p:sp>
          <p:nvSpPr>
            <p:cNvPr id="37" name="TextBox 36">
              <a:extLst>
                <a:ext uri="{FF2B5EF4-FFF2-40B4-BE49-F238E27FC236}">
                  <a16:creationId xmlns:a16="http://schemas.microsoft.com/office/drawing/2014/main" id="{C52F3E96-B6FA-444A-B56C-507A8E26D910}"/>
                </a:ext>
              </a:extLst>
            </p:cNvPr>
            <p:cNvSpPr txBox="1"/>
            <p:nvPr/>
          </p:nvSpPr>
          <p:spPr>
            <a:xfrm>
              <a:off x="4780291" y="3593763"/>
              <a:ext cx="2486302" cy="523220"/>
            </a:xfrm>
            <a:prstGeom prst="rect">
              <a:avLst/>
            </a:prstGeom>
            <a:noFill/>
          </p:spPr>
          <p:txBody>
            <a:bodyPr wrap="square">
              <a:spAutoFit/>
            </a:bodyPr>
            <a:lstStyle/>
            <a:p>
              <a:r>
                <a:rPr lang="en-US" sz="1400" b="1" dirty="0">
                  <a:solidFill>
                    <a:srgbClr val="FF0000"/>
                  </a:solidFill>
                </a:rPr>
                <a:t>Modify an existing variable</a:t>
              </a:r>
            </a:p>
            <a:p>
              <a:r>
                <a:rPr lang="en-US" sz="1400" b="1" dirty="0">
                  <a:solidFill>
                    <a:srgbClr val="FF0000"/>
                  </a:solidFill>
                </a:rPr>
                <a:t>(USER)</a:t>
              </a:r>
              <a:endParaRPr lang="en-US" sz="1400" b="1" dirty="0"/>
            </a:p>
          </p:txBody>
        </p:sp>
        <p:cxnSp>
          <p:nvCxnSpPr>
            <p:cNvPr id="38" name="Straight Arrow Connector 37">
              <a:extLst>
                <a:ext uri="{FF2B5EF4-FFF2-40B4-BE49-F238E27FC236}">
                  <a16:creationId xmlns:a16="http://schemas.microsoft.com/office/drawing/2014/main" id="{5A5FA141-0666-427A-A9D8-206115075024}"/>
                </a:ext>
              </a:extLst>
            </p:cNvPr>
            <p:cNvCxnSpPr>
              <a:cxnSpLocks/>
            </p:cNvCxnSpPr>
            <p:nvPr/>
          </p:nvCxnSpPr>
          <p:spPr>
            <a:xfrm>
              <a:off x="5447762" y="3470198"/>
              <a:ext cx="6332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73AA136-C470-45E4-A313-3E46182E5A47}"/>
                </a:ext>
              </a:extLst>
            </p:cNvPr>
            <p:cNvCxnSpPr>
              <a:cxnSpLocks/>
            </p:cNvCxnSpPr>
            <p:nvPr/>
          </p:nvCxnSpPr>
          <p:spPr>
            <a:xfrm flipV="1">
              <a:off x="6831244" y="3593763"/>
              <a:ext cx="336960" cy="26161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A36B7D4-050C-488D-AFE9-D7C35117B563}"/>
                </a:ext>
              </a:extLst>
            </p:cNvPr>
            <p:cNvCxnSpPr>
              <a:cxnSpLocks/>
            </p:cNvCxnSpPr>
            <p:nvPr/>
          </p:nvCxnSpPr>
          <p:spPr>
            <a:xfrm flipV="1">
              <a:off x="7745404" y="3593763"/>
              <a:ext cx="145794" cy="14940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77107FC-2B2B-458B-8AA1-5997DD4E7102}"/>
                </a:ext>
              </a:extLst>
            </p:cNvPr>
            <p:cNvSpPr txBox="1"/>
            <p:nvPr/>
          </p:nvSpPr>
          <p:spPr>
            <a:xfrm>
              <a:off x="7295135" y="3694194"/>
              <a:ext cx="2486302" cy="523220"/>
            </a:xfrm>
            <a:prstGeom prst="rect">
              <a:avLst/>
            </a:prstGeom>
            <a:noFill/>
          </p:spPr>
          <p:txBody>
            <a:bodyPr wrap="square">
              <a:spAutoFit/>
            </a:bodyPr>
            <a:lstStyle/>
            <a:p>
              <a:r>
                <a:rPr lang="en-US" sz="1400" b="1" dirty="0">
                  <a:solidFill>
                    <a:srgbClr val="FF0000"/>
                  </a:solidFill>
                </a:rPr>
                <a:t>Delete a variable</a:t>
              </a:r>
            </a:p>
            <a:p>
              <a:r>
                <a:rPr lang="en-US" sz="1400" b="1" dirty="0">
                  <a:solidFill>
                    <a:srgbClr val="FF0000"/>
                  </a:solidFill>
                </a:rPr>
                <a:t>(USER)</a:t>
              </a:r>
              <a:endParaRPr lang="en-US" sz="1400" b="1" dirty="0"/>
            </a:p>
          </p:txBody>
        </p:sp>
      </p:grpSp>
    </p:spTree>
    <p:extLst>
      <p:ext uri="{BB962C8B-B14F-4D97-AF65-F5344CB8AC3E}">
        <p14:creationId xmlns:p14="http://schemas.microsoft.com/office/powerpoint/2010/main" val="190655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The Command Prompt</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9" name="TextBox 8">
            <a:extLst>
              <a:ext uri="{FF2B5EF4-FFF2-40B4-BE49-F238E27FC236}">
                <a16:creationId xmlns:a16="http://schemas.microsoft.com/office/drawing/2014/main" id="{D3C44040-070B-45CD-A2BB-CFCB75088D4D}"/>
              </a:ext>
            </a:extLst>
          </p:cNvPr>
          <p:cNvSpPr txBox="1"/>
          <p:nvPr/>
        </p:nvSpPr>
        <p:spPr>
          <a:xfrm>
            <a:off x="233351" y="1038401"/>
            <a:ext cx="11725291" cy="923330"/>
          </a:xfrm>
          <a:prstGeom prst="rect">
            <a:avLst/>
          </a:prstGeom>
          <a:noFill/>
        </p:spPr>
        <p:txBody>
          <a:bodyPr wrap="square">
            <a:spAutoFit/>
          </a:bodyPr>
          <a:lstStyle/>
          <a:p>
            <a:r>
              <a:rPr lang="en-US" sz="1800" dirty="0"/>
              <a:t>Usually you’re interacting with your OS through apps with windows, icons, and user interfaces, but you can interact in a more direct way using some kind of command line application. In </a:t>
            </a:r>
            <a:r>
              <a:rPr lang="en-US" sz="1800" b="1" dirty="0">
                <a:solidFill>
                  <a:schemeClr val="accent3"/>
                </a:solidFill>
              </a:rPr>
              <a:t>Windows</a:t>
            </a:r>
            <a:r>
              <a:rPr lang="en-US" sz="1800" dirty="0"/>
              <a:t>, that application is the “Command Prompt” which can be launched in the following way:</a:t>
            </a:r>
            <a:endParaRPr lang="en-US" dirty="0"/>
          </a:p>
        </p:txBody>
      </p:sp>
      <p:pic>
        <p:nvPicPr>
          <p:cNvPr id="8" name="Picture 2">
            <a:extLst>
              <a:ext uri="{FF2B5EF4-FFF2-40B4-BE49-F238E27FC236}">
                <a16:creationId xmlns:a16="http://schemas.microsoft.com/office/drawing/2014/main" id="{B233DE33-E0BD-47C3-9B91-9E6E470B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731" y="35632"/>
            <a:ext cx="711344" cy="71134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B957D363-EA5B-4446-8B6A-21DA64A5AD11}"/>
              </a:ext>
            </a:extLst>
          </p:cNvPr>
          <p:cNvPicPr>
            <a:picLocks noChangeAspect="1"/>
          </p:cNvPicPr>
          <p:nvPr/>
        </p:nvPicPr>
        <p:blipFill rotWithShape="1">
          <a:blip r:embed="rId4"/>
          <a:srcRect t="1197"/>
          <a:stretch/>
        </p:blipFill>
        <p:spPr>
          <a:xfrm>
            <a:off x="3572361" y="2182470"/>
            <a:ext cx="4355212" cy="4509249"/>
          </a:xfrm>
          <a:prstGeom prst="rect">
            <a:avLst/>
          </a:prstGeom>
        </p:spPr>
      </p:pic>
      <p:sp>
        <p:nvSpPr>
          <p:cNvPr id="14" name="TextBox 13">
            <a:extLst>
              <a:ext uri="{FF2B5EF4-FFF2-40B4-BE49-F238E27FC236}">
                <a16:creationId xmlns:a16="http://schemas.microsoft.com/office/drawing/2014/main" id="{D3480414-AA89-4FD5-8B83-529E685AA7AE}"/>
              </a:ext>
            </a:extLst>
          </p:cNvPr>
          <p:cNvSpPr txBox="1"/>
          <p:nvPr/>
        </p:nvSpPr>
        <p:spPr>
          <a:xfrm>
            <a:off x="295348" y="2290956"/>
            <a:ext cx="3277013" cy="1754326"/>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US" dirty="0"/>
              <a:t>Go to the ‘search’ bar in your Windows Taskbar (lower left hand side of your screen)</a:t>
            </a:r>
          </a:p>
          <a:p>
            <a:pPr marL="285750" indent="-285750">
              <a:buClr>
                <a:schemeClr val="accent6"/>
              </a:buClr>
              <a:buFont typeface="Arial" panose="020B0604020202020204" pitchFamily="34" charset="0"/>
              <a:buChar char="•"/>
            </a:pPr>
            <a:r>
              <a:rPr lang="en-US" dirty="0"/>
              <a:t>Start typing ‘command’</a:t>
            </a:r>
          </a:p>
          <a:p>
            <a:pPr marL="285750" indent="-285750">
              <a:buClr>
                <a:schemeClr val="accent6"/>
              </a:buClr>
              <a:buFont typeface="Arial" panose="020B0604020202020204" pitchFamily="34" charset="0"/>
              <a:buChar char="•"/>
            </a:pPr>
            <a:r>
              <a:rPr lang="en-US" dirty="0"/>
              <a:t>Click on ‘command prompt’</a:t>
            </a:r>
          </a:p>
          <a:p>
            <a:pPr>
              <a:buClr>
                <a:schemeClr val="accent6"/>
              </a:buClr>
            </a:pPr>
            <a:endParaRPr lang="en-US" dirty="0"/>
          </a:p>
        </p:txBody>
      </p:sp>
      <p:pic>
        <p:nvPicPr>
          <p:cNvPr id="18" name="Picture 17">
            <a:extLst>
              <a:ext uri="{FF2B5EF4-FFF2-40B4-BE49-F238E27FC236}">
                <a16:creationId xmlns:a16="http://schemas.microsoft.com/office/drawing/2014/main" id="{80360339-0BC2-451F-9AF1-D8987385563D}"/>
              </a:ext>
            </a:extLst>
          </p:cNvPr>
          <p:cNvPicPr>
            <a:picLocks noChangeAspect="1"/>
          </p:cNvPicPr>
          <p:nvPr/>
        </p:nvPicPr>
        <p:blipFill>
          <a:blip r:embed="rId5"/>
          <a:stretch>
            <a:fillRect/>
          </a:stretch>
        </p:blipFill>
        <p:spPr>
          <a:xfrm>
            <a:off x="8230960" y="2946173"/>
            <a:ext cx="3317175" cy="1950097"/>
          </a:xfrm>
          <a:prstGeom prst="rect">
            <a:avLst/>
          </a:prstGeom>
        </p:spPr>
      </p:pic>
      <p:sp>
        <p:nvSpPr>
          <p:cNvPr id="20" name="TextBox 19">
            <a:extLst>
              <a:ext uri="{FF2B5EF4-FFF2-40B4-BE49-F238E27FC236}">
                <a16:creationId xmlns:a16="http://schemas.microsoft.com/office/drawing/2014/main" id="{28A00966-BC14-4324-9132-87737D5BE325}"/>
              </a:ext>
            </a:extLst>
          </p:cNvPr>
          <p:cNvSpPr txBox="1"/>
          <p:nvPr/>
        </p:nvSpPr>
        <p:spPr>
          <a:xfrm>
            <a:off x="8326425" y="2105784"/>
            <a:ext cx="3221710" cy="646331"/>
          </a:xfrm>
          <a:prstGeom prst="rect">
            <a:avLst/>
          </a:prstGeom>
          <a:noFill/>
        </p:spPr>
        <p:txBody>
          <a:bodyPr wrap="square">
            <a:spAutoFit/>
          </a:bodyPr>
          <a:lstStyle/>
          <a:p>
            <a:pPr algn="ctr"/>
            <a:r>
              <a:rPr lang="en-US" dirty="0"/>
              <a:t>Doing so will open a command prompt window:</a:t>
            </a:r>
          </a:p>
        </p:txBody>
      </p:sp>
      <p:grpSp>
        <p:nvGrpSpPr>
          <p:cNvPr id="7" name="Group 6">
            <a:extLst>
              <a:ext uri="{FF2B5EF4-FFF2-40B4-BE49-F238E27FC236}">
                <a16:creationId xmlns:a16="http://schemas.microsoft.com/office/drawing/2014/main" id="{9D41B145-1C8B-4552-B076-39DA58C186A7}"/>
              </a:ext>
            </a:extLst>
          </p:cNvPr>
          <p:cNvGrpSpPr/>
          <p:nvPr/>
        </p:nvGrpSpPr>
        <p:grpSpPr>
          <a:xfrm>
            <a:off x="2346167" y="6409805"/>
            <a:ext cx="6094708" cy="402503"/>
            <a:chOff x="2346167" y="6409805"/>
            <a:chExt cx="6094708" cy="402503"/>
          </a:xfrm>
        </p:grpSpPr>
        <p:sp>
          <p:nvSpPr>
            <p:cNvPr id="5" name="Rectangle 4">
              <a:extLst>
                <a:ext uri="{FF2B5EF4-FFF2-40B4-BE49-F238E27FC236}">
                  <a16:creationId xmlns:a16="http://schemas.microsoft.com/office/drawing/2014/main" id="{E27B7B08-9400-46AC-A931-41AA2FCEA643}"/>
                </a:ext>
              </a:extLst>
            </p:cNvPr>
            <p:cNvSpPr/>
            <p:nvPr/>
          </p:nvSpPr>
          <p:spPr>
            <a:xfrm>
              <a:off x="3549274" y="6419211"/>
              <a:ext cx="371959" cy="393097"/>
            </a:xfrm>
            <a:prstGeom prst="rect">
              <a:avLst/>
            </a:prstGeom>
            <a:noFill/>
            <a:ln w="317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595E4FD-BF0A-4BB9-B058-BF6F4C5B194B}"/>
                </a:ext>
              </a:extLst>
            </p:cNvPr>
            <p:cNvSpPr txBox="1"/>
            <p:nvPr/>
          </p:nvSpPr>
          <p:spPr>
            <a:xfrm>
              <a:off x="2346167" y="6409805"/>
              <a:ext cx="6094708" cy="369332"/>
            </a:xfrm>
            <a:prstGeom prst="rect">
              <a:avLst/>
            </a:prstGeom>
            <a:noFill/>
          </p:spPr>
          <p:txBody>
            <a:bodyPr wrap="square">
              <a:spAutoFit/>
            </a:bodyPr>
            <a:lstStyle/>
            <a:p>
              <a:r>
                <a:rPr lang="en-US" b="1" dirty="0">
                  <a:solidFill>
                    <a:schemeClr val="accent5"/>
                  </a:solidFill>
                </a:rPr>
                <a:t>Right here:</a:t>
              </a:r>
            </a:p>
          </p:txBody>
        </p:sp>
      </p:grpSp>
    </p:spTree>
    <p:extLst>
      <p:ext uri="{BB962C8B-B14F-4D97-AF65-F5344CB8AC3E}">
        <p14:creationId xmlns:p14="http://schemas.microsoft.com/office/powerpoint/2010/main" val="381291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The </a:t>
            </a:r>
            <a:r>
              <a:rPr lang="en-US" sz="4800" b="1" dirty="0">
                <a:solidFill>
                  <a:schemeClr val="accent6">
                    <a:lumMod val="20000"/>
                    <a:lumOff val="80000"/>
                  </a:schemeClr>
                </a:solidFill>
                <a:latin typeface="+mn-lt"/>
                <a:ea typeface="+mn-ea"/>
                <a:cs typeface="+mn-cs"/>
              </a:rPr>
              <a:t>Admin</a:t>
            </a:r>
            <a:r>
              <a:rPr lang="en-US" sz="4800" b="1" dirty="0">
                <a:solidFill>
                  <a:schemeClr val="accent1"/>
                </a:solidFill>
                <a:latin typeface="+mn-lt"/>
                <a:ea typeface="+mn-ea"/>
                <a:cs typeface="+mn-cs"/>
              </a:rPr>
              <a:t> Command Prompt</a:t>
            </a:r>
          </a:p>
        </p:txBody>
      </p:sp>
      <p:cxnSp>
        <p:nvCxnSpPr>
          <p:cNvPr id="4" name="Straight Connector 3">
            <a:extLst>
              <a:ext uri="{FF2B5EF4-FFF2-40B4-BE49-F238E27FC236}">
                <a16:creationId xmlns:a16="http://schemas.microsoft.com/office/drawing/2014/main" id="{881F3643-DBEC-4622-9705-3E5624A1D8DE}"/>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pic>
        <p:nvPicPr>
          <p:cNvPr id="8" name="Picture 2">
            <a:extLst>
              <a:ext uri="{FF2B5EF4-FFF2-40B4-BE49-F238E27FC236}">
                <a16:creationId xmlns:a16="http://schemas.microsoft.com/office/drawing/2014/main" id="{B233DE33-E0BD-47C3-9B91-9E6E470B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731" y="35632"/>
            <a:ext cx="711344" cy="7113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elete System32">
            <a:extLst>
              <a:ext uri="{FF2B5EF4-FFF2-40B4-BE49-F238E27FC236}">
                <a16:creationId xmlns:a16="http://schemas.microsoft.com/office/drawing/2014/main" id="{66587E0A-3C3D-4D83-B798-2FB726BA3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1259" y="949385"/>
            <a:ext cx="4014816" cy="2258334"/>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56D5DF1-6388-4DAD-B7D6-C26C10561D4B}"/>
              </a:ext>
            </a:extLst>
          </p:cNvPr>
          <p:cNvSpPr txBox="1"/>
          <p:nvPr/>
        </p:nvSpPr>
        <p:spPr>
          <a:xfrm>
            <a:off x="7841259" y="3219245"/>
            <a:ext cx="4014816" cy="3524042"/>
          </a:xfrm>
          <a:prstGeom prst="rect">
            <a:avLst/>
          </a:prstGeom>
          <a:noFill/>
        </p:spPr>
        <p:txBody>
          <a:bodyPr wrap="square">
            <a:spAutoFit/>
          </a:bodyPr>
          <a:lstStyle/>
          <a:p>
            <a:r>
              <a:rPr lang="en-US" sz="1200" dirty="0"/>
              <a:t>“</a:t>
            </a:r>
            <a:r>
              <a:rPr lang="en-US" sz="1200" dirty="0">
                <a:solidFill>
                  <a:schemeClr val="accent6">
                    <a:lumMod val="20000"/>
                    <a:lumOff val="80000"/>
                  </a:schemeClr>
                </a:solidFill>
              </a:rPr>
              <a:t>Delete System 32</a:t>
            </a:r>
            <a:r>
              <a:rPr lang="en-US" sz="1200" dirty="0"/>
              <a:t>” is an ancient trolling technique from the early days of the Internet in which inexperienced users (n00bz) are tricked into deleting  C:\Windows\System32.  Windows needs System32 to function, so this “practical joke” can cause serious problems on someone’s computer. </a:t>
            </a:r>
          </a:p>
          <a:p>
            <a:endParaRPr lang="en-US" sz="300" dirty="0"/>
          </a:p>
          <a:p>
            <a:r>
              <a:rPr lang="en-US" sz="1200" dirty="0">
                <a:solidFill>
                  <a:schemeClr val="accent3"/>
                </a:solidFill>
              </a:rPr>
              <a:t>The </a:t>
            </a:r>
            <a:r>
              <a:rPr lang="en-US" sz="1200" b="1" dirty="0">
                <a:solidFill>
                  <a:schemeClr val="accent6">
                    <a:lumMod val="20000"/>
                    <a:lumOff val="80000"/>
                  </a:schemeClr>
                </a:solidFill>
              </a:rPr>
              <a:t>Admin Command prompt</a:t>
            </a:r>
            <a:r>
              <a:rPr lang="en-US" sz="1200" dirty="0">
                <a:solidFill>
                  <a:schemeClr val="accent3"/>
                </a:solidFill>
              </a:rPr>
              <a:t> provides a sort of mental ‘</a:t>
            </a:r>
            <a:r>
              <a:rPr lang="en-US" sz="1200" dirty="0">
                <a:solidFill>
                  <a:schemeClr val="accent2">
                    <a:lumMod val="20000"/>
                    <a:lumOff val="80000"/>
                  </a:schemeClr>
                </a:solidFill>
              </a:rPr>
              <a:t>safety check</a:t>
            </a:r>
            <a:r>
              <a:rPr lang="en-US" sz="1200" dirty="0">
                <a:solidFill>
                  <a:schemeClr val="accent3"/>
                </a:solidFill>
              </a:rPr>
              <a:t>’ because it allows you to make modifications to critical system files that aren’t allowed in </a:t>
            </a:r>
            <a:r>
              <a:rPr lang="en-US" sz="1200" b="1" dirty="0">
                <a:solidFill>
                  <a:schemeClr val="accent6">
                    <a:lumMod val="20000"/>
                    <a:lumOff val="80000"/>
                  </a:schemeClr>
                </a:solidFill>
              </a:rPr>
              <a:t>Command Prompt</a:t>
            </a:r>
            <a:r>
              <a:rPr lang="en-US" sz="1200" dirty="0">
                <a:solidFill>
                  <a:schemeClr val="accent3"/>
                </a:solidFill>
              </a:rPr>
              <a:t>.</a:t>
            </a:r>
          </a:p>
          <a:p>
            <a:endParaRPr lang="en-US" sz="1200" dirty="0"/>
          </a:p>
          <a:p>
            <a:endParaRPr lang="en-US" dirty="0"/>
          </a:p>
          <a:p>
            <a:endParaRPr lang="en-US" sz="1200" dirty="0"/>
          </a:p>
          <a:p>
            <a:endParaRPr lang="en-US" sz="1200" dirty="0"/>
          </a:p>
          <a:p>
            <a:endParaRPr lang="en-US" sz="1200" dirty="0"/>
          </a:p>
          <a:p>
            <a:r>
              <a:rPr lang="en-US" sz="1200" dirty="0"/>
              <a:t> </a:t>
            </a:r>
          </a:p>
          <a:p>
            <a:endParaRPr lang="en-US" sz="1200" b="1" dirty="0"/>
          </a:p>
          <a:p>
            <a:r>
              <a:rPr lang="en-US" sz="1200" dirty="0"/>
              <a:t>Note that, above, the normal </a:t>
            </a:r>
            <a:r>
              <a:rPr lang="en-US" sz="1200" dirty="0">
                <a:solidFill>
                  <a:schemeClr val="accent6">
                    <a:lumMod val="20000"/>
                    <a:lumOff val="80000"/>
                  </a:schemeClr>
                </a:solidFill>
              </a:rPr>
              <a:t>Command Prompt</a:t>
            </a:r>
            <a:r>
              <a:rPr lang="en-US" sz="1200" dirty="0"/>
              <a:t> denies access to System32. The </a:t>
            </a:r>
            <a:r>
              <a:rPr lang="en-US" sz="1200" b="1" dirty="0">
                <a:solidFill>
                  <a:schemeClr val="accent6">
                    <a:lumMod val="20000"/>
                    <a:lumOff val="80000"/>
                  </a:schemeClr>
                </a:solidFill>
              </a:rPr>
              <a:t>Admin Command Prompt</a:t>
            </a:r>
            <a:r>
              <a:rPr lang="en-US" sz="1200" dirty="0"/>
              <a:t> would have allowed that command. Be careful (never feed trolls)!</a:t>
            </a:r>
          </a:p>
        </p:txBody>
      </p:sp>
      <p:pic>
        <p:nvPicPr>
          <p:cNvPr id="7" name="Picture 6">
            <a:extLst>
              <a:ext uri="{FF2B5EF4-FFF2-40B4-BE49-F238E27FC236}">
                <a16:creationId xmlns:a16="http://schemas.microsoft.com/office/drawing/2014/main" id="{7C34165F-6C4F-4D3D-900C-F25F0D0AE5A5}"/>
              </a:ext>
            </a:extLst>
          </p:cNvPr>
          <p:cNvPicPr>
            <a:picLocks noChangeAspect="1"/>
          </p:cNvPicPr>
          <p:nvPr/>
        </p:nvPicPr>
        <p:blipFill rotWithShape="1">
          <a:blip r:embed="rId5"/>
          <a:srcRect l="1" t="4202" r="2411" b="5545"/>
          <a:stretch/>
        </p:blipFill>
        <p:spPr>
          <a:xfrm>
            <a:off x="8206277" y="4819408"/>
            <a:ext cx="3216634" cy="1278612"/>
          </a:xfrm>
          <a:prstGeom prst="rect">
            <a:avLst/>
          </a:prstGeom>
        </p:spPr>
      </p:pic>
      <p:sp>
        <p:nvSpPr>
          <p:cNvPr id="21" name="TextBox 20">
            <a:extLst>
              <a:ext uri="{FF2B5EF4-FFF2-40B4-BE49-F238E27FC236}">
                <a16:creationId xmlns:a16="http://schemas.microsoft.com/office/drawing/2014/main" id="{0ADDDA42-1DC3-48DD-A8B1-CBF2F54B9986}"/>
              </a:ext>
            </a:extLst>
          </p:cNvPr>
          <p:cNvSpPr txBox="1"/>
          <p:nvPr/>
        </p:nvSpPr>
        <p:spPr>
          <a:xfrm>
            <a:off x="9184683" y="2360144"/>
            <a:ext cx="2408049" cy="369332"/>
          </a:xfrm>
          <a:prstGeom prst="rect">
            <a:avLst/>
          </a:prstGeom>
          <a:solidFill>
            <a:schemeClr val="bg1">
              <a:alpha val="31000"/>
            </a:schemeClr>
          </a:solidFill>
        </p:spPr>
        <p:txBody>
          <a:bodyPr wrap="square">
            <a:spAutoFit/>
          </a:bodyPr>
          <a:lstStyle/>
          <a:p>
            <a:r>
              <a:rPr lang="en-US" b="1" dirty="0">
                <a:solidFill>
                  <a:schemeClr val="accent5"/>
                </a:solidFill>
              </a:rPr>
              <a:t>Seriously, don’t do this.</a:t>
            </a:r>
          </a:p>
        </p:txBody>
      </p:sp>
      <p:cxnSp>
        <p:nvCxnSpPr>
          <p:cNvPr id="22" name="Straight Arrow Connector 21">
            <a:extLst>
              <a:ext uri="{FF2B5EF4-FFF2-40B4-BE49-F238E27FC236}">
                <a16:creationId xmlns:a16="http://schemas.microsoft.com/office/drawing/2014/main" id="{968B12DF-7424-493D-ABAF-FAA91547702D}"/>
              </a:ext>
            </a:extLst>
          </p:cNvPr>
          <p:cNvCxnSpPr>
            <a:cxnSpLocks/>
          </p:cNvCxnSpPr>
          <p:nvPr/>
        </p:nvCxnSpPr>
        <p:spPr>
          <a:xfrm flipH="1" flipV="1">
            <a:off x="9066509" y="2216258"/>
            <a:ext cx="619932" cy="1925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25" name="Picture 24">
            <a:extLst>
              <a:ext uri="{FF2B5EF4-FFF2-40B4-BE49-F238E27FC236}">
                <a16:creationId xmlns:a16="http://schemas.microsoft.com/office/drawing/2014/main" id="{5DB12562-E6D7-4EC6-89FA-2712FA2286F2}"/>
              </a:ext>
            </a:extLst>
          </p:cNvPr>
          <p:cNvPicPr>
            <a:picLocks noChangeAspect="1"/>
          </p:cNvPicPr>
          <p:nvPr/>
        </p:nvPicPr>
        <p:blipFill rotWithShape="1">
          <a:blip r:embed="rId6"/>
          <a:srcRect t="1197"/>
          <a:stretch/>
        </p:blipFill>
        <p:spPr>
          <a:xfrm>
            <a:off x="233354" y="1719173"/>
            <a:ext cx="4355212" cy="4509249"/>
          </a:xfrm>
          <a:prstGeom prst="rect">
            <a:avLst/>
          </a:prstGeom>
        </p:spPr>
      </p:pic>
      <p:sp>
        <p:nvSpPr>
          <p:cNvPr id="27" name="TextBox 26">
            <a:extLst>
              <a:ext uri="{FF2B5EF4-FFF2-40B4-BE49-F238E27FC236}">
                <a16:creationId xmlns:a16="http://schemas.microsoft.com/office/drawing/2014/main" id="{4EEEF511-9BB3-4A6C-B74C-2D81FDDCE523}"/>
              </a:ext>
            </a:extLst>
          </p:cNvPr>
          <p:cNvSpPr txBox="1"/>
          <p:nvPr/>
        </p:nvSpPr>
        <p:spPr>
          <a:xfrm>
            <a:off x="233354" y="924453"/>
            <a:ext cx="4457784" cy="646331"/>
          </a:xfrm>
          <a:prstGeom prst="rect">
            <a:avLst/>
          </a:prstGeom>
          <a:noFill/>
        </p:spPr>
        <p:txBody>
          <a:bodyPr wrap="square">
            <a:spAutoFit/>
          </a:bodyPr>
          <a:lstStyle/>
          <a:p>
            <a:pPr algn="ctr"/>
            <a:r>
              <a:rPr lang="en-US" sz="1800" b="1" dirty="0">
                <a:solidFill>
                  <a:schemeClr val="accent6">
                    <a:lumMod val="40000"/>
                    <a:lumOff val="60000"/>
                  </a:schemeClr>
                </a:solidFill>
              </a:rPr>
              <a:t>Admin Command Prompt</a:t>
            </a:r>
            <a:r>
              <a:rPr lang="en-US" sz="1800" dirty="0">
                <a:solidFill>
                  <a:schemeClr val="accent6">
                    <a:lumMod val="40000"/>
                    <a:lumOff val="60000"/>
                  </a:schemeClr>
                </a:solidFill>
              </a:rPr>
              <a:t> </a:t>
            </a:r>
            <a:r>
              <a:rPr lang="en-US" sz="1800" dirty="0"/>
              <a:t>is reserved for commands that modify critical Windows files.</a:t>
            </a:r>
            <a:endParaRPr lang="en-US" dirty="0"/>
          </a:p>
        </p:txBody>
      </p:sp>
      <p:sp>
        <p:nvSpPr>
          <p:cNvPr id="28" name="TextBox 27">
            <a:extLst>
              <a:ext uri="{FF2B5EF4-FFF2-40B4-BE49-F238E27FC236}">
                <a16:creationId xmlns:a16="http://schemas.microsoft.com/office/drawing/2014/main" id="{E0EA4B1D-05C4-48DE-BCAA-101F8AD3E6D9}"/>
              </a:ext>
            </a:extLst>
          </p:cNvPr>
          <p:cNvSpPr txBox="1"/>
          <p:nvPr/>
        </p:nvSpPr>
        <p:spPr>
          <a:xfrm>
            <a:off x="4588566" y="1651151"/>
            <a:ext cx="3277013" cy="2862322"/>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US" dirty="0"/>
              <a:t>Open an </a:t>
            </a:r>
            <a:r>
              <a:rPr lang="en-US" b="1" dirty="0">
                <a:solidFill>
                  <a:schemeClr val="accent6">
                    <a:lumMod val="60000"/>
                    <a:lumOff val="40000"/>
                  </a:schemeClr>
                </a:solidFill>
              </a:rPr>
              <a:t>Admin Command Prompt</a:t>
            </a:r>
            <a:r>
              <a:rPr lang="en-US" dirty="0">
                <a:solidFill>
                  <a:schemeClr val="accent6">
                    <a:lumMod val="60000"/>
                    <a:lumOff val="40000"/>
                  </a:schemeClr>
                </a:solidFill>
              </a:rPr>
              <a:t> </a:t>
            </a:r>
            <a:r>
              <a:rPr lang="en-US" dirty="0"/>
              <a:t>by right-clicking here</a:t>
            </a:r>
          </a:p>
          <a:p>
            <a:pPr marL="285750" indent="-285750">
              <a:buClr>
                <a:schemeClr val="accent6"/>
              </a:buClr>
              <a:buFont typeface="Arial" panose="020B0604020202020204" pitchFamily="34" charset="0"/>
              <a:buChar char="•"/>
            </a:pPr>
            <a:r>
              <a:rPr lang="en-US" dirty="0"/>
              <a:t>…or by clicking here</a:t>
            </a:r>
          </a:p>
          <a:p>
            <a:pPr marL="285750" indent="-285750">
              <a:buClr>
                <a:schemeClr val="accent6"/>
              </a:buClr>
              <a:buFont typeface="Arial" panose="020B0604020202020204" pitchFamily="34" charset="0"/>
              <a:buChar char="•"/>
            </a:pPr>
            <a:r>
              <a:rPr lang="en-US" dirty="0"/>
              <a:t>You must be logged into your Windows computer as a user who has Administrator privileges, otherwise this won’t work.</a:t>
            </a:r>
          </a:p>
          <a:p>
            <a:pPr marL="285750" indent="-285750">
              <a:buClr>
                <a:schemeClr val="accent6"/>
              </a:buClr>
              <a:buFont typeface="Arial" panose="020B0604020202020204" pitchFamily="34" charset="0"/>
              <a:buChar char="•"/>
            </a:pPr>
            <a:endParaRPr lang="en-US" dirty="0"/>
          </a:p>
          <a:p>
            <a:pPr>
              <a:buClr>
                <a:schemeClr val="accent6"/>
              </a:buClr>
            </a:pPr>
            <a:endParaRPr lang="en-US" dirty="0"/>
          </a:p>
        </p:txBody>
      </p:sp>
      <p:cxnSp>
        <p:nvCxnSpPr>
          <p:cNvPr id="29" name="Straight Arrow Connector 28">
            <a:extLst>
              <a:ext uri="{FF2B5EF4-FFF2-40B4-BE49-F238E27FC236}">
                <a16:creationId xmlns:a16="http://schemas.microsoft.com/office/drawing/2014/main" id="{E5F0CF73-DFC1-4E3B-819A-4F374E19FA37}"/>
              </a:ext>
            </a:extLst>
          </p:cNvPr>
          <p:cNvCxnSpPr>
            <a:cxnSpLocks/>
          </p:cNvCxnSpPr>
          <p:nvPr/>
        </p:nvCxnSpPr>
        <p:spPr>
          <a:xfrm flipH="1">
            <a:off x="1883044" y="2078552"/>
            <a:ext cx="2966294" cy="382383"/>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31" name="Straight Arrow Connector 30">
            <a:extLst>
              <a:ext uri="{FF2B5EF4-FFF2-40B4-BE49-F238E27FC236}">
                <a16:creationId xmlns:a16="http://schemas.microsoft.com/office/drawing/2014/main" id="{1AC603BF-65C7-4266-AA6D-CDE4F471375F}"/>
              </a:ext>
            </a:extLst>
          </p:cNvPr>
          <p:cNvCxnSpPr>
            <a:cxnSpLocks/>
          </p:cNvCxnSpPr>
          <p:nvPr/>
        </p:nvCxnSpPr>
        <p:spPr>
          <a:xfrm flipH="1">
            <a:off x="3430068" y="2460935"/>
            <a:ext cx="1480514" cy="118363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CE0CFD2F-B4A8-49B9-9C4D-308DA5986DDB}"/>
              </a:ext>
            </a:extLst>
          </p:cNvPr>
          <p:cNvSpPr txBox="1"/>
          <p:nvPr/>
        </p:nvSpPr>
        <p:spPr>
          <a:xfrm>
            <a:off x="4970833" y="4291362"/>
            <a:ext cx="2608661" cy="1938992"/>
          </a:xfrm>
          <a:prstGeom prst="rect">
            <a:avLst/>
          </a:prstGeom>
          <a:noFill/>
        </p:spPr>
        <p:txBody>
          <a:bodyPr wrap="square">
            <a:spAutoFit/>
          </a:bodyPr>
          <a:lstStyle/>
          <a:p>
            <a:pPr algn="ctr"/>
            <a:r>
              <a:rPr lang="en-US" sz="2000" u="sng" dirty="0">
                <a:solidFill>
                  <a:schemeClr val="accent6">
                    <a:lumMod val="20000"/>
                    <a:lumOff val="80000"/>
                  </a:schemeClr>
                </a:solidFill>
              </a:rPr>
              <a:t>You often need </a:t>
            </a:r>
            <a:r>
              <a:rPr lang="en-US" sz="2000" b="1" u="sng" dirty="0">
                <a:solidFill>
                  <a:schemeClr val="accent6">
                    <a:lumMod val="60000"/>
                    <a:lumOff val="40000"/>
                  </a:schemeClr>
                </a:solidFill>
              </a:rPr>
              <a:t>Admin Command Prompt </a:t>
            </a:r>
            <a:r>
              <a:rPr lang="en-US" sz="2000" u="sng" dirty="0">
                <a:solidFill>
                  <a:schemeClr val="accent6">
                    <a:lumMod val="20000"/>
                    <a:lumOff val="80000"/>
                  </a:schemeClr>
                </a:solidFill>
              </a:rPr>
              <a:t>when installing or configuring software but be extra careful when you’re using it!</a:t>
            </a:r>
            <a:endParaRPr lang="en-US" sz="2000" dirty="0">
              <a:solidFill>
                <a:schemeClr val="accent6">
                  <a:lumMod val="20000"/>
                  <a:lumOff val="80000"/>
                </a:schemeClr>
              </a:solidFill>
            </a:endParaRPr>
          </a:p>
        </p:txBody>
      </p:sp>
    </p:spTree>
    <p:extLst>
      <p:ext uri="{BB962C8B-B14F-4D97-AF65-F5344CB8AC3E}">
        <p14:creationId xmlns:p14="http://schemas.microsoft.com/office/powerpoint/2010/main" val="67149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B233DE33-E0BD-47C3-9B91-9E6E470B10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44731" y="35632"/>
            <a:ext cx="711344" cy="71134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F458C9B6-5E9D-4FCD-B11F-FE0A5C35A21B}"/>
              </a:ext>
            </a:extLst>
          </p:cNvPr>
          <p:cNvPicPr>
            <a:picLocks noChangeAspect="1"/>
          </p:cNvPicPr>
          <p:nvPr/>
        </p:nvPicPr>
        <p:blipFill>
          <a:blip r:embed="rId4"/>
          <a:stretch>
            <a:fillRect/>
          </a:stretch>
        </p:blipFill>
        <p:spPr>
          <a:xfrm>
            <a:off x="233353" y="1369180"/>
            <a:ext cx="5181617" cy="4900378"/>
          </a:xfrm>
          <a:prstGeom prst="rect">
            <a:avLst/>
          </a:prstGeom>
        </p:spPr>
      </p:pic>
      <p:sp>
        <p:nvSpPr>
          <p:cNvPr id="17" name="Title 1">
            <a:extLst>
              <a:ext uri="{FF2B5EF4-FFF2-40B4-BE49-F238E27FC236}">
                <a16:creationId xmlns:a16="http://schemas.microsoft.com/office/drawing/2014/main" id="{B67CD699-1390-44A2-B1E6-4BFC8ECA0A0C}"/>
              </a:ext>
            </a:extLst>
          </p:cNvPr>
          <p:cNvSpPr>
            <a:spLocks noGrp="1"/>
          </p:cNvSpPr>
          <p:nvPr>
            <p:ph type="title"/>
          </p:nvPr>
        </p:nvSpPr>
        <p:spPr>
          <a:xfrm>
            <a:off x="233353" y="57795"/>
            <a:ext cx="11725291" cy="845971"/>
          </a:xfrm>
        </p:spPr>
        <p:txBody>
          <a:bodyPr>
            <a:normAutofit/>
          </a:bodyPr>
          <a:lstStyle/>
          <a:p>
            <a:pPr algn="ctr"/>
            <a:r>
              <a:rPr lang="en-US" sz="4800" b="1" dirty="0">
                <a:solidFill>
                  <a:schemeClr val="accent1"/>
                </a:solidFill>
                <a:latin typeface="+mn-lt"/>
                <a:ea typeface="+mn-ea"/>
                <a:cs typeface="+mn-cs"/>
              </a:rPr>
              <a:t>Fetch an Env Var with </a:t>
            </a:r>
            <a:r>
              <a:rPr lang="en-US" sz="4800" b="1" dirty="0">
                <a:solidFill>
                  <a:schemeClr val="accent2"/>
                </a:solidFill>
                <a:latin typeface="+mn-lt"/>
                <a:ea typeface="+mn-ea"/>
                <a:cs typeface="+mn-cs"/>
              </a:rPr>
              <a:t>echo</a:t>
            </a:r>
          </a:p>
        </p:txBody>
      </p:sp>
      <p:cxnSp>
        <p:nvCxnSpPr>
          <p:cNvPr id="21" name="Straight Connector 20">
            <a:extLst>
              <a:ext uri="{FF2B5EF4-FFF2-40B4-BE49-F238E27FC236}">
                <a16:creationId xmlns:a16="http://schemas.microsoft.com/office/drawing/2014/main" id="{C98D32BB-3BCE-4FAF-A3A7-E3EFC168A9DC}"/>
              </a:ext>
            </a:extLst>
          </p:cNvPr>
          <p:cNvCxnSpPr>
            <a:cxnSpLocks/>
          </p:cNvCxnSpPr>
          <p:nvPr/>
        </p:nvCxnSpPr>
        <p:spPr>
          <a:xfrm>
            <a:off x="233353" y="848180"/>
            <a:ext cx="11725291" cy="0"/>
          </a:xfrm>
          <a:prstGeom prst="line">
            <a:avLst/>
          </a:prstGeom>
          <a:ln w="19050">
            <a:solidFill>
              <a:schemeClr val="accent6"/>
            </a:solidFill>
          </a:ln>
        </p:spPr>
        <p:style>
          <a:lnRef idx="1">
            <a:schemeClr val="accent3"/>
          </a:lnRef>
          <a:fillRef idx="0">
            <a:schemeClr val="accent3"/>
          </a:fillRef>
          <a:effectRef idx="0">
            <a:schemeClr val="accent3"/>
          </a:effectRef>
          <a:fontRef idx="minor">
            <a:schemeClr val="tx1"/>
          </a:fontRef>
        </p:style>
      </p:cxnSp>
      <p:sp>
        <p:nvSpPr>
          <p:cNvPr id="22" name="TextBox 21">
            <a:extLst>
              <a:ext uri="{FF2B5EF4-FFF2-40B4-BE49-F238E27FC236}">
                <a16:creationId xmlns:a16="http://schemas.microsoft.com/office/drawing/2014/main" id="{21309F7B-ABDC-48FD-A45D-47CDBBC5BEF9}"/>
              </a:ext>
            </a:extLst>
          </p:cNvPr>
          <p:cNvSpPr txBox="1"/>
          <p:nvPr/>
        </p:nvSpPr>
        <p:spPr>
          <a:xfrm>
            <a:off x="5761367" y="1255223"/>
            <a:ext cx="6200143" cy="1754326"/>
          </a:xfrm>
          <a:prstGeom prst="rect">
            <a:avLst/>
          </a:prstGeom>
          <a:noFill/>
        </p:spPr>
        <p:txBody>
          <a:bodyPr wrap="square" rtlCol="0">
            <a:spAutoFit/>
          </a:bodyPr>
          <a:lstStyle/>
          <a:p>
            <a:pPr marL="285750" indent="-285750">
              <a:buClr>
                <a:schemeClr val="accent6"/>
              </a:buClr>
              <a:buFont typeface="Arial" panose="020B0604020202020204" pitchFamily="34" charset="0"/>
              <a:buChar char="•"/>
            </a:pPr>
            <a:r>
              <a:rPr lang="en-US" dirty="0"/>
              <a:t>Take a look at all of the environmental variables you see in your Environmental Variables control panel and pick one from the </a:t>
            </a:r>
            <a:r>
              <a:rPr lang="en-US" b="1" u="sng" dirty="0">
                <a:solidFill>
                  <a:schemeClr val="accent6">
                    <a:lumMod val="20000"/>
                    <a:lumOff val="80000"/>
                  </a:schemeClr>
                </a:solidFill>
              </a:rPr>
              <a:t>User Variables</a:t>
            </a:r>
            <a:r>
              <a:rPr lang="en-US" dirty="0"/>
              <a:t> list (it doesn’t matter which)</a:t>
            </a:r>
          </a:p>
          <a:p>
            <a:pPr marL="285750" indent="-285750">
              <a:buClr>
                <a:schemeClr val="accent6"/>
              </a:buClr>
              <a:buFont typeface="Arial" panose="020B0604020202020204" pitchFamily="34" charset="0"/>
              <a:buChar char="•"/>
            </a:pPr>
            <a:r>
              <a:rPr lang="en-US" dirty="0"/>
              <a:t>I picked “</a:t>
            </a:r>
            <a:r>
              <a:rPr lang="en-US" b="1" dirty="0">
                <a:solidFill>
                  <a:srgbClr val="FFFF00"/>
                </a:solidFill>
              </a:rPr>
              <a:t>TEMP</a:t>
            </a:r>
            <a:r>
              <a:rPr lang="en-US" dirty="0"/>
              <a:t>”, which is a variable that tells Windows where to look for temporary files that different apps create &amp; delete all the time when I’m running them while logged in as “Jake”.</a:t>
            </a:r>
          </a:p>
        </p:txBody>
      </p:sp>
      <p:sp>
        <p:nvSpPr>
          <p:cNvPr id="23" name="TextBox 22">
            <a:extLst>
              <a:ext uri="{FF2B5EF4-FFF2-40B4-BE49-F238E27FC236}">
                <a16:creationId xmlns:a16="http://schemas.microsoft.com/office/drawing/2014/main" id="{A0CCF8F9-AF4A-468D-86EC-C4C111D0341D}"/>
              </a:ext>
            </a:extLst>
          </p:cNvPr>
          <p:cNvSpPr txBox="1"/>
          <p:nvPr/>
        </p:nvSpPr>
        <p:spPr>
          <a:xfrm>
            <a:off x="5764233" y="3270583"/>
            <a:ext cx="4506260" cy="646331"/>
          </a:xfrm>
          <a:prstGeom prst="rect">
            <a:avLst/>
          </a:prstGeom>
          <a:noFill/>
        </p:spPr>
        <p:txBody>
          <a:bodyPr wrap="square">
            <a:spAutoFit/>
          </a:bodyPr>
          <a:lstStyle/>
          <a:p>
            <a:r>
              <a:rPr lang="en-US" dirty="0"/>
              <a:t>From my command prompt, I’m going to print the value of </a:t>
            </a:r>
            <a:r>
              <a:rPr lang="en-US" b="1" dirty="0">
                <a:solidFill>
                  <a:srgbClr val="FFFF00"/>
                </a:solidFill>
              </a:rPr>
              <a:t>TEMP</a:t>
            </a:r>
            <a:r>
              <a:rPr lang="en-US" dirty="0"/>
              <a:t> to my terminal window:</a:t>
            </a:r>
          </a:p>
        </p:txBody>
      </p:sp>
      <p:pic>
        <p:nvPicPr>
          <p:cNvPr id="11" name="Picture 10">
            <a:extLst>
              <a:ext uri="{FF2B5EF4-FFF2-40B4-BE49-F238E27FC236}">
                <a16:creationId xmlns:a16="http://schemas.microsoft.com/office/drawing/2014/main" id="{4864D982-0E18-4D95-A43D-3B09205DAB30}"/>
              </a:ext>
            </a:extLst>
          </p:cNvPr>
          <p:cNvPicPr>
            <a:picLocks noChangeAspect="1"/>
          </p:cNvPicPr>
          <p:nvPr/>
        </p:nvPicPr>
        <p:blipFill>
          <a:blip r:embed="rId5"/>
          <a:stretch>
            <a:fillRect/>
          </a:stretch>
        </p:blipFill>
        <p:spPr>
          <a:xfrm>
            <a:off x="5838341" y="3916914"/>
            <a:ext cx="4039164" cy="2238687"/>
          </a:xfrm>
          <a:prstGeom prst="rect">
            <a:avLst/>
          </a:prstGeom>
        </p:spPr>
      </p:pic>
      <p:sp>
        <p:nvSpPr>
          <p:cNvPr id="24" name="Rectangle 23">
            <a:extLst>
              <a:ext uri="{FF2B5EF4-FFF2-40B4-BE49-F238E27FC236}">
                <a16:creationId xmlns:a16="http://schemas.microsoft.com/office/drawing/2014/main" id="{01CC7809-D782-433F-A21A-02542B785CC8}"/>
              </a:ext>
            </a:extLst>
          </p:cNvPr>
          <p:cNvSpPr/>
          <p:nvPr/>
        </p:nvSpPr>
        <p:spPr>
          <a:xfrm>
            <a:off x="5865499" y="4656550"/>
            <a:ext cx="1863272" cy="398178"/>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29199AF-B6BB-43A9-ABFE-7E70A5150247}"/>
              </a:ext>
            </a:extLst>
          </p:cNvPr>
          <p:cNvSpPr txBox="1"/>
          <p:nvPr/>
        </p:nvSpPr>
        <p:spPr>
          <a:xfrm>
            <a:off x="9975521" y="4167167"/>
            <a:ext cx="2072503" cy="1754326"/>
          </a:xfrm>
          <a:prstGeom prst="rect">
            <a:avLst/>
          </a:prstGeom>
          <a:noFill/>
        </p:spPr>
        <p:txBody>
          <a:bodyPr wrap="square">
            <a:spAutoFit/>
          </a:bodyPr>
          <a:lstStyle/>
          <a:p>
            <a:r>
              <a:rPr lang="en-US" dirty="0"/>
              <a:t>…that didn’t quite work… </a:t>
            </a:r>
            <a:r>
              <a:rPr lang="en-US" b="1" dirty="0">
                <a:solidFill>
                  <a:schemeClr val="accent2"/>
                </a:solidFill>
              </a:rPr>
              <a:t>echo</a:t>
            </a:r>
            <a:r>
              <a:rPr lang="en-US" dirty="0">
                <a:solidFill>
                  <a:schemeClr val="accent2"/>
                </a:solidFill>
              </a:rPr>
              <a:t> </a:t>
            </a:r>
            <a:r>
              <a:rPr lang="en-US" b="1" dirty="0">
                <a:solidFill>
                  <a:schemeClr val="accent2"/>
                </a:solidFill>
              </a:rPr>
              <a:t>TEMP</a:t>
            </a:r>
            <a:r>
              <a:rPr lang="en-US" dirty="0">
                <a:solidFill>
                  <a:schemeClr val="accent2"/>
                </a:solidFill>
              </a:rPr>
              <a:t> </a:t>
            </a:r>
            <a:r>
              <a:rPr lang="en-US" dirty="0"/>
              <a:t>just printed out “TEMP” instead of the value I was looking for.</a:t>
            </a:r>
          </a:p>
        </p:txBody>
      </p:sp>
      <p:cxnSp>
        <p:nvCxnSpPr>
          <p:cNvPr id="13" name="Straight Arrow Connector 12">
            <a:extLst>
              <a:ext uri="{FF2B5EF4-FFF2-40B4-BE49-F238E27FC236}">
                <a16:creationId xmlns:a16="http://schemas.microsoft.com/office/drawing/2014/main" id="{5C288957-0FD7-4FCD-8A31-0001A20A783F}"/>
              </a:ext>
            </a:extLst>
          </p:cNvPr>
          <p:cNvCxnSpPr/>
          <p:nvPr/>
        </p:nvCxnSpPr>
        <p:spPr>
          <a:xfrm flipH="1">
            <a:off x="7937998" y="4489039"/>
            <a:ext cx="2013615" cy="36660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99816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6268</TotalTime>
  <Words>2235</Words>
  <Application>Microsoft Office PowerPoint</Application>
  <PresentationFormat>Widescreen</PresentationFormat>
  <Paragraphs>189</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Courier New</vt:lpstr>
      <vt:lpstr>OCR A Extended</vt:lpstr>
      <vt:lpstr>Open Sans SemiBold</vt:lpstr>
      <vt:lpstr>Office Theme</vt:lpstr>
      <vt:lpstr>Jake Vestal</vt:lpstr>
      <vt:lpstr>In this Video</vt:lpstr>
      <vt:lpstr>Environmental Variables</vt:lpstr>
      <vt:lpstr>Why do we care?</vt:lpstr>
      <vt:lpstr>Environmental Variables are Variables Just Like Any Other</vt:lpstr>
      <vt:lpstr>The Environmental Variables Control Panel</vt:lpstr>
      <vt:lpstr>The Command Prompt</vt:lpstr>
      <vt:lpstr>The Admin Command Prompt</vt:lpstr>
      <vt:lpstr>Fetch an Env Var with echo</vt:lpstr>
      <vt:lpstr>PowerPoint Presentation</vt:lpstr>
      <vt:lpstr>PowerPoint Presentation</vt:lpstr>
      <vt:lpstr>PowerPoint Presentation</vt:lpstr>
      <vt:lpstr>The PATH Environmental Variable(s)</vt:lpstr>
      <vt:lpstr>The PATH Environmental Variable(s)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Kalina Martinova</dc:creator>
  <cp:lastModifiedBy>Jacob Vestal</cp:lastModifiedBy>
  <cp:revision>166</cp:revision>
  <dcterms:created xsi:type="dcterms:W3CDTF">2017-08-18T19:47:10Z</dcterms:created>
  <dcterms:modified xsi:type="dcterms:W3CDTF">2022-02-04T19:18:31Z</dcterms:modified>
</cp:coreProperties>
</file>