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56" r:id="rId2"/>
    <p:sldId id="343" r:id="rId3"/>
    <p:sldId id="348" r:id="rId4"/>
    <p:sldId id="344" r:id="rId5"/>
    <p:sldId id="349" r:id="rId6"/>
    <p:sldId id="350" r:id="rId7"/>
    <p:sldId id="356" r:id="rId8"/>
    <p:sldId id="351" r:id="rId9"/>
    <p:sldId id="352" r:id="rId10"/>
    <p:sldId id="353" r:id="rId11"/>
    <p:sldId id="354" r:id="rId12"/>
    <p:sldId id="357" r:id="rId13"/>
    <p:sldId id="358" r:id="rId14"/>
    <p:sldId id="355" r:id="rId15"/>
    <p:sldId id="359" r:id="rId16"/>
    <p:sldId id="360" r:id="rId17"/>
    <p:sldId id="362" r:id="rId18"/>
    <p:sldId id="363" r:id="rId19"/>
    <p:sldId id="364" r:id="rId20"/>
    <p:sldId id="365" r:id="rId21"/>
    <p:sldId id="366" r:id="rId22"/>
    <p:sldId id="367" r:id="rId23"/>
    <p:sldId id="3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160" userDrawn="1">
          <p15:clr>
            <a:srgbClr val="A4A3A4"/>
          </p15:clr>
        </p15:guide>
        <p15:guide id="3"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20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76" autoAdjust="0"/>
  </p:normalViewPr>
  <p:slideViewPr>
    <p:cSldViewPr snapToGrid="0" snapToObjects="1" showGuides="1">
      <p:cViewPr varScale="1">
        <p:scale>
          <a:sx n="91" d="100"/>
          <a:sy n="91" d="100"/>
        </p:scale>
        <p:origin x="114" y="384"/>
      </p:cViewPr>
      <p:guideLst>
        <p:guide orient="horz" pos="2160"/>
        <p:guide pos="5160"/>
        <p:guide pos="25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EA733A-0380-F245-9D76-DC5814196E7E}" type="datetimeFigureOut">
              <a:rPr lang="en-US" smtClean="0"/>
              <a:t>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374634-B573-1F4C-AD6D-A987BD5D6D69}" type="slidenum">
              <a:rPr lang="en-US" smtClean="0"/>
              <a:t>‹#›</a:t>
            </a:fld>
            <a:endParaRPr lang="en-US"/>
          </a:p>
        </p:txBody>
      </p:sp>
    </p:spTree>
    <p:extLst>
      <p:ext uri="{BB962C8B-B14F-4D97-AF65-F5344CB8AC3E}">
        <p14:creationId xmlns:p14="http://schemas.microsoft.com/office/powerpoint/2010/main" val="12272904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E771D-BA1F-804D-8CF3-493F3D0E3080}"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F4E87-F010-1545-9F17-48A449C9A02E}" type="slidenum">
              <a:rPr lang="en-US" smtClean="0"/>
              <a:t>‹#›</a:t>
            </a:fld>
            <a:endParaRPr lang="en-US"/>
          </a:p>
        </p:txBody>
      </p:sp>
    </p:spTree>
    <p:extLst>
      <p:ext uri="{BB962C8B-B14F-4D97-AF65-F5344CB8AC3E}">
        <p14:creationId xmlns:p14="http://schemas.microsoft.com/office/powerpoint/2010/main" val="1551543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ff2303159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5" name="Google Shape;65;g3ff230315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10</a:t>
            </a:fld>
            <a:endParaRPr lang="en-US"/>
          </a:p>
        </p:txBody>
      </p:sp>
    </p:spTree>
    <p:extLst>
      <p:ext uri="{BB962C8B-B14F-4D97-AF65-F5344CB8AC3E}">
        <p14:creationId xmlns:p14="http://schemas.microsoft.com/office/powerpoint/2010/main" val="31342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11</a:t>
            </a:fld>
            <a:endParaRPr lang="en-US"/>
          </a:p>
        </p:txBody>
      </p:sp>
    </p:spTree>
    <p:extLst>
      <p:ext uri="{BB962C8B-B14F-4D97-AF65-F5344CB8AC3E}">
        <p14:creationId xmlns:p14="http://schemas.microsoft.com/office/powerpoint/2010/main" val="8593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12</a:t>
            </a:fld>
            <a:endParaRPr lang="en-US"/>
          </a:p>
        </p:txBody>
      </p:sp>
    </p:spTree>
    <p:extLst>
      <p:ext uri="{BB962C8B-B14F-4D97-AF65-F5344CB8AC3E}">
        <p14:creationId xmlns:p14="http://schemas.microsoft.com/office/powerpoint/2010/main" val="105431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13</a:t>
            </a:fld>
            <a:endParaRPr lang="en-US"/>
          </a:p>
        </p:txBody>
      </p:sp>
    </p:spTree>
    <p:extLst>
      <p:ext uri="{BB962C8B-B14F-4D97-AF65-F5344CB8AC3E}">
        <p14:creationId xmlns:p14="http://schemas.microsoft.com/office/powerpoint/2010/main" val="19326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14</a:t>
            </a:fld>
            <a:endParaRPr lang="en-US"/>
          </a:p>
        </p:txBody>
      </p:sp>
    </p:spTree>
    <p:extLst>
      <p:ext uri="{BB962C8B-B14F-4D97-AF65-F5344CB8AC3E}">
        <p14:creationId xmlns:p14="http://schemas.microsoft.com/office/powerpoint/2010/main" val="52351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15</a:t>
            </a:fld>
            <a:endParaRPr lang="en-US"/>
          </a:p>
        </p:txBody>
      </p:sp>
    </p:spTree>
    <p:extLst>
      <p:ext uri="{BB962C8B-B14F-4D97-AF65-F5344CB8AC3E}">
        <p14:creationId xmlns:p14="http://schemas.microsoft.com/office/powerpoint/2010/main" val="185218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16</a:t>
            </a:fld>
            <a:endParaRPr lang="en-US"/>
          </a:p>
        </p:txBody>
      </p:sp>
    </p:spTree>
    <p:extLst>
      <p:ext uri="{BB962C8B-B14F-4D97-AF65-F5344CB8AC3E}">
        <p14:creationId xmlns:p14="http://schemas.microsoft.com/office/powerpoint/2010/main" val="1432917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17</a:t>
            </a:fld>
            <a:endParaRPr lang="en-US"/>
          </a:p>
        </p:txBody>
      </p:sp>
    </p:spTree>
    <p:extLst>
      <p:ext uri="{BB962C8B-B14F-4D97-AF65-F5344CB8AC3E}">
        <p14:creationId xmlns:p14="http://schemas.microsoft.com/office/powerpoint/2010/main" val="334246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18</a:t>
            </a:fld>
            <a:endParaRPr lang="en-US"/>
          </a:p>
        </p:txBody>
      </p:sp>
    </p:spTree>
    <p:extLst>
      <p:ext uri="{BB962C8B-B14F-4D97-AF65-F5344CB8AC3E}">
        <p14:creationId xmlns:p14="http://schemas.microsoft.com/office/powerpoint/2010/main" val="107875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19</a:t>
            </a:fld>
            <a:endParaRPr lang="en-US"/>
          </a:p>
        </p:txBody>
      </p:sp>
    </p:spTree>
    <p:extLst>
      <p:ext uri="{BB962C8B-B14F-4D97-AF65-F5344CB8AC3E}">
        <p14:creationId xmlns:p14="http://schemas.microsoft.com/office/powerpoint/2010/main" val="387983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a:t>
            </a:fld>
            <a:endParaRPr lang="en-US"/>
          </a:p>
        </p:txBody>
      </p:sp>
    </p:spTree>
    <p:extLst>
      <p:ext uri="{BB962C8B-B14F-4D97-AF65-F5344CB8AC3E}">
        <p14:creationId xmlns:p14="http://schemas.microsoft.com/office/powerpoint/2010/main" val="3398939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20</a:t>
            </a:fld>
            <a:endParaRPr lang="en-US"/>
          </a:p>
        </p:txBody>
      </p:sp>
    </p:spTree>
    <p:extLst>
      <p:ext uri="{BB962C8B-B14F-4D97-AF65-F5344CB8AC3E}">
        <p14:creationId xmlns:p14="http://schemas.microsoft.com/office/powerpoint/2010/main" val="194560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21</a:t>
            </a:fld>
            <a:endParaRPr lang="en-US"/>
          </a:p>
        </p:txBody>
      </p:sp>
    </p:spTree>
    <p:extLst>
      <p:ext uri="{BB962C8B-B14F-4D97-AF65-F5344CB8AC3E}">
        <p14:creationId xmlns:p14="http://schemas.microsoft.com/office/powerpoint/2010/main" val="3648003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22</a:t>
            </a:fld>
            <a:endParaRPr lang="en-US"/>
          </a:p>
        </p:txBody>
      </p:sp>
    </p:spTree>
    <p:extLst>
      <p:ext uri="{BB962C8B-B14F-4D97-AF65-F5344CB8AC3E}">
        <p14:creationId xmlns:p14="http://schemas.microsoft.com/office/powerpoint/2010/main" val="677857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23</a:t>
            </a:fld>
            <a:endParaRPr lang="en-US"/>
          </a:p>
        </p:txBody>
      </p:sp>
    </p:spTree>
    <p:extLst>
      <p:ext uri="{BB962C8B-B14F-4D97-AF65-F5344CB8AC3E}">
        <p14:creationId xmlns:p14="http://schemas.microsoft.com/office/powerpoint/2010/main" val="120535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3</a:t>
            </a:fld>
            <a:endParaRPr lang="en-US"/>
          </a:p>
        </p:txBody>
      </p:sp>
    </p:spTree>
    <p:extLst>
      <p:ext uri="{BB962C8B-B14F-4D97-AF65-F5344CB8AC3E}">
        <p14:creationId xmlns:p14="http://schemas.microsoft.com/office/powerpoint/2010/main" val="227967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4</a:t>
            </a:fld>
            <a:endParaRPr lang="en-US"/>
          </a:p>
        </p:txBody>
      </p:sp>
    </p:spTree>
    <p:extLst>
      <p:ext uri="{BB962C8B-B14F-4D97-AF65-F5344CB8AC3E}">
        <p14:creationId xmlns:p14="http://schemas.microsoft.com/office/powerpoint/2010/main" val="177543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5</a:t>
            </a:fld>
            <a:endParaRPr lang="en-US"/>
          </a:p>
        </p:txBody>
      </p:sp>
    </p:spTree>
    <p:extLst>
      <p:ext uri="{BB962C8B-B14F-4D97-AF65-F5344CB8AC3E}">
        <p14:creationId xmlns:p14="http://schemas.microsoft.com/office/powerpoint/2010/main" val="380065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6</a:t>
            </a:fld>
            <a:endParaRPr lang="en-US"/>
          </a:p>
        </p:txBody>
      </p:sp>
    </p:spTree>
    <p:extLst>
      <p:ext uri="{BB962C8B-B14F-4D97-AF65-F5344CB8AC3E}">
        <p14:creationId xmlns:p14="http://schemas.microsoft.com/office/powerpoint/2010/main" val="95304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7</a:t>
            </a:fld>
            <a:endParaRPr lang="en-US"/>
          </a:p>
        </p:txBody>
      </p:sp>
    </p:spTree>
    <p:extLst>
      <p:ext uri="{BB962C8B-B14F-4D97-AF65-F5344CB8AC3E}">
        <p14:creationId xmlns:p14="http://schemas.microsoft.com/office/powerpoint/2010/main" val="26558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8</a:t>
            </a:fld>
            <a:endParaRPr lang="en-US"/>
          </a:p>
        </p:txBody>
      </p:sp>
    </p:spTree>
    <p:extLst>
      <p:ext uri="{BB962C8B-B14F-4D97-AF65-F5344CB8AC3E}">
        <p14:creationId xmlns:p14="http://schemas.microsoft.com/office/powerpoint/2010/main" val="89501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9</a:t>
            </a:fld>
            <a:endParaRPr lang="en-US"/>
          </a:p>
        </p:txBody>
      </p:sp>
    </p:spTree>
    <p:extLst>
      <p:ext uri="{BB962C8B-B14F-4D97-AF65-F5344CB8AC3E}">
        <p14:creationId xmlns:p14="http://schemas.microsoft.com/office/powerpoint/2010/main" val="159872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9E3B3-E536-4548-BCC4-2232555880ED}" type="datetime1">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49759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43494-D9CB-824C-BAA2-2972920E96E8}" type="datetime1">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3055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CCD25-62D1-6C4A-9847-B952523A3AF5}" type="datetime1">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984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B22C1-3838-F74D-B48F-9D74A3EE7281}" type="datetime1">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8489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F30DB-F5DD-A34E-9076-5608A7B833B3}" type="datetime1">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1564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832FB1-623D-E24B-9F19-AB275AC551FA}" type="datetime1">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92231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AB0ED-D8AF-044A-A799-324267174C62}" type="datetime1">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00607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396AC-E22A-F142-A2F2-4B91C2AC724F}" type="datetime1">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0268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8E7A4-8965-9A48-969B-6E245FC43B6B}" type="datetime1">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107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6DAAE1-50F0-3A4A-8CAF-80358A1599E3}" type="datetime1">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297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8CC9B2-1502-9745-A26D-EC74446F97CC}" type="datetime1">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0978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BE6CC-2E4D-C640-8143-2F6EE4891E85}" type="datetime1">
              <a:rPr lang="en-US" smtClean="0"/>
              <a:t>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DCF6-7E96-AD4A-BAE9-455A53F568D1}" type="slidenum">
              <a:rPr lang="en-US" smtClean="0"/>
              <a:t>‹#›</a:t>
            </a:fld>
            <a:endParaRPr lang="en-US"/>
          </a:p>
        </p:txBody>
      </p:sp>
    </p:spTree>
    <p:extLst>
      <p:ext uri="{BB962C8B-B14F-4D97-AF65-F5344CB8AC3E}">
        <p14:creationId xmlns:p14="http://schemas.microsoft.com/office/powerpoint/2010/main" val="23890354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torvalds/linux" TargetMode="External"/><Relationship Id="rId4" Type="http://schemas.openxmlformats.org/officeDocument/2006/relationships/hyperlink" Target="https://github.com/tidyverse/dply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ducation.github.com/pac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keVestal/testap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6DA9CCF-4251-43D9-9458-EDCE5F6422A8}"/>
              </a:ext>
            </a:extLst>
          </p:cNvPr>
          <p:cNvPicPr>
            <a:picLocks noChangeAspect="1"/>
          </p:cNvPicPr>
          <p:nvPr/>
        </p:nvPicPr>
        <p:blipFill>
          <a:blip r:embed="rId3"/>
          <a:stretch>
            <a:fillRect/>
          </a:stretch>
        </p:blipFill>
        <p:spPr>
          <a:xfrm>
            <a:off x="0" y="424094"/>
            <a:ext cx="12192000" cy="2129549"/>
          </a:xfrm>
          <a:prstGeom prst="rect">
            <a:avLst/>
          </a:prstGeom>
        </p:spPr>
      </p:pic>
      <p:sp>
        <p:nvSpPr>
          <p:cNvPr id="11" name="Title 1">
            <a:extLst>
              <a:ext uri="{FF2B5EF4-FFF2-40B4-BE49-F238E27FC236}">
                <a16:creationId xmlns:a16="http://schemas.microsoft.com/office/drawing/2014/main" id="{FA66AEDA-4F57-4D38-8B8E-D1700B804056}"/>
              </a:ext>
            </a:extLst>
          </p:cNvPr>
          <p:cNvSpPr>
            <a:spLocks noGrp="1"/>
          </p:cNvSpPr>
          <p:nvPr>
            <p:ph type="ctrTitle"/>
          </p:nvPr>
        </p:nvSpPr>
        <p:spPr>
          <a:xfrm>
            <a:off x="0" y="2898019"/>
            <a:ext cx="12192000" cy="1388111"/>
          </a:xfrm>
        </p:spPr>
        <p:txBody>
          <a:bodyPr anchor="ctr">
            <a:normAutofit/>
          </a:bodyPr>
          <a:lstStyle/>
          <a:p>
            <a:r>
              <a:rPr lang="en-US" dirty="0">
                <a:solidFill>
                  <a:schemeClr val="accent1"/>
                </a:solidFill>
              </a:rPr>
              <a:t>Jake Vestal</a:t>
            </a:r>
            <a:endParaRPr lang="en-US" dirty="0"/>
          </a:p>
        </p:txBody>
      </p:sp>
      <p:sp>
        <p:nvSpPr>
          <p:cNvPr id="12" name="Subtitle 2">
            <a:extLst>
              <a:ext uri="{FF2B5EF4-FFF2-40B4-BE49-F238E27FC236}">
                <a16:creationId xmlns:a16="http://schemas.microsoft.com/office/drawing/2014/main" id="{19EB7572-26C9-4833-811F-F143D2BB78B9}"/>
              </a:ext>
            </a:extLst>
          </p:cNvPr>
          <p:cNvSpPr txBox="1">
            <a:spLocks/>
          </p:cNvSpPr>
          <p:nvPr/>
        </p:nvSpPr>
        <p:spPr>
          <a:xfrm>
            <a:off x="0" y="4612811"/>
            <a:ext cx="12192000" cy="1527447"/>
          </a:xfrm>
          <a:prstGeom prst="rect">
            <a:avLst/>
          </a:prstGeom>
        </p:spPr>
        <p:txBody>
          <a:bodyPr vert="horz" lIns="121920" tIns="60960" rIns="121920" bIns="60960" rtlCol="0" anchor="ctr">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5600" b="1" dirty="0">
                <a:solidFill>
                  <a:schemeClr val="accent6">
                    <a:lumMod val="20000"/>
                    <a:lumOff val="80000"/>
                  </a:schemeClr>
                </a:solidFill>
              </a:rPr>
              <a:t>Video 5</a:t>
            </a:r>
            <a:r>
              <a:rPr lang="en-US" sz="5600" dirty="0">
                <a:solidFill>
                  <a:schemeClr val="accent3"/>
                </a:solidFill>
              </a:rPr>
              <a:t>:</a:t>
            </a:r>
            <a:r>
              <a:rPr lang="en-US" sz="3733" dirty="0">
                <a:solidFill>
                  <a:schemeClr val="accent3"/>
                </a:solidFill>
              </a:rPr>
              <a:t> </a:t>
            </a:r>
          </a:p>
          <a:p>
            <a:r>
              <a:rPr lang="en-US" sz="4400" dirty="0">
                <a:solidFill>
                  <a:schemeClr val="accent3"/>
                </a:solidFill>
              </a:rPr>
              <a:t>GitHub + PyCharm</a:t>
            </a:r>
          </a:p>
        </p:txBody>
      </p:sp>
      <p:sp>
        <p:nvSpPr>
          <p:cNvPr id="2" name="Rectangle 1">
            <a:extLst>
              <a:ext uri="{FF2B5EF4-FFF2-40B4-BE49-F238E27FC236}">
                <a16:creationId xmlns:a16="http://schemas.microsoft.com/office/drawing/2014/main" id="{8F1AB449-0320-4894-AAAF-90A226F19C52}"/>
              </a:ext>
            </a:extLst>
          </p:cNvPr>
          <p:cNvSpPr/>
          <p:nvPr/>
        </p:nvSpPr>
        <p:spPr>
          <a:xfrm>
            <a:off x="226031" y="568467"/>
            <a:ext cx="7058347" cy="1628454"/>
          </a:xfrm>
          <a:prstGeom prst="rect">
            <a:avLst/>
          </a:prstGeom>
          <a:solidFill>
            <a:srgbClr val="00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66FF33"/>
                </a:solidFill>
                <a:latin typeface="OCR A Extended" panose="02010509020102010303" pitchFamily="50" charset="0"/>
              </a:rPr>
              <a:t>Design and Testing of Algorithmic Trading Systems 								 with Python</a:t>
            </a:r>
          </a:p>
        </p:txBody>
      </p:sp>
      <p:cxnSp>
        <p:nvCxnSpPr>
          <p:cNvPr id="7" name="Straight Connector 6">
            <a:extLst>
              <a:ext uri="{FF2B5EF4-FFF2-40B4-BE49-F238E27FC236}">
                <a16:creationId xmlns:a16="http://schemas.microsoft.com/office/drawing/2014/main" id="{BC7AB29F-F38A-4DA1-A698-C30DE1F225E8}"/>
              </a:ext>
            </a:extLst>
          </p:cNvPr>
          <p:cNvCxnSpPr>
            <a:cxnSpLocks/>
          </p:cNvCxnSpPr>
          <p:nvPr/>
        </p:nvCxnSpPr>
        <p:spPr>
          <a:xfrm flipV="1">
            <a:off x="0" y="2541297"/>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09699078-E585-4AB1-8422-968D2FC32583}"/>
              </a:ext>
            </a:extLst>
          </p:cNvPr>
          <p:cNvCxnSpPr>
            <a:cxnSpLocks/>
          </p:cNvCxnSpPr>
          <p:nvPr/>
        </p:nvCxnSpPr>
        <p:spPr>
          <a:xfrm flipV="1">
            <a:off x="0" y="433332"/>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4370AA-2FC7-4A03-B55E-0B4E1501988A}"/>
              </a:ext>
            </a:extLst>
          </p:cNvPr>
          <p:cNvPicPr>
            <a:picLocks noChangeAspect="1"/>
          </p:cNvPicPr>
          <p:nvPr/>
        </p:nvPicPr>
        <p:blipFill>
          <a:blip r:embed="rId3"/>
          <a:stretch>
            <a:fillRect/>
          </a:stretch>
        </p:blipFill>
        <p:spPr>
          <a:xfrm>
            <a:off x="311573" y="1407716"/>
            <a:ext cx="6597857" cy="4960795"/>
          </a:xfrm>
          <a:prstGeom prst="rect">
            <a:avLst/>
          </a:prstGeom>
        </p:spPr>
      </p:pic>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Clone your repo with PyCharm</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6FE0E06-BD96-4BA8-BFED-C4C989B1F30F}"/>
              </a:ext>
            </a:extLst>
          </p:cNvPr>
          <p:cNvSpPr txBox="1"/>
          <p:nvPr/>
        </p:nvSpPr>
        <p:spPr>
          <a:xfrm>
            <a:off x="7455966" y="1185845"/>
            <a:ext cx="4502677" cy="646331"/>
          </a:xfrm>
          <a:prstGeom prst="rect">
            <a:avLst/>
          </a:prstGeom>
          <a:noFill/>
        </p:spPr>
        <p:txBody>
          <a:bodyPr wrap="square">
            <a:spAutoFit/>
          </a:bodyPr>
          <a:lstStyle/>
          <a:p>
            <a:r>
              <a:rPr lang="en-US" dirty="0"/>
              <a:t>URL of the repo you want to clone</a:t>
            </a:r>
          </a:p>
          <a:p>
            <a:r>
              <a:rPr lang="en-US" dirty="0">
                <a:solidFill>
                  <a:schemeClr val="accent2"/>
                </a:solidFill>
                <a:sym typeface="Wingdings" panose="05000000000000000000" pitchFamily="2" charset="2"/>
              </a:rPr>
              <a:t> </a:t>
            </a:r>
            <a:r>
              <a:rPr lang="en-US" dirty="0"/>
              <a:t>In this case it’s </a:t>
            </a:r>
            <a:r>
              <a:rPr lang="en-US" b="1" u="sng" dirty="0">
                <a:solidFill>
                  <a:schemeClr val="accent6">
                    <a:lumMod val="40000"/>
                    <a:lumOff val="60000"/>
                  </a:schemeClr>
                </a:solidFill>
              </a:rPr>
              <a:t>your fork</a:t>
            </a:r>
            <a:r>
              <a:rPr lang="en-US" dirty="0"/>
              <a:t> of </a:t>
            </a:r>
            <a:r>
              <a:rPr lang="en-US" b="1" dirty="0" err="1">
                <a:solidFill>
                  <a:schemeClr val="accent6">
                    <a:lumMod val="20000"/>
                    <a:lumOff val="80000"/>
                  </a:schemeClr>
                </a:solidFill>
              </a:rPr>
              <a:t>testapp</a:t>
            </a:r>
            <a:endParaRPr lang="en-US" dirty="0">
              <a:solidFill>
                <a:schemeClr val="accent6">
                  <a:lumMod val="20000"/>
                  <a:lumOff val="80000"/>
                </a:schemeClr>
              </a:solidFill>
            </a:endParaRPr>
          </a:p>
        </p:txBody>
      </p:sp>
      <p:sp>
        <p:nvSpPr>
          <p:cNvPr id="14" name="TextBox 13">
            <a:extLst>
              <a:ext uri="{FF2B5EF4-FFF2-40B4-BE49-F238E27FC236}">
                <a16:creationId xmlns:a16="http://schemas.microsoft.com/office/drawing/2014/main" id="{0B5E9A7B-5C80-4B34-BA30-FD4DDF0B9AF5}"/>
              </a:ext>
            </a:extLst>
          </p:cNvPr>
          <p:cNvSpPr txBox="1"/>
          <p:nvPr/>
        </p:nvSpPr>
        <p:spPr>
          <a:xfrm>
            <a:off x="7334092" y="2358910"/>
            <a:ext cx="4624552" cy="646331"/>
          </a:xfrm>
          <a:prstGeom prst="rect">
            <a:avLst/>
          </a:prstGeom>
          <a:noFill/>
        </p:spPr>
        <p:txBody>
          <a:bodyPr wrap="square">
            <a:spAutoFit/>
          </a:bodyPr>
          <a:lstStyle/>
          <a:p>
            <a:r>
              <a:rPr lang="en-US" dirty="0"/>
              <a:t>Choose where you want the project to go</a:t>
            </a:r>
          </a:p>
          <a:p>
            <a:r>
              <a:rPr lang="en-US" dirty="0">
                <a:solidFill>
                  <a:schemeClr val="accent2"/>
                </a:solidFill>
                <a:sym typeface="Wingdings" panose="05000000000000000000" pitchFamily="2" charset="2"/>
              </a:rPr>
              <a:t></a:t>
            </a:r>
            <a:r>
              <a:rPr lang="en-US" dirty="0">
                <a:sym typeface="Wingdings" panose="05000000000000000000" pitchFamily="2" charset="2"/>
              </a:rPr>
              <a:t> </a:t>
            </a:r>
            <a:r>
              <a:rPr lang="en-US" dirty="0"/>
              <a:t>Put it on your desktop if you’re in my course</a:t>
            </a:r>
          </a:p>
        </p:txBody>
      </p:sp>
      <p:cxnSp>
        <p:nvCxnSpPr>
          <p:cNvPr id="13" name="Straight Arrow Connector 12">
            <a:extLst>
              <a:ext uri="{FF2B5EF4-FFF2-40B4-BE49-F238E27FC236}">
                <a16:creationId xmlns:a16="http://schemas.microsoft.com/office/drawing/2014/main" id="{D8B9E64F-B5BF-4124-9D11-856BF5EFBF23}"/>
              </a:ext>
            </a:extLst>
          </p:cNvPr>
          <p:cNvCxnSpPr>
            <a:cxnSpLocks/>
            <a:stCxn id="12" idx="1"/>
          </p:cNvCxnSpPr>
          <p:nvPr/>
        </p:nvCxnSpPr>
        <p:spPr>
          <a:xfrm flipH="1">
            <a:off x="6872905" y="1509011"/>
            <a:ext cx="583061" cy="4330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8E7DC4C1-7541-4A91-8DB9-CB55A9F2E04B}"/>
              </a:ext>
            </a:extLst>
          </p:cNvPr>
          <p:cNvSpPr txBox="1"/>
          <p:nvPr/>
        </p:nvSpPr>
        <p:spPr>
          <a:xfrm>
            <a:off x="1954923" y="3245376"/>
            <a:ext cx="4954507" cy="923330"/>
          </a:xfrm>
          <a:prstGeom prst="rect">
            <a:avLst/>
          </a:prstGeom>
          <a:noFill/>
        </p:spPr>
        <p:txBody>
          <a:bodyPr wrap="square">
            <a:spAutoFit/>
          </a:bodyPr>
          <a:lstStyle/>
          <a:p>
            <a:r>
              <a:rPr lang="en-US" dirty="0"/>
              <a:t>If you see this message, click </a:t>
            </a:r>
            <a:r>
              <a:rPr lang="en-US" u="sng" dirty="0"/>
              <a:t>Download and Install</a:t>
            </a:r>
            <a:r>
              <a:rPr lang="en-US" dirty="0"/>
              <a:t>.</a:t>
            </a:r>
          </a:p>
          <a:p>
            <a:r>
              <a:rPr lang="en-US" dirty="0">
                <a:solidFill>
                  <a:schemeClr val="accent2"/>
                </a:solidFill>
                <a:sym typeface="Wingdings" panose="05000000000000000000" pitchFamily="2" charset="2"/>
              </a:rPr>
              <a:t> </a:t>
            </a:r>
            <a:r>
              <a:rPr lang="en-US" dirty="0"/>
              <a:t>PyCharm will install Git for you</a:t>
            </a:r>
          </a:p>
          <a:p>
            <a:r>
              <a:rPr lang="en-US" dirty="0">
                <a:solidFill>
                  <a:schemeClr val="accent2"/>
                </a:solidFill>
                <a:sym typeface="Wingdings" panose="05000000000000000000" pitchFamily="2" charset="2"/>
              </a:rPr>
              <a:t> </a:t>
            </a:r>
            <a:r>
              <a:rPr lang="en-US" dirty="0"/>
              <a:t>Wait for it to finish before proceeding</a:t>
            </a:r>
          </a:p>
        </p:txBody>
      </p:sp>
      <p:cxnSp>
        <p:nvCxnSpPr>
          <p:cNvPr id="16" name="Straight Arrow Connector 15">
            <a:extLst>
              <a:ext uri="{FF2B5EF4-FFF2-40B4-BE49-F238E27FC236}">
                <a16:creationId xmlns:a16="http://schemas.microsoft.com/office/drawing/2014/main" id="{E875B71C-5FB3-4DB8-B129-4F1BF0377C3A}"/>
              </a:ext>
            </a:extLst>
          </p:cNvPr>
          <p:cNvCxnSpPr>
            <a:cxnSpLocks/>
          </p:cNvCxnSpPr>
          <p:nvPr/>
        </p:nvCxnSpPr>
        <p:spPr>
          <a:xfrm flipH="1" flipV="1">
            <a:off x="6909430" y="2350122"/>
            <a:ext cx="424662" cy="1933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54D2583F-79E7-41CE-9022-E7E702D9456B}"/>
              </a:ext>
            </a:extLst>
          </p:cNvPr>
          <p:cNvSpPr txBox="1"/>
          <p:nvPr/>
        </p:nvSpPr>
        <p:spPr>
          <a:xfrm>
            <a:off x="7455967" y="5224010"/>
            <a:ext cx="4624552" cy="369332"/>
          </a:xfrm>
          <a:prstGeom prst="rect">
            <a:avLst/>
          </a:prstGeom>
          <a:noFill/>
        </p:spPr>
        <p:txBody>
          <a:bodyPr wrap="square">
            <a:spAutoFit/>
          </a:bodyPr>
          <a:lstStyle/>
          <a:p>
            <a:r>
              <a:rPr lang="en-US" dirty="0"/>
              <a:t>Click “</a:t>
            </a:r>
            <a:r>
              <a:rPr lang="en-US" b="1" dirty="0"/>
              <a:t>Clone</a:t>
            </a:r>
            <a:r>
              <a:rPr lang="en-US" dirty="0"/>
              <a:t>” when ready</a:t>
            </a:r>
          </a:p>
        </p:txBody>
      </p:sp>
      <p:cxnSp>
        <p:nvCxnSpPr>
          <p:cNvPr id="19" name="Straight Arrow Connector 18">
            <a:extLst>
              <a:ext uri="{FF2B5EF4-FFF2-40B4-BE49-F238E27FC236}">
                <a16:creationId xmlns:a16="http://schemas.microsoft.com/office/drawing/2014/main" id="{8456E7A9-EEB9-40EB-9624-E7638733B75D}"/>
              </a:ext>
            </a:extLst>
          </p:cNvPr>
          <p:cNvCxnSpPr>
            <a:cxnSpLocks/>
          </p:cNvCxnSpPr>
          <p:nvPr/>
        </p:nvCxnSpPr>
        <p:spPr>
          <a:xfrm flipH="1">
            <a:off x="6095998" y="5506813"/>
            <a:ext cx="1359969" cy="503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3C2E6032-05EB-46FB-8A26-F5DB6704843E}"/>
              </a:ext>
            </a:extLst>
          </p:cNvPr>
          <p:cNvCxnSpPr>
            <a:cxnSpLocks/>
          </p:cNvCxnSpPr>
          <p:nvPr/>
        </p:nvCxnSpPr>
        <p:spPr>
          <a:xfrm flipH="1" flipV="1">
            <a:off x="3897745" y="2777789"/>
            <a:ext cx="711201" cy="4675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5619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Clone your Repo with PyCharm</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20" name="TextBox 19">
            <a:extLst>
              <a:ext uri="{FF2B5EF4-FFF2-40B4-BE49-F238E27FC236}">
                <a16:creationId xmlns:a16="http://schemas.microsoft.com/office/drawing/2014/main" id="{235C3E99-9EC0-4F9C-A974-EC37A20D15D0}"/>
              </a:ext>
            </a:extLst>
          </p:cNvPr>
          <p:cNvSpPr txBox="1"/>
          <p:nvPr/>
        </p:nvSpPr>
        <p:spPr>
          <a:xfrm>
            <a:off x="1636056" y="1402484"/>
            <a:ext cx="8919883" cy="1846659"/>
          </a:xfrm>
          <a:prstGeom prst="rect">
            <a:avLst/>
          </a:prstGeom>
          <a:noFill/>
        </p:spPr>
        <p:txBody>
          <a:bodyPr wrap="square">
            <a:spAutoFit/>
          </a:bodyPr>
          <a:lstStyle/>
          <a:p>
            <a:pPr>
              <a:buClr>
                <a:schemeClr val="accent6"/>
              </a:buClr>
            </a:pPr>
            <a:r>
              <a:rPr lang="en-US" sz="2400" b="1" dirty="0">
                <a:solidFill>
                  <a:schemeClr val="accent6">
                    <a:lumMod val="60000"/>
                    <a:lumOff val="40000"/>
                  </a:schemeClr>
                </a:solidFill>
              </a:rPr>
              <a:t>Your repo is now cloned. </a:t>
            </a:r>
            <a:r>
              <a:rPr lang="en-US" sz="2400" dirty="0"/>
              <a:t>This means:</a:t>
            </a:r>
          </a:p>
          <a:p>
            <a:pPr marL="285750" indent="-285750">
              <a:buClr>
                <a:schemeClr val="accent6"/>
              </a:buClr>
              <a:buFont typeface="Arial" panose="020B0604020202020204" pitchFamily="34" charset="0"/>
              <a:buChar char="•"/>
            </a:pPr>
            <a:r>
              <a:rPr lang="en-US" dirty="0"/>
              <a:t>You’ve downloaded all the files in the repo to your local computer.</a:t>
            </a:r>
          </a:p>
          <a:p>
            <a:pPr marL="285750" indent="-285750">
              <a:buClr>
                <a:schemeClr val="accent6"/>
              </a:buClr>
              <a:buFont typeface="Arial" panose="020B0604020202020204" pitchFamily="34" charset="0"/>
              <a:buChar char="•"/>
            </a:pPr>
            <a:r>
              <a:rPr lang="en-US" dirty="0"/>
              <a:t>Because you used PyCharm to clone the repo, PyCharm will automatically recognize that your project is connected to GitHub</a:t>
            </a:r>
          </a:p>
          <a:p>
            <a:pPr marL="285750" indent="-285750">
              <a:buClr>
                <a:schemeClr val="accent6"/>
              </a:buClr>
              <a:buFont typeface="Arial" panose="020B0604020202020204" pitchFamily="34" charset="0"/>
              <a:buChar char="•"/>
            </a:pPr>
            <a:r>
              <a:rPr lang="en-US" b="1" dirty="0">
                <a:solidFill>
                  <a:srgbClr val="FFFF00"/>
                </a:solidFill>
              </a:rPr>
              <a:t>You should make use of PyCharm’s GitHub features</a:t>
            </a:r>
            <a:r>
              <a:rPr lang="en-US" dirty="0"/>
              <a:t> when working with day-to-day GitHub tasks (pulls, pushes, </a:t>
            </a:r>
            <a:r>
              <a:rPr lang="en-US" dirty="0" err="1"/>
              <a:t>etc</a:t>
            </a:r>
            <a:r>
              <a:rPr lang="en-US" dirty="0"/>
              <a:t>)</a:t>
            </a:r>
            <a:endParaRPr lang="en-US" b="1" dirty="0"/>
          </a:p>
        </p:txBody>
      </p:sp>
      <p:sp>
        <p:nvSpPr>
          <p:cNvPr id="21" name="TextBox 20">
            <a:extLst>
              <a:ext uri="{FF2B5EF4-FFF2-40B4-BE49-F238E27FC236}">
                <a16:creationId xmlns:a16="http://schemas.microsoft.com/office/drawing/2014/main" id="{83342EBE-4BEB-41CC-B8CE-EAAF49122533}"/>
              </a:ext>
            </a:extLst>
          </p:cNvPr>
          <p:cNvSpPr txBox="1"/>
          <p:nvPr/>
        </p:nvSpPr>
        <p:spPr>
          <a:xfrm>
            <a:off x="3047997" y="4567381"/>
            <a:ext cx="6096000" cy="1631216"/>
          </a:xfrm>
          <a:prstGeom prst="rect">
            <a:avLst/>
          </a:prstGeom>
          <a:noFill/>
        </p:spPr>
        <p:txBody>
          <a:bodyPr wrap="square">
            <a:spAutoFit/>
          </a:bodyPr>
          <a:lstStyle/>
          <a:p>
            <a:pPr algn="ctr"/>
            <a:r>
              <a:rPr lang="en-US" sz="2000" dirty="0">
                <a:solidFill>
                  <a:schemeClr val="accent6">
                    <a:lumMod val="20000"/>
                    <a:lumOff val="80000"/>
                  </a:schemeClr>
                </a:solidFill>
              </a:rPr>
              <a:t>You might need to shut down &amp; restart PyCharm if your project doesn’t appear immediately…</a:t>
            </a:r>
          </a:p>
          <a:p>
            <a:pPr algn="ctr"/>
            <a:endParaRPr lang="en-US" sz="2000" dirty="0">
              <a:solidFill>
                <a:schemeClr val="accent6">
                  <a:lumMod val="20000"/>
                  <a:lumOff val="80000"/>
                </a:schemeClr>
              </a:solidFill>
            </a:endParaRPr>
          </a:p>
          <a:p>
            <a:pPr algn="ctr"/>
            <a:r>
              <a:rPr lang="en-US" sz="2000" dirty="0">
                <a:solidFill>
                  <a:schemeClr val="accent6">
                    <a:lumMod val="20000"/>
                    <a:lumOff val="80000"/>
                  </a:schemeClr>
                </a:solidFill>
              </a:rPr>
              <a:t>…but make sure the progress bar at the bottom of the window isn’t busy before exiting PyCharm</a:t>
            </a:r>
          </a:p>
        </p:txBody>
      </p:sp>
    </p:spTree>
    <p:extLst>
      <p:ext uri="{BB962C8B-B14F-4D97-AF65-F5344CB8AC3E}">
        <p14:creationId xmlns:p14="http://schemas.microsoft.com/office/powerpoint/2010/main" val="420055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Set Up Your PyCharm Project</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0042DA3D-EA84-4798-93E7-4D2C071D71F6}"/>
              </a:ext>
            </a:extLst>
          </p:cNvPr>
          <p:cNvSpPr txBox="1"/>
          <p:nvPr/>
        </p:nvSpPr>
        <p:spPr>
          <a:xfrm>
            <a:off x="4437990" y="878526"/>
            <a:ext cx="3316014" cy="461665"/>
          </a:xfrm>
          <a:prstGeom prst="rect">
            <a:avLst/>
          </a:prstGeom>
          <a:noFill/>
        </p:spPr>
        <p:txBody>
          <a:bodyPr wrap="square">
            <a:spAutoFit/>
          </a:bodyPr>
          <a:lstStyle/>
          <a:p>
            <a:pPr algn="ctr"/>
            <a:r>
              <a:rPr lang="en-US" sz="2400" dirty="0">
                <a:solidFill>
                  <a:srgbClr val="FFFF00"/>
                </a:solidFill>
              </a:rPr>
              <a:t>Add an Interpreter</a:t>
            </a:r>
          </a:p>
        </p:txBody>
      </p:sp>
      <p:pic>
        <p:nvPicPr>
          <p:cNvPr id="7" name="Picture 6">
            <a:extLst>
              <a:ext uri="{FF2B5EF4-FFF2-40B4-BE49-F238E27FC236}">
                <a16:creationId xmlns:a16="http://schemas.microsoft.com/office/drawing/2014/main" id="{665B3450-BCF5-4BC3-81C2-A3806B6FBA24}"/>
              </a:ext>
            </a:extLst>
          </p:cNvPr>
          <p:cNvPicPr>
            <a:picLocks noChangeAspect="1"/>
          </p:cNvPicPr>
          <p:nvPr/>
        </p:nvPicPr>
        <p:blipFill>
          <a:blip r:embed="rId3"/>
          <a:stretch>
            <a:fillRect/>
          </a:stretch>
        </p:blipFill>
        <p:spPr>
          <a:xfrm>
            <a:off x="307244" y="1391407"/>
            <a:ext cx="5171267" cy="3176454"/>
          </a:xfrm>
          <a:prstGeom prst="rect">
            <a:avLst/>
          </a:prstGeom>
        </p:spPr>
      </p:pic>
      <p:pic>
        <p:nvPicPr>
          <p:cNvPr id="9" name="Picture 8">
            <a:extLst>
              <a:ext uri="{FF2B5EF4-FFF2-40B4-BE49-F238E27FC236}">
                <a16:creationId xmlns:a16="http://schemas.microsoft.com/office/drawing/2014/main" id="{7F397D18-FCFF-4173-91FA-7BDDDFB97E2D}"/>
              </a:ext>
            </a:extLst>
          </p:cNvPr>
          <p:cNvPicPr>
            <a:picLocks noChangeAspect="1"/>
          </p:cNvPicPr>
          <p:nvPr/>
        </p:nvPicPr>
        <p:blipFill>
          <a:blip r:embed="rId4"/>
          <a:stretch>
            <a:fillRect/>
          </a:stretch>
        </p:blipFill>
        <p:spPr>
          <a:xfrm>
            <a:off x="6464177" y="1385131"/>
            <a:ext cx="5494467" cy="3182730"/>
          </a:xfrm>
          <a:prstGeom prst="rect">
            <a:avLst/>
          </a:prstGeom>
        </p:spPr>
      </p:pic>
      <p:sp>
        <p:nvSpPr>
          <p:cNvPr id="13" name="TextBox 12">
            <a:extLst>
              <a:ext uri="{FF2B5EF4-FFF2-40B4-BE49-F238E27FC236}">
                <a16:creationId xmlns:a16="http://schemas.microsoft.com/office/drawing/2014/main" id="{9876A2D4-5ABC-4302-8634-20F5A299A61F}"/>
              </a:ext>
            </a:extLst>
          </p:cNvPr>
          <p:cNvSpPr txBox="1"/>
          <p:nvPr/>
        </p:nvSpPr>
        <p:spPr>
          <a:xfrm>
            <a:off x="233352" y="4734793"/>
            <a:ext cx="11725291" cy="1846659"/>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We’re going to create a special installation of Python just for this project. </a:t>
            </a:r>
          </a:p>
          <a:p>
            <a:pPr marL="285750" indent="-285750">
              <a:buClr>
                <a:schemeClr val="accent6"/>
              </a:buClr>
              <a:buFont typeface="Arial" panose="020B0604020202020204" pitchFamily="34" charset="0"/>
              <a:buChar char="•"/>
            </a:pPr>
            <a:r>
              <a:rPr lang="en-US" dirty="0"/>
              <a:t>That installation of Python – called the </a:t>
            </a:r>
            <a:r>
              <a:rPr lang="en-US" b="1" dirty="0">
                <a:solidFill>
                  <a:srgbClr val="FFFF00"/>
                </a:solidFill>
              </a:rPr>
              <a:t>interpreter</a:t>
            </a:r>
            <a:r>
              <a:rPr lang="en-US" dirty="0"/>
              <a:t> – is the installation of Python that our app will use.</a:t>
            </a:r>
          </a:p>
          <a:p>
            <a:pPr marL="285750" indent="-285750">
              <a:buClr>
                <a:schemeClr val="accent6"/>
              </a:buClr>
              <a:buFont typeface="Arial" panose="020B0604020202020204" pitchFamily="34" charset="0"/>
              <a:buChar char="•"/>
            </a:pPr>
            <a:r>
              <a:rPr lang="en-US" dirty="0"/>
              <a:t>It lives in a folder named “</a:t>
            </a:r>
            <a:r>
              <a:rPr lang="en-US" b="1" dirty="0" err="1">
                <a:solidFill>
                  <a:schemeClr val="accent3"/>
                </a:solidFill>
              </a:rPr>
              <a:t>venv</a:t>
            </a:r>
            <a:r>
              <a:rPr lang="en-US" dirty="0"/>
              <a:t>” in our project’s directory</a:t>
            </a:r>
          </a:p>
          <a:p>
            <a:pPr marL="285750" indent="-285750">
              <a:buClr>
                <a:schemeClr val="accent6"/>
              </a:buClr>
              <a:buFont typeface="Arial" panose="020B0604020202020204" pitchFamily="34" charset="0"/>
              <a:buChar char="•"/>
            </a:pPr>
            <a:r>
              <a:rPr lang="en-US" b="1" dirty="0" err="1">
                <a:solidFill>
                  <a:schemeClr val="accent3"/>
                </a:solidFill>
              </a:rPr>
              <a:t>venv</a:t>
            </a:r>
            <a:r>
              <a:rPr lang="en-US" dirty="0"/>
              <a:t> will contain the installation of Python we’ll use as well as all the extra Python packages needed</a:t>
            </a:r>
          </a:p>
          <a:p>
            <a:pPr marL="285750" indent="-285750">
              <a:buClr>
                <a:schemeClr val="accent6"/>
              </a:buClr>
              <a:buFont typeface="Arial" panose="020B0604020202020204" pitchFamily="34" charset="0"/>
              <a:buChar char="•"/>
            </a:pPr>
            <a:r>
              <a:rPr lang="en-US" dirty="0"/>
              <a:t>Create </a:t>
            </a:r>
            <a:r>
              <a:rPr lang="en-US" b="1" dirty="0" err="1">
                <a:solidFill>
                  <a:schemeClr val="accent3"/>
                </a:solidFill>
              </a:rPr>
              <a:t>venv</a:t>
            </a:r>
            <a:r>
              <a:rPr lang="en-US" dirty="0"/>
              <a:t> by choosing “</a:t>
            </a:r>
            <a:r>
              <a:rPr lang="en-US" b="1" dirty="0"/>
              <a:t>Add Interpreter</a:t>
            </a:r>
            <a:r>
              <a:rPr lang="en-US" dirty="0"/>
              <a:t>” from the menu that appears when you click the </a:t>
            </a:r>
            <a:r>
              <a:rPr lang="en-US" b="1" dirty="0">
                <a:solidFill>
                  <a:schemeClr val="accent6">
                    <a:lumMod val="20000"/>
                    <a:lumOff val="80000"/>
                  </a:schemeClr>
                </a:solidFill>
              </a:rPr>
              <a:t>interpreter box</a:t>
            </a:r>
            <a:r>
              <a:rPr lang="en-US" dirty="0">
                <a:solidFill>
                  <a:schemeClr val="accent6">
                    <a:lumMod val="20000"/>
                    <a:lumOff val="80000"/>
                  </a:schemeClr>
                </a:solidFill>
              </a:rPr>
              <a:t> </a:t>
            </a:r>
            <a:r>
              <a:rPr lang="en-US" dirty="0"/>
              <a:t>at the lower right-hand corner of the PyCharm window (says “&lt;No interpreter&gt;” at first)</a:t>
            </a:r>
          </a:p>
        </p:txBody>
      </p:sp>
      <p:sp>
        <p:nvSpPr>
          <p:cNvPr id="17" name="TextBox 16">
            <a:extLst>
              <a:ext uri="{FF2B5EF4-FFF2-40B4-BE49-F238E27FC236}">
                <a16:creationId xmlns:a16="http://schemas.microsoft.com/office/drawing/2014/main" id="{485C6CEA-7657-42D7-B702-22461A61EB9E}"/>
              </a:ext>
            </a:extLst>
          </p:cNvPr>
          <p:cNvSpPr txBox="1"/>
          <p:nvPr/>
        </p:nvSpPr>
        <p:spPr>
          <a:xfrm>
            <a:off x="2661739" y="3780072"/>
            <a:ext cx="2816772" cy="369332"/>
          </a:xfrm>
          <a:prstGeom prst="rect">
            <a:avLst/>
          </a:prstGeom>
          <a:noFill/>
        </p:spPr>
        <p:txBody>
          <a:bodyPr wrap="square">
            <a:spAutoFit/>
          </a:bodyPr>
          <a:lstStyle/>
          <a:p>
            <a:r>
              <a:rPr lang="en-US" sz="1800" dirty="0">
                <a:solidFill>
                  <a:schemeClr val="accent5"/>
                </a:solidFill>
              </a:rPr>
              <a:t>Click here</a:t>
            </a:r>
            <a:endParaRPr lang="en-US" dirty="0">
              <a:solidFill>
                <a:schemeClr val="accent5"/>
              </a:solidFill>
            </a:endParaRPr>
          </a:p>
        </p:txBody>
      </p:sp>
      <p:cxnSp>
        <p:nvCxnSpPr>
          <p:cNvPr id="18" name="Straight Arrow Connector 17">
            <a:extLst>
              <a:ext uri="{FF2B5EF4-FFF2-40B4-BE49-F238E27FC236}">
                <a16:creationId xmlns:a16="http://schemas.microsoft.com/office/drawing/2014/main" id="{90FAFC79-4FBF-4E69-912C-13C906AE66AE}"/>
              </a:ext>
            </a:extLst>
          </p:cNvPr>
          <p:cNvCxnSpPr>
            <a:cxnSpLocks/>
          </p:cNvCxnSpPr>
          <p:nvPr/>
        </p:nvCxnSpPr>
        <p:spPr>
          <a:xfrm>
            <a:off x="3676072" y="4071436"/>
            <a:ext cx="618837" cy="38972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2" name="TextBox 21">
            <a:extLst>
              <a:ext uri="{FF2B5EF4-FFF2-40B4-BE49-F238E27FC236}">
                <a16:creationId xmlns:a16="http://schemas.microsoft.com/office/drawing/2014/main" id="{D0534352-9AFF-4C86-9A75-A9A78903E6BE}"/>
              </a:ext>
            </a:extLst>
          </p:cNvPr>
          <p:cNvSpPr txBox="1"/>
          <p:nvPr/>
        </p:nvSpPr>
        <p:spPr>
          <a:xfrm>
            <a:off x="3516196" y="2913680"/>
            <a:ext cx="2816772" cy="646331"/>
          </a:xfrm>
          <a:prstGeom prst="rect">
            <a:avLst/>
          </a:prstGeom>
          <a:noFill/>
        </p:spPr>
        <p:txBody>
          <a:bodyPr wrap="square">
            <a:spAutoFit/>
          </a:bodyPr>
          <a:lstStyle/>
          <a:p>
            <a:r>
              <a:rPr lang="en-US" sz="1800" dirty="0">
                <a:solidFill>
                  <a:schemeClr val="accent5"/>
                </a:solidFill>
              </a:rPr>
              <a:t>Choose </a:t>
            </a:r>
          </a:p>
          <a:p>
            <a:r>
              <a:rPr lang="en-US" sz="1800" dirty="0">
                <a:solidFill>
                  <a:schemeClr val="accent5"/>
                </a:solidFill>
              </a:rPr>
              <a:t>“Add Interpreter”</a:t>
            </a:r>
            <a:endParaRPr lang="en-US" dirty="0">
              <a:solidFill>
                <a:schemeClr val="accent5"/>
              </a:solidFill>
            </a:endParaRPr>
          </a:p>
        </p:txBody>
      </p:sp>
      <p:cxnSp>
        <p:nvCxnSpPr>
          <p:cNvPr id="23" name="Straight Arrow Connector 22">
            <a:extLst>
              <a:ext uri="{FF2B5EF4-FFF2-40B4-BE49-F238E27FC236}">
                <a16:creationId xmlns:a16="http://schemas.microsoft.com/office/drawing/2014/main" id="{AB2A69C4-5602-487B-9EC4-C9B9DEB54295}"/>
              </a:ext>
            </a:extLst>
          </p:cNvPr>
          <p:cNvCxnSpPr>
            <a:cxnSpLocks/>
          </p:cNvCxnSpPr>
          <p:nvPr/>
        </p:nvCxnSpPr>
        <p:spPr>
          <a:xfrm>
            <a:off x="3985490" y="3560011"/>
            <a:ext cx="374074" cy="7062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Arrow: Right 26">
            <a:extLst>
              <a:ext uri="{FF2B5EF4-FFF2-40B4-BE49-F238E27FC236}">
                <a16:creationId xmlns:a16="http://schemas.microsoft.com/office/drawing/2014/main" id="{D4E3E38A-27E1-4418-87E4-2E4C8BB51EA0}"/>
              </a:ext>
            </a:extLst>
          </p:cNvPr>
          <p:cNvSpPr/>
          <p:nvPr/>
        </p:nvSpPr>
        <p:spPr>
          <a:xfrm>
            <a:off x="5727824" y="2420308"/>
            <a:ext cx="517236" cy="1112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5383A6E-E1A2-4E27-BC9A-BB01055F21FB}"/>
              </a:ext>
            </a:extLst>
          </p:cNvPr>
          <p:cNvSpPr txBox="1"/>
          <p:nvPr/>
        </p:nvSpPr>
        <p:spPr>
          <a:xfrm>
            <a:off x="8900903" y="1391407"/>
            <a:ext cx="2816772" cy="369332"/>
          </a:xfrm>
          <a:prstGeom prst="rect">
            <a:avLst/>
          </a:prstGeom>
          <a:noFill/>
        </p:spPr>
        <p:txBody>
          <a:bodyPr wrap="square">
            <a:spAutoFit/>
          </a:bodyPr>
          <a:lstStyle/>
          <a:p>
            <a:r>
              <a:rPr lang="en-US" sz="1800" dirty="0">
                <a:solidFill>
                  <a:schemeClr val="accent5"/>
                </a:solidFill>
              </a:rPr>
              <a:t>Select “New environment”</a:t>
            </a:r>
            <a:endParaRPr lang="en-US" dirty="0">
              <a:solidFill>
                <a:schemeClr val="accent5"/>
              </a:solidFill>
            </a:endParaRPr>
          </a:p>
        </p:txBody>
      </p:sp>
      <p:cxnSp>
        <p:nvCxnSpPr>
          <p:cNvPr id="30" name="Straight Arrow Connector 29">
            <a:extLst>
              <a:ext uri="{FF2B5EF4-FFF2-40B4-BE49-F238E27FC236}">
                <a16:creationId xmlns:a16="http://schemas.microsoft.com/office/drawing/2014/main" id="{F3987D8E-2907-4EA6-9CF5-38C4A552F5C6}"/>
              </a:ext>
            </a:extLst>
          </p:cNvPr>
          <p:cNvCxnSpPr>
            <a:cxnSpLocks/>
          </p:cNvCxnSpPr>
          <p:nvPr/>
        </p:nvCxnSpPr>
        <p:spPr>
          <a:xfrm flipH="1">
            <a:off x="8608291" y="1599858"/>
            <a:ext cx="292612" cy="942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3" name="TextBox 32">
            <a:extLst>
              <a:ext uri="{FF2B5EF4-FFF2-40B4-BE49-F238E27FC236}">
                <a16:creationId xmlns:a16="http://schemas.microsoft.com/office/drawing/2014/main" id="{0D8BB8B9-AB0F-4A2A-8A98-7DE30106B370}"/>
              </a:ext>
            </a:extLst>
          </p:cNvPr>
          <p:cNvSpPr txBox="1"/>
          <p:nvPr/>
        </p:nvSpPr>
        <p:spPr>
          <a:xfrm>
            <a:off x="10195648" y="2267349"/>
            <a:ext cx="1877680" cy="646331"/>
          </a:xfrm>
          <a:prstGeom prst="rect">
            <a:avLst/>
          </a:prstGeom>
          <a:noFill/>
        </p:spPr>
        <p:txBody>
          <a:bodyPr wrap="square">
            <a:spAutoFit/>
          </a:bodyPr>
          <a:lstStyle/>
          <a:p>
            <a:r>
              <a:rPr lang="en-US" dirty="0">
                <a:solidFill>
                  <a:schemeClr val="accent5"/>
                </a:solidFill>
              </a:rPr>
              <a:t>Choose latest version of Python</a:t>
            </a:r>
          </a:p>
        </p:txBody>
      </p:sp>
      <p:cxnSp>
        <p:nvCxnSpPr>
          <p:cNvPr id="34" name="Straight Arrow Connector 33">
            <a:extLst>
              <a:ext uri="{FF2B5EF4-FFF2-40B4-BE49-F238E27FC236}">
                <a16:creationId xmlns:a16="http://schemas.microsoft.com/office/drawing/2014/main" id="{1657D4A1-A50F-4252-8C87-A5450DA0F209}"/>
              </a:ext>
            </a:extLst>
          </p:cNvPr>
          <p:cNvCxnSpPr>
            <a:cxnSpLocks/>
            <a:stCxn id="33" idx="1"/>
          </p:cNvCxnSpPr>
          <p:nvPr/>
        </p:nvCxnSpPr>
        <p:spPr>
          <a:xfrm flipH="1" flipV="1">
            <a:off x="9809018" y="2322934"/>
            <a:ext cx="386630" cy="2675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E1D5FF06-1EDC-4A07-A4E6-31B87EFAE0D3}"/>
              </a:ext>
            </a:extLst>
          </p:cNvPr>
          <p:cNvSpPr txBox="1"/>
          <p:nvPr/>
        </p:nvSpPr>
        <p:spPr>
          <a:xfrm>
            <a:off x="9370449" y="2935521"/>
            <a:ext cx="1877680" cy="369332"/>
          </a:xfrm>
          <a:prstGeom prst="rect">
            <a:avLst/>
          </a:prstGeom>
          <a:noFill/>
        </p:spPr>
        <p:txBody>
          <a:bodyPr wrap="square">
            <a:spAutoFit/>
          </a:bodyPr>
          <a:lstStyle/>
          <a:p>
            <a:r>
              <a:rPr lang="en-US" dirty="0">
                <a:solidFill>
                  <a:schemeClr val="accent5"/>
                </a:solidFill>
              </a:rPr>
              <a:t>Leave unchecked</a:t>
            </a:r>
          </a:p>
        </p:txBody>
      </p:sp>
      <p:cxnSp>
        <p:nvCxnSpPr>
          <p:cNvPr id="38" name="Straight Arrow Connector 37">
            <a:extLst>
              <a:ext uri="{FF2B5EF4-FFF2-40B4-BE49-F238E27FC236}">
                <a16:creationId xmlns:a16="http://schemas.microsoft.com/office/drawing/2014/main" id="{77425001-7024-452E-997B-E254B3C6074E}"/>
              </a:ext>
            </a:extLst>
          </p:cNvPr>
          <p:cNvCxnSpPr>
            <a:cxnSpLocks/>
          </p:cNvCxnSpPr>
          <p:nvPr/>
        </p:nvCxnSpPr>
        <p:spPr>
          <a:xfrm flipH="1" flipV="1">
            <a:off x="8367967" y="2435745"/>
            <a:ext cx="1054421" cy="5614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FCF118E8-3F00-4801-B201-75508AE9A5A0}"/>
              </a:ext>
            </a:extLst>
          </p:cNvPr>
          <p:cNvCxnSpPr>
            <a:cxnSpLocks/>
          </p:cNvCxnSpPr>
          <p:nvPr/>
        </p:nvCxnSpPr>
        <p:spPr>
          <a:xfrm flipH="1" flipV="1">
            <a:off x="8341998" y="2643866"/>
            <a:ext cx="1080390" cy="35334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3" name="TextBox 42">
            <a:extLst>
              <a:ext uri="{FF2B5EF4-FFF2-40B4-BE49-F238E27FC236}">
                <a16:creationId xmlns:a16="http://schemas.microsoft.com/office/drawing/2014/main" id="{94DA2ED4-12B2-4BE0-B7E3-E42065FDF54F}"/>
              </a:ext>
            </a:extLst>
          </p:cNvPr>
          <p:cNvSpPr txBox="1"/>
          <p:nvPr/>
        </p:nvSpPr>
        <p:spPr>
          <a:xfrm>
            <a:off x="9156757" y="3904553"/>
            <a:ext cx="1577498" cy="646331"/>
          </a:xfrm>
          <a:prstGeom prst="rect">
            <a:avLst/>
          </a:prstGeom>
          <a:noFill/>
        </p:spPr>
        <p:txBody>
          <a:bodyPr wrap="square">
            <a:spAutoFit/>
          </a:bodyPr>
          <a:lstStyle/>
          <a:p>
            <a:r>
              <a:rPr lang="en-US" dirty="0">
                <a:solidFill>
                  <a:schemeClr val="accent5"/>
                </a:solidFill>
              </a:rPr>
              <a:t>Click “OK” when ready</a:t>
            </a:r>
          </a:p>
        </p:txBody>
      </p:sp>
      <p:cxnSp>
        <p:nvCxnSpPr>
          <p:cNvPr id="44" name="Straight Arrow Connector 43">
            <a:extLst>
              <a:ext uri="{FF2B5EF4-FFF2-40B4-BE49-F238E27FC236}">
                <a16:creationId xmlns:a16="http://schemas.microsoft.com/office/drawing/2014/main" id="{5FF3EA1A-0889-41CD-A1A2-EED3EB42E8ED}"/>
              </a:ext>
            </a:extLst>
          </p:cNvPr>
          <p:cNvCxnSpPr>
            <a:cxnSpLocks/>
          </p:cNvCxnSpPr>
          <p:nvPr/>
        </p:nvCxnSpPr>
        <p:spPr>
          <a:xfrm>
            <a:off x="10195648" y="4220512"/>
            <a:ext cx="538607" cy="11233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149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Your Project’s Interpreter</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0042DA3D-EA84-4798-93E7-4D2C071D71F6}"/>
              </a:ext>
            </a:extLst>
          </p:cNvPr>
          <p:cNvSpPr txBox="1"/>
          <p:nvPr/>
        </p:nvSpPr>
        <p:spPr>
          <a:xfrm>
            <a:off x="233353" y="903766"/>
            <a:ext cx="11725292" cy="461665"/>
          </a:xfrm>
          <a:prstGeom prst="rect">
            <a:avLst/>
          </a:prstGeom>
          <a:noFill/>
        </p:spPr>
        <p:txBody>
          <a:bodyPr wrap="square">
            <a:spAutoFit/>
          </a:bodyPr>
          <a:lstStyle/>
          <a:p>
            <a:pPr algn="ctr"/>
            <a:r>
              <a:rPr lang="en-US" sz="2400" dirty="0">
                <a:solidFill>
                  <a:srgbClr val="FFFF00"/>
                </a:solidFill>
              </a:rPr>
              <a:t>“Interpreter” = The installation of Python that lives in </a:t>
            </a:r>
            <a:r>
              <a:rPr lang="en-US" sz="2400" b="1" dirty="0" err="1">
                <a:solidFill>
                  <a:schemeClr val="accent3"/>
                </a:solidFill>
              </a:rPr>
              <a:t>venv</a:t>
            </a:r>
            <a:endParaRPr lang="en-US" sz="2400" dirty="0">
              <a:solidFill>
                <a:schemeClr val="accent3"/>
              </a:solidFill>
            </a:endParaRPr>
          </a:p>
        </p:txBody>
      </p:sp>
      <p:sp>
        <p:nvSpPr>
          <p:cNvPr id="13" name="TextBox 12">
            <a:extLst>
              <a:ext uri="{FF2B5EF4-FFF2-40B4-BE49-F238E27FC236}">
                <a16:creationId xmlns:a16="http://schemas.microsoft.com/office/drawing/2014/main" id="{9876A2D4-5ABC-4302-8634-20F5A299A61F}"/>
              </a:ext>
            </a:extLst>
          </p:cNvPr>
          <p:cNvSpPr txBox="1"/>
          <p:nvPr/>
        </p:nvSpPr>
        <p:spPr>
          <a:xfrm>
            <a:off x="5338617" y="1369327"/>
            <a:ext cx="6770255" cy="1846659"/>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You now have a version of Python installed in </a:t>
            </a:r>
            <a:r>
              <a:rPr lang="en-US" sz="2400" b="1" dirty="0" err="1">
                <a:solidFill>
                  <a:schemeClr val="accent3"/>
                </a:solidFill>
              </a:rPr>
              <a:t>venv</a:t>
            </a:r>
            <a:r>
              <a:rPr lang="en-US" sz="2400" b="1" dirty="0">
                <a:solidFill>
                  <a:schemeClr val="accent6">
                    <a:lumMod val="40000"/>
                    <a:lumOff val="60000"/>
                  </a:schemeClr>
                </a:solidFill>
              </a:rPr>
              <a:t>.</a:t>
            </a:r>
            <a:endParaRPr lang="en-US" sz="2400" dirty="0">
              <a:solidFill>
                <a:schemeClr val="accent3"/>
              </a:solidFill>
            </a:endParaRPr>
          </a:p>
          <a:p>
            <a:pPr marL="285750" indent="-285750">
              <a:buClr>
                <a:schemeClr val="accent6"/>
              </a:buClr>
              <a:buFont typeface="Arial" panose="020B0604020202020204" pitchFamily="34" charset="0"/>
              <a:buChar char="•"/>
            </a:pPr>
            <a:r>
              <a:rPr lang="en-US" dirty="0"/>
              <a:t>The .exe file that runs this version of Python is in </a:t>
            </a:r>
            <a:r>
              <a:rPr lang="en-US" dirty="0">
                <a:solidFill>
                  <a:schemeClr val="accent3">
                    <a:lumMod val="60000"/>
                    <a:lumOff val="40000"/>
                  </a:schemeClr>
                </a:solidFill>
              </a:rPr>
              <a:t>/Scripts</a:t>
            </a:r>
          </a:p>
          <a:p>
            <a:pPr marL="285750" indent="-285750">
              <a:buClr>
                <a:schemeClr val="accent6"/>
              </a:buClr>
              <a:buFont typeface="Arial" panose="020B0604020202020204" pitchFamily="34" charset="0"/>
              <a:buChar char="•"/>
            </a:pPr>
            <a:r>
              <a:rPr lang="en-US" b="1" dirty="0" err="1">
                <a:solidFill>
                  <a:schemeClr val="accent3"/>
                </a:solidFill>
              </a:rPr>
              <a:t>v</a:t>
            </a:r>
            <a:r>
              <a:rPr lang="en-US" sz="1800" b="1" dirty="0" err="1">
                <a:solidFill>
                  <a:schemeClr val="accent3"/>
                </a:solidFill>
              </a:rPr>
              <a:t>env</a:t>
            </a:r>
            <a:r>
              <a:rPr lang="en-US" dirty="0"/>
              <a:t>, and changes made to it, will </a:t>
            </a:r>
            <a:r>
              <a:rPr lang="en-US" b="1" dirty="0">
                <a:solidFill>
                  <a:schemeClr val="accent5"/>
                </a:solidFill>
              </a:rPr>
              <a:t>not</a:t>
            </a:r>
            <a:r>
              <a:rPr lang="en-US" dirty="0"/>
              <a:t> be stored in GitHub.</a:t>
            </a:r>
          </a:p>
          <a:p>
            <a:pPr marL="742950" lvl="1" indent="-285750">
              <a:buClr>
                <a:schemeClr val="accent6"/>
              </a:buClr>
              <a:buFont typeface="Courier New" panose="02070309020205020404" pitchFamily="49" charset="0"/>
              <a:buChar char="o"/>
            </a:pPr>
            <a:r>
              <a:rPr lang="en-US" dirty="0"/>
              <a:t>You can see why by opening the </a:t>
            </a:r>
            <a:r>
              <a:rPr lang="en-US" b="1" dirty="0"/>
              <a:t>.</a:t>
            </a:r>
            <a:r>
              <a:rPr lang="en-US" b="1" dirty="0" err="1"/>
              <a:t>gitignore</a:t>
            </a:r>
            <a:r>
              <a:rPr lang="en-US" dirty="0"/>
              <a:t> file which instructs Git to ignore everything in the </a:t>
            </a:r>
            <a:r>
              <a:rPr lang="en-US" b="1" dirty="0" err="1">
                <a:solidFill>
                  <a:schemeClr val="accent3"/>
                </a:solidFill>
              </a:rPr>
              <a:t>v</a:t>
            </a:r>
            <a:r>
              <a:rPr lang="en-US" sz="1800" b="1" dirty="0" err="1">
                <a:solidFill>
                  <a:schemeClr val="accent3"/>
                </a:solidFill>
              </a:rPr>
              <a:t>env</a:t>
            </a:r>
            <a:r>
              <a:rPr lang="en-US" sz="1800" b="1" dirty="0">
                <a:solidFill>
                  <a:schemeClr val="accent3"/>
                </a:solidFill>
              </a:rPr>
              <a:t> </a:t>
            </a:r>
            <a:r>
              <a:rPr lang="en-US" dirty="0"/>
              <a:t>directory</a:t>
            </a:r>
          </a:p>
          <a:p>
            <a:pPr marL="742950" lvl="1" indent="-285750">
              <a:buClr>
                <a:schemeClr val="accent6"/>
              </a:buClr>
              <a:buFont typeface="Courier New" panose="02070309020205020404" pitchFamily="49" charset="0"/>
              <a:buChar char="o"/>
            </a:pPr>
            <a:r>
              <a:rPr lang="en-US" dirty="0"/>
              <a:t>Keep it this way.</a:t>
            </a:r>
          </a:p>
        </p:txBody>
      </p:sp>
      <p:pic>
        <p:nvPicPr>
          <p:cNvPr id="48" name="Picture 47">
            <a:extLst>
              <a:ext uri="{FF2B5EF4-FFF2-40B4-BE49-F238E27FC236}">
                <a16:creationId xmlns:a16="http://schemas.microsoft.com/office/drawing/2014/main" id="{7966D3DC-8098-418E-9A48-42AEA6134443}"/>
              </a:ext>
            </a:extLst>
          </p:cNvPr>
          <p:cNvPicPr>
            <a:picLocks noChangeAspect="1"/>
          </p:cNvPicPr>
          <p:nvPr/>
        </p:nvPicPr>
        <p:blipFill>
          <a:blip r:embed="rId3"/>
          <a:stretch>
            <a:fillRect/>
          </a:stretch>
        </p:blipFill>
        <p:spPr>
          <a:xfrm>
            <a:off x="233353" y="1421016"/>
            <a:ext cx="4747562" cy="5247639"/>
          </a:xfrm>
          <a:prstGeom prst="rect">
            <a:avLst/>
          </a:prstGeom>
        </p:spPr>
      </p:pic>
      <p:cxnSp>
        <p:nvCxnSpPr>
          <p:cNvPr id="49" name="Straight Arrow Connector 48">
            <a:extLst>
              <a:ext uri="{FF2B5EF4-FFF2-40B4-BE49-F238E27FC236}">
                <a16:creationId xmlns:a16="http://schemas.microsoft.com/office/drawing/2014/main" id="{55DBAE14-72B9-4466-8456-CBB7464101FD}"/>
              </a:ext>
            </a:extLst>
          </p:cNvPr>
          <p:cNvCxnSpPr>
            <a:cxnSpLocks/>
          </p:cNvCxnSpPr>
          <p:nvPr/>
        </p:nvCxnSpPr>
        <p:spPr>
          <a:xfrm flipH="1">
            <a:off x="1431636" y="1976582"/>
            <a:ext cx="4230255" cy="23474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2" name="Straight Arrow Connector 51">
            <a:extLst>
              <a:ext uri="{FF2B5EF4-FFF2-40B4-BE49-F238E27FC236}">
                <a16:creationId xmlns:a16="http://schemas.microsoft.com/office/drawing/2014/main" id="{E1A7E390-BE92-4827-9337-8693B57A40A5}"/>
              </a:ext>
            </a:extLst>
          </p:cNvPr>
          <p:cNvCxnSpPr>
            <a:cxnSpLocks/>
          </p:cNvCxnSpPr>
          <p:nvPr/>
        </p:nvCxnSpPr>
        <p:spPr>
          <a:xfrm flipH="1">
            <a:off x="1126836" y="2623127"/>
            <a:ext cx="4969164" cy="270625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E2E9C6C4-F10A-499F-B942-52DB53394527}"/>
              </a:ext>
            </a:extLst>
          </p:cNvPr>
          <p:cNvSpPr txBox="1"/>
          <p:nvPr/>
        </p:nvSpPr>
        <p:spPr>
          <a:xfrm>
            <a:off x="5285715" y="3933648"/>
            <a:ext cx="6620027" cy="1077218"/>
          </a:xfrm>
          <a:prstGeom prst="rect">
            <a:avLst/>
          </a:prstGeom>
          <a:noFill/>
        </p:spPr>
        <p:txBody>
          <a:bodyPr wrap="square">
            <a:spAutoFit/>
          </a:bodyPr>
          <a:lstStyle/>
          <a:p>
            <a:pPr>
              <a:buClr>
                <a:schemeClr val="accent6"/>
              </a:buClr>
            </a:pPr>
            <a:r>
              <a:rPr lang="en-US" sz="3200" dirty="0">
                <a:solidFill>
                  <a:schemeClr val="accent6">
                    <a:lumMod val="40000"/>
                    <a:lumOff val="60000"/>
                  </a:schemeClr>
                </a:solidFill>
              </a:rPr>
              <a:t>Your project (and app) will use </a:t>
            </a:r>
            <a:r>
              <a:rPr lang="en-US" sz="3200" b="1" u="sng" dirty="0">
                <a:solidFill>
                  <a:schemeClr val="accent6">
                    <a:lumMod val="40000"/>
                    <a:lumOff val="60000"/>
                  </a:schemeClr>
                </a:solidFill>
              </a:rPr>
              <a:t>this installation of Python</a:t>
            </a:r>
            <a:r>
              <a:rPr lang="en-US" sz="3200" dirty="0">
                <a:solidFill>
                  <a:schemeClr val="accent6">
                    <a:lumMod val="40000"/>
                    <a:lumOff val="60000"/>
                  </a:schemeClr>
                </a:solidFill>
              </a:rPr>
              <a:t>.</a:t>
            </a:r>
          </a:p>
        </p:txBody>
      </p:sp>
      <p:sp>
        <p:nvSpPr>
          <p:cNvPr id="14" name="TextBox 13">
            <a:extLst>
              <a:ext uri="{FF2B5EF4-FFF2-40B4-BE49-F238E27FC236}">
                <a16:creationId xmlns:a16="http://schemas.microsoft.com/office/drawing/2014/main" id="{C8EB8B30-F0FA-4BDF-9E63-97B3CE06D0D2}"/>
              </a:ext>
            </a:extLst>
          </p:cNvPr>
          <p:cNvSpPr txBox="1"/>
          <p:nvPr/>
        </p:nvSpPr>
        <p:spPr>
          <a:xfrm>
            <a:off x="5338616" y="5695008"/>
            <a:ext cx="6511639" cy="369332"/>
          </a:xfrm>
          <a:prstGeom prst="rect">
            <a:avLst/>
          </a:prstGeom>
          <a:noFill/>
        </p:spPr>
        <p:txBody>
          <a:bodyPr wrap="square">
            <a:spAutoFit/>
          </a:bodyPr>
          <a:lstStyle/>
          <a:p>
            <a:pPr>
              <a:buClr>
                <a:schemeClr val="accent6"/>
              </a:buClr>
            </a:pPr>
            <a:r>
              <a:rPr lang="en-US" sz="1800" b="1" dirty="0">
                <a:solidFill>
                  <a:schemeClr val="accent2"/>
                </a:solidFill>
              </a:rPr>
              <a:t>Next we’ll add packages to our interpreter.</a:t>
            </a:r>
          </a:p>
        </p:txBody>
      </p:sp>
    </p:spTree>
    <p:extLst>
      <p:ext uri="{BB962C8B-B14F-4D97-AF65-F5344CB8AC3E}">
        <p14:creationId xmlns:p14="http://schemas.microsoft.com/office/powerpoint/2010/main" val="261582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Open a File in PyCharm</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59" name="Picture 58">
            <a:extLst>
              <a:ext uri="{FF2B5EF4-FFF2-40B4-BE49-F238E27FC236}">
                <a16:creationId xmlns:a16="http://schemas.microsoft.com/office/drawing/2014/main" id="{731DA2DA-BFFD-437D-BAB4-E25D73DE20C3}"/>
              </a:ext>
            </a:extLst>
          </p:cNvPr>
          <p:cNvPicPr>
            <a:picLocks noChangeAspect="1"/>
          </p:cNvPicPr>
          <p:nvPr/>
        </p:nvPicPr>
        <p:blipFill>
          <a:blip r:embed="rId3"/>
          <a:stretch>
            <a:fillRect/>
          </a:stretch>
        </p:blipFill>
        <p:spPr>
          <a:xfrm>
            <a:off x="229509" y="1953976"/>
            <a:ext cx="4365460" cy="3186733"/>
          </a:xfrm>
          <a:prstGeom prst="rect">
            <a:avLst/>
          </a:prstGeom>
        </p:spPr>
      </p:pic>
      <p:sp>
        <p:nvSpPr>
          <p:cNvPr id="61" name="TextBox 60">
            <a:extLst>
              <a:ext uri="{FF2B5EF4-FFF2-40B4-BE49-F238E27FC236}">
                <a16:creationId xmlns:a16="http://schemas.microsoft.com/office/drawing/2014/main" id="{DB9E2685-08A0-4DEA-BFC7-AB28354517A6}"/>
              </a:ext>
            </a:extLst>
          </p:cNvPr>
          <p:cNvSpPr txBox="1"/>
          <p:nvPr/>
        </p:nvSpPr>
        <p:spPr>
          <a:xfrm>
            <a:off x="233353" y="1584644"/>
            <a:ext cx="4365460" cy="369332"/>
          </a:xfrm>
          <a:prstGeom prst="rect">
            <a:avLst/>
          </a:prstGeom>
          <a:noFill/>
        </p:spPr>
        <p:txBody>
          <a:bodyPr wrap="square">
            <a:spAutoFit/>
          </a:bodyPr>
          <a:lstStyle/>
          <a:p>
            <a:pPr algn="ctr">
              <a:buClr>
                <a:schemeClr val="accent6"/>
              </a:buClr>
            </a:pPr>
            <a:r>
              <a:rPr lang="en-US" sz="1800" b="1" dirty="0">
                <a:solidFill>
                  <a:schemeClr val="accent6">
                    <a:lumMod val="40000"/>
                    <a:lumOff val="60000"/>
                  </a:schemeClr>
                </a:solidFill>
              </a:rPr>
              <a:t>Open the file </a:t>
            </a:r>
            <a:r>
              <a:rPr lang="en-US" sz="1800" b="1" dirty="0">
                <a:solidFill>
                  <a:schemeClr val="accent3">
                    <a:lumMod val="20000"/>
                    <a:lumOff val="80000"/>
                  </a:schemeClr>
                </a:solidFill>
              </a:rPr>
              <a:t>requirements.txt</a:t>
            </a:r>
            <a:r>
              <a:rPr lang="en-US" sz="1800" b="1" dirty="0">
                <a:solidFill>
                  <a:schemeClr val="accent6">
                    <a:lumMod val="40000"/>
                    <a:lumOff val="60000"/>
                  </a:schemeClr>
                </a:solidFill>
              </a:rPr>
              <a:t> in PyCharm.</a:t>
            </a:r>
            <a:endParaRPr lang="en-US" sz="1800" dirty="0">
              <a:solidFill>
                <a:schemeClr val="accent3"/>
              </a:solidFill>
            </a:endParaRPr>
          </a:p>
        </p:txBody>
      </p:sp>
      <p:sp>
        <p:nvSpPr>
          <p:cNvPr id="63" name="TextBox 62">
            <a:extLst>
              <a:ext uri="{FF2B5EF4-FFF2-40B4-BE49-F238E27FC236}">
                <a16:creationId xmlns:a16="http://schemas.microsoft.com/office/drawing/2014/main" id="{3D41ADFA-DA2B-482B-A3CF-C73A7CEBAA06}"/>
              </a:ext>
            </a:extLst>
          </p:cNvPr>
          <p:cNvSpPr txBox="1"/>
          <p:nvPr/>
        </p:nvSpPr>
        <p:spPr>
          <a:xfrm>
            <a:off x="2062021" y="3346187"/>
            <a:ext cx="2352961" cy="954107"/>
          </a:xfrm>
          <a:prstGeom prst="rect">
            <a:avLst/>
          </a:prstGeom>
          <a:noFill/>
        </p:spPr>
        <p:txBody>
          <a:bodyPr wrap="square">
            <a:spAutoFit/>
          </a:bodyPr>
          <a:lstStyle/>
          <a:p>
            <a:r>
              <a:rPr lang="en-US" sz="1400" dirty="0"/>
              <a:t>Always wait for PyCharm to finish if you see it  analyzing</a:t>
            </a:r>
          </a:p>
          <a:p>
            <a:r>
              <a:rPr lang="en-US" sz="1400" dirty="0"/>
              <a:t>Many little windows and notifications like this!</a:t>
            </a:r>
          </a:p>
        </p:txBody>
      </p:sp>
      <p:cxnSp>
        <p:nvCxnSpPr>
          <p:cNvPr id="64" name="Straight Arrow Connector 63">
            <a:extLst>
              <a:ext uri="{FF2B5EF4-FFF2-40B4-BE49-F238E27FC236}">
                <a16:creationId xmlns:a16="http://schemas.microsoft.com/office/drawing/2014/main" id="{DFFBE34D-44E5-4BF5-8DDF-B5F964396C7F}"/>
              </a:ext>
            </a:extLst>
          </p:cNvPr>
          <p:cNvCxnSpPr>
            <a:cxnSpLocks/>
          </p:cNvCxnSpPr>
          <p:nvPr/>
        </p:nvCxnSpPr>
        <p:spPr>
          <a:xfrm flipV="1">
            <a:off x="3509818" y="2733964"/>
            <a:ext cx="563418" cy="6122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68" name="Picture 67">
            <a:extLst>
              <a:ext uri="{FF2B5EF4-FFF2-40B4-BE49-F238E27FC236}">
                <a16:creationId xmlns:a16="http://schemas.microsoft.com/office/drawing/2014/main" id="{385328EC-9208-43E3-990B-909752685604}"/>
              </a:ext>
            </a:extLst>
          </p:cNvPr>
          <p:cNvPicPr>
            <a:picLocks noChangeAspect="1"/>
          </p:cNvPicPr>
          <p:nvPr/>
        </p:nvPicPr>
        <p:blipFill>
          <a:blip r:embed="rId4"/>
          <a:stretch>
            <a:fillRect/>
          </a:stretch>
        </p:blipFill>
        <p:spPr>
          <a:xfrm>
            <a:off x="7353545" y="1881336"/>
            <a:ext cx="4365460" cy="3190144"/>
          </a:xfrm>
          <a:prstGeom prst="rect">
            <a:avLst/>
          </a:prstGeom>
        </p:spPr>
      </p:pic>
      <p:sp>
        <p:nvSpPr>
          <p:cNvPr id="69" name="Arrow: Right 68">
            <a:extLst>
              <a:ext uri="{FF2B5EF4-FFF2-40B4-BE49-F238E27FC236}">
                <a16:creationId xmlns:a16="http://schemas.microsoft.com/office/drawing/2014/main" id="{BEFF0517-06A6-477C-8143-F162CDAFC097}"/>
              </a:ext>
            </a:extLst>
          </p:cNvPr>
          <p:cNvSpPr/>
          <p:nvPr/>
        </p:nvSpPr>
        <p:spPr>
          <a:xfrm>
            <a:off x="5401790" y="2920221"/>
            <a:ext cx="1140309" cy="1112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C16ED47B-7149-43C4-A331-17F0D59D657B}"/>
              </a:ext>
            </a:extLst>
          </p:cNvPr>
          <p:cNvCxnSpPr>
            <a:cxnSpLocks/>
          </p:cNvCxnSpPr>
          <p:nvPr/>
        </p:nvCxnSpPr>
        <p:spPr>
          <a:xfrm flipV="1">
            <a:off x="10888473" y="2808438"/>
            <a:ext cx="563418" cy="6122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72" name="TextBox 71">
            <a:extLst>
              <a:ext uri="{FF2B5EF4-FFF2-40B4-BE49-F238E27FC236}">
                <a16:creationId xmlns:a16="http://schemas.microsoft.com/office/drawing/2014/main" id="{73E0C257-4948-40E2-AE37-F37E1035E1A6}"/>
              </a:ext>
            </a:extLst>
          </p:cNvPr>
          <p:cNvSpPr txBox="1"/>
          <p:nvPr/>
        </p:nvSpPr>
        <p:spPr>
          <a:xfrm>
            <a:off x="10060413" y="3375711"/>
            <a:ext cx="1364529" cy="369332"/>
          </a:xfrm>
          <a:prstGeom prst="rect">
            <a:avLst/>
          </a:prstGeom>
          <a:noFill/>
        </p:spPr>
        <p:txBody>
          <a:bodyPr wrap="square">
            <a:spAutoFit/>
          </a:bodyPr>
          <a:lstStyle/>
          <a:p>
            <a:r>
              <a:rPr lang="en-US" sz="1800" dirty="0"/>
              <a:t>Complete!</a:t>
            </a:r>
            <a:endParaRPr lang="en-US" dirty="0"/>
          </a:p>
        </p:txBody>
      </p:sp>
      <p:sp>
        <p:nvSpPr>
          <p:cNvPr id="76" name="TextBox 75">
            <a:extLst>
              <a:ext uri="{FF2B5EF4-FFF2-40B4-BE49-F238E27FC236}">
                <a16:creationId xmlns:a16="http://schemas.microsoft.com/office/drawing/2014/main" id="{AA53D970-0144-4883-89B0-12088C8008C2}"/>
              </a:ext>
            </a:extLst>
          </p:cNvPr>
          <p:cNvSpPr txBox="1"/>
          <p:nvPr/>
        </p:nvSpPr>
        <p:spPr>
          <a:xfrm>
            <a:off x="4884682" y="2549298"/>
            <a:ext cx="2086676" cy="369332"/>
          </a:xfrm>
          <a:prstGeom prst="rect">
            <a:avLst/>
          </a:prstGeom>
          <a:noFill/>
        </p:spPr>
        <p:txBody>
          <a:bodyPr wrap="square">
            <a:spAutoFit/>
          </a:bodyPr>
          <a:lstStyle/>
          <a:p>
            <a:r>
              <a:rPr lang="en-US" sz="1800" dirty="0"/>
              <a:t>Give it a little time…</a:t>
            </a:r>
            <a:endParaRPr lang="en-US" dirty="0"/>
          </a:p>
        </p:txBody>
      </p:sp>
    </p:spTree>
    <p:extLst>
      <p:ext uri="{BB962C8B-B14F-4D97-AF65-F5344CB8AC3E}">
        <p14:creationId xmlns:p14="http://schemas.microsoft.com/office/powerpoint/2010/main" val="30100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About Plugins</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0042DA3D-EA84-4798-93E7-4D2C071D71F6}"/>
              </a:ext>
            </a:extLst>
          </p:cNvPr>
          <p:cNvSpPr txBox="1"/>
          <p:nvPr/>
        </p:nvSpPr>
        <p:spPr>
          <a:xfrm>
            <a:off x="5862645" y="940765"/>
            <a:ext cx="5677918" cy="461665"/>
          </a:xfrm>
          <a:prstGeom prst="rect">
            <a:avLst/>
          </a:prstGeom>
          <a:noFill/>
        </p:spPr>
        <p:txBody>
          <a:bodyPr wrap="square">
            <a:spAutoFit/>
          </a:bodyPr>
          <a:lstStyle/>
          <a:p>
            <a:pPr algn="ctr"/>
            <a:r>
              <a:rPr lang="en-US" sz="2400" dirty="0">
                <a:solidFill>
                  <a:srgbClr val="FFFF00"/>
                </a:solidFill>
              </a:rPr>
              <a:t>PLUGINS are often worthwhile to install.</a:t>
            </a:r>
            <a:endParaRPr lang="en-US" sz="2400" dirty="0">
              <a:solidFill>
                <a:schemeClr val="accent3"/>
              </a:solidFill>
            </a:endParaRPr>
          </a:p>
        </p:txBody>
      </p:sp>
      <p:sp>
        <p:nvSpPr>
          <p:cNvPr id="57" name="TextBox 56">
            <a:extLst>
              <a:ext uri="{FF2B5EF4-FFF2-40B4-BE49-F238E27FC236}">
                <a16:creationId xmlns:a16="http://schemas.microsoft.com/office/drawing/2014/main" id="{E84669F8-A87C-44A2-BAC9-AF0BAFBAE6E7}"/>
              </a:ext>
            </a:extLst>
          </p:cNvPr>
          <p:cNvSpPr txBox="1"/>
          <p:nvPr/>
        </p:nvSpPr>
        <p:spPr>
          <a:xfrm>
            <a:off x="5862645" y="1399455"/>
            <a:ext cx="6096000" cy="3662541"/>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When a plugin exists that might for a file type or language that PyCharm detects in your project, it will let you know with a message.</a:t>
            </a:r>
          </a:p>
          <a:p>
            <a:pPr marL="285750" indent="-285750">
              <a:buClr>
                <a:schemeClr val="accent6"/>
              </a:buClr>
              <a:buFont typeface="Arial" panose="020B0604020202020204" pitchFamily="34" charset="0"/>
              <a:buChar char="•"/>
            </a:pPr>
            <a:r>
              <a:rPr lang="en-US" sz="2000" dirty="0"/>
              <a:t>JetBrains (the company that makes PyCharm) has an active app store for PyCharm plugins &amp; add-ons.</a:t>
            </a:r>
          </a:p>
          <a:p>
            <a:pPr marL="285750" indent="-285750">
              <a:buClr>
                <a:schemeClr val="accent6"/>
              </a:buClr>
              <a:buFont typeface="Arial" panose="020B0604020202020204" pitchFamily="34" charset="0"/>
              <a:buChar char="•"/>
            </a:pPr>
            <a:r>
              <a:rPr lang="en-US" sz="2000" dirty="0"/>
              <a:t>This message is telling you that someone has written a plugin that supports </a:t>
            </a:r>
            <a:r>
              <a:rPr lang="en-US" sz="2000" b="1" dirty="0">
                <a:solidFill>
                  <a:schemeClr val="accent3">
                    <a:lumMod val="40000"/>
                    <a:lumOff val="60000"/>
                  </a:schemeClr>
                </a:solidFill>
              </a:rPr>
              <a:t>requirements.txt</a:t>
            </a:r>
            <a:r>
              <a:rPr lang="en-US" sz="2000" dirty="0"/>
              <a:t> files.</a:t>
            </a:r>
          </a:p>
          <a:p>
            <a:pPr marL="285750" indent="-285750">
              <a:buClr>
                <a:schemeClr val="accent6"/>
              </a:buClr>
              <a:buFont typeface="Arial" panose="020B0604020202020204" pitchFamily="34" charset="0"/>
              <a:buChar char="•"/>
            </a:pPr>
            <a:r>
              <a:rPr lang="en-US" sz="2000" dirty="0"/>
              <a:t>Click “install plugins” to see the plugins on the app store that PyCharm has flagged as relevant.</a:t>
            </a:r>
          </a:p>
          <a:p>
            <a:pPr marL="285750" indent="-285750">
              <a:buClr>
                <a:schemeClr val="accent6"/>
              </a:buClr>
              <a:buFont typeface="Arial" panose="020B0604020202020204" pitchFamily="34" charset="0"/>
              <a:buChar char="•"/>
            </a:pPr>
            <a:r>
              <a:rPr lang="en-US" sz="2000" dirty="0"/>
              <a:t>The “Pro” ones usually require a fee or a license</a:t>
            </a:r>
          </a:p>
          <a:p>
            <a:pPr marL="285750" indent="-285750">
              <a:buClr>
                <a:schemeClr val="accent6"/>
              </a:buClr>
              <a:buFont typeface="Arial" panose="020B0604020202020204" pitchFamily="34" charset="0"/>
              <a:buChar char="•"/>
            </a:pPr>
            <a:r>
              <a:rPr lang="en-US" sz="2000" dirty="0"/>
              <a:t>A description of what the plugin does is provided</a:t>
            </a:r>
          </a:p>
        </p:txBody>
      </p:sp>
      <p:pic>
        <p:nvPicPr>
          <p:cNvPr id="68" name="Picture 67">
            <a:extLst>
              <a:ext uri="{FF2B5EF4-FFF2-40B4-BE49-F238E27FC236}">
                <a16:creationId xmlns:a16="http://schemas.microsoft.com/office/drawing/2014/main" id="{385328EC-9208-43E3-990B-909752685604}"/>
              </a:ext>
            </a:extLst>
          </p:cNvPr>
          <p:cNvPicPr>
            <a:picLocks noChangeAspect="1"/>
          </p:cNvPicPr>
          <p:nvPr/>
        </p:nvPicPr>
        <p:blipFill>
          <a:blip r:embed="rId3"/>
          <a:stretch>
            <a:fillRect/>
          </a:stretch>
        </p:blipFill>
        <p:spPr>
          <a:xfrm>
            <a:off x="233353" y="973527"/>
            <a:ext cx="5336412" cy="3899686"/>
          </a:xfrm>
          <a:prstGeom prst="rect">
            <a:avLst/>
          </a:prstGeom>
        </p:spPr>
      </p:pic>
      <p:cxnSp>
        <p:nvCxnSpPr>
          <p:cNvPr id="15" name="Straight Arrow Connector 14">
            <a:extLst>
              <a:ext uri="{FF2B5EF4-FFF2-40B4-BE49-F238E27FC236}">
                <a16:creationId xmlns:a16="http://schemas.microsoft.com/office/drawing/2014/main" id="{DC718CAE-49F2-497D-8596-9C8A5CFAB19B}"/>
              </a:ext>
            </a:extLst>
          </p:cNvPr>
          <p:cNvCxnSpPr>
            <a:cxnSpLocks/>
          </p:cNvCxnSpPr>
          <p:nvPr/>
        </p:nvCxnSpPr>
        <p:spPr>
          <a:xfrm flipH="1" flipV="1">
            <a:off x="4618182" y="1694151"/>
            <a:ext cx="1348985" cy="20611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8" name="Picture 7">
            <a:extLst>
              <a:ext uri="{FF2B5EF4-FFF2-40B4-BE49-F238E27FC236}">
                <a16:creationId xmlns:a16="http://schemas.microsoft.com/office/drawing/2014/main" id="{653EDAC1-3A61-433F-B019-5BAA53C0DFDE}"/>
              </a:ext>
            </a:extLst>
          </p:cNvPr>
          <p:cNvPicPr>
            <a:picLocks noChangeAspect="1"/>
          </p:cNvPicPr>
          <p:nvPr/>
        </p:nvPicPr>
        <p:blipFill>
          <a:blip r:embed="rId4"/>
          <a:stretch>
            <a:fillRect/>
          </a:stretch>
        </p:blipFill>
        <p:spPr>
          <a:xfrm>
            <a:off x="233353" y="5005389"/>
            <a:ext cx="2822044" cy="1702752"/>
          </a:xfrm>
          <a:prstGeom prst="rect">
            <a:avLst/>
          </a:prstGeom>
        </p:spPr>
      </p:pic>
      <p:sp>
        <p:nvSpPr>
          <p:cNvPr id="22" name="TextBox 21">
            <a:extLst>
              <a:ext uri="{FF2B5EF4-FFF2-40B4-BE49-F238E27FC236}">
                <a16:creationId xmlns:a16="http://schemas.microsoft.com/office/drawing/2014/main" id="{F5A1D100-E7C5-4674-8948-49C9184A1C92}"/>
              </a:ext>
            </a:extLst>
          </p:cNvPr>
          <p:cNvSpPr txBox="1"/>
          <p:nvPr/>
        </p:nvSpPr>
        <p:spPr>
          <a:xfrm>
            <a:off x="233353" y="5528233"/>
            <a:ext cx="1585908" cy="830997"/>
          </a:xfrm>
          <a:prstGeom prst="rect">
            <a:avLst/>
          </a:prstGeom>
          <a:noFill/>
        </p:spPr>
        <p:txBody>
          <a:bodyPr wrap="square">
            <a:spAutoFit/>
          </a:bodyPr>
          <a:lstStyle/>
          <a:p>
            <a:r>
              <a:rPr lang="en-US" sz="1200" dirty="0">
                <a:solidFill>
                  <a:schemeClr val="accent5"/>
                </a:solidFill>
              </a:rPr>
              <a:t>Read about the plugins, select the ones you want, click “</a:t>
            </a:r>
            <a:r>
              <a:rPr lang="en-US" sz="1200" b="1" dirty="0">
                <a:solidFill>
                  <a:schemeClr val="accent5"/>
                </a:solidFill>
              </a:rPr>
              <a:t>OK</a:t>
            </a:r>
            <a:r>
              <a:rPr lang="en-US" sz="1200" dirty="0">
                <a:solidFill>
                  <a:schemeClr val="accent5"/>
                </a:solidFill>
              </a:rPr>
              <a:t>” or “</a:t>
            </a:r>
            <a:r>
              <a:rPr lang="en-US" sz="1200" b="1" dirty="0">
                <a:solidFill>
                  <a:schemeClr val="accent5"/>
                </a:solidFill>
              </a:rPr>
              <a:t>Cancel</a:t>
            </a:r>
            <a:r>
              <a:rPr lang="en-US" sz="1200" dirty="0">
                <a:solidFill>
                  <a:schemeClr val="accent5"/>
                </a:solidFill>
              </a:rPr>
              <a:t>”</a:t>
            </a:r>
          </a:p>
        </p:txBody>
      </p:sp>
      <p:cxnSp>
        <p:nvCxnSpPr>
          <p:cNvPr id="23" name="Straight Arrow Connector 22">
            <a:extLst>
              <a:ext uri="{FF2B5EF4-FFF2-40B4-BE49-F238E27FC236}">
                <a16:creationId xmlns:a16="http://schemas.microsoft.com/office/drawing/2014/main" id="{BD95994A-C2A1-4A5E-8622-434CF73E1964}"/>
              </a:ext>
            </a:extLst>
          </p:cNvPr>
          <p:cNvCxnSpPr>
            <a:cxnSpLocks/>
          </p:cNvCxnSpPr>
          <p:nvPr/>
        </p:nvCxnSpPr>
        <p:spPr>
          <a:xfrm>
            <a:off x="1385455" y="6359230"/>
            <a:ext cx="480290" cy="1801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1" name="TextBox 30">
            <a:extLst>
              <a:ext uri="{FF2B5EF4-FFF2-40B4-BE49-F238E27FC236}">
                <a16:creationId xmlns:a16="http://schemas.microsoft.com/office/drawing/2014/main" id="{9566B008-9190-4BCF-A352-BB1DB52AC621}"/>
              </a:ext>
            </a:extLst>
          </p:cNvPr>
          <p:cNvSpPr txBox="1"/>
          <p:nvPr/>
        </p:nvSpPr>
        <p:spPr>
          <a:xfrm>
            <a:off x="8701604" y="5544100"/>
            <a:ext cx="2964873" cy="646331"/>
          </a:xfrm>
          <a:prstGeom prst="rect">
            <a:avLst/>
          </a:prstGeom>
          <a:noFill/>
          <a:ln>
            <a:solidFill>
              <a:srgbClr val="FFFF00"/>
            </a:solidFill>
          </a:ln>
        </p:spPr>
        <p:txBody>
          <a:bodyPr wrap="square">
            <a:spAutoFit/>
          </a:bodyPr>
          <a:lstStyle/>
          <a:p>
            <a:r>
              <a:rPr lang="en-US" b="1" dirty="0">
                <a:solidFill>
                  <a:schemeClr val="accent2"/>
                </a:solidFill>
              </a:rPr>
              <a:t>Browse &amp; manage plugins at </a:t>
            </a:r>
            <a:r>
              <a:rPr lang="en-US" b="1" dirty="0"/>
              <a:t>File &gt; Settings &gt; Plugins</a:t>
            </a:r>
          </a:p>
        </p:txBody>
      </p:sp>
      <p:sp>
        <p:nvSpPr>
          <p:cNvPr id="33" name="TextBox 32">
            <a:extLst>
              <a:ext uri="{FF2B5EF4-FFF2-40B4-BE49-F238E27FC236}">
                <a16:creationId xmlns:a16="http://schemas.microsoft.com/office/drawing/2014/main" id="{E9866C1D-5F9D-4DF2-A65D-58124A83F502}"/>
              </a:ext>
            </a:extLst>
          </p:cNvPr>
          <p:cNvSpPr txBox="1"/>
          <p:nvPr/>
        </p:nvSpPr>
        <p:spPr>
          <a:xfrm>
            <a:off x="4150283" y="5163849"/>
            <a:ext cx="4440245" cy="1569660"/>
          </a:xfrm>
          <a:prstGeom prst="rect">
            <a:avLst/>
          </a:prstGeom>
          <a:noFill/>
        </p:spPr>
        <p:txBody>
          <a:bodyPr wrap="square">
            <a:spAutoFit/>
          </a:bodyPr>
          <a:lstStyle/>
          <a:p>
            <a:pPr>
              <a:buClr>
                <a:schemeClr val="accent6"/>
              </a:buClr>
            </a:pPr>
            <a:r>
              <a:rPr lang="en-US" sz="2400" dirty="0">
                <a:solidFill>
                  <a:schemeClr val="accent6">
                    <a:lumMod val="40000"/>
                    <a:lumOff val="60000"/>
                  </a:schemeClr>
                </a:solidFill>
              </a:rPr>
              <a:t>I personally don’t prefer the </a:t>
            </a:r>
            <a:r>
              <a:rPr lang="en-US" sz="2400" b="1" dirty="0">
                <a:solidFill>
                  <a:schemeClr val="accent3">
                    <a:lumMod val="40000"/>
                    <a:lumOff val="60000"/>
                  </a:schemeClr>
                </a:solidFill>
              </a:rPr>
              <a:t>requirements.txt </a:t>
            </a:r>
            <a:r>
              <a:rPr lang="en-US" sz="2400" dirty="0">
                <a:solidFill>
                  <a:schemeClr val="accent6">
                    <a:lumMod val="40000"/>
                    <a:lumOff val="60000"/>
                  </a:schemeClr>
                </a:solidFill>
              </a:rPr>
              <a:t>plugin, so I usually click </a:t>
            </a:r>
            <a:r>
              <a:rPr lang="en-US" sz="2400" b="1" dirty="0">
                <a:solidFill>
                  <a:schemeClr val="accent6">
                    <a:lumMod val="40000"/>
                    <a:lumOff val="60000"/>
                  </a:schemeClr>
                </a:solidFill>
              </a:rPr>
              <a:t>“ignore extension” </a:t>
            </a:r>
            <a:r>
              <a:rPr lang="en-US" sz="2400" dirty="0">
                <a:solidFill>
                  <a:schemeClr val="accent6">
                    <a:lumMod val="40000"/>
                    <a:lumOff val="60000"/>
                  </a:schemeClr>
                </a:solidFill>
              </a:rPr>
              <a:t>when that banner pops up.</a:t>
            </a:r>
            <a:r>
              <a:rPr lang="en-US" sz="2400" b="1" dirty="0">
                <a:solidFill>
                  <a:schemeClr val="accent6">
                    <a:lumMod val="40000"/>
                    <a:lumOff val="60000"/>
                  </a:schemeClr>
                </a:solidFill>
              </a:rPr>
              <a:t> </a:t>
            </a:r>
            <a:endParaRPr lang="en-US" sz="2400" dirty="0">
              <a:solidFill>
                <a:schemeClr val="accent6">
                  <a:lumMod val="40000"/>
                  <a:lumOff val="60000"/>
                </a:schemeClr>
              </a:solidFill>
            </a:endParaRPr>
          </a:p>
        </p:txBody>
      </p:sp>
      <p:cxnSp>
        <p:nvCxnSpPr>
          <p:cNvPr id="34" name="Straight Arrow Connector 33">
            <a:extLst>
              <a:ext uri="{FF2B5EF4-FFF2-40B4-BE49-F238E27FC236}">
                <a16:creationId xmlns:a16="http://schemas.microsoft.com/office/drawing/2014/main" id="{FBE614C3-F26A-4333-8CDA-7EFC486061B2}"/>
              </a:ext>
            </a:extLst>
          </p:cNvPr>
          <p:cNvCxnSpPr>
            <a:cxnSpLocks/>
          </p:cNvCxnSpPr>
          <p:nvPr/>
        </p:nvCxnSpPr>
        <p:spPr>
          <a:xfrm flipH="1">
            <a:off x="2004291" y="1694151"/>
            <a:ext cx="2429164" cy="34574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5067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82577C-114B-462C-838B-AD1E697EDD3E}"/>
              </a:ext>
            </a:extLst>
          </p:cNvPr>
          <p:cNvPicPr>
            <a:picLocks noChangeAspect="1"/>
          </p:cNvPicPr>
          <p:nvPr/>
        </p:nvPicPr>
        <p:blipFill>
          <a:blip r:embed="rId3"/>
          <a:stretch>
            <a:fillRect/>
          </a:stretch>
        </p:blipFill>
        <p:spPr>
          <a:xfrm>
            <a:off x="7499907" y="2992035"/>
            <a:ext cx="4573485" cy="3544197"/>
          </a:xfrm>
          <a:prstGeom prst="rect">
            <a:avLst/>
          </a:prstGeom>
        </p:spPr>
      </p:pic>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Always Download Pre-Built Shared Indexes</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7" name="TextBox 56">
            <a:extLst>
              <a:ext uri="{FF2B5EF4-FFF2-40B4-BE49-F238E27FC236}">
                <a16:creationId xmlns:a16="http://schemas.microsoft.com/office/drawing/2014/main" id="{E84669F8-A87C-44A2-BAC9-AF0BAFBAE6E7}"/>
              </a:ext>
            </a:extLst>
          </p:cNvPr>
          <p:cNvSpPr txBox="1"/>
          <p:nvPr/>
        </p:nvSpPr>
        <p:spPr>
          <a:xfrm>
            <a:off x="224235" y="1402789"/>
            <a:ext cx="7073346" cy="3231654"/>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You might encounter a little popup message like this: </a:t>
            </a:r>
          </a:p>
          <a:p>
            <a:pPr marL="285750" indent="-285750">
              <a:buClr>
                <a:schemeClr val="accent6"/>
              </a:buClr>
              <a:buFont typeface="Arial" panose="020B0604020202020204" pitchFamily="34" charset="0"/>
              <a:buChar char="•"/>
            </a:pPr>
            <a:r>
              <a:rPr lang="en-US" sz="2000" dirty="0"/>
              <a:t>PyCharm spends a lot of time </a:t>
            </a:r>
            <a:r>
              <a:rPr lang="en-US" sz="2000" b="1" dirty="0"/>
              <a:t>indexing</a:t>
            </a:r>
          </a:p>
          <a:p>
            <a:pPr marL="285750" indent="-285750">
              <a:buClr>
                <a:schemeClr val="accent6"/>
              </a:buClr>
              <a:buFont typeface="Arial" panose="020B0604020202020204" pitchFamily="34" charset="0"/>
              <a:buChar char="•"/>
            </a:pPr>
            <a:r>
              <a:rPr lang="en-US" sz="2000" dirty="0"/>
              <a:t>When it’s </a:t>
            </a:r>
            <a:r>
              <a:rPr lang="en-US" sz="2000" b="1" dirty="0"/>
              <a:t>indexing</a:t>
            </a:r>
            <a:r>
              <a:rPr lang="en-US" sz="2000" dirty="0"/>
              <a:t>, PyCharm is analyzing your code</a:t>
            </a:r>
          </a:p>
          <a:p>
            <a:pPr marL="285750" indent="-285750">
              <a:buClr>
                <a:schemeClr val="accent6"/>
              </a:buClr>
              <a:buFont typeface="Arial" panose="020B0604020202020204" pitchFamily="34" charset="0"/>
              <a:buChar char="•"/>
            </a:pPr>
            <a:r>
              <a:rPr lang="en-US" sz="2000" dirty="0"/>
              <a:t>Looking for installed packages, code-completion text, possible errors, etc.</a:t>
            </a:r>
          </a:p>
          <a:p>
            <a:pPr marL="285750" indent="-285750">
              <a:buClr>
                <a:schemeClr val="accent6"/>
              </a:buClr>
              <a:buFont typeface="Arial" panose="020B0604020202020204" pitchFamily="34" charset="0"/>
              <a:buChar char="•"/>
            </a:pPr>
            <a:r>
              <a:rPr lang="en-US" sz="2000" dirty="0"/>
              <a:t>Downloading a pre-built shared index means that PyCharm doesn’t have to index everything from scratch every time</a:t>
            </a:r>
          </a:p>
          <a:p>
            <a:pPr marL="285750" indent="-285750">
              <a:buClr>
                <a:schemeClr val="accent6"/>
              </a:buClr>
              <a:buFont typeface="Arial" panose="020B0604020202020204" pitchFamily="34" charset="0"/>
              <a:buChar char="•"/>
            </a:pPr>
            <a:r>
              <a:rPr lang="en-US" sz="2000" dirty="0"/>
              <a:t>Can speed things up</a:t>
            </a:r>
          </a:p>
          <a:p>
            <a:pPr marL="285750" indent="-285750">
              <a:buClr>
                <a:schemeClr val="accent6"/>
              </a:buClr>
              <a:buFont typeface="Arial" panose="020B0604020202020204" pitchFamily="34" charset="0"/>
              <a:buChar char="•"/>
            </a:pPr>
            <a:r>
              <a:rPr lang="en-US" sz="2000" dirty="0"/>
              <a:t>I usually click “</a:t>
            </a:r>
            <a:r>
              <a:rPr lang="en-US" sz="2000" b="1" dirty="0"/>
              <a:t>Always download</a:t>
            </a:r>
            <a:r>
              <a:rPr lang="en-US" sz="2000" dirty="0"/>
              <a:t>” when the window pops up in a new PyCharm project.</a:t>
            </a:r>
          </a:p>
        </p:txBody>
      </p:sp>
      <p:cxnSp>
        <p:nvCxnSpPr>
          <p:cNvPr id="15" name="Straight Arrow Connector 14">
            <a:extLst>
              <a:ext uri="{FF2B5EF4-FFF2-40B4-BE49-F238E27FC236}">
                <a16:creationId xmlns:a16="http://schemas.microsoft.com/office/drawing/2014/main" id="{DC718CAE-49F2-497D-8596-9C8A5CFAB19B}"/>
              </a:ext>
            </a:extLst>
          </p:cNvPr>
          <p:cNvCxnSpPr>
            <a:cxnSpLocks/>
          </p:cNvCxnSpPr>
          <p:nvPr/>
        </p:nvCxnSpPr>
        <p:spPr>
          <a:xfrm flipV="1">
            <a:off x="6134655" y="4128655"/>
            <a:ext cx="2695309" cy="186785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Arrow: Right 26">
            <a:extLst>
              <a:ext uri="{FF2B5EF4-FFF2-40B4-BE49-F238E27FC236}">
                <a16:creationId xmlns:a16="http://schemas.microsoft.com/office/drawing/2014/main" id="{D7B266E1-F7DE-45A3-BA33-2EC79E102BFC}"/>
              </a:ext>
            </a:extLst>
          </p:cNvPr>
          <p:cNvSpPr/>
          <p:nvPr/>
        </p:nvSpPr>
        <p:spPr>
          <a:xfrm>
            <a:off x="740618" y="5232180"/>
            <a:ext cx="517236" cy="1112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DD8AEF-660C-4EC6-B629-23EF8B66AC23}"/>
              </a:ext>
            </a:extLst>
          </p:cNvPr>
          <p:cNvPicPr>
            <a:picLocks noChangeAspect="1"/>
          </p:cNvPicPr>
          <p:nvPr/>
        </p:nvPicPr>
        <p:blipFill>
          <a:blip r:embed="rId4"/>
          <a:stretch>
            <a:fillRect/>
          </a:stretch>
        </p:blipFill>
        <p:spPr>
          <a:xfrm>
            <a:off x="7158093" y="1249119"/>
            <a:ext cx="3343742" cy="838317"/>
          </a:xfrm>
          <a:prstGeom prst="rect">
            <a:avLst/>
          </a:prstGeom>
          <a:ln w="12700">
            <a:solidFill>
              <a:schemeClr val="accent3"/>
            </a:solidFill>
          </a:ln>
        </p:spPr>
      </p:pic>
      <p:sp>
        <p:nvSpPr>
          <p:cNvPr id="17" name="TextBox 16">
            <a:extLst>
              <a:ext uri="{FF2B5EF4-FFF2-40B4-BE49-F238E27FC236}">
                <a16:creationId xmlns:a16="http://schemas.microsoft.com/office/drawing/2014/main" id="{167FBC6D-383E-4C46-8CAB-3AF397777F25}"/>
              </a:ext>
            </a:extLst>
          </p:cNvPr>
          <p:cNvSpPr txBox="1"/>
          <p:nvPr/>
        </p:nvSpPr>
        <p:spPr>
          <a:xfrm>
            <a:off x="233353" y="4764134"/>
            <a:ext cx="6647738" cy="369332"/>
          </a:xfrm>
          <a:prstGeom prst="rect">
            <a:avLst/>
          </a:prstGeom>
          <a:noFill/>
        </p:spPr>
        <p:txBody>
          <a:bodyPr wrap="square">
            <a:spAutoFit/>
          </a:bodyPr>
          <a:lstStyle/>
          <a:p>
            <a:r>
              <a:rPr lang="en-US" sz="1800" b="1" dirty="0">
                <a:solidFill>
                  <a:schemeClr val="accent6">
                    <a:lumMod val="40000"/>
                    <a:lumOff val="60000"/>
                  </a:schemeClr>
                </a:solidFill>
              </a:rPr>
              <a:t>If you missed the window, or want to adjust this setting manually: </a:t>
            </a:r>
            <a:endParaRPr lang="en-US" dirty="0"/>
          </a:p>
        </p:txBody>
      </p:sp>
      <p:sp>
        <p:nvSpPr>
          <p:cNvPr id="19" name="TextBox 18">
            <a:extLst>
              <a:ext uri="{FF2B5EF4-FFF2-40B4-BE49-F238E27FC236}">
                <a16:creationId xmlns:a16="http://schemas.microsoft.com/office/drawing/2014/main" id="{94C12425-2C4F-4CC0-BC47-59798932253A}"/>
              </a:ext>
            </a:extLst>
          </p:cNvPr>
          <p:cNvSpPr txBox="1"/>
          <p:nvPr/>
        </p:nvSpPr>
        <p:spPr>
          <a:xfrm>
            <a:off x="1340981" y="5534847"/>
            <a:ext cx="4839854" cy="923330"/>
          </a:xfrm>
          <a:prstGeom prst="rect">
            <a:avLst/>
          </a:prstGeom>
          <a:noFill/>
        </p:spPr>
        <p:txBody>
          <a:bodyPr wrap="square">
            <a:spAutoFit/>
          </a:bodyPr>
          <a:lstStyle/>
          <a:p>
            <a:pPr marL="285750" indent="-285750">
              <a:buClr>
                <a:schemeClr val="accent6"/>
              </a:buClr>
              <a:buFont typeface="Arial" panose="020B0604020202020204" pitchFamily="34" charset="0"/>
              <a:buChar char="•"/>
            </a:pPr>
            <a:r>
              <a:rPr lang="en-US" sz="1800" dirty="0"/>
              <a:t>Go to </a:t>
            </a:r>
            <a:r>
              <a:rPr lang="en-US" b="1" dirty="0"/>
              <a:t>File &gt; Settings &gt; Tools &gt; Shared Indexes</a:t>
            </a:r>
          </a:p>
          <a:p>
            <a:pPr marL="285750" indent="-285750">
              <a:buClr>
                <a:schemeClr val="accent6"/>
              </a:buClr>
              <a:buFont typeface="Arial" panose="020B0604020202020204" pitchFamily="34" charset="0"/>
              <a:buChar char="•"/>
            </a:pPr>
            <a:r>
              <a:rPr lang="en-US" dirty="0"/>
              <a:t>In </a:t>
            </a:r>
            <a:r>
              <a:rPr lang="en-US" b="1" dirty="0"/>
              <a:t>Public Shared Indexes</a:t>
            </a:r>
            <a:r>
              <a:rPr lang="en-US" dirty="0"/>
              <a:t>, set </a:t>
            </a:r>
            <a:r>
              <a:rPr lang="en-US" b="1" dirty="0"/>
              <a:t>Python Packages </a:t>
            </a:r>
            <a:r>
              <a:rPr lang="en-US" dirty="0"/>
              <a:t>to </a:t>
            </a:r>
            <a:r>
              <a:rPr lang="en-US" b="1" dirty="0"/>
              <a:t>Download automatically</a:t>
            </a:r>
            <a:r>
              <a:rPr lang="en-US" dirty="0"/>
              <a:t> </a:t>
            </a:r>
            <a:endParaRPr lang="en-US" b="1" dirty="0"/>
          </a:p>
        </p:txBody>
      </p:sp>
    </p:spTree>
    <p:extLst>
      <p:ext uri="{BB962C8B-B14F-4D97-AF65-F5344CB8AC3E}">
        <p14:creationId xmlns:p14="http://schemas.microsoft.com/office/powerpoint/2010/main" val="169282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Installing Requirements</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7" name="TextBox 56">
            <a:extLst>
              <a:ext uri="{FF2B5EF4-FFF2-40B4-BE49-F238E27FC236}">
                <a16:creationId xmlns:a16="http://schemas.microsoft.com/office/drawing/2014/main" id="{E84669F8-A87C-44A2-BAC9-AF0BAFBAE6E7}"/>
              </a:ext>
            </a:extLst>
          </p:cNvPr>
          <p:cNvSpPr txBox="1"/>
          <p:nvPr/>
        </p:nvSpPr>
        <p:spPr>
          <a:xfrm>
            <a:off x="224234" y="964170"/>
            <a:ext cx="5573251" cy="5755422"/>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Back to the </a:t>
            </a:r>
            <a:r>
              <a:rPr lang="en-US" sz="2400" b="1" dirty="0">
                <a:solidFill>
                  <a:schemeClr val="accent3">
                    <a:lumMod val="40000"/>
                    <a:lumOff val="60000"/>
                  </a:schemeClr>
                </a:solidFill>
              </a:rPr>
              <a:t>requirements.txt</a:t>
            </a:r>
            <a:r>
              <a:rPr lang="en-US" sz="2400" b="1" dirty="0">
                <a:solidFill>
                  <a:schemeClr val="accent6">
                    <a:lumMod val="40000"/>
                    <a:lumOff val="60000"/>
                  </a:schemeClr>
                </a:solidFill>
              </a:rPr>
              <a:t> file.</a:t>
            </a:r>
          </a:p>
          <a:p>
            <a:pPr marL="285750" indent="-285750">
              <a:buClr>
                <a:schemeClr val="accent6"/>
              </a:buClr>
              <a:buFont typeface="Arial" panose="020B0604020202020204" pitchFamily="34" charset="0"/>
              <a:buChar char="•"/>
            </a:pPr>
            <a:r>
              <a:rPr lang="en-US" sz="2000" dirty="0"/>
              <a:t>When you open this file in PyCharm, it should start analyzing your code</a:t>
            </a:r>
            <a:endParaRPr lang="en-US" sz="2000" b="1" dirty="0"/>
          </a:p>
          <a:p>
            <a:pPr marL="285750" indent="-285750">
              <a:buClr>
                <a:schemeClr val="accent6"/>
              </a:buClr>
              <a:buFont typeface="Arial" panose="020B0604020202020204" pitchFamily="34" charset="0"/>
              <a:buChar char="•"/>
            </a:pPr>
            <a:r>
              <a:rPr lang="en-US" sz="2000" dirty="0"/>
              <a:t>While it’s doing this, PyCharm is checking that every package whose name appears in listed in the </a:t>
            </a:r>
            <a:r>
              <a:rPr lang="en-US" sz="2000" b="1" dirty="0">
                <a:solidFill>
                  <a:schemeClr val="accent3">
                    <a:lumMod val="40000"/>
                    <a:lumOff val="60000"/>
                  </a:schemeClr>
                </a:solidFill>
              </a:rPr>
              <a:t>requirements.txt </a:t>
            </a:r>
            <a:r>
              <a:rPr lang="en-US" sz="2000" dirty="0"/>
              <a:t>is installed and available in the project’s Python interpreter we set up in </a:t>
            </a:r>
            <a:r>
              <a:rPr lang="en-US" sz="2000" b="1" dirty="0" err="1">
                <a:solidFill>
                  <a:schemeClr val="accent3"/>
                </a:solidFill>
              </a:rPr>
              <a:t>venv</a:t>
            </a:r>
            <a:endParaRPr lang="en-US" sz="2000" b="1" dirty="0">
              <a:solidFill>
                <a:schemeClr val="accent3"/>
              </a:solidFill>
            </a:endParaRPr>
          </a:p>
          <a:p>
            <a:pPr marL="285750" indent="-285750">
              <a:buClr>
                <a:schemeClr val="accent6"/>
              </a:buClr>
              <a:buFont typeface="Arial" panose="020B0604020202020204" pitchFamily="34" charset="0"/>
              <a:buChar char="•"/>
            </a:pPr>
            <a:r>
              <a:rPr lang="en-US" sz="2000" dirty="0"/>
              <a:t>If it catches any packages in </a:t>
            </a:r>
            <a:r>
              <a:rPr lang="en-US" sz="2000" b="1" dirty="0">
                <a:solidFill>
                  <a:schemeClr val="accent3">
                    <a:lumMod val="40000"/>
                    <a:lumOff val="60000"/>
                  </a:schemeClr>
                </a:solidFill>
              </a:rPr>
              <a:t>requirements.txt </a:t>
            </a:r>
            <a:r>
              <a:rPr lang="en-US" sz="2000" dirty="0"/>
              <a:t>that aren’t installed, it will give you a message.</a:t>
            </a:r>
          </a:p>
          <a:p>
            <a:pPr marL="285750" indent="-285750">
              <a:buClr>
                <a:schemeClr val="accent6"/>
              </a:buClr>
              <a:buFont typeface="Arial" panose="020B0604020202020204" pitchFamily="34" charset="0"/>
              <a:buChar char="•"/>
            </a:pPr>
            <a:r>
              <a:rPr lang="en-US" sz="2000" dirty="0"/>
              <a:t>If it doesn’t give you a message, you can try: </a:t>
            </a:r>
          </a:p>
          <a:p>
            <a:pPr marL="742950" lvl="1" indent="-285750">
              <a:buClr>
                <a:schemeClr val="accent6"/>
              </a:buClr>
              <a:buFont typeface="Arial" panose="020B0604020202020204" pitchFamily="34" charset="0"/>
              <a:buChar char="•"/>
            </a:pPr>
            <a:r>
              <a:rPr lang="en-US" dirty="0"/>
              <a:t>Uninstalling the “requirements” plugin you may have installed, which blocks this feature</a:t>
            </a:r>
          </a:p>
          <a:p>
            <a:pPr marL="742950" lvl="1" indent="-285750">
              <a:buClr>
                <a:schemeClr val="accent6"/>
              </a:buClr>
              <a:buFont typeface="Arial" panose="020B0604020202020204" pitchFamily="34" charset="0"/>
              <a:buChar char="•"/>
            </a:pPr>
            <a:r>
              <a:rPr lang="en-US" dirty="0"/>
              <a:t>Use the </a:t>
            </a:r>
            <a:r>
              <a:rPr lang="en-US" b="1" dirty="0"/>
              <a:t>Python Packages</a:t>
            </a:r>
            <a:r>
              <a:rPr lang="en-US" dirty="0"/>
              <a:t> tab to install your packages</a:t>
            </a:r>
          </a:p>
          <a:p>
            <a:pPr marL="742950" lvl="1" indent="-285750">
              <a:buClr>
                <a:schemeClr val="accent6"/>
              </a:buClr>
              <a:buFont typeface="Arial" panose="020B0604020202020204" pitchFamily="34" charset="0"/>
              <a:buChar char="•"/>
            </a:pPr>
            <a:r>
              <a:rPr lang="en-US" dirty="0"/>
              <a:t>Use the </a:t>
            </a:r>
            <a:r>
              <a:rPr lang="en-US" b="1" dirty="0"/>
              <a:t>terminal</a:t>
            </a:r>
            <a:r>
              <a:rPr lang="en-US" dirty="0"/>
              <a:t> to install your packages manually with “</a:t>
            </a:r>
            <a:r>
              <a:rPr lang="en-US" b="1" dirty="0">
                <a:solidFill>
                  <a:schemeClr val="accent2"/>
                </a:solidFill>
              </a:rPr>
              <a:t>pip install [package name]</a:t>
            </a:r>
            <a:r>
              <a:rPr lang="en-US" dirty="0"/>
              <a:t>”</a:t>
            </a:r>
          </a:p>
          <a:p>
            <a:pPr marL="285750" indent="-285750">
              <a:buClr>
                <a:schemeClr val="accent6"/>
              </a:buClr>
              <a:buFont typeface="Arial" panose="020B0604020202020204" pitchFamily="34" charset="0"/>
              <a:buChar char="•"/>
            </a:pPr>
            <a:r>
              <a:rPr lang="en-US" dirty="0">
                <a:solidFill>
                  <a:schemeClr val="accent6">
                    <a:lumMod val="20000"/>
                    <a:lumOff val="80000"/>
                  </a:schemeClr>
                </a:solidFill>
              </a:rPr>
              <a:t>Fastest way is usually to just click the link provided in the banner.</a:t>
            </a:r>
          </a:p>
        </p:txBody>
      </p:sp>
      <p:pic>
        <p:nvPicPr>
          <p:cNvPr id="6" name="Picture 5">
            <a:extLst>
              <a:ext uri="{FF2B5EF4-FFF2-40B4-BE49-F238E27FC236}">
                <a16:creationId xmlns:a16="http://schemas.microsoft.com/office/drawing/2014/main" id="{1A444719-A96F-4299-982A-FB2D409A6EE4}"/>
              </a:ext>
            </a:extLst>
          </p:cNvPr>
          <p:cNvPicPr>
            <a:picLocks noChangeAspect="1"/>
          </p:cNvPicPr>
          <p:nvPr/>
        </p:nvPicPr>
        <p:blipFill>
          <a:blip r:embed="rId3"/>
          <a:stretch>
            <a:fillRect/>
          </a:stretch>
        </p:blipFill>
        <p:spPr>
          <a:xfrm>
            <a:off x="6095998" y="1163751"/>
            <a:ext cx="5693166" cy="5079260"/>
          </a:xfrm>
          <a:prstGeom prst="rect">
            <a:avLst/>
          </a:prstGeom>
        </p:spPr>
      </p:pic>
      <p:sp>
        <p:nvSpPr>
          <p:cNvPr id="7" name="Rectangle 6">
            <a:extLst>
              <a:ext uri="{FF2B5EF4-FFF2-40B4-BE49-F238E27FC236}">
                <a16:creationId xmlns:a16="http://schemas.microsoft.com/office/drawing/2014/main" id="{711C9D9F-CD46-488F-B08D-A40B6C7B0FAE}"/>
              </a:ext>
            </a:extLst>
          </p:cNvPr>
          <p:cNvSpPr/>
          <p:nvPr/>
        </p:nvSpPr>
        <p:spPr>
          <a:xfrm>
            <a:off x="9837683" y="1694151"/>
            <a:ext cx="819807" cy="271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11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Packages and </a:t>
            </a:r>
            <a:r>
              <a:rPr lang="en-US" sz="4800" b="1" dirty="0" err="1">
                <a:solidFill>
                  <a:schemeClr val="accent3"/>
                </a:solidFill>
                <a:latin typeface="+mn-lt"/>
                <a:ea typeface="+mn-ea"/>
                <a:cs typeface="+mn-cs"/>
              </a:rPr>
              <a:t>venv</a:t>
            </a:r>
            <a:endParaRPr lang="en-US" sz="4800" b="1" dirty="0">
              <a:solidFill>
                <a:schemeClr val="accent3"/>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7" name="TextBox 56">
            <a:extLst>
              <a:ext uri="{FF2B5EF4-FFF2-40B4-BE49-F238E27FC236}">
                <a16:creationId xmlns:a16="http://schemas.microsoft.com/office/drawing/2014/main" id="{E84669F8-A87C-44A2-BAC9-AF0BAFBAE6E7}"/>
              </a:ext>
            </a:extLst>
          </p:cNvPr>
          <p:cNvSpPr txBox="1"/>
          <p:nvPr/>
        </p:nvSpPr>
        <p:spPr>
          <a:xfrm>
            <a:off x="6603526" y="1120676"/>
            <a:ext cx="4747646" cy="2308324"/>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When the installer finishes:</a:t>
            </a:r>
          </a:p>
          <a:p>
            <a:pPr marL="285750" indent="-285750">
              <a:buClr>
                <a:schemeClr val="accent6"/>
              </a:buClr>
              <a:buFont typeface="Arial" panose="020B0604020202020204" pitchFamily="34" charset="0"/>
              <a:buChar char="•"/>
            </a:pPr>
            <a:r>
              <a:rPr lang="en-US" sz="2000" dirty="0"/>
              <a:t>You should see a lot of newly installed packages show up in your </a:t>
            </a:r>
            <a:r>
              <a:rPr lang="en-US" sz="2000" b="1" dirty="0" err="1">
                <a:solidFill>
                  <a:schemeClr val="accent3"/>
                </a:solidFill>
              </a:rPr>
              <a:t>venv</a:t>
            </a:r>
            <a:r>
              <a:rPr lang="en-US" sz="2000" dirty="0"/>
              <a:t> folder at </a:t>
            </a:r>
            <a:r>
              <a:rPr lang="en-US" sz="2000" b="1" dirty="0" err="1">
                <a:solidFill>
                  <a:schemeClr val="accent3"/>
                </a:solidFill>
              </a:rPr>
              <a:t>venv</a:t>
            </a:r>
            <a:r>
              <a:rPr lang="en-US" sz="2000" b="1" dirty="0">
                <a:solidFill>
                  <a:schemeClr val="accent3">
                    <a:lumMod val="40000"/>
                    <a:lumOff val="60000"/>
                  </a:schemeClr>
                </a:solidFill>
              </a:rPr>
              <a:t>\</a:t>
            </a:r>
            <a:r>
              <a:rPr lang="en-US" sz="2000" dirty="0">
                <a:solidFill>
                  <a:schemeClr val="accent3">
                    <a:lumMod val="40000"/>
                    <a:lumOff val="60000"/>
                  </a:schemeClr>
                </a:solidFill>
              </a:rPr>
              <a:t>Lib\site-packages</a:t>
            </a:r>
          </a:p>
          <a:p>
            <a:pPr marL="285750" indent="-285750">
              <a:buClr>
                <a:schemeClr val="accent6"/>
              </a:buClr>
              <a:buFont typeface="Arial" panose="020B0604020202020204" pitchFamily="34" charset="0"/>
              <a:buChar char="•"/>
            </a:pPr>
            <a:r>
              <a:rPr lang="en-US" sz="2000" dirty="0"/>
              <a:t>Now you see why we don’t track this directory with GitHub – way too many files to be pushing &amp; pulling </a:t>
            </a:r>
          </a:p>
        </p:txBody>
      </p:sp>
      <p:pic>
        <p:nvPicPr>
          <p:cNvPr id="5" name="Picture 4">
            <a:extLst>
              <a:ext uri="{FF2B5EF4-FFF2-40B4-BE49-F238E27FC236}">
                <a16:creationId xmlns:a16="http://schemas.microsoft.com/office/drawing/2014/main" id="{17F1F56C-C111-4E0C-A4CB-AAB7C4D0AB02}"/>
              </a:ext>
            </a:extLst>
          </p:cNvPr>
          <p:cNvPicPr>
            <a:picLocks noChangeAspect="1"/>
          </p:cNvPicPr>
          <p:nvPr/>
        </p:nvPicPr>
        <p:blipFill>
          <a:blip r:embed="rId3"/>
          <a:stretch>
            <a:fillRect/>
          </a:stretch>
        </p:blipFill>
        <p:spPr>
          <a:xfrm>
            <a:off x="1189794" y="964343"/>
            <a:ext cx="4658992" cy="5751532"/>
          </a:xfrm>
          <a:prstGeom prst="rect">
            <a:avLst/>
          </a:prstGeom>
        </p:spPr>
      </p:pic>
      <p:sp>
        <p:nvSpPr>
          <p:cNvPr id="9" name="TextBox 8">
            <a:extLst>
              <a:ext uri="{FF2B5EF4-FFF2-40B4-BE49-F238E27FC236}">
                <a16:creationId xmlns:a16="http://schemas.microsoft.com/office/drawing/2014/main" id="{92D97501-7FD8-49D9-BCB4-D3F59581CA2D}"/>
              </a:ext>
            </a:extLst>
          </p:cNvPr>
          <p:cNvSpPr txBox="1"/>
          <p:nvPr/>
        </p:nvSpPr>
        <p:spPr>
          <a:xfrm>
            <a:off x="6603526" y="3840109"/>
            <a:ext cx="4990286" cy="2431435"/>
          </a:xfrm>
          <a:prstGeom prst="rect">
            <a:avLst/>
          </a:prstGeom>
          <a:noFill/>
        </p:spPr>
        <p:txBody>
          <a:bodyPr wrap="square">
            <a:spAutoFit/>
          </a:bodyPr>
          <a:lstStyle/>
          <a:p>
            <a:pPr>
              <a:buClr>
                <a:schemeClr val="accent6"/>
              </a:buClr>
            </a:pPr>
            <a:r>
              <a:rPr lang="en-US" sz="2400" b="1" dirty="0">
                <a:solidFill>
                  <a:schemeClr val="accent6">
                    <a:lumMod val="40000"/>
                    <a:lumOff val="60000"/>
                  </a:schemeClr>
                </a:solidFill>
              </a:rPr>
              <a:t>You can delete and re-create </a:t>
            </a:r>
            <a:r>
              <a:rPr lang="en-US" sz="2400" b="1" dirty="0" err="1">
                <a:solidFill>
                  <a:schemeClr val="accent3"/>
                </a:solidFill>
              </a:rPr>
              <a:t>venv</a:t>
            </a:r>
            <a:r>
              <a:rPr lang="en-US" sz="2400" b="1" dirty="0">
                <a:solidFill>
                  <a:schemeClr val="accent6">
                    <a:lumMod val="40000"/>
                    <a:lumOff val="60000"/>
                  </a:schemeClr>
                </a:solidFill>
              </a:rPr>
              <a:t> at any time by following the steps that got us to this point.</a:t>
            </a:r>
          </a:p>
          <a:p>
            <a:pPr marL="285750" indent="-285750">
              <a:buClr>
                <a:schemeClr val="accent6"/>
              </a:buClr>
              <a:buFont typeface="Arial" panose="020B0604020202020204" pitchFamily="34" charset="0"/>
              <a:buChar char="•"/>
            </a:pPr>
            <a:r>
              <a:rPr lang="en-US" sz="2000" dirty="0"/>
              <a:t>Might want to upgrade your Python version</a:t>
            </a:r>
            <a:endParaRPr lang="en-US" sz="2000" dirty="0">
              <a:solidFill>
                <a:schemeClr val="accent3">
                  <a:lumMod val="40000"/>
                  <a:lumOff val="60000"/>
                </a:schemeClr>
              </a:solidFill>
            </a:endParaRPr>
          </a:p>
          <a:p>
            <a:pPr marL="285750" indent="-285750">
              <a:buClr>
                <a:schemeClr val="accent6"/>
              </a:buClr>
              <a:buFont typeface="Arial" panose="020B0604020202020204" pitchFamily="34" charset="0"/>
              <a:buChar char="•"/>
            </a:pPr>
            <a:r>
              <a:rPr lang="en-US" sz="2000" dirty="0"/>
              <a:t>Maybe test backward compatibility with an older version of Python</a:t>
            </a:r>
          </a:p>
          <a:p>
            <a:pPr marL="285750" indent="-285750">
              <a:buClr>
                <a:schemeClr val="accent6"/>
              </a:buClr>
              <a:buFont typeface="Arial" panose="020B0604020202020204" pitchFamily="34" charset="0"/>
              <a:buChar char="•"/>
            </a:pPr>
            <a:r>
              <a:rPr lang="en-US" sz="2000" dirty="0"/>
              <a:t>Etc.</a:t>
            </a:r>
          </a:p>
        </p:txBody>
      </p:sp>
    </p:spTree>
    <p:extLst>
      <p:ext uri="{BB962C8B-B14F-4D97-AF65-F5344CB8AC3E}">
        <p14:creationId xmlns:p14="http://schemas.microsoft.com/office/powerpoint/2010/main" val="178202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Upgrading </a:t>
            </a:r>
            <a:r>
              <a:rPr lang="en-US" sz="4800" b="1" dirty="0">
                <a:solidFill>
                  <a:schemeClr val="accent6">
                    <a:lumMod val="20000"/>
                    <a:lumOff val="80000"/>
                  </a:schemeClr>
                </a:solidFill>
                <a:latin typeface="+mn-lt"/>
                <a:ea typeface="+mn-ea"/>
                <a:cs typeface="+mn-cs"/>
              </a:rPr>
              <a:t>pip</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7" name="TextBox 56">
            <a:extLst>
              <a:ext uri="{FF2B5EF4-FFF2-40B4-BE49-F238E27FC236}">
                <a16:creationId xmlns:a16="http://schemas.microsoft.com/office/drawing/2014/main" id="{E84669F8-A87C-44A2-BAC9-AF0BAFBAE6E7}"/>
              </a:ext>
            </a:extLst>
          </p:cNvPr>
          <p:cNvSpPr txBox="1"/>
          <p:nvPr/>
        </p:nvSpPr>
        <p:spPr>
          <a:xfrm>
            <a:off x="328304" y="1207681"/>
            <a:ext cx="11535385" cy="2923877"/>
          </a:xfrm>
          <a:prstGeom prst="rect">
            <a:avLst/>
          </a:prstGeom>
          <a:noFill/>
        </p:spPr>
        <p:txBody>
          <a:bodyPr wrap="square">
            <a:spAutoFit/>
          </a:bodyPr>
          <a:lstStyle/>
          <a:p>
            <a:pPr>
              <a:buClr>
                <a:schemeClr val="accent6"/>
              </a:buClr>
            </a:pPr>
            <a:r>
              <a:rPr lang="en-US" sz="2400" b="1" dirty="0">
                <a:solidFill>
                  <a:schemeClr val="accent6">
                    <a:lumMod val="20000"/>
                    <a:lumOff val="80000"/>
                  </a:schemeClr>
                </a:solidFill>
              </a:rPr>
              <a:t>pip</a:t>
            </a:r>
            <a:r>
              <a:rPr lang="en-US" sz="2400" b="1" dirty="0">
                <a:solidFill>
                  <a:schemeClr val="accent6">
                    <a:lumMod val="40000"/>
                    <a:lumOff val="60000"/>
                  </a:schemeClr>
                </a:solidFill>
              </a:rPr>
              <a:t> </a:t>
            </a:r>
            <a:r>
              <a:rPr lang="en-US" sz="2400" dirty="0">
                <a:solidFill>
                  <a:schemeClr val="accent6">
                    <a:lumMod val="40000"/>
                    <a:lumOff val="60000"/>
                  </a:schemeClr>
                </a:solidFill>
              </a:rPr>
              <a:t>is Python’s Package Manager. </a:t>
            </a:r>
            <a:endParaRPr lang="en-US" sz="2400" b="1" dirty="0">
              <a:solidFill>
                <a:schemeClr val="accent6">
                  <a:lumMod val="40000"/>
                  <a:lumOff val="60000"/>
                </a:schemeClr>
              </a:solidFill>
            </a:endParaRPr>
          </a:p>
          <a:p>
            <a:pPr marL="285750" indent="-285750">
              <a:buClr>
                <a:schemeClr val="accent6"/>
              </a:buClr>
              <a:buFont typeface="Arial" panose="020B0604020202020204" pitchFamily="34" charset="0"/>
              <a:buChar char="•"/>
            </a:pPr>
            <a:r>
              <a:rPr lang="en-US" sz="2000" dirty="0"/>
              <a:t>If you see a message anywhere asking you to upgrade </a:t>
            </a:r>
            <a:r>
              <a:rPr lang="en-US" sz="2000" b="1" dirty="0">
                <a:solidFill>
                  <a:schemeClr val="accent6">
                    <a:lumMod val="20000"/>
                    <a:lumOff val="80000"/>
                  </a:schemeClr>
                </a:solidFill>
              </a:rPr>
              <a:t>pip…</a:t>
            </a:r>
          </a:p>
          <a:p>
            <a:pPr marL="285750" indent="-285750">
              <a:buClr>
                <a:schemeClr val="accent6"/>
              </a:buClr>
              <a:buFont typeface="Arial" panose="020B0604020202020204" pitchFamily="34" charset="0"/>
              <a:buChar char="•"/>
            </a:pPr>
            <a:endParaRPr lang="en-US" sz="2000" b="1" dirty="0">
              <a:solidFill>
                <a:schemeClr val="accent6">
                  <a:lumMod val="20000"/>
                  <a:lumOff val="80000"/>
                </a:schemeClr>
              </a:solidFill>
            </a:endParaRPr>
          </a:p>
          <a:p>
            <a:pPr marL="285750" indent="-285750">
              <a:buClr>
                <a:schemeClr val="accent6"/>
              </a:buClr>
              <a:buFont typeface="Arial" panose="020B0604020202020204" pitchFamily="34" charset="0"/>
              <a:buChar char="•"/>
            </a:pPr>
            <a:endParaRPr lang="en-US" sz="2000" b="1" dirty="0">
              <a:solidFill>
                <a:schemeClr val="accent6">
                  <a:lumMod val="20000"/>
                  <a:lumOff val="80000"/>
                </a:schemeClr>
              </a:solidFill>
            </a:endParaRPr>
          </a:p>
          <a:p>
            <a:pPr>
              <a:buClr>
                <a:schemeClr val="accent6"/>
              </a:buClr>
            </a:pPr>
            <a:endParaRPr lang="en-US" sz="2000" b="1" dirty="0">
              <a:solidFill>
                <a:schemeClr val="accent6">
                  <a:lumMod val="20000"/>
                  <a:lumOff val="80000"/>
                </a:schemeClr>
              </a:solidFill>
            </a:endParaRPr>
          </a:p>
          <a:p>
            <a:pPr marL="285750" indent="-285750">
              <a:buClr>
                <a:schemeClr val="accent6"/>
              </a:buClr>
              <a:buFont typeface="Arial" panose="020B0604020202020204" pitchFamily="34" charset="0"/>
              <a:buChar char="•"/>
            </a:pPr>
            <a:endParaRPr lang="en-US" sz="2000" dirty="0"/>
          </a:p>
          <a:p>
            <a:pPr marL="285750" indent="-285750">
              <a:buClr>
                <a:schemeClr val="accent6"/>
              </a:buClr>
              <a:buFont typeface="Arial" panose="020B0604020202020204" pitchFamily="34" charset="0"/>
              <a:buChar char="•"/>
            </a:pPr>
            <a:r>
              <a:rPr lang="en-US" sz="2000" dirty="0"/>
              <a:t>Just follow instructions and enter the command in your </a:t>
            </a:r>
            <a:r>
              <a:rPr lang="en-US" sz="2000" b="1" dirty="0">
                <a:solidFill>
                  <a:schemeClr val="accent6">
                    <a:lumMod val="20000"/>
                    <a:lumOff val="80000"/>
                  </a:schemeClr>
                </a:solidFill>
              </a:rPr>
              <a:t>TERMINAL</a:t>
            </a:r>
            <a:r>
              <a:rPr lang="en-US" sz="2000" dirty="0"/>
              <a:t> (not your </a:t>
            </a:r>
            <a:r>
              <a:rPr lang="en-US" sz="2000" b="1" dirty="0">
                <a:solidFill>
                  <a:schemeClr val="accent6">
                    <a:lumMod val="20000"/>
                    <a:lumOff val="80000"/>
                  </a:schemeClr>
                </a:solidFill>
              </a:rPr>
              <a:t>CONSOLE</a:t>
            </a:r>
            <a:r>
              <a:rPr lang="en-US" sz="2000" dirty="0"/>
              <a:t>) to upgrade </a:t>
            </a:r>
            <a:r>
              <a:rPr lang="en-US" sz="2000" b="1" dirty="0">
                <a:solidFill>
                  <a:schemeClr val="accent6">
                    <a:lumMod val="20000"/>
                    <a:lumOff val="80000"/>
                  </a:schemeClr>
                </a:solidFill>
              </a:rPr>
              <a:t>pip</a:t>
            </a:r>
            <a:r>
              <a:rPr lang="en-US" sz="2000" dirty="0"/>
              <a:t>:</a:t>
            </a:r>
          </a:p>
          <a:p>
            <a:pPr marL="285750" indent="-285750">
              <a:buClr>
                <a:schemeClr val="accent6"/>
              </a:buClr>
              <a:buFont typeface="Arial" panose="020B0604020202020204" pitchFamily="34" charset="0"/>
              <a:buChar char="•"/>
            </a:pPr>
            <a:endParaRPr lang="en-US" sz="2000" dirty="0"/>
          </a:p>
          <a:p>
            <a:pPr marL="285750" indent="-285750">
              <a:buClr>
                <a:schemeClr val="accent6"/>
              </a:buClr>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BE72A3B0-D306-43B5-85B1-613BB44CBEE1}"/>
              </a:ext>
            </a:extLst>
          </p:cNvPr>
          <p:cNvPicPr>
            <a:picLocks noChangeAspect="1"/>
          </p:cNvPicPr>
          <p:nvPr/>
        </p:nvPicPr>
        <p:blipFill>
          <a:blip r:embed="rId3"/>
          <a:stretch>
            <a:fillRect/>
          </a:stretch>
        </p:blipFill>
        <p:spPr>
          <a:xfrm>
            <a:off x="908911" y="2315583"/>
            <a:ext cx="10374173" cy="685896"/>
          </a:xfrm>
          <a:prstGeom prst="rect">
            <a:avLst/>
          </a:prstGeom>
        </p:spPr>
      </p:pic>
      <p:sp>
        <p:nvSpPr>
          <p:cNvPr id="8" name="TextBox 7">
            <a:extLst>
              <a:ext uri="{FF2B5EF4-FFF2-40B4-BE49-F238E27FC236}">
                <a16:creationId xmlns:a16="http://schemas.microsoft.com/office/drawing/2014/main" id="{3A8E6A8F-9D8B-4C97-9427-F92A09134B87}"/>
              </a:ext>
            </a:extLst>
          </p:cNvPr>
          <p:cNvSpPr txBox="1"/>
          <p:nvPr/>
        </p:nvSpPr>
        <p:spPr>
          <a:xfrm>
            <a:off x="908911" y="1946251"/>
            <a:ext cx="6096000" cy="369332"/>
          </a:xfrm>
          <a:prstGeom prst="rect">
            <a:avLst/>
          </a:prstGeom>
          <a:noFill/>
        </p:spPr>
        <p:txBody>
          <a:bodyPr wrap="square">
            <a:spAutoFit/>
          </a:bodyPr>
          <a:lstStyle/>
          <a:p>
            <a:r>
              <a:rPr lang="en-US" sz="1800" dirty="0">
                <a:solidFill>
                  <a:schemeClr val="accent3"/>
                </a:solidFill>
              </a:rPr>
              <a:t>…such as this one…</a:t>
            </a:r>
            <a:endParaRPr lang="en-US" dirty="0">
              <a:solidFill>
                <a:schemeClr val="accent3"/>
              </a:solidFill>
            </a:endParaRPr>
          </a:p>
        </p:txBody>
      </p:sp>
      <p:pic>
        <p:nvPicPr>
          <p:cNvPr id="9" name="Picture 8">
            <a:extLst>
              <a:ext uri="{FF2B5EF4-FFF2-40B4-BE49-F238E27FC236}">
                <a16:creationId xmlns:a16="http://schemas.microsoft.com/office/drawing/2014/main" id="{759C4BD3-9471-425D-B614-0F1310657836}"/>
              </a:ext>
            </a:extLst>
          </p:cNvPr>
          <p:cNvPicPr>
            <a:picLocks noChangeAspect="1"/>
          </p:cNvPicPr>
          <p:nvPr/>
        </p:nvPicPr>
        <p:blipFill>
          <a:blip r:embed="rId4"/>
          <a:stretch>
            <a:fillRect/>
          </a:stretch>
        </p:blipFill>
        <p:spPr>
          <a:xfrm>
            <a:off x="994650" y="3532414"/>
            <a:ext cx="10202699" cy="714475"/>
          </a:xfrm>
          <a:prstGeom prst="rect">
            <a:avLst/>
          </a:prstGeom>
        </p:spPr>
      </p:pic>
      <p:sp>
        <p:nvSpPr>
          <p:cNvPr id="11" name="Rectangle 10">
            <a:extLst>
              <a:ext uri="{FF2B5EF4-FFF2-40B4-BE49-F238E27FC236}">
                <a16:creationId xmlns:a16="http://schemas.microsoft.com/office/drawing/2014/main" id="{F4EE317C-7C0E-45CB-8A63-11679FEA8FC3}"/>
              </a:ext>
            </a:extLst>
          </p:cNvPr>
          <p:cNvSpPr/>
          <p:nvPr/>
        </p:nvSpPr>
        <p:spPr>
          <a:xfrm>
            <a:off x="3468413" y="3939814"/>
            <a:ext cx="6453353" cy="271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D2E95C2-42D6-493A-9D75-A6D052D783AD}"/>
              </a:ext>
            </a:extLst>
          </p:cNvPr>
          <p:cNvCxnSpPr>
            <a:cxnSpLocks/>
          </p:cNvCxnSpPr>
          <p:nvPr/>
        </p:nvCxnSpPr>
        <p:spPr>
          <a:xfrm>
            <a:off x="3205652" y="3384334"/>
            <a:ext cx="252249" cy="4723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Picture 15">
            <a:extLst>
              <a:ext uri="{FF2B5EF4-FFF2-40B4-BE49-F238E27FC236}">
                <a16:creationId xmlns:a16="http://schemas.microsoft.com/office/drawing/2014/main" id="{1E0E8972-7851-4E95-970B-C459CF44DBBB}"/>
              </a:ext>
            </a:extLst>
          </p:cNvPr>
          <p:cNvPicPr>
            <a:picLocks noChangeAspect="1"/>
          </p:cNvPicPr>
          <p:nvPr/>
        </p:nvPicPr>
        <p:blipFill>
          <a:blip r:embed="rId5"/>
          <a:stretch>
            <a:fillRect/>
          </a:stretch>
        </p:blipFill>
        <p:spPr>
          <a:xfrm>
            <a:off x="994650" y="4382826"/>
            <a:ext cx="5781626" cy="2104395"/>
          </a:xfrm>
          <a:prstGeom prst="rect">
            <a:avLst/>
          </a:prstGeom>
        </p:spPr>
      </p:pic>
      <p:sp>
        <p:nvSpPr>
          <p:cNvPr id="18" name="Arrow: Right 17">
            <a:extLst>
              <a:ext uri="{FF2B5EF4-FFF2-40B4-BE49-F238E27FC236}">
                <a16:creationId xmlns:a16="http://schemas.microsoft.com/office/drawing/2014/main" id="{6D6931CC-52A6-4082-AB0E-764268311DE5}"/>
              </a:ext>
            </a:extLst>
          </p:cNvPr>
          <p:cNvSpPr/>
          <p:nvPr/>
        </p:nvSpPr>
        <p:spPr>
          <a:xfrm flipH="1">
            <a:off x="7004911" y="4799844"/>
            <a:ext cx="567245" cy="1112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C36E4DA-1BDD-4E79-ACC7-E816EA4350B7}"/>
              </a:ext>
            </a:extLst>
          </p:cNvPr>
          <p:cNvSpPr txBox="1"/>
          <p:nvPr/>
        </p:nvSpPr>
        <p:spPr>
          <a:xfrm>
            <a:off x="7691082" y="5072657"/>
            <a:ext cx="4172607" cy="369332"/>
          </a:xfrm>
          <a:prstGeom prst="rect">
            <a:avLst/>
          </a:prstGeom>
          <a:noFill/>
        </p:spPr>
        <p:txBody>
          <a:bodyPr wrap="square">
            <a:spAutoFit/>
          </a:bodyPr>
          <a:lstStyle/>
          <a:p>
            <a:r>
              <a:rPr lang="en-US" sz="1800" dirty="0"/>
              <a:t>Successful output looks like this.</a:t>
            </a:r>
            <a:endParaRPr lang="en-US" dirty="0"/>
          </a:p>
        </p:txBody>
      </p:sp>
      <p:sp>
        <p:nvSpPr>
          <p:cNvPr id="21" name="TextBox 20">
            <a:extLst>
              <a:ext uri="{FF2B5EF4-FFF2-40B4-BE49-F238E27FC236}">
                <a16:creationId xmlns:a16="http://schemas.microsoft.com/office/drawing/2014/main" id="{9C1A4D91-CFAC-4509-A72A-C03892440810}"/>
              </a:ext>
            </a:extLst>
          </p:cNvPr>
          <p:cNvSpPr txBox="1"/>
          <p:nvPr/>
        </p:nvSpPr>
        <p:spPr>
          <a:xfrm>
            <a:off x="7691081" y="5353659"/>
            <a:ext cx="3880809" cy="923330"/>
          </a:xfrm>
          <a:prstGeom prst="rect">
            <a:avLst/>
          </a:prstGeom>
          <a:noFill/>
        </p:spPr>
        <p:txBody>
          <a:bodyPr wrap="square">
            <a:spAutoFit/>
          </a:bodyPr>
          <a:lstStyle/>
          <a:p>
            <a:r>
              <a:rPr lang="en-US" sz="1800" dirty="0"/>
              <a:t>Probably want to restart PyCharm afterwards because it’s a good habit after installing something.</a:t>
            </a:r>
            <a:endParaRPr lang="en-US" dirty="0"/>
          </a:p>
        </p:txBody>
      </p:sp>
    </p:spTree>
    <p:extLst>
      <p:ext uri="{BB962C8B-B14F-4D97-AF65-F5344CB8AC3E}">
        <p14:creationId xmlns:p14="http://schemas.microsoft.com/office/powerpoint/2010/main" val="21149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GitHub: </a:t>
            </a:r>
            <a:r>
              <a:rPr lang="en-US" sz="4800" dirty="0">
                <a:solidFill>
                  <a:schemeClr val="accent6">
                    <a:lumMod val="40000"/>
                    <a:lumOff val="60000"/>
                  </a:schemeClr>
                </a:solidFill>
                <a:latin typeface="+mn-lt"/>
                <a:ea typeface="+mn-ea"/>
                <a:cs typeface="+mn-cs"/>
              </a:rPr>
              <a:t>The Very Basics</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FBED0966-F004-4A0F-B359-34AD79997BE9}"/>
              </a:ext>
            </a:extLst>
          </p:cNvPr>
          <p:cNvSpPr txBox="1"/>
          <p:nvPr/>
        </p:nvSpPr>
        <p:spPr>
          <a:xfrm>
            <a:off x="233353" y="906011"/>
            <a:ext cx="11725291" cy="461665"/>
          </a:xfrm>
          <a:prstGeom prst="rect">
            <a:avLst/>
          </a:prstGeom>
          <a:noFill/>
        </p:spPr>
        <p:txBody>
          <a:bodyPr wrap="square" rtlCol="0">
            <a:spAutoFit/>
          </a:bodyPr>
          <a:lstStyle/>
          <a:p>
            <a:pPr algn="ctr">
              <a:buClr>
                <a:schemeClr val="accent6"/>
              </a:buClr>
            </a:pPr>
            <a:r>
              <a:rPr lang="en-US" sz="2400" b="1" dirty="0">
                <a:solidFill>
                  <a:schemeClr val="accent3"/>
                </a:solidFill>
              </a:rPr>
              <a:t>Think of it as “</a:t>
            </a:r>
            <a:r>
              <a:rPr lang="en-US" sz="2400" dirty="0">
                <a:solidFill>
                  <a:srgbClr val="FFFF00"/>
                </a:solidFill>
              </a:rPr>
              <a:t>Google Drive, Box, Dropbox, </a:t>
            </a:r>
            <a:r>
              <a:rPr lang="en-US" sz="2400" dirty="0" err="1">
                <a:solidFill>
                  <a:srgbClr val="FFFF00"/>
                </a:solidFill>
              </a:rPr>
              <a:t>etc</a:t>
            </a:r>
            <a:r>
              <a:rPr lang="en-US" sz="2400" dirty="0">
                <a:solidFill>
                  <a:srgbClr val="FFFF00"/>
                </a:solidFill>
              </a:rPr>
              <a:t>… but with strict rules</a:t>
            </a:r>
            <a:r>
              <a:rPr lang="en-US" sz="2400" b="1" dirty="0">
                <a:solidFill>
                  <a:schemeClr val="accent3"/>
                </a:solidFill>
              </a:rPr>
              <a:t>”.</a:t>
            </a:r>
          </a:p>
        </p:txBody>
      </p:sp>
      <p:sp>
        <p:nvSpPr>
          <p:cNvPr id="6" name="TextBox 5">
            <a:extLst>
              <a:ext uri="{FF2B5EF4-FFF2-40B4-BE49-F238E27FC236}">
                <a16:creationId xmlns:a16="http://schemas.microsoft.com/office/drawing/2014/main" id="{A5C8CBED-644D-4DD7-B195-CC42B0A5A506}"/>
              </a:ext>
            </a:extLst>
          </p:cNvPr>
          <p:cNvSpPr txBox="1"/>
          <p:nvPr/>
        </p:nvSpPr>
        <p:spPr>
          <a:xfrm>
            <a:off x="233352" y="1474619"/>
            <a:ext cx="11725291" cy="4062651"/>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sz="2400" dirty="0"/>
              <a:t>“</a:t>
            </a:r>
            <a:r>
              <a:rPr lang="en-US" sz="2400" b="1" dirty="0">
                <a:solidFill>
                  <a:schemeClr val="accent6">
                    <a:lumMod val="60000"/>
                    <a:lumOff val="40000"/>
                  </a:schemeClr>
                </a:solidFill>
              </a:rPr>
              <a:t>GitHub</a:t>
            </a:r>
            <a:r>
              <a:rPr lang="en-US" sz="2400" dirty="0"/>
              <a:t>” is a for-profit website owned by Microsoft that is built on </a:t>
            </a:r>
            <a:r>
              <a:rPr lang="en-US" sz="2400" dirty="0">
                <a:solidFill>
                  <a:schemeClr val="accent6">
                    <a:lumMod val="60000"/>
                    <a:lumOff val="40000"/>
                  </a:schemeClr>
                </a:solidFill>
              </a:rPr>
              <a:t>git</a:t>
            </a:r>
            <a:r>
              <a:rPr lang="en-US" sz="2400" dirty="0"/>
              <a:t>.</a:t>
            </a:r>
          </a:p>
          <a:p>
            <a:pPr marL="285750" indent="-285750">
              <a:buClr>
                <a:schemeClr val="accent6"/>
              </a:buClr>
              <a:buFont typeface="Arial" panose="020B0604020202020204" pitchFamily="34" charset="0"/>
              <a:buChar char="•"/>
            </a:pPr>
            <a:r>
              <a:rPr lang="en-US" sz="2400" dirty="0"/>
              <a:t>“</a:t>
            </a:r>
            <a:r>
              <a:rPr lang="en-US" sz="2400" b="1" dirty="0">
                <a:solidFill>
                  <a:schemeClr val="accent6">
                    <a:lumMod val="60000"/>
                    <a:lumOff val="40000"/>
                  </a:schemeClr>
                </a:solidFill>
              </a:rPr>
              <a:t>git</a:t>
            </a:r>
            <a:r>
              <a:rPr lang="en-US" sz="2400" dirty="0"/>
              <a:t>” itself is free and open source software</a:t>
            </a:r>
          </a:p>
          <a:p>
            <a:pPr marL="800100" lvl="1" indent="-342900">
              <a:buClr>
                <a:schemeClr val="accent6"/>
              </a:buClr>
              <a:buFont typeface="Courier New" panose="02070309020205020404" pitchFamily="49" charset="0"/>
              <a:buChar char="o"/>
            </a:pPr>
            <a:r>
              <a:rPr lang="en-US" dirty="0"/>
              <a:t> …which just so happens to be hosted on GitHub: </a:t>
            </a:r>
            <a:r>
              <a:rPr lang="en-US" dirty="0">
                <a:hlinkClick r:id="rId3"/>
              </a:rPr>
              <a:t>https://github.com/git/git</a:t>
            </a:r>
            <a:endParaRPr lang="en-US" sz="2400" dirty="0"/>
          </a:p>
          <a:p>
            <a:pPr marL="285750" indent="-285750">
              <a:buClr>
                <a:schemeClr val="accent6"/>
              </a:buClr>
              <a:buFont typeface="Arial" panose="020B0604020202020204" pitchFamily="34" charset="0"/>
              <a:buChar char="•"/>
            </a:pPr>
            <a:r>
              <a:rPr lang="en-US" sz="2400" dirty="0"/>
              <a:t>You can create a </a:t>
            </a:r>
            <a:r>
              <a:rPr lang="en-US" sz="2400" b="1" dirty="0">
                <a:solidFill>
                  <a:schemeClr val="accent6">
                    <a:lumMod val="60000"/>
                    <a:lumOff val="40000"/>
                  </a:schemeClr>
                </a:solidFill>
              </a:rPr>
              <a:t>REPOSITORY</a:t>
            </a:r>
            <a:r>
              <a:rPr lang="en-US" sz="2400" b="1" dirty="0"/>
              <a:t> </a:t>
            </a:r>
            <a:r>
              <a:rPr lang="en-US" sz="2400" dirty="0"/>
              <a:t>(“</a:t>
            </a:r>
            <a:r>
              <a:rPr lang="en-US" sz="2400" b="1" dirty="0">
                <a:solidFill>
                  <a:schemeClr val="accent6">
                    <a:lumMod val="60000"/>
                    <a:lumOff val="40000"/>
                  </a:schemeClr>
                </a:solidFill>
              </a:rPr>
              <a:t>repo</a:t>
            </a:r>
            <a:r>
              <a:rPr lang="en-US" sz="2400" dirty="0"/>
              <a:t>” for short) containing all files for your project</a:t>
            </a:r>
          </a:p>
          <a:p>
            <a:pPr marL="914400" lvl="1" indent="-457200">
              <a:buClr>
                <a:schemeClr val="accent6"/>
              </a:buClr>
              <a:buFont typeface="Courier New" panose="02070309020205020404" pitchFamily="49" charset="0"/>
              <a:buChar char="o"/>
            </a:pPr>
            <a:r>
              <a:rPr lang="en-US" dirty="0"/>
              <a:t>A </a:t>
            </a:r>
            <a:r>
              <a:rPr lang="en-US" dirty="0">
                <a:solidFill>
                  <a:schemeClr val="accent6">
                    <a:lumMod val="60000"/>
                    <a:lumOff val="40000"/>
                  </a:schemeClr>
                </a:solidFill>
              </a:rPr>
              <a:t>repo</a:t>
            </a:r>
            <a:r>
              <a:rPr lang="en-US" dirty="0"/>
              <a:t> = a GitHub project</a:t>
            </a:r>
          </a:p>
          <a:p>
            <a:pPr marL="914400" lvl="1" indent="-457200">
              <a:buClr>
                <a:schemeClr val="accent6"/>
              </a:buClr>
              <a:buFont typeface="Courier New" panose="02070309020205020404" pitchFamily="49" charset="0"/>
              <a:buChar char="o"/>
            </a:pPr>
            <a:r>
              <a:rPr lang="en-US" dirty="0"/>
              <a:t>Here’s a great example </a:t>
            </a:r>
            <a:r>
              <a:rPr lang="en-US" dirty="0">
                <a:solidFill>
                  <a:schemeClr val="accent6">
                    <a:lumMod val="60000"/>
                    <a:lumOff val="40000"/>
                  </a:schemeClr>
                </a:solidFill>
              </a:rPr>
              <a:t>repo</a:t>
            </a:r>
            <a:r>
              <a:rPr lang="en-US" dirty="0"/>
              <a:t> with good documentation: </a:t>
            </a:r>
            <a:r>
              <a:rPr lang="en-US" dirty="0">
                <a:hlinkClick r:id="rId4"/>
              </a:rPr>
              <a:t>https://github.com/tidyverse/dplyr</a:t>
            </a:r>
            <a:endParaRPr lang="en-US" dirty="0"/>
          </a:p>
          <a:p>
            <a:pPr marL="914400" lvl="1" indent="-457200">
              <a:buClr>
                <a:schemeClr val="accent6"/>
              </a:buClr>
              <a:buFont typeface="Courier New" panose="02070309020205020404" pitchFamily="49" charset="0"/>
              <a:buChar char="o"/>
            </a:pPr>
            <a:r>
              <a:rPr lang="en-US" dirty="0"/>
              <a:t>Many important projects – such as the Linux kernel itself – live on GitHub: </a:t>
            </a:r>
            <a:r>
              <a:rPr lang="en-US" dirty="0">
                <a:hlinkClick r:id="rId5"/>
              </a:rPr>
              <a:t>https://github.com/torvalds/linux</a:t>
            </a:r>
            <a:endParaRPr lang="en-US" dirty="0"/>
          </a:p>
          <a:p>
            <a:pPr marL="285750" indent="-285750">
              <a:buClr>
                <a:schemeClr val="accent6"/>
              </a:buClr>
              <a:buFont typeface="Arial" panose="020B0604020202020204" pitchFamily="34" charset="0"/>
              <a:buChar char="•"/>
            </a:pPr>
            <a:r>
              <a:rPr lang="en-US" sz="2400" dirty="0"/>
              <a:t>GitHub has three main purposes:</a:t>
            </a:r>
          </a:p>
          <a:p>
            <a:pPr marL="800100" lvl="1" indent="-342900">
              <a:buClr>
                <a:schemeClr val="accent6"/>
              </a:buClr>
              <a:buFont typeface="+mj-lt"/>
              <a:buAutoNum type="arabicPeriod"/>
            </a:pPr>
            <a:r>
              <a:rPr lang="en-US" b="1" dirty="0">
                <a:solidFill>
                  <a:schemeClr val="accent1"/>
                </a:solidFill>
              </a:rPr>
              <a:t>Collaboration</a:t>
            </a:r>
            <a:r>
              <a:rPr lang="en-US" dirty="0"/>
              <a:t>: Work on the same </a:t>
            </a:r>
            <a:r>
              <a:rPr lang="en-US" dirty="0">
                <a:solidFill>
                  <a:schemeClr val="accent6">
                    <a:lumMod val="60000"/>
                    <a:lumOff val="40000"/>
                  </a:schemeClr>
                </a:solidFill>
              </a:rPr>
              <a:t>repo</a:t>
            </a:r>
            <a:r>
              <a:rPr lang="en-US" dirty="0"/>
              <a:t> with many other people without your changes and additions conflicting</a:t>
            </a:r>
          </a:p>
          <a:p>
            <a:pPr marL="800100" lvl="1" indent="-342900">
              <a:buClr>
                <a:schemeClr val="accent6"/>
              </a:buClr>
              <a:buFont typeface="+mj-lt"/>
              <a:buAutoNum type="arabicPeriod"/>
            </a:pPr>
            <a:r>
              <a:rPr lang="en-US" b="1" dirty="0">
                <a:solidFill>
                  <a:schemeClr val="accent1"/>
                </a:solidFill>
              </a:rPr>
              <a:t>Deployment</a:t>
            </a:r>
            <a:r>
              <a:rPr lang="en-US" dirty="0"/>
              <a:t>: Instruct other apps &amp; services – such as a webpage – to use the code in your </a:t>
            </a:r>
            <a:r>
              <a:rPr lang="en-US" dirty="0">
                <a:solidFill>
                  <a:schemeClr val="accent6">
                    <a:lumMod val="60000"/>
                    <a:lumOff val="40000"/>
                  </a:schemeClr>
                </a:solidFill>
              </a:rPr>
              <a:t>repo</a:t>
            </a:r>
          </a:p>
          <a:p>
            <a:pPr marL="800100" lvl="1" indent="-342900">
              <a:buClr>
                <a:schemeClr val="accent6"/>
              </a:buClr>
              <a:buFont typeface="+mj-lt"/>
              <a:buAutoNum type="arabicPeriod"/>
            </a:pPr>
            <a:r>
              <a:rPr lang="en-US" b="1" dirty="0">
                <a:solidFill>
                  <a:schemeClr val="accent1"/>
                </a:solidFill>
              </a:rPr>
              <a:t>Sanity</a:t>
            </a:r>
            <a:r>
              <a:rPr lang="en-US" dirty="0"/>
              <a:t>: </a:t>
            </a:r>
            <a:r>
              <a:rPr lang="en-US" dirty="0">
                <a:solidFill>
                  <a:schemeClr val="accent6">
                    <a:lumMod val="60000"/>
                    <a:lumOff val="40000"/>
                  </a:schemeClr>
                </a:solidFill>
              </a:rPr>
              <a:t>git</a:t>
            </a:r>
            <a:r>
              <a:rPr lang="en-US" dirty="0"/>
              <a:t>’s strict set of rules are your FRIEND, not your ENEMY, even if they seem annoying at first. They allow you to keep track of your local vs. your deployed version of an app without overwriting something important, and give you the ability to roll back your app to a point in time when it worked if you added some new code that breaks it.</a:t>
            </a:r>
            <a:endParaRPr lang="en-US" b="1" dirty="0">
              <a:solidFill>
                <a:schemeClr val="accent1"/>
              </a:solidFill>
            </a:endParaRPr>
          </a:p>
        </p:txBody>
      </p:sp>
    </p:spTree>
    <p:extLst>
      <p:ext uri="{BB962C8B-B14F-4D97-AF65-F5344CB8AC3E}">
        <p14:creationId xmlns:p14="http://schemas.microsoft.com/office/powerpoint/2010/main" val="385051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PyCharm &amp; Windows Defender</a:t>
            </a:r>
            <a:endParaRPr lang="en-US" sz="4800" b="1"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B0230795-B9DC-482B-B96B-4B635E6715B9}"/>
              </a:ext>
            </a:extLst>
          </p:cNvPr>
          <p:cNvPicPr>
            <a:picLocks noChangeAspect="1"/>
          </p:cNvPicPr>
          <p:nvPr/>
        </p:nvPicPr>
        <p:blipFill>
          <a:blip r:embed="rId3"/>
          <a:stretch>
            <a:fillRect/>
          </a:stretch>
        </p:blipFill>
        <p:spPr>
          <a:xfrm>
            <a:off x="4542413" y="1091722"/>
            <a:ext cx="7416231" cy="5592869"/>
          </a:xfrm>
          <a:prstGeom prst="rect">
            <a:avLst/>
          </a:prstGeom>
        </p:spPr>
      </p:pic>
      <p:sp>
        <p:nvSpPr>
          <p:cNvPr id="7" name="TextBox 6">
            <a:extLst>
              <a:ext uri="{FF2B5EF4-FFF2-40B4-BE49-F238E27FC236}">
                <a16:creationId xmlns:a16="http://schemas.microsoft.com/office/drawing/2014/main" id="{D49E171C-19D2-4F20-BE02-1583522E5321}"/>
              </a:ext>
            </a:extLst>
          </p:cNvPr>
          <p:cNvSpPr txBox="1"/>
          <p:nvPr/>
        </p:nvSpPr>
        <p:spPr>
          <a:xfrm>
            <a:off x="233354" y="1207681"/>
            <a:ext cx="4191502" cy="1692771"/>
          </a:xfrm>
          <a:prstGeom prst="rect">
            <a:avLst/>
          </a:prstGeom>
          <a:noFill/>
        </p:spPr>
        <p:txBody>
          <a:bodyPr wrap="square">
            <a:spAutoFit/>
          </a:bodyPr>
          <a:lstStyle/>
          <a:p>
            <a:pPr>
              <a:buClr>
                <a:schemeClr val="accent6"/>
              </a:buClr>
            </a:pPr>
            <a:r>
              <a:rPr lang="en-US" sz="2400" b="1" dirty="0">
                <a:solidFill>
                  <a:schemeClr val="accent6">
                    <a:lumMod val="20000"/>
                    <a:lumOff val="80000"/>
                  </a:schemeClr>
                </a:solidFill>
              </a:rPr>
              <a:t>If you encounter this message:</a:t>
            </a:r>
            <a:endParaRPr lang="en-US" sz="2400" b="1" dirty="0">
              <a:solidFill>
                <a:schemeClr val="accent6">
                  <a:lumMod val="40000"/>
                  <a:lumOff val="60000"/>
                </a:schemeClr>
              </a:solidFill>
            </a:endParaRPr>
          </a:p>
          <a:p>
            <a:pPr marL="285750" indent="-285750">
              <a:buClr>
                <a:schemeClr val="accent6"/>
              </a:buClr>
              <a:buFont typeface="Arial" panose="020B0604020202020204" pitchFamily="34" charset="0"/>
              <a:buChar char="•"/>
            </a:pPr>
            <a:r>
              <a:rPr lang="en-US" sz="2000" dirty="0"/>
              <a:t>Check all boxes</a:t>
            </a:r>
          </a:p>
          <a:p>
            <a:pPr marL="285750" indent="-285750">
              <a:buClr>
                <a:schemeClr val="accent6"/>
              </a:buClr>
              <a:buFont typeface="Arial" panose="020B0604020202020204" pitchFamily="34" charset="0"/>
              <a:buChar char="•"/>
            </a:pPr>
            <a:r>
              <a:rPr lang="en-US" sz="2000" dirty="0"/>
              <a:t>Click “Allow Access”</a:t>
            </a:r>
          </a:p>
          <a:p>
            <a:pPr marL="285750" indent="-285750">
              <a:buClr>
                <a:schemeClr val="accent6"/>
              </a:buClr>
              <a:buFont typeface="Arial" panose="020B0604020202020204" pitchFamily="34" charset="0"/>
              <a:buChar char="•"/>
            </a:pPr>
            <a:r>
              <a:rPr lang="en-US" sz="2000" dirty="0"/>
              <a:t>Usually shows up when you open a </a:t>
            </a:r>
            <a:r>
              <a:rPr lang="en-US" sz="2000" dirty="0" err="1"/>
              <a:t>Pycharm</a:t>
            </a:r>
            <a:r>
              <a:rPr lang="en-US" sz="2000" dirty="0"/>
              <a:t> console for the first time</a:t>
            </a:r>
            <a:endParaRPr lang="en-US" dirty="0"/>
          </a:p>
        </p:txBody>
      </p:sp>
    </p:spTree>
    <p:extLst>
      <p:ext uri="{BB962C8B-B14F-4D97-AF65-F5344CB8AC3E}">
        <p14:creationId xmlns:p14="http://schemas.microsoft.com/office/powerpoint/2010/main" val="266704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Final Tests</a:t>
            </a:r>
            <a:r>
              <a:rPr lang="en-US" sz="4800" dirty="0">
                <a:solidFill>
                  <a:schemeClr val="accent3"/>
                </a:solidFill>
                <a:latin typeface="+mn-lt"/>
                <a:ea typeface="+mn-ea"/>
                <a:cs typeface="+mn-cs"/>
              </a:rPr>
              <a:t>: Push and Pull</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D49E171C-19D2-4F20-BE02-1583522E5321}"/>
              </a:ext>
            </a:extLst>
          </p:cNvPr>
          <p:cNvSpPr txBox="1"/>
          <p:nvPr/>
        </p:nvSpPr>
        <p:spPr>
          <a:xfrm>
            <a:off x="233353" y="1207681"/>
            <a:ext cx="6924191" cy="3570208"/>
          </a:xfrm>
          <a:prstGeom prst="rect">
            <a:avLst/>
          </a:prstGeom>
          <a:noFill/>
        </p:spPr>
        <p:txBody>
          <a:bodyPr wrap="square">
            <a:spAutoFit/>
          </a:bodyPr>
          <a:lstStyle/>
          <a:p>
            <a:pPr>
              <a:buClr>
                <a:schemeClr val="accent6"/>
              </a:buClr>
            </a:pPr>
            <a:r>
              <a:rPr lang="en-US" sz="2400" b="1" dirty="0">
                <a:solidFill>
                  <a:schemeClr val="accent6">
                    <a:lumMod val="20000"/>
                    <a:lumOff val="80000"/>
                  </a:schemeClr>
                </a:solidFill>
              </a:rPr>
              <a:t>At this point, your PyCharm project is set up!</a:t>
            </a:r>
            <a:endParaRPr lang="en-US" sz="2400" b="1" dirty="0">
              <a:solidFill>
                <a:schemeClr val="accent6">
                  <a:lumMod val="40000"/>
                  <a:lumOff val="60000"/>
                </a:schemeClr>
              </a:solidFill>
            </a:endParaRPr>
          </a:p>
          <a:p>
            <a:pPr marL="285750" indent="-285750">
              <a:buClr>
                <a:schemeClr val="accent6"/>
              </a:buClr>
              <a:buFont typeface="Arial" panose="020B0604020202020204" pitchFamily="34" charset="0"/>
              <a:buChar char="•"/>
            </a:pPr>
            <a:r>
              <a:rPr lang="en-US" sz="2000" dirty="0"/>
              <a:t>Test that you can </a:t>
            </a:r>
            <a:r>
              <a:rPr lang="en-US" sz="2000" b="1" dirty="0">
                <a:solidFill>
                  <a:schemeClr val="accent1"/>
                </a:solidFill>
              </a:rPr>
              <a:t>PULL</a:t>
            </a:r>
            <a:r>
              <a:rPr lang="en-US" sz="2000" dirty="0"/>
              <a:t> from GitHub:</a:t>
            </a:r>
          </a:p>
          <a:p>
            <a:pPr marL="742950" lvl="1" indent="-285750">
              <a:buClr>
                <a:schemeClr val="accent6"/>
              </a:buClr>
              <a:buFont typeface="Courier New" panose="02070309020205020404" pitchFamily="49" charset="0"/>
              <a:buChar char="o"/>
            </a:pPr>
            <a:r>
              <a:rPr lang="en-US" dirty="0"/>
              <a:t>Make some changes in your GitHub repo directly on the website</a:t>
            </a:r>
          </a:p>
          <a:p>
            <a:pPr marL="742950" lvl="1" indent="-285750">
              <a:buClr>
                <a:schemeClr val="accent6"/>
              </a:buClr>
              <a:buFont typeface="Courier New" panose="02070309020205020404" pitchFamily="49" charset="0"/>
              <a:buChar char="o"/>
            </a:pPr>
            <a:r>
              <a:rPr lang="en-US" dirty="0"/>
              <a:t>Commit your changes</a:t>
            </a:r>
          </a:p>
          <a:p>
            <a:pPr marL="742950" lvl="1" indent="-285750">
              <a:buClr>
                <a:schemeClr val="accent6"/>
              </a:buClr>
              <a:buFont typeface="Courier New" panose="02070309020205020404" pitchFamily="49" charset="0"/>
              <a:buChar char="o"/>
            </a:pPr>
            <a:r>
              <a:rPr lang="en-US" dirty="0"/>
              <a:t>Click the </a:t>
            </a:r>
            <a:r>
              <a:rPr lang="en-US" b="1" dirty="0">
                <a:solidFill>
                  <a:schemeClr val="accent3"/>
                </a:solidFill>
              </a:rPr>
              <a:t>blue down arrow </a:t>
            </a:r>
            <a:r>
              <a:rPr lang="en-US" dirty="0"/>
              <a:t>in PyCharm to update your local repo</a:t>
            </a:r>
          </a:p>
          <a:p>
            <a:pPr marL="742950" lvl="1" indent="-285750">
              <a:buClr>
                <a:schemeClr val="accent6"/>
              </a:buClr>
              <a:buFont typeface="Courier New" panose="02070309020205020404" pitchFamily="49" charset="0"/>
              <a:buChar char="o"/>
            </a:pPr>
            <a:r>
              <a:rPr lang="en-US" dirty="0"/>
              <a:t>You usually want the “merge” strategy, not the “rebase”</a:t>
            </a:r>
          </a:p>
          <a:p>
            <a:pPr marL="285750" indent="-285750">
              <a:buClr>
                <a:schemeClr val="accent6"/>
              </a:buClr>
              <a:buFont typeface="Arial" panose="020B0604020202020204" pitchFamily="34" charset="0"/>
              <a:buChar char="•"/>
            </a:pPr>
            <a:r>
              <a:rPr lang="en-US" sz="2000" dirty="0"/>
              <a:t>Test that you can </a:t>
            </a:r>
            <a:r>
              <a:rPr lang="en-US" sz="2000" b="1" dirty="0">
                <a:solidFill>
                  <a:schemeClr val="accent1"/>
                </a:solidFill>
              </a:rPr>
              <a:t>PUSH</a:t>
            </a:r>
            <a:r>
              <a:rPr lang="en-US" sz="2000" dirty="0"/>
              <a:t> to GitHub:</a:t>
            </a:r>
          </a:p>
          <a:p>
            <a:pPr marL="742950" lvl="1" indent="-285750">
              <a:buClr>
                <a:schemeClr val="accent6"/>
              </a:buClr>
              <a:buFont typeface="Courier New" panose="02070309020205020404" pitchFamily="49" charset="0"/>
              <a:buChar char="o"/>
            </a:pPr>
            <a:r>
              <a:rPr lang="en-US" dirty="0"/>
              <a:t>Make some changes in your local repo in PyCharm</a:t>
            </a:r>
          </a:p>
          <a:p>
            <a:pPr marL="742950" lvl="1" indent="-285750">
              <a:buClr>
                <a:schemeClr val="accent6"/>
              </a:buClr>
              <a:buFont typeface="Courier New" panose="02070309020205020404" pitchFamily="49" charset="0"/>
              <a:buChar char="o"/>
            </a:pPr>
            <a:r>
              <a:rPr lang="en-US" dirty="0"/>
              <a:t>Click on the </a:t>
            </a:r>
            <a:r>
              <a:rPr lang="en-US" b="1" dirty="0"/>
              <a:t>commit</a:t>
            </a:r>
            <a:r>
              <a:rPr lang="en-US" dirty="0"/>
              <a:t> tab in PyCharm, select the files you want to push, write commit message, and click “commit and push”</a:t>
            </a:r>
          </a:p>
          <a:p>
            <a:pPr marL="742950" lvl="1" indent="-285750">
              <a:buClr>
                <a:schemeClr val="accent6"/>
              </a:buClr>
              <a:buFont typeface="Courier New" panose="02070309020205020404" pitchFamily="49" charset="0"/>
              <a:buChar char="o"/>
            </a:pPr>
            <a:r>
              <a:rPr lang="en-US" dirty="0"/>
              <a:t>Check your GitHub repo from a web browser – you should see your commit message and changes appear.</a:t>
            </a:r>
          </a:p>
        </p:txBody>
      </p:sp>
      <p:pic>
        <p:nvPicPr>
          <p:cNvPr id="6" name="Picture 5">
            <a:extLst>
              <a:ext uri="{FF2B5EF4-FFF2-40B4-BE49-F238E27FC236}">
                <a16:creationId xmlns:a16="http://schemas.microsoft.com/office/drawing/2014/main" id="{F6BC5ACC-35B4-453A-A4D3-8FAA53A90D84}"/>
              </a:ext>
            </a:extLst>
          </p:cNvPr>
          <p:cNvPicPr>
            <a:picLocks noChangeAspect="1"/>
          </p:cNvPicPr>
          <p:nvPr/>
        </p:nvPicPr>
        <p:blipFill>
          <a:blip r:embed="rId3"/>
          <a:stretch>
            <a:fillRect/>
          </a:stretch>
        </p:blipFill>
        <p:spPr>
          <a:xfrm>
            <a:off x="7449805" y="1040524"/>
            <a:ext cx="3685198" cy="5360288"/>
          </a:xfrm>
          <a:prstGeom prst="rect">
            <a:avLst/>
          </a:prstGeom>
        </p:spPr>
      </p:pic>
      <p:cxnSp>
        <p:nvCxnSpPr>
          <p:cNvPr id="8" name="Straight Arrow Connector 7">
            <a:extLst>
              <a:ext uri="{FF2B5EF4-FFF2-40B4-BE49-F238E27FC236}">
                <a16:creationId xmlns:a16="http://schemas.microsoft.com/office/drawing/2014/main" id="{F3179FDA-C966-41B0-B27D-5BF00BD5F7B0}"/>
              </a:ext>
            </a:extLst>
          </p:cNvPr>
          <p:cNvCxnSpPr>
            <a:cxnSpLocks/>
          </p:cNvCxnSpPr>
          <p:nvPr/>
        </p:nvCxnSpPr>
        <p:spPr>
          <a:xfrm>
            <a:off x="6597095" y="4077248"/>
            <a:ext cx="1401277" cy="174022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7402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Final Tests</a:t>
            </a:r>
            <a:r>
              <a:rPr lang="en-US" sz="4800" dirty="0">
                <a:solidFill>
                  <a:schemeClr val="accent3"/>
                </a:solidFill>
                <a:latin typeface="+mn-lt"/>
                <a:ea typeface="+mn-ea"/>
                <a:cs typeface="+mn-cs"/>
              </a:rPr>
              <a:t>: </a:t>
            </a:r>
            <a:r>
              <a:rPr lang="en-US" sz="4800" b="1" dirty="0">
                <a:solidFill>
                  <a:schemeClr val="accent6">
                    <a:lumMod val="20000"/>
                    <a:lumOff val="80000"/>
                  </a:schemeClr>
                </a:solidFill>
                <a:latin typeface="+mn-lt"/>
                <a:ea typeface="+mn-ea"/>
                <a:cs typeface="+mn-cs"/>
              </a:rPr>
              <a:t>app.py</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D49E171C-19D2-4F20-BE02-1583522E5321}"/>
              </a:ext>
            </a:extLst>
          </p:cNvPr>
          <p:cNvSpPr txBox="1"/>
          <p:nvPr/>
        </p:nvSpPr>
        <p:spPr>
          <a:xfrm>
            <a:off x="233353" y="1207681"/>
            <a:ext cx="6924191" cy="1692771"/>
          </a:xfrm>
          <a:prstGeom prst="rect">
            <a:avLst/>
          </a:prstGeom>
          <a:noFill/>
        </p:spPr>
        <p:txBody>
          <a:bodyPr wrap="square">
            <a:spAutoFit/>
          </a:bodyPr>
          <a:lstStyle/>
          <a:p>
            <a:pPr>
              <a:buClr>
                <a:schemeClr val="accent6"/>
              </a:buClr>
            </a:pPr>
            <a:r>
              <a:rPr lang="en-US" sz="2400" b="1" dirty="0">
                <a:solidFill>
                  <a:schemeClr val="accent6">
                    <a:lumMod val="20000"/>
                    <a:lumOff val="80000"/>
                  </a:schemeClr>
                </a:solidFill>
              </a:rPr>
              <a:t>Open app.py in PyCharm and click the green button</a:t>
            </a:r>
            <a:endParaRPr lang="en-US" sz="2400" b="1" dirty="0">
              <a:solidFill>
                <a:schemeClr val="accent6">
                  <a:lumMod val="40000"/>
                  <a:lumOff val="60000"/>
                </a:schemeClr>
              </a:solidFill>
            </a:endParaRPr>
          </a:p>
          <a:p>
            <a:pPr marL="285750" indent="-285750">
              <a:buClr>
                <a:schemeClr val="accent6"/>
              </a:buClr>
              <a:buFont typeface="Arial" panose="020B0604020202020204" pitchFamily="34" charset="0"/>
              <a:buChar char="•"/>
            </a:pPr>
            <a:r>
              <a:rPr lang="en-US" sz="2000" dirty="0"/>
              <a:t>App should run in PyCharm</a:t>
            </a:r>
          </a:p>
          <a:p>
            <a:pPr marL="285750" indent="-285750">
              <a:buClr>
                <a:schemeClr val="accent6"/>
              </a:buClr>
              <a:buFont typeface="Arial" panose="020B0604020202020204" pitchFamily="34" charset="0"/>
              <a:buChar char="•"/>
            </a:pPr>
            <a:r>
              <a:rPr lang="en-US" sz="2000" dirty="0"/>
              <a:t>Console output provides a </a:t>
            </a:r>
            <a:r>
              <a:rPr lang="en-US" sz="2000" dirty="0" err="1"/>
              <a:t>url</a:t>
            </a:r>
            <a:r>
              <a:rPr lang="en-US" sz="2000" dirty="0"/>
              <a:t> at which your Dash app is being served on your local machine.</a:t>
            </a:r>
          </a:p>
          <a:p>
            <a:pPr marL="285750" indent="-285750">
              <a:buClr>
                <a:schemeClr val="accent6"/>
              </a:buClr>
              <a:buFont typeface="Arial" panose="020B0604020202020204" pitchFamily="34" charset="0"/>
              <a:buChar char="•"/>
            </a:pPr>
            <a:r>
              <a:rPr lang="en-US" sz="2000" dirty="0"/>
              <a:t>Click the link:</a:t>
            </a:r>
            <a:endParaRPr lang="en-US" dirty="0"/>
          </a:p>
        </p:txBody>
      </p:sp>
      <p:pic>
        <p:nvPicPr>
          <p:cNvPr id="5" name="Picture 4">
            <a:extLst>
              <a:ext uri="{FF2B5EF4-FFF2-40B4-BE49-F238E27FC236}">
                <a16:creationId xmlns:a16="http://schemas.microsoft.com/office/drawing/2014/main" id="{83E47A41-D05D-408E-BE07-C33BEC3FB2C0}"/>
              </a:ext>
            </a:extLst>
          </p:cNvPr>
          <p:cNvPicPr>
            <a:picLocks noChangeAspect="1"/>
          </p:cNvPicPr>
          <p:nvPr/>
        </p:nvPicPr>
        <p:blipFill>
          <a:blip r:embed="rId3"/>
          <a:stretch>
            <a:fillRect/>
          </a:stretch>
        </p:blipFill>
        <p:spPr>
          <a:xfrm>
            <a:off x="7595102" y="1207681"/>
            <a:ext cx="3791479" cy="4382112"/>
          </a:xfrm>
          <a:prstGeom prst="rect">
            <a:avLst/>
          </a:prstGeom>
        </p:spPr>
      </p:pic>
      <p:cxnSp>
        <p:nvCxnSpPr>
          <p:cNvPr id="9" name="Straight Arrow Connector 8">
            <a:extLst>
              <a:ext uri="{FF2B5EF4-FFF2-40B4-BE49-F238E27FC236}">
                <a16:creationId xmlns:a16="http://schemas.microsoft.com/office/drawing/2014/main" id="{D77993FE-A81A-497A-B813-97F45F34C916}"/>
              </a:ext>
            </a:extLst>
          </p:cNvPr>
          <p:cNvCxnSpPr>
            <a:cxnSpLocks/>
          </p:cNvCxnSpPr>
          <p:nvPr/>
        </p:nvCxnSpPr>
        <p:spPr>
          <a:xfrm>
            <a:off x="6456905" y="1658509"/>
            <a:ext cx="1401277" cy="19465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2" name="Picture 11">
            <a:extLst>
              <a:ext uri="{FF2B5EF4-FFF2-40B4-BE49-F238E27FC236}">
                <a16:creationId xmlns:a16="http://schemas.microsoft.com/office/drawing/2014/main" id="{7ED02C87-DBDE-4645-9E0B-2EC47622F744}"/>
              </a:ext>
            </a:extLst>
          </p:cNvPr>
          <p:cNvPicPr>
            <a:picLocks noChangeAspect="1"/>
          </p:cNvPicPr>
          <p:nvPr/>
        </p:nvPicPr>
        <p:blipFill>
          <a:blip r:embed="rId4"/>
          <a:stretch>
            <a:fillRect/>
          </a:stretch>
        </p:blipFill>
        <p:spPr>
          <a:xfrm>
            <a:off x="610386" y="3262578"/>
            <a:ext cx="6547158" cy="1926121"/>
          </a:xfrm>
          <a:prstGeom prst="rect">
            <a:avLst/>
          </a:prstGeom>
        </p:spPr>
      </p:pic>
      <p:cxnSp>
        <p:nvCxnSpPr>
          <p:cNvPr id="13" name="Straight Arrow Connector 12">
            <a:extLst>
              <a:ext uri="{FF2B5EF4-FFF2-40B4-BE49-F238E27FC236}">
                <a16:creationId xmlns:a16="http://schemas.microsoft.com/office/drawing/2014/main" id="{74F5DCF4-34D0-4A3F-B28C-7D02ED9DC983}"/>
              </a:ext>
            </a:extLst>
          </p:cNvPr>
          <p:cNvCxnSpPr>
            <a:cxnSpLocks/>
          </p:cNvCxnSpPr>
          <p:nvPr/>
        </p:nvCxnSpPr>
        <p:spPr>
          <a:xfrm>
            <a:off x="2017986" y="2900452"/>
            <a:ext cx="815021" cy="7236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7" name="TextBox 16">
            <a:extLst>
              <a:ext uri="{FF2B5EF4-FFF2-40B4-BE49-F238E27FC236}">
                <a16:creationId xmlns:a16="http://schemas.microsoft.com/office/drawing/2014/main" id="{84C507C0-7B95-457D-96E1-EFB9435771AE}"/>
              </a:ext>
            </a:extLst>
          </p:cNvPr>
          <p:cNvSpPr txBox="1"/>
          <p:nvPr/>
        </p:nvSpPr>
        <p:spPr>
          <a:xfrm>
            <a:off x="1762182" y="5524376"/>
            <a:ext cx="6096000" cy="369332"/>
          </a:xfrm>
          <a:prstGeom prst="rect">
            <a:avLst/>
          </a:prstGeom>
          <a:noFill/>
        </p:spPr>
        <p:txBody>
          <a:bodyPr wrap="square">
            <a:spAutoFit/>
          </a:bodyPr>
          <a:lstStyle/>
          <a:p>
            <a:pPr>
              <a:buClr>
                <a:schemeClr val="accent6"/>
              </a:buClr>
            </a:pPr>
            <a:r>
              <a:rPr lang="en-US" sz="1800" dirty="0"/>
              <a:t>App should open in a browser.</a:t>
            </a:r>
            <a:endParaRPr lang="en-US" dirty="0"/>
          </a:p>
        </p:txBody>
      </p:sp>
      <p:cxnSp>
        <p:nvCxnSpPr>
          <p:cNvPr id="18" name="Straight Arrow Connector 17">
            <a:extLst>
              <a:ext uri="{FF2B5EF4-FFF2-40B4-BE49-F238E27FC236}">
                <a16:creationId xmlns:a16="http://schemas.microsoft.com/office/drawing/2014/main" id="{A5071AD0-D5D0-448B-BAB7-63C1F4023231}"/>
              </a:ext>
            </a:extLst>
          </p:cNvPr>
          <p:cNvCxnSpPr>
            <a:cxnSpLocks/>
          </p:cNvCxnSpPr>
          <p:nvPr/>
        </p:nvCxnSpPr>
        <p:spPr>
          <a:xfrm>
            <a:off x="3270565" y="3957549"/>
            <a:ext cx="0" cy="15932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9951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99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Create a GitHub Account</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30" name="TextBox 29">
            <a:extLst>
              <a:ext uri="{FF2B5EF4-FFF2-40B4-BE49-F238E27FC236}">
                <a16:creationId xmlns:a16="http://schemas.microsoft.com/office/drawing/2014/main" id="{B8B99C94-6946-49A5-84DB-336F40639AD7}"/>
              </a:ext>
            </a:extLst>
          </p:cNvPr>
          <p:cNvSpPr txBox="1"/>
          <p:nvPr/>
        </p:nvSpPr>
        <p:spPr>
          <a:xfrm>
            <a:off x="2411798" y="2982807"/>
            <a:ext cx="7368400" cy="584775"/>
          </a:xfrm>
          <a:prstGeom prst="rect">
            <a:avLst/>
          </a:prstGeom>
          <a:noFill/>
        </p:spPr>
        <p:txBody>
          <a:bodyPr wrap="square" rtlCol="0">
            <a:spAutoFit/>
          </a:bodyPr>
          <a:lstStyle/>
          <a:p>
            <a:pPr algn="ctr">
              <a:buClr>
                <a:schemeClr val="accent6"/>
              </a:buClr>
            </a:pPr>
            <a:r>
              <a:rPr lang="en-US" sz="3200" b="1" dirty="0">
                <a:solidFill>
                  <a:schemeClr val="accent3"/>
                </a:solidFill>
                <a:hlinkClick r:id="rId3"/>
              </a:rPr>
              <a:t>www.github.com</a:t>
            </a:r>
            <a:endParaRPr lang="en-US" sz="3200" b="1" dirty="0">
              <a:solidFill>
                <a:schemeClr val="accent3"/>
              </a:solidFill>
            </a:endParaRPr>
          </a:p>
        </p:txBody>
      </p:sp>
    </p:spTree>
    <p:extLst>
      <p:ext uri="{BB962C8B-B14F-4D97-AF65-F5344CB8AC3E}">
        <p14:creationId xmlns:p14="http://schemas.microsoft.com/office/powerpoint/2010/main" val="42684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Sign up for Student Developer Pack</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30" name="TextBox 29">
            <a:extLst>
              <a:ext uri="{FF2B5EF4-FFF2-40B4-BE49-F238E27FC236}">
                <a16:creationId xmlns:a16="http://schemas.microsoft.com/office/drawing/2014/main" id="{B8B99C94-6946-49A5-84DB-336F40639AD7}"/>
              </a:ext>
            </a:extLst>
          </p:cNvPr>
          <p:cNvSpPr txBox="1"/>
          <p:nvPr/>
        </p:nvSpPr>
        <p:spPr>
          <a:xfrm>
            <a:off x="2925992" y="2687216"/>
            <a:ext cx="6340011" cy="584775"/>
          </a:xfrm>
          <a:prstGeom prst="rect">
            <a:avLst/>
          </a:prstGeom>
          <a:noFill/>
        </p:spPr>
        <p:txBody>
          <a:bodyPr wrap="square" rtlCol="0">
            <a:spAutoFit/>
          </a:bodyPr>
          <a:lstStyle/>
          <a:p>
            <a:pPr algn="ctr">
              <a:buClr>
                <a:schemeClr val="accent6"/>
              </a:buClr>
            </a:pPr>
            <a:r>
              <a:rPr lang="en-US" sz="3200" dirty="0">
                <a:solidFill>
                  <a:schemeClr val="accent3"/>
                </a:solidFill>
                <a:hlinkClick r:id="rId3"/>
              </a:rPr>
              <a:t>https://education.github.com/pack</a:t>
            </a:r>
            <a:endParaRPr lang="en-US" sz="3200" dirty="0">
              <a:solidFill>
                <a:schemeClr val="accent3"/>
              </a:solidFill>
            </a:endParaRPr>
          </a:p>
        </p:txBody>
      </p:sp>
      <p:sp>
        <p:nvSpPr>
          <p:cNvPr id="7" name="TextBox 6">
            <a:extLst>
              <a:ext uri="{FF2B5EF4-FFF2-40B4-BE49-F238E27FC236}">
                <a16:creationId xmlns:a16="http://schemas.microsoft.com/office/drawing/2014/main" id="{14402EC1-D828-4A9D-AE31-ECA6A74B4507}"/>
              </a:ext>
            </a:extLst>
          </p:cNvPr>
          <p:cNvSpPr txBox="1"/>
          <p:nvPr/>
        </p:nvSpPr>
        <p:spPr>
          <a:xfrm>
            <a:off x="3615979" y="4394261"/>
            <a:ext cx="4960036" cy="954107"/>
          </a:xfrm>
          <a:prstGeom prst="rect">
            <a:avLst/>
          </a:prstGeom>
          <a:noFill/>
        </p:spPr>
        <p:txBody>
          <a:bodyPr wrap="square">
            <a:spAutoFit/>
          </a:bodyPr>
          <a:lstStyle/>
          <a:p>
            <a:pPr algn="ctr"/>
            <a:r>
              <a:rPr lang="en-US" sz="2800" b="1" dirty="0">
                <a:solidFill>
                  <a:schemeClr val="accent2"/>
                </a:solidFill>
              </a:rPr>
              <a:t>Lots of good, free resources from many different vendors!</a:t>
            </a:r>
          </a:p>
        </p:txBody>
      </p:sp>
    </p:spTree>
    <p:extLst>
      <p:ext uri="{BB962C8B-B14F-4D97-AF65-F5344CB8AC3E}">
        <p14:creationId xmlns:p14="http://schemas.microsoft.com/office/powerpoint/2010/main" val="66337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Fork the </a:t>
            </a:r>
            <a:r>
              <a:rPr lang="en-US" sz="4800" b="1" dirty="0" err="1">
                <a:solidFill>
                  <a:schemeClr val="accent6">
                    <a:lumMod val="20000"/>
                    <a:lumOff val="80000"/>
                  </a:schemeClr>
                </a:solidFill>
                <a:latin typeface="+mn-lt"/>
                <a:ea typeface="+mn-ea"/>
                <a:cs typeface="+mn-cs"/>
              </a:rPr>
              <a:t>testapp</a:t>
            </a:r>
            <a:r>
              <a:rPr lang="en-US" sz="4800" b="1" dirty="0">
                <a:solidFill>
                  <a:schemeClr val="accent1"/>
                </a:solidFill>
                <a:latin typeface="+mn-lt"/>
                <a:ea typeface="+mn-ea"/>
                <a:cs typeface="+mn-cs"/>
              </a:rPr>
              <a:t> Repository in GitHub</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CD840FC6-C206-442F-8FD6-C7D07AA3AB6F}"/>
              </a:ext>
            </a:extLst>
          </p:cNvPr>
          <p:cNvSpPr txBox="1"/>
          <p:nvPr/>
        </p:nvSpPr>
        <p:spPr>
          <a:xfrm>
            <a:off x="233352" y="1047820"/>
            <a:ext cx="11725291" cy="954107"/>
          </a:xfrm>
          <a:prstGeom prst="rect">
            <a:avLst/>
          </a:prstGeom>
          <a:noFill/>
        </p:spPr>
        <p:txBody>
          <a:bodyPr wrap="square">
            <a:spAutoFit/>
          </a:bodyPr>
          <a:lstStyle/>
          <a:p>
            <a:pPr algn="ctr"/>
            <a:r>
              <a:rPr lang="en-US" sz="2800" b="1" dirty="0" err="1">
                <a:solidFill>
                  <a:schemeClr val="accent6">
                    <a:lumMod val="20000"/>
                    <a:lumOff val="80000"/>
                  </a:schemeClr>
                </a:solidFill>
              </a:rPr>
              <a:t>testapp</a:t>
            </a:r>
            <a:r>
              <a:rPr lang="en-US" sz="2800" b="1" dirty="0">
                <a:solidFill>
                  <a:schemeClr val="accent6">
                    <a:lumMod val="60000"/>
                    <a:lumOff val="40000"/>
                  </a:schemeClr>
                </a:solidFill>
              </a:rPr>
              <a:t> is a simple Dash app written to help you complete and understand the setup process we’re going through to build your trading app.</a:t>
            </a:r>
            <a:endParaRPr lang="en-US" sz="2800" dirty="0"/>
          </a:p>
        </p:txBody>
      </p:sp>
      <p:sp>
        <p:nvSpPr>
          <p:cNvPr id="9" name="TextBox 8">
            <a:extLst>
              <a:ext uri="{FF2B5EF4-FFF2-40B4-BE49-F238E27FC236}">
                <a16:creationId xmlns:a16="http://schemas.microsoft.com/office/drawing/2014/main" id="{36F4BE5B-B9A4-42E9-B83F-74DDB2B68C2B}"/>
              </a:ext>
            </a:extLst>
          </p:cNvPr>
          <p:cNvSpPr txBox="1"/>
          <p:nvPr/>
        </p:nvSpPr>
        <p:spPr>
          <a:xfrm>
            <a:off x="233354" y="2145981"/>
            <a:ext cx="11725290" cy="3724096"/>
          </a:xfrm>
          <a:prstGeom prst="rect">
            <a:avLst/>
          </a:prstGeom>
          <a:noFill/>
        </p:spPr>
        <p:txBody>
          <a:bodyPr wrap="square">
            <a:spAutoFit/>
          </a:bodyPr>
          <a:lstStyle/>
          <a:p>
            <a:pPr marL="285750" indent="-285750">
              <a:buClr>
                <a:schemeClr val="accent6"/>
              </a:buClr>
              <a:buFont typeface="Arial" panose="020B0604020202020204" pitchFamily="34" charset="0"/>
              <a:buChar char="•"/>
            </a:pPr>
            <a:r>
              <a:rPr lang="en-US" sz="2400" b="1" dirty="0" err="1">
                <a:solidFill>
                  <a:schemeClr val="accent6">
                    <a:lumMod val="20000"/>
                    <a:lumOff val="80000"/>
                  </a:schemeClr>
                </a:solidFill>
              </a:rPr>
              <a:t>testapp</a:t>
            </a:r>
            <a:r>
              <a:rPr lang="en-US" sz="2400" dirty="0"/>
              <a:t> lives in its repo owned by Jake at </a:t>
            </a:r>
            <a:r>
              <a:rPr lang="en-US" sz="2400" dirty="0">
                <a:hlinkClick r:id="rId3"/>
              </a:rPr>
              <a:t>https://github.com/JakeVestal/testapp</a:t>
            </a:r>
            <a:r>
              <a:rPr lang="en-US" sz="2400" dirty="0"/>
              <a:t>.</a:t>
            </a:r>
            <a:endParaRPr lang="en-US" sz="2400" b="1" dirty="0"/>
          </a:p>
          <a:p>
            <a:pPr marL="285750" indent="-285750">
              <a:buClr>
                <a:schemeClr val="accent6"/>
              </a:buClr>
              <a:buFont typeface="Arial" panose="020B0604020202020204" pitchFamily="34" charset="0"/>
              <a:buChar char="•"/>
            </a:pPr>
            <a:r>
              <a:rPr lang="en-US" sz="2400" dirty="0"/>
              <a:t>You are allowed to </a:t>
            </a:r>
            <a:r>
              <a:rPr lang="en-US" sz="2400" b="1" dirty="0">
                <a:solidFill>
                  <a:schemeClr val="accent1"/>
                </a:solidFill>
              </a:rPr>
              <a:t>clone</a:t>
            </a:r>
            <a:r>
              <a:rPr lang="en-US" sz="2400" dirty="0"/>
              <a:t> </a:t>
            </a:r>
            <a:r>
              <a:rPr lang="en-US" sz="2400" b="1" dirty="0" err="1">
                <a:solidFill>
                  <a:schemeClr val="accent6">
                    <a:lumMod val="20000"/>
                    <a:lumOff val="80000"/>
                  </a:schemeClr>
                </a:solidFill>
              </a:rPr>
              <a:t>testapp</a:t>
            </a:r>
            <a:r>
              <a:rPr lang="en-US" sz="2400" dirty="0"/>
              <a:t> onto your own computer…</a:t>
            </a:r>
          </a:p>
          <a:p>
            <a:pPr marL="800100" lvl="1" indent="-342900">
              <a:buClr>
                <a:schemeClr val="accent6"/>
              </a:buClr>
              <a:buFont typeface="Courier New" panose="02070309020205020404" pitchFamily="49" charset="0"/>
              <a:buChar char="o"/>
            </a:pPr>
            <a:r>
              <a:rPr lang="en-US" sz="2000" dirty="0"/>
              <a:t>This means you’ll download a local copy of </a:t>
            </a:r>
            <a:r>
              <a:rPr lang="en-US" sz="2000" b="1" dirty="0" err="1">
                <a:solidFill>
                  <a:schemeClr val="accent6">
                    <a:lumMod val="20000"/>
                    <a:lumOff val="80000"/>
                  </a:schemeClr>
                </a:solidFill>
              </a:rPr>
              <a:t>testapp</a:t>
            </a:r>
            <a:endParaRPr lang="en-US" sz="2000" b="1" dirty="0">
              <a:solidFill>
                <a:schemeClr val="accent6">
                  <a:lumMod val="20000"/>
                  <a:lumOff val="80000"/>
                </a:schemeClr>
              </a:solidFill>
            </a:endParaRPr>
          </a:p>
          <a:p>
            <a:pPr marL="800100" lvl="1" indent="-342900">
              <a:buClr>
                <a:schemeClr val="accent6"/>
              </a:buClr>
              <a:buFont typeface="Courier New" panose="02070309020205020404" pitchFamily="49" charset="0"/>
              <a:buChar char="o"/>
            </a:pPr>
            <a:r>
              <a:rPr lang="en-US" sz="2000" dirty="0"/>
              <a:t>You can change the source code however you like.</a:t>
            </a:r>
          </a:p>
          <a:p>
            <a:pPr marL="800100" lvl="1" indent="-342900">
              <a:buClr>
                <a:schemeClr val="accent6"/>
              </a:buClr>
              <a:buFont typeface="Courier New" panose="02070309020205020404" pitchFamily="49" charset="0"/>
              <a:buChar char="o"/>
            </a:pPr>
            <a:r>
              <a:rPr lang="en-US" sz="2000" dirty="0"/>
              <a:t>If any changes are made to the </a:t>
            </a:r>
            <a:r>
              <a:rPr lang="en-US" sz="2000" b="1" dirty="0" err="1">
                <a:solidFill>
                  <a:schemeClr val="accent6">
                    <a:lumMod val="20000"/>
                    <a:lumOff val="80000"/>
                  </a:schemeClr>
                </a:solidFill>
              </a:rPr>
              <a:t>testapp</a:t>
            </a:r>
            <a:r>
              <a:rPr lang="en-US" sz="2000" dirty="0"/>
              <a:t> repository, you can </a:t>
            </a:r>
            <a:r>
              <a:rPr lang="en-US" sz="2000" b="1" dirty="0">
                <a:solidFill>
                  <a:schemeClr val="accent1"/>
                </a:solidFill>
              </a:rPr>
              <a:t>pull</a:t>
            </a:r>
            <a:r>
              <a:rPr lang="en-US" sz="2000" b="1" dirty="0"/>
              <a:t> </a:t>
            </a:r>
            <a:r>
              <a:rPr lang="en-US" sz="2000" dirty="0"/>
              <a:t>those changes into your clone</a:t>
            </a:r>
          </a:p>
          <a:p>
            <a:pPr marL="285750" indent="-285750">
              <a:buClr>
                <a:schemeClr val="accent6"/>
              </a:buClr>
              <a:buFont typeface="Arial" panose="020B0604020202020204" pitchFamily="34" charset="0"/>
              <a:buChar char="•"/>
            </a:pPr>
            <a:r>
              <a:rPr lang="en-US" sz="2400" dirty="0"/>
              <a:t>…but you will </a:t>
            </a:r>
            <a:r>
              <a:rPr lang="en-US" sz="2400" b="1" dirty="0">
                <a:solidFill>
                  <a:schemeClr val="accent5"/>
                </a:solidFill>
              </a:rPr>
              <a:t>not</a:t>
            </a:r>
            <a:r>
              <a:rPr lang="en-US" sz="2400" dirty="0"/>
              <a:t> be able to </a:t>
            </a:r>
            <a:r>
              <a:rPr lang="en-US" sz="2400" b="1" dirty="0">
                <a:solidFill>
                  <a:schemeClr val="accent1"/>
                </a:solidFill>
              </a:rPr>
              <a:t>push</a:t>
            </a:r>
            <a:r>
              <a:rPr lang="en-US" sz="2400" dirty="0"/>
              <a:t> your own changes to the </a:t>
            </a:r>
            <a:r>
              <a:rPr lang="en-US" sz="2400" b="1" dirty="0" err="1">
                <a:solidFill>
                  <a:schemeClr val="accent6">
                    <a:lumMod val="20000"/>
                    <a:lumOff val="80000"/>
                  </a:schemeClr>
                </a:solidFill>
              </a:rPr>
              <a:t>testapp</a:t>
            </a:r>
            <a:r>
              <a:rPr lang="en-US" sz="2400" dirty="0"/>
              <a:t> repo </a:t>
            </a:r>
          </a:p>
          <a:p>
            <a:pPr marL="800100" lvl="1" indent="-342900">
              <a:buClr>
                <a:schemeClr val="accent6"/>
              </a:buClr>
              <a:buFont typeface="Courier New" panose="02070309020205020404" pitchFamily="49" charset="0"/>
              <a:buChar char="o"/>
            </a:pPr>
            <a:r>
              <a:rPr lang="en-US" sz="2000" dirty="0"/>
              <a:t>only Jake (the owner) can do that.</a:t>
            </a:r>
          </a:p>
          <a:p>
            <a:pPr marL="285750" indent="-285750">
              <a:buClr>
                <a:schemeClr val="accent6"/>
              </a:buClr>
              <a:buFont typeface="Arial" panose="020B0604020202020204" pitchFamily="34" charset="0"/>
              <a:buChar char="•"/>
            </a:pPr>
            <a:r>
              <a:rPr lang="en-US" sz="2400" dirty="0"/>
              <a:t>So, you’ll need to </a:t>
            </a:r>
            <a:r>
              <a:rPr lang="en-US" sz="2400" b="1" dirty="0">
                <a:solidFill>
                  <a:schemeClr val="accent1"/>
                </a:solidFill>
              </a:rPr>
              <a:t>fork</a:t>
            </a:r>
            <a:r>
              <a:rPr lang="en-US" sz="2400" dirty="0"/>
              <a:t> the </a:t>
            </a:r>
            <a:r>
              <a:rPr lang="en-US" sz="2400" b="1" dirty="0" err="1">
                <a:solidFill>
                  <a:schemeClr val="accent6">
                    <a:lumMod val="20000"/>
                    <a:lumOff val="80000"/>
                  </a:schemeClr>
                </a:solidFill>
              </a:rPr>
              <a:t>testapp</a:t>
            </a:r>
            <a:r>
              <a:rPr lang="en-US" sz="2400" b="1" dirty="0">
                <a:solidFill>
                  <a:schemeClr val="accent6">
                    <a:lumMod val="20000"/>
                    <a:lumOff val="80000"/>
                  </a:schemeClr>
                </a:solidFill>
              </a:rPr>
              <a:t> </a:t>
            </a:r>
            <a:r>
              <a:rPr lang="en-US" sz="2400" dirty="0"/>
              <a:t>repo.</a:t>
            </a:r>
          </a:p>
          <a:p>
            <a:pPr marL="800100" lvl="1" indent="-342900">
              <a:buClr>
                <a:schemeClr val="accent6"/>
              </a:buClr>
              <a:buFont typeface="Courier New" panose="02070309020205020404" pitchFamily="49" charset="0"/>
              <a:buChar char="o"/>
            </a:pPr>
            <a:r>
              <a:rPr lang="en-US" sz="2000" b="1" dirty="0">
                <a:solidFill>
                  <a:schemeClr val="accent1"/>
                </a:solidFill>
              </a:rPr>
              <a:t>Forking</a:t>
            </a:r>
            <a:r>
              <a:rPr lang="en-US" sz="2000" b="1" dirty="0"/>
              <a:t> </a:t>
            </a:r>
            <a:r>
              <a:rPr lang="en-US" sz="2000" dirty="0"/>
              <a:t>fully copies another user’s GitHub repo into a new, identical repo that </a:t>
            </a:r>
            <a:r>
              <a:rPr lang="en-US" sz="2000" b="1" u="sng" dirty="0"/>
              <a:t>you</a:t>
            </a:r>
            <a:r>
              <a:rPr lang="en-US" sz="2000" b="1" dirty="0"/>
              <a:t> </a:t>
            </a:r>
            <a:r>
              <a:rPr lang="en-US" sz="2000" dirty="0"/>
              <a:t>own.</a:t>
            </a:r>
          </a:p>
          <a:p>
            <a:pPr marL="800100" lvl="1" indent="-342900">
              <a:buClr>
                <a:schemeClr val="accent6"/>
              </a:buClr>
              <a:buFont typeface="Courier New" panose="02070309020205020404" pitchFamily="49" charset="0"/>
              <a:buChar char="o"/>
            </a:pPr>
            <a:r>
              <a:rPr lang="en-US" sz="2000" dirty="0"/>
              <a:t>Then, you can make as many changes as you want </a:t>
            </a:r>
          </a:p>
          <a:p>
            <a:pPr marL="800100" lvl="1" indent="-342900">
              <a:buClr>
                <a:schemeClr val="accent6"/>
              </a:buClr>
              <a:buFont typeface="Courier New" panose="02070309020205020404" pitchFamily="49" charset="0"/>
              <a:buChar char="o"/>
            </a:pPr>
            <a:r>
              <a:rPr lang="en-US" sz="2000" dirty="0"/>
              <a:t>You will use your own </a:t>
            </a:r>
            <a:r>
              <a:rPr lang="en-US" sz="2000" b="1" dirty="0">
                <a:solidFill>
                  <a:schemeClr val="accent1"/>
                </a:solidFill>
              </a:rPr>
              <a:t>forked</a:t>
            </a:r>
            <a:r>
              <a:rPr lang="en-US" sz="2000" dirty="0"/>
              <a:t> repo, on which you have full </a:t>
            </a:r>
            <a:r>
              <a:rPr lang="en-US" sz="2000" b="1" dirty="0">
                <a:solidFill>
                  <a:schemeClr val="accent1"/>
                </a:solidFill>
              </a:rPr>
              <a:t>push</a:t>
            </a:r>
            <a:r>
              <a:rPr lang="en-US" sz="2000" dirty="0"/>
              <a:t> and </a:t>
            </a:r>
            <a:r>
              <a:rPr lang="en-US" sz="2000" b="1" dirty="0">
                <a:solidFill>
                  <a:schemeClr val="accent1"/>
                </a:solidFill>
              </a:rPr>
              <a:t>pull</a:t>
            </a:r>
            <a:r>
              <a:rPr lang="en-US" sz="2000" dirty="0"/>
              <a:t> permission.</a:t>
            </a:r>
          </a:p>
        </p:txBody>
      </p:sp>
    </p:spTree>
    <p:extLst>
      <p:ext uri="{BB962C8B-B14F-4D97-AF65-F5344CB8AC3E}">
        <p14:creationId xmlns:p14="http://schemas.microsoft.com/office/powerpoint/2010/main" val="85141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Fork the </a:t>
            </a:r>
            <a:r>
              <a:rPr lang="en-US" sz="4800" b="1" dirty="0" err="1">
                <a:solidFill>
                  <a:schemeClr val="accent6">
                    <a:lumMod val="20000"/>
                    <a:lumOff val="80000"/>
                  </a:schemeClr>
                </a:solidFill>
                <a:latin typeface="+mn-lt"/>
                <a:ea typeface="+mn-ea"/>
                <a:cs typeface="+mn-cs"/>
              </a:rPr>
              <a:t>testapp</a:t>
            </a:r>
            <a:r>
              <a:rPr lang="en-US" sz="4800" b="1" dirty="0">
                <a:solidFill>
                  <a:schemeClr val="accent1"/>
                </a:solidFill>
                <a:latin typeface="+mn-lt"/>
                <a:ea typeface="+mn-ea"/>
                <a:cs typeface="+mn-cs"/>
              </a:rPr>
              <a:t> Repository in GitHub</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32471B66-1B38-4215-9ABE-A787ABD746FE}"/>
              </a:ext>
            </a:extLst>
          </p:cNvPr>
          <p:cNvPicPr>
            <a:picLocks noChangeAspect="1"/>
          </p:cNvPicPr>
          <p:nvPr/>
        </p:nvPicPr>
        <p:blipFill>
          <a:blip r:embed="rId3"/>
          <a:stretch>
            <a:fillRect/>
          </a:stretch>
        </p:blipFill>
        <p:spPr>
          <a:xfrm>
            <a:off x="1014248" y="1638566"/>
            <a:ext cx="10163503" cy="1869514"/>
          </a:xfrm>
          <a:prstGeom prst="rect">
            <a:avLst/>
          </a:prstGeom>
        </p:spPr>
      </p:pic>
      <p:sp>
        <p:nvSpPr>
          <p:cNvPr id="10" name="TextBox 9">
            <a:extLst>
              <a:ext uri="{FF2B5EF4-FFF2-40B4-BE49-F238E27FC236}">
                <a16:creationId xmlns:a16="http://schemas.microsoft.com/office/drawing/2014/main" id="{A94DDDA2-1A16-4F14-8383-1CAECD732CC5}"/>
              </a:ext>
            </a:extLst>
          </p:cNvPr>
          <p:cNvSpPr txBox="1"/>
          <p:nvPr/>
        </p:nvSpPr>
        <p:spPr>
          <a:xfrm>
            <a:off x="3047998" y="4189537"/>
            <a:ext cx="5559974" cy="646331"/>
          </a:xfrm>
          <a:prstGeom prst="rect">
            <a:avLst/>
          </a:prstGeom>
          <a:noFill/>
        </p:spPr>
        <p:txBody>
          <a:bodyPr wrap="square">
            <a:spAutoFit/>
          </a:bodyPr>
          <a:lstStyle/>
          <a:p>
            <a:r>
              <a:rPr lang="en-US" sz="1800" b="1" dirty="0">
                <a:solidFill>
                  <a:schemeClr val="accent6">
                    <a:lumMod val="60000"/>
                    <a:lumOff val="40000"/>
                  </a:schemeClr>
                </a:solidFill>
              </a:rPr>
              <a:t>To create a fork, just go to the repo you want to fork. Click here and follow the instructions.</a:t>
            </a:r>
            <a:endParaRPr lang="en-US" dirty="0"/>
          </a:p>
        </p:txBody>
      </p:sp>
      <p:cxnSp>
        <p:nvCxnSpPr>
          <p:cNvPr id="11" name="Straight Arrow Connector 10">
            <a:extLst>
              <a:ext uri="{FF2B5EF4-FFF2-40B4-BE49-F238E27FC236}">
                <a16:creationId xmlns:a16="http://schemas.microsoft.com/office/drawing/2014/main" id="{AF251709-1C59-4B8C-A743-C2C8ADE406E8}"/>
              </a:ext>
            </a:extLst>
          </p:cNvPr>
          <p:cNvCxnSpPr>
            <a:cxnSpLocks/>
          </p:cNvCxnSpPr>
          <p:nvPr/>
        </p:nvCxnSpPr>
        <p:spPr>
          <a:xfrm flipV="1">
            <a:off x="8187559" y="3429000"/>
            <a:ext cx="840827" cy="10837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5656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Workflow for a Trading App</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9CBC896A-393E-4BF6-87B8-E892054E9AB4}"/>
              </a:ext>
            </a:extLst>
          </p:cNvPr>
          <p:cNvSpPr txBox="1"/>
          <p:nvPr/>
        </p:nvSpPr>
        <p:spPr>
          <a:xfrm>
            <a:off x="3047998" y="1061816"/>
            <a:ext cx="6096000" cy="1569660"/>
          </a:xfrm>
          <a:prstGeom prst="rect">
            <a:avLst/>
          </a:prstGeom>
          <a:noFill/>
        </p:spPr>
        <p:txBody>
          <a:bodyPr wrap="square">
            <a:spAutoFit/>
          </a:bodyPr>
          <a:lstStyle/>
          <a:p>
            <a:pPr algn="ctr"/>
            <a:r>
              <a:rPr lang="en-US" sz="3200" b="1" dirty="0">
                <a:solidFill>
                  <a:schemeClr val="accent6">
                    <a:lumMod val="60000"/>
                    <a:lumOff val="40000"/>
                  </a:schemeClr>
                </a:solidFill>
              </a:rPr>
              <a:t>You’ll need to set up your PyCharm project on both your server and your local computer.</a:t>
            </a:r>
            <a:endParaRPr lang="en-US" sz="3200" dirty="0"/>
          </a:p>
        </p:txBody>
      </p:sp>
      <p:sp>
        <p:nvSpPr>
          <p:cNvPr id="9" name="TextBox 8">
            <a:extLst>
              <a:ext uri="{FF2B5EF4-FFF2-40B4-BE49-F238E27FC236}">
                <a16:creationId xmlns:a16="http://schemas.microsoft.com/office/drawing/2014/main" id="{5DAFEB6B-323D-4E82-ACCF-533972B26177}"/>
              </a:ext>
            </a:extLst>
          </p:cNvPr>
          <p:cNvSpPr txBox="1"/>
          <p:nvPr/>
        </p:nvSpPr>
        <p:spPr>
          <a:xfrm>
            <a:off x="1701797" y="3031973"/>
            <a:ext cx="8788402" cy="3416320"/>
          </a:xfrm>
          <a:prstGeom prst="rect">
            <a:avLst/>
          </a:prstGeom>
          <a:noFill/>
        </p:spPr>
        <p:txBody>
          <a:bodyPr wrap="square">
            <a:spAutoFit/>
          </a:bodyPr>
          <a:lstStyle/>
          <a:p>
            <a:r>
              <a:rPr lang="en-US" sz="2400" b="1" dirty="0">
                <a:solidFill>
                  <a:schemeClr val="accent3"/>
                </a:solidFill>
              </a:rPr>
              <a:t>On your Server</a:t>
            </a:r>
            <a:r>
              <a:rPr lang="en-US" sz="2400" b="1" dirty="0">
                <a:solidFill>
                  <a:schemeClr val="accent6">
                    <a:lumMod val="60000"/>
                    <a:lumOff val="40000"/>
                  </a:schemeClr>
                </a:solidFill>
              </a:rPr>
              <a:t>: </a:t>
            </a:r>
            <a:r>
              <a:rPr lang="en-US" sz="2400" dirty="0"/>
              <a:t>PyCharm will be used for setup and debugging </a:t>
            </a:r>
            <a:r>
              <a:rPr lang="en-US" sz="2400" b="1" dirty="0"/>
              <a:t>only</a:t>
            </a:r>
            <a:r>
              <a:rPr lang="en-US" sz="2400" dirty="0"/>
              <a:t>. 					</a:t>
            </a:r>
            <a:r>
              <a:rPr lang="en-US" sz="2400" dirty="0">
                <a:solidFill>
                  <a:schemeClr val="accent2"/>
                </a:solidFill>
                <a:sym typeface="Wingdings" panose="05000000000000000000" pitchFamily="2" charset="2"/>
              </a:rPr>
              <a:t></a:t>
            </a:r>
            <a:r>
              <a:rPr lang="en-US" sz="2400" dirty="0">
                <a:sym typeface="Wingdings" panose="05000000000000000000" pitchFamily="2" charset="2"/>
              </a:rPr>
              <a:t> </a:t>
            </a:r>
            <a:r>
              <a:rPr lang="en-US" sz="2400" dirty="0"/>
              <a:t>No development! </a:t>
            </a:r>
          </a:p>
          <a:p>
            <a:r>
              <a:rPr lang="en-US" sz="2400" dirty="0">
                <a:solidFill>
                  <a:schemeClr val="accent2"/>
                </a:solidFill>
                <a:sym typeface="Wingdings" panose="05000000000000000000" pitchFamily="2" charset="2"/>
              </a:rPr>
              <a:t>					</a:t>
            </a:r>
            <a:r>
              <a:rPr lang="en-US" sz="2400" dirty="0">
                <a:sym typeface="Wingdings" panose="05000000000000000000" pitchFamily="2" charset="2"/>
              </a:rPr>
              <a:t> </a:t>
            </a:r>
            <a:r>
              <a:rPr lang="en-US" sz="2400" dirty="0"/>
              <a:t>Unless you’re logged in and actively working on 						something, PyCharm should never be running 						on your server.</a:t>
            </a:r>
          </a:p>
          <a:p>
            <a:endParaRPr lang="en-US" sz="2400" dirty="0"/>
          </a:p>
          <a:p>
            <a:r>
              <a:rPr lang="en-US" sz="2400" b="1" dirty="0">
                <a:solidFill>
                  <a:schemeClr val="accent3"/>
                </a:solidFill>
              </a:rPr>
              <a:t>On your local computer</a:t>
            </a:r>
            <a:r>
              <a:rPr lang="en-US" sz="2400" b="1" dirty="0">
                <a:solidFill>
                  <a:schemeClr val="accent6">
                    <a:lumMod val="60000"/>
                    <a:lumOff val="40000"/>
                  </a:schemeClr>
                </a:solidFill>
              </a:rPr>
              <a:t>: </a:t>
            </a:r>
            <a:r>
              <a:rPr lang="en-US" sz="2400" dirty="0"/>
              <a:t>Development work is to be done on your </a:t>
            </a:r>
            <a:r>
              <a:rPr lang="en-US" sz="2400" b="1" u="sng" dirty="0">
                <a:solidFill>
                  <a:schemeClr val="accent6">
                    <a:lumMod val="20000"/>
                    <a:lumOff val="80000"/>
                  </a:schemeClr>
                </a:solidFill>
              </a:rPr>
              <a:t>local machine</a:t>
            </a:r>
            <a:r>
              <a:rPr lang="en-US" sz="2400" dirty="0"/>
              <a:t>. You’ll push your updated app to GitHub, and the Webhooks service + nginx will update the code on your server itself.</a:t>
            </a:r>
          </a:p>
        </p:txBody>
      </p:sp>
    </p:spTree>
    <p:extLst>
      <p:ext uri="{BB962C8B-B14F-4D97-AF65-F5344CB8AC3E}">
        <p14:creationId xmlns:p14="http://schemas.microsoft.com/office/powerpoint/2010/main" val="230830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Clone your repo with PyCharm</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AA622FFD-AF22-487B-A430-A7BB05A75046}"/>
              </a:ext>
            </a:extLst>
          </p:cNvPr>
          <p:cNvSpPr txBox="1"/>
          <p:nvPr/>
        </p:nvSpPr>
        <p:spPr>
          <a:xfrm>
            <a:off x="667404" y="1172810"/>
            <a:ext cx="5559974" cy="461665"/>
          </a:xfrm>
          <a:prstGeom prst="rect">
            <a:avLst/>
          </a:prstGeom>
          <a:noFill/>
        </p:spPr>
        <p:txBody>
          <a:bodyPr wrap="square">
            <a:spAutoFit/>
          </a:bodyPr>
          <a:lstStyle/>
          <a:p>
            <a:pPr algn="ctr"/>
            <a:r>
              <a:rPr lang="en-US" sz="2400" b="1" dirty="0">
                <a:solidFill>
                  <a:schemeClr val="accent6">
                    <a:lumMod val="60000"/>
                    <a:lumOff val="40000"/>
                  </a:schemeClr>
                </a:solidFill>
              </a:rPr>
              <a:t>Navigate to your new fork in GitHub.</a:t>
            </a:r>
            <a:endParaRPr lang="en-US" sz="2400" dirty="0"/>
          </a:p>
        </p:txBody>
      </p:sp>
      <p:pic>
        <p:nvPicPr>
          <p:cNvPr id="6" name="Picture 5">
            <a:extLst>
              <a:ext uri="{FF2B5EF4-FFF2-40B4-BE49-F238E27FC236}">
                <a16:creationId xmlns:a16="http://schemas.microsoft.com/office/drawing/2014/main" id="{EA707F2A-DFAC-4EBB-95CD-7B35C3504DD8}"/>
              </a:ext>
            </a:extLst>
          </p:cNvPr>
          <p:cNvPicPr>
            <a:picLocks noChangeAspect="1"/>
          </p:cNvPicPr>
          <p:nvPr/>
        </p:nvPicPr>
        <p:blipFill>
          <a:blip r:embed="rId3"/>
          <a:stretch>
            <a:fillRect/>
          </a:stretch>
        </p:blipFill>
        <p:spPr>
          <a:xfrm>
            <a:off x="233352" y="1797269"/>
            <a:ext cx="6716917" cy="4713498"/>
          </a:xfrm>
          <a:prstGeom prst="rect">
            <a:avLst/>
          </a:prstGeom>
        </p:spPr>
      </p:pic>
      <p:sp>
        <p:nvSpPr>
          <p:cNvPr id="12" name="TextBox 11">
            <a:extLst>
              <a:ext uri="{FF2B5EF4-FFF2-40B4-BE49-F238E27FC236}">
                <a16:creationId xmlns:a16="http://schemas.microsoft.com/office/drawing/2014/main" id="{56FE0E06-BD96-4BA8-BFED-C4C989B1F30F}"/>
              </a:ext>
            </a:extLst>
          </p:cNvPr>
          <p:cNvSpPr txBox="1"/>
          <p:nvPr/>
        </p:nvSpPr>
        <p:spPr>
          <a:xfrm>
            <a:off x="8429296" y="3478784"/>
            <a:ext cx="2816772" cy="646331"/>
          </a:xfrm>
          <a:prstGeom prst="rect">
            <a:avLst/>
          </a:prstGeom>
          <a:noFill/>
        </p:spPr>
        <p:txBody>
          <a:bodyPr wrap="square">
            <a:spAutoFit/>
          </a:bodyPr>
          <a:lstStyle/>
          <a:p>
            <a:r>
              <a:rPr lang="en-US" sz="1800" dirty="0"/>
              <a:t>Click here to copy your repo’s URL to the clipboard.</a:t>
            </a:r>
            <a:endParaRPr lang="en-US" dirty="0"/>
          </a:p>
        </p:txBody>
      </p:sp>
      <p:cxnSp>
        <p:nvCxnSpPr>
          <p:cNvPr id="13" name="Straight Arrow Connector 12">
            <a:extLst>
              <a:ext uri="{FF2B5EF4-FFF2-40B4-BE49-F238E27FC236}">
                <a16:creationId xmlns:a16="http://schemas.microsoft.com/office/drawing/2014/main" id="{D8B9E64F-B5BF-4124-9D11-856BF5EFBF23}"/>
              </a:ext>
            </a:extLst>
          </p:cNvPr>
          <p:cNvCxnSpPr>
            <a:cxnSpLocks/>
          </p:cNvCxnSpPr>
          <p:nvPr/>
        </p:nvCxnSpPr>
        <p:spPr>
          <a:xfrm flipH="1">
            <a:off x="6695091" y="4154018"/>
            <a:ext cx="1650124" cy="10065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194B4088-32D1-48C7-80C6-7ADA5DB77BE1}"/>
              </a:ext>
            </a:extLst>
          </p:cNvPr>
          <p:cNvSpPr txBox="1"/>
          <p:nvPr/>
        </p:nvSpPr>
        <p:spPr>
          <a:xfrm>
            <a:off x="8087710" y="5948264"/>
            <a:ext cx="3316014" cy="523220"/>
          </a:xfrm>
          <a:prstGeom prst="rect">
            <a:avLst/>
          </a:prstGeom>
          <a:noFill/>
        </p:spPr>
        <p:txBody>
          <a:bodyPr wrap="square">
            <a:spAutoFit/>
          </a:bodyPr>
          <a:lstStyle/>
          <a:p>
            <a:r>
              <a:rPr lang="en-US" sz="2800" dirty="0">
                <a:solidFill>
                  <a:srgbClr val="FFFF00"/>
                </a:solidFill>
              </a:rPr>
              <a:t>Now, open PyCharm</a:t>
            </a:r>
          </a:p>
        </p:txBody>
      </p:sp>
    </p:spTree>
    <p:extLst>
      <p:ext uri="{BB962C8B-B14F-4D97-AF65-F5344CB8AC3E}">
        <p14:creationId xmlns:p14="http://schemas.microsoft.com/office/powerpoint/2010/main" val="8413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55C370-9490-4EE3-A62E-FF52B4626333}"/>
              </a:ext>
            </a:extLst>
          </p:cNvPr>
          <p:cNvPicPr>
            <a:picLocks noChangeAspect="1"/>
          </p:cNvPicPr>
          <p:nvPr/>
        </p:nvPicPr>
        <p:blipFill>
          <a:blip r:embed="rId3"/>
          <a:stretch>
            <a:fillRect/>
          </a:stretch>
        </p:blipFill>
        <p:spPr>
          <a:xfrm>
            <a:off x="255496" y="1408386"/>
            <a:ext cx="6564176" cy="4969299"/>
          </a:xfrm>
          <a:prstGeom prst="rect">
            <a:avLst/>
          </a:prstGeom>
        </p:spPr>
      </p:pic>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Clone your repo with PyCharm</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6FE0E06-BD96-4BA8-BFED-C4C989B1F30F}"/>
              </a:ext>
            </a:extLst>
          </p:cNvPr>
          <p:cNvSpPr txBox="1"/>
          <p:nvPr/>
        </p:nvSpPr>
        <p:spPr>
          <a:xfrm>
            <a:off x="7851227" y="1389993"/>
            <a:ext cx="2816772" cy="369332"/>
          </a:xfrm>
          <a:prstGeom prst="rect">
            <a:avLst/>
          </a:prstGeom>
          <a:noFill/>
        </p:spPr>
        <p:txBody>
          <a:bodyPr wrap="square">
            <a:spAutoFit/>
          </a:bodyPr>
          <a:lstStyle/>
          <a:p>
            <a:r>
              <a:rPr lang="en-US" sz="1800" dirty="0"/>
              <a:t>Click “</a:t>
            </a:r>
            <a:r>
              <a:rPr lang="en-US" sz="1800" b="1" dirty="0"/>
              <a:t>Get From VCS” </a:t>
            </a:r>
            <a:endParaRPr lang="en-US" dirty="0"/>
          </a:p>
        </p:txBody>
      </p:sp>
      <p:cxnSp>
        <p:nvCxnSpPr>
          <p:cNvPr id="13" name="Straight Arrow Connector 12">
            <a:extLst>
              <a:ext uri="{FF2B5EF4-FFF2-40B4-BE49-F238E27FC236}">
                <a16:creationId xmlns:a16="http://schemas.microsoft.com/office/drawing/2014/main" id="{D8B9E64F-B5BF-4124-9D11-856BF5EFBF23}"/>
              </a:ext>
            </a:extLst>
          </p:cNvPr>
          <p:cNvCxnSpPr>
            <a:cxnSpLocks/>
            <a:stCxn id="12" idx="1"/>
          </p:cNvCxnSpPr>
          <p:nvPr/>
        </p:nvCxnSpPr>
        <p:spPr>
          <a:xfrm flipH="1">
            <a:off x="6758153" y="1574659"/>
            <a:ext cx="1093074" cy="337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0B5E9A7B-5C80-4B34-BA30-FD4DDF0B9AF5}"/>
              </a:ext>
            </a:extLst>
          </p:cNvPr>
          <p:cNvSpPr txBox="1"/>
          <p:nvPr/>
        </p:nvSpPr>
        <p:spPr>
          <a:xfrm>
            <a:off x="7851227" y="2096332"/>
            <a:ext cx="3852042" cy="646331"/>
          </a:xfrm>
          <a:prstGeom prst="rect">
            <a:avLst/>
          </a:prstGeom>
          <a:noFill/>
        </p:spPr>
        <p:txBody>
          <a:bodyPr wrap="square">
            <a:spAutoFit/>
          </a:bodyPr>
          <a:lstStyle/>
          <a:p>
            <a:r>
              <a:rPr lang="en-US" dirty="0"/>
              <a:t>“VCS” = “version control system”; i.e., platforms like Git, </a:t>
            </a:r>
            <a:r>
              <a:rPr lang="en-US" dirty="0" err="1"/>
              <a:t>SubVersion</a:t>
            </a:r>
            <a:r>
              <a:rPr lang="en-US" dirty="0"/>
              <a:t>, </a:t>
            </a:r>
            <a:r>
              <a:rPr lang="en-US" dirty="0" err="1"/>
              <a:t>etc</a:t>
            </a:r>
            <a:endParaRPr lang="en-US" dirty="0"/>
          </a:p>
        </p:txBody>
      </p:sp>
    </p:spTree>
    <p:extLst>
      <p:ext uri="{BB962C8B-B14F-4D97-AF65-F5344CB8AC3E}">
        <p14:creationId xmlns:p14="http://schemas.microsoft.com/office/powerpoint/2010/main" val="4207121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4795</TotalTime>
  <Words>1971</Words>
  <Application>Microsoft Office PowerPoint</Application>
  <PresentationFormat>Widescreen</PresentationFormat>
  <Paragraphs>191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OCR A Extended</vt:lpstr>
      <vt:lpstr>Office Theme</vt:lpstr>
      <vt:lpstr>Jake Vestal</vt:lpstr>
      <vt:lpstr>GitHub: The Very Basics</vt:lpstr>
      <vt:lpstr>Create a GitHub Account</vt:lpstr>
      <vt:lpstr>Sign up for Student Developer Pack</vt:lpstr>
      <vt:lpstr>Fork the testapp Repository in GitHub</vt:lpstr>
      <vt:lpstr>Fork the testapp Repository in GitHub</vt:lpstr>
      <vt:lpstr>Workflow for a Trading App</vt:lpstr>
      <vt:lpstr>Clone your repo with PyCharm</vt:lpstr>
      <vt:lpstr>Clone your repo with PyCharm</vt:lpstr>
      <vt:lpstr>Clone your repo with PyCharm</vt:lpstr>
      <vt:lpstr>Clone your Repo with PyCharm</vt:lpstr>
      <vt:lpstr>Set Up Your PyCharm Project</vt:lpstr>
      <vt:lpstr>Your Project’s Interpreter</vt:lpstr>
      <vt:lpstr>Open a File in PyCharm</vt:lpstr>
      <vt:lpstr>About Plugins</vt:lpstr>
      <vt:lpstr>Always Download Pre-Built Shared Indexes</vt:lpstr>
      <vt:lpstr>Installing Requirements</vt:lpstr>
      <vt:lpstr>Packages and venv</vt:lpstr>
      <vt:lpstr>Upgrading pip</vt:lpstr>
      <vt:lpstr>PyCharm &amp; Windows Defender</vt:lpstr>
      <vt:lpstr>Final Tests: Push and Pull</vt:lpstr>
      <vt:lpstr>Final Tests: app.py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Kalina Martinova</dc:creator>
  <cp:lastModifiedBy>Jacob Vestal</cp:lastModifiedBy>
  <cp:revision>168</cp:revision>
  <dcterms:created xsi:type="dcterms:W3CDTF">2017-08-18T19:47:10Z</dcterms:created>
  <dcterms:modified xsi:type="dcterms:W3CDTF">2022-02-07T15:53:52Z</dcterms:modified>
</cp:coreProperties>
</file>