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4" r:id="rId3"/>
    <p:sldId id="374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76" autoAdjust="0"/>
  </p:normalViewPr>
  <p:slideViewPr>
    <p:cSldViewPr snapToGrid="0" snapToObjects="1" showGuides="1">
      <p:cViewPr varScale="1">
        <p:scale>
          <a:sx n="75" d="100"/>
          <a:sy n="75" d="100"/>
        </p:scale>
        <p:origin x="60" y="438"/>
      </p:cViewPr>
      <p:guideLst>
        <p:guide orient="horz" pos="2160"/>
        <p:guide pos="516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230315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ff230315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1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gddzovktKU&amp;ab_channel=JakeVes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DA9CCF-4251-43D9-9458-EDCE5F64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094"/>
            <a:ext cx="12192000" cy="21295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66AEDA-4F57-4D38-8B8E-D1700B80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8019"/>
            <a:ext cx="12192000" cy="13881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Jake Vestal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EB7572-26C9-4833-811F-F143D2BB78B9}"/>
              </a:ext>
            </a:extLst>
          </p:cNvPr>
          <p:cNvSpPr txBox="1">
            <a:spLocks/>
          </p:cNvSpPr>
          <p:nvPr/>
        </p:nvSpPr>
        <p:spPr>
          <a:xfrm>
            <a:off x="0" y="4612811"/>
            <a:ext cx="12192000" cy="15274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Class 1</a:t>
            </a:r>
            <a:r>
              <a:rPr lang="en-US" sz="5600" dirty="0">
                <a:solidFill>
                  <a:schemeClr val="accent3"/>
                </a:solidFill>
              </a:rPr>
              <a:t>:</a:t>
            </a:r>
            <a:r>
              <a:rPr lang="en-US" sz="3733" dirty="0">
                <a:solidFill>
                  <a:schemeClr val="accent3"/>
                </a:solidFill>
              </a:rPr>
              <a:t> </a:t>
            </a:r>
          </a:p>
          <a:p>
            <a:r>
              <a:rPr lang="en-US" sz="4400" dirty="0">
                <a:solidFill>
                  <a:schemeClr val="accent3"/>
                </a:solidFill>
              </a:rPr>
              <a:t>Hello World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1AB449-0320-4894-AAAF-90A226F19C52}"/>
              </a:ext>
            </a:extLst>
          </p:cNvPr>
          <p:cNvSpPr/>
          <p:nvPr/>
        </p:nvSpPr>
        <p:spPr>
          <a:xfrm>
            <a:off x="226031" y="568467"/>
            <a:ext cx="7058347" cy="1628454"/>
          </a:xfrm>
          <a:prstGeom prst="rect">
            <a:avLst/>
          </a:prstGeom>
          <a:solidFill>
            <a:srgbClr val="00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66FF33"/>
                </a:solidFill>
                <a:latin typeface="OCR A Extended" panose="02010509020102010303" pitchFamily="50" charset="0"/>
              </a:rPr>
              <a:t>Design and Testing of Algorithmic Trading Systems 								 with 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AB29F-F38A-4DA1-A698-C30DE1F225E8}"/>
              </a:ext>
            </a:extLst>
          </p:cNvPr>
          <p:cNvCxnSpPr>
            <a:cxnSpLocks/>
          </p:cNvCxnSpPr>
          <p:nvPr/>
        </p:nvCxnSpPr>
        <p:spPr>
          <a:xfrm flipV="1">
            <a:off x="0" y="2541297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99078-E585-4AB1-8422-968D2FC32583}"/>
              </a:ext>
            </a:extLst>
          </p:cNvPr>
          <p:cNvCxnSpPr>
            <a:cxnSpLocks/>
          </p:cNvCxnSpPr>
          <p:nvPr/>
        </p:nvCxnSpPr>
        <p:spPr>
          <a:xfrm flipV="1">
            <a:off x="0" y="433332"/>
            <a:ext cx="12192000" cy="207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Hello Everyone!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64696-8FEA-4C0E-B988-86853A9471D6}"/>
              </a:ext>
            </a:extLst>
          </p:cNvPr>
          <p:cNvSpPr txBox="1"/>
          <p:nvPr/>
        </p:nvSpPr>
        <p:spPr>
          <a:xfrm>
            <a:off x="2253462" y="1398723"/>
            <a:ext cx="768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Welcome Back!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Sakai Site Live by </a:t>
            </a:r>
            <a:r>
              <a:rPr lang="en-US" sz="2400" dirty="0" err="1"/>
              <a:t>EoD</a:t>
            </a:r>
            <a:r>
              <a:rPr lang="en-US" sz="2400" dirty="0"/>
              <a:t> tomorrow (with finalized syllabus)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Bottom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F64696-8FEA-4C0E-B988-86853A9471D6}"/>
              </a:ext>
            </a:extLst>
          </p:cNvPr>
          <p:cNvSpPr txBox="1"/>
          <p:nvPr/>
        </p:nvSpPr>
        <p:spPr>
          <a:xfrm>
            <a:off x="2253462" y="1398723"/>
            <a:ext cx="7685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sz="2400" dirty="0"/>
              <a:t>In this course we’re going to be writing trading algorithms that work on real-world data. 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This will involve learning finance &amp; some IT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Googling is essential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Clr>
                <a:schemeClr val="accent6"/>
              </a:buClr>
            </a:pPr>
            <a:r>
              <a:rPr lang="en-US" sz="2400" dirty="0"/>
              <a:t>But at the end, you’ll have a great piece of work in place!</a:t>
            </a:r>
          </a:p>
          <a:p>
            <a:pPr>
              <a:buClr>
                <a:schemeClr val="accent6"/>
              </a:buClr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We Did Last Year: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DE9F58-FE42-DFD5-EEC5-070E6D197F21}"/>
              </a:ext>
            </a:extLst>
          </p:cNvPr>
          <p:cNvSpPr txBox="1"/>
          <p:nvPr/>
        </p:nvSpPr>
        <p:spPr>
          <a:xfrm>
            <a:off x="2362200" y="3036670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https://www.youtube.com/watch?v=vgddzovktKU&amp;ab_channel=JakeVestal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1CD48-E15A-C2AC-607D-993E91FA9FAE}"/>
              </a:ext>
            </a:extLst>
          </p:cNvPr>
          <p:cNvSpPr txBox="1"/>
          <p:nvPr/>
        </p:nvSpPr>
        <p:spPr>
          <a:xfrm>
            <a:off x="2362200" y="18363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Every student spun up their own server, bought a website domain name, and hosted their app there.</a:t>
            </a:r>
          </a:p>
          <a:p>
            <a:endParaRPr lang="en-US" dirty="0"/>
          </a:p>
          <a:p>
            <a:r>
              <a:rPr lang="en-US" dirty="0"/>
              <a:t>“Quick”(</a:t>
            </a:r>
            <a:r>
              <a:rPr lang="en-US" dirty="0" err="1"/>
              <a:t>ish</a:t>
            </a:r>
            <a:r>
              <a:rPr lang="en-US" dirty="0"/>
              <a:t>) YouTube video on how to do that:</a:t>
            </a:r>
          </a:p>
        </p:txBody>
      </p:sp>
    </p:spTree>
    <p:extLst>
      <p:ext uri="{BB962C8B-B14F-4D97-AF65-F5344CB8AC3E}">
        <p14:creationId xmlns:p14="http://schemas.microsoft.com/office/powerpoint/2010/main" val="263750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This Year: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D1CD48-E15A-C2AC-607D-993E91FA9FAE}"/>
              </a:ext>
            </a:extLst>
          </p:cNvPr>
          <p:cNvSpPr txBox="1"/>
          <p:nvPr/>
        </p:nvSpPr>
        <p:spPr>
          <a:xfrm>
            <a:off x="1854200" y="1352194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We will make use of a server that the FINTECH Department has purchased for this class for hosting the apps.</a:t>
            </a:r>
          </a:p>
          <a:p>
            <a:endParaRPr lang="en-US" b="1" dirty="0"/>
          </a:p>
          <a:p>
            <a:r>
              <a:rPr lang="en-US" b="1" dirty="0"/>
              <a:t>All of its parts have not yet arrived, but it’s being set up now (by me, Prof Vestal)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1F83-E688-F198-18D2-28BEE9439848}"/>
              </a:ext>
            </a:extLst>
          </p:cNvPr>
          <p:cNvSpPr txBox="1"/>
          <p:nvPr/>
        </p:nvSpPr>
        <p:spPr>
          <a:xfrm>
            <a:off x="1543049" y="3292654"/>
            <a:ext cx="94615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 will make use of a server that the FINTECH Department has purchased for this class for hosting the apps.</a:t>
            </a:r>
          </a:p>
          <a:p>
            <a:endParaRPr lang="en-US" sz="2800" b="1" dirty="0"/>
          </a:p>
          <a:p>
            <a:r>
              <a:rPr lang="en-US" sz="2800" b="1" dirty="0"/>
              <a:t>All of its parts have not yet arrived, but it’s being set up now (by me, Prof Vestal)</a:t>
            </a:r>
          </a:p>
        </p:txBody>
      </p:sp>
    </p:spTree>
    <p:extLst>
      <p:ext uri="{BB962C8B-B14F-4D97-AF65-F5344CB8AC3E}">
        <p14:creationId xmlns:p14="http://schemas.microsoft.com/office/powerpoint/2010/main" val="191362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Course Requirements: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1F83-E688-F198-18D2-28BEE9439848}"/>
              </a:ext>
            </a:extLst>
          </p:cNvPr>
          <p:cNvSpPr txBox="1"/>
          <p:nvPr/>
        </p:nvSpPr>
        <p:spPr>
          <a:xfrm>
            <a:off x="1720849" y="1183897"/>
            <a:ext cx="94615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Python skills (or the ability to learn) are important!</a:t>
            </a:r>
          </a:p>
          <a:p>
            <a:r>
              <a:rPr lang="en-US" sz="2800" b="1" dirty="0"/>
              <a:t>	</a:t>
            </a:r>
            <a:r>
              <a:rPr lang="en-US" sz="2800" dirty="0"/>
              <a:t>But if you’re a quick study, you’ll be able to learn on the fly.</a:t>
            </a:r>
          </a:p>
          <a:p>
            <a:r>
              <a:rPr lang="en-US" sz="2800" dirty="0"/>
              <a:t>	Google is your friend!</a:t>
            </a:r>
          </a:p>
          <a:p>
            <a:endParaRPr lang="en-US" sz="2800" dirty="0"/>
          </a:p>
          <a:p>
            <a:r>
              <a:rPr lang="en-US" sz="2800" b="1" dirty="0"/>
              <a:t>Interest in finance / general basic knowledge</a:t>
            </a:r>
          </a:p>
          <a:p>
            <a:r>
              <a:rPr lang="en-US" sz="2800" b="1" dirty="0"/>
              <a:t>	</a:t>
            </a:r>
            <a:r>
              <a:rPr lang="en-US" sz="2800" dirty="0"/>
              <a:t>The basics; i.e., what is a stock? An option? Etc.</a:t>
            </a:r>
          </a:p>
          <a:p>
            <a:endParaRPr lang="en-US" sz="2800" b="1" dirty="0"/>
          </a:p>
          <a:p>
            <a:r>
              <a:rPr lang="en-US" sz="2800" b="1" u="sng" dirty="0"/>
              <a:t>My goal is for the first homework to help you decide whether the course is too hard or not – to be posted ASAP.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492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Assessments: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1F83-E688-F198-18D2-28BEE9439848}"/>
              </a:ext>
            </a:extLst>
          </p:cNvPr>
          <p:cNvSpPr txBox="1"/>
          <p:nvPr/>
        </p:nvSpPr>
        <p:spPr>
          <a:xfrm>
            <a:off x="1720849" y="1183897"/>
            <a:ext cx="94615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Four (4) programming assignments, the last two of which will be done in teams of your choosing. 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Plus quizzes intended to help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3355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Today: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1F83-E688-F198-18D2-28BEE9439848}"/>
              </a:ext>
            </a:extLst>
          </p:cNvPr>
          <p:cNvSpPr txBox="1"/>
          <p:nvPr/>
        </p:nvSpPr>
        <p:spPr>
          <a:xfrm>
            <a:off x="1720849" y="1183897"/>
            <a:ext cx="94615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Today I hope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Meet you 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Talk about 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your GitHub set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</a:t>
            </a:r>
            <a:r>
              <a:rPr lang="en-US" sz="2800" b="1" dirty="0" err="1"/>
              <a:t>Pycharm</a:t>
            </a:r>
            <a:r>
              <a:rPr lang="en-US" sz="2800" b="1" dirty="0"/>
              <a:t> installed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Install Refinitiv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b="1" dirty="0"/>
              <a:t>And if there’s time…</a:t>
            </a:r>
          </a:p>
          <a:p>
            <a:r>
              <a:rPr lang="en-US" sz="2800" b="1" dirty="0"/>
              <a:t>Maybe play around with Refinitiv API and GitHub Forking.</a:t>
            </a:r>
          </a:p>
        </p:txBody>
      </p:sp>
    </p:spTree>
    <p:extLst>
      <p:ext uri="{BB962C8B-B14F-4D97-AF65-F5344CB8AC3E}">
        <p14:creationId xmlns:p14="http://schemas.microsoft.com/office/powerpoint/2010/main" val="22115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3" y="57795"/>
            <a:ext cx="11725291" cy="84597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Before Next Week: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F3643-DBEC-4622-9705-3E5624A1D8DE}"/>
              </a:ext>
            </a:extLst>
          </p:cNvPr>
          <p:cNvCxnSpPr>
            <a:cxnSpLocks/>
          </p:cNvCxnSpPr>
          <p:nvPr/>
        </p:nvCxnSpPr>
        <p:spPr>
          <a:xfrm>
            <a:off x="233353" y="848180"/>
            <a:ext cx="117252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371F83-E688-F198-18D2-28BEE9439848}"/>
              </a:ext>
            </a:extLst>
          </p:cNvPr>
          <p:cNvSpPr txBox="1"/>
          <p:nvPr/>
        </p:nvSpPr>
        <p:spPr>
          <a:xfrm>
            <a:off x="1720849" y="1183897"/>
            <a:ext cx="94615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Create a GitHub repo called “your-name-533” and add “</a:t>
            </a:r>
            <a:r>
              <a:rPr lang="en-US" sz="2800" b="1" dirty="0" err="1"/>
              <a:t>ProfJakeVestal</a:t>
            </a:r>
            <a:r>
              <a:rPr lang="en-US" sz="2800" b="1" dirty="0"/>
              <a:t>” as a </a:t>
            </a:r>
            <a:r>
              <a:rPr lang="en-US" sz="2800" b="1" dirty="0" err="1"/>
              <a:t>collaborater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Install Refinitiv for yourself and get comfortable playing with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Maybe take a look at Dash and some of the sample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05A5-4388-AFD4-1EB3-628AD56CF029}"/>
              </a:ext>
            </a:extLst>
          </p:cNvPr>
          <p:cNvSpPr txBox="1"/>
          <p:nvPr/>
        </p:nvSpPr>
        <p:spPr>
          <a:xfrm>
            <a:off x="3048000" y="3526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https://dash.gallery/Portal/</a:t>
            </a:r>
          </a:p>
        </p:txBody>
      </p:sp>
    </p:spTree>
    <p:extLst>
      <p:ext uri="{BB962C8B-B14F-4D97-AF65-F5344CB8AC3E}">
        <p14:creationId xmlns:p14="http://schemas.microsoft.com/office/powerpoint/2010/main" val="360127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4663</TotalTime>
  <Words>448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OCR A Extended</vt:lpstr>
      <vt:lpstr>Office Theme</vt:lpstr>
      <vt:lpstr>Jake Vestal</vt:lpstr>
      <vt:lpstr>Hello Everyone!</vt:lpstr>
      <vt:lpstr>Bottom Line</vt:lpstr>
      <vt:lpstr>What We Did Last Year:</vt:lpstr>
      <vt:lpstr>This Year:</vt:lpstr>
      <vt:lpstr>Course Requirements:</vt:lpstr>
      <vt:lpstr>Assessments:</vt:lpstr>
      <vt:lpstr>Today:</vt:lpstr>
      <vt:lpstr>Before Next Week: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Jacob Vestal</cp:lastModifiedBy>
  <cp:revision>167</cp:revision>
  <dcterms:created xsi:type="dcterms:W3CDTF">2017-08-18T19:47:10Z</dcterms:created>
  <dcterms:modified xsi:type="dcterms:W3CDTF">2023-01-12T20:15:47Z</dcterms:modified>
</cp:coreProperties>
</file>