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344" r:id="rId3"/>
    <p:sldId id="393" r:id="rId4"/>
    <p:sldId id="382" r:id="rId5"/>
    <p:sldId id="374" r:id="rId6"/>
    <p:sldId id="376" r:id="rId7"/>
    <p:sldId id="298" r:id="rId8"/>
    <p:sldId id="299" r:id="rId9"/>
    <p:sldId id="303" r:id="rId10"/>
    <p:sldId id="304" r:id="rId11"/>
    <p:sldId id="305" r:id="rId12"/>
    <p:sldId id="284" r:id="rId13"/>
    <p:sldId id="348" r:id="rId14"/>
    <p:sldId id="383" r:id="rId15"/>
    <p:sldId id="384" r:id="rId16"/>
    <p:sldId id="347" r:id="rId17"/>
    <p:sldId id="310" r:id="rId18"/>
    <p:sldId id="311" r:id="rId19"/>
    <p:sldId id="385" r:id="rId20"/>
    <p:sldId id="386" r:id="rId21"/>
    <p:sldId id="314" r:id="rId22"/>
    <p:sldId id="387" r:id="rId23"/>
    <p:sldId id="388" r:id="rId24"/>
    <p:sldId id="317" r:id="rId25"/>
    <p:sldId id="318" r:id="rId26"/>
    <p:sldId id="287" r:id="rId27"/>
    <p:sldId id="290" r:id="rId28"/>
    <p:sldId id="268" r:id="rId29"/>
    <p:sldId id="330" r:id="rId30"/>
    <p:sldId id="269" r:id="rId31"/>
    <p:sldId id="272" r:id="rId32"/>
    <p:sldId id="313" r:id="rId33"/>
    <p:sldId id="315" r:id="rId34"/>
    <p:sldId id="316" r:id="rId35"/>
    <p:sldId id="335" r:id="rId36"/>
    <p:sldId id="270" r:id="rId37"/>
    <p:sldId id="334" r:id="rId38"/>
    <p:sldId id="336" r:id="rId39"/>
    <p:sldId id="271" r:id="rId40"/>
    <p:sldId id="312" r:id="rId41"/>
    <p:sldId id="337" r:id="rId42"/>
    <p:sldId id="273" r:id="rId43"/>
    <p:sldId id="292" r:id="rId44"/>
    <p:sldId id="293" r:id="rId45"/>
    <p:sldId id="294" r:id="rId46"/>
    <p:sldId id="295" r:id="rId47"/>
    <p:sldId id="282" r:id="rId48"/>
    <p:sldId id="274" r:id="rId49"/>
    <p:sldId id="277" r:id="rId50"/>
    <p:sldId id="283" r:id="rId51"/>
    <p:sldId id="285" r:id="rId52"/>
    <p:sldId id="286" r:id="rId53"/>
    <p:sldId id="297" r:id="rId54"/>
    <p:sldId id="328" r:id="rId55"/>
    <p:sldId id="320" r:id="rId56"/>
    <p:sldId id="265" r:id="rId57"/>
    <p:sldId id="276" r:id="rId58"/>
    <p:sldId id="327" r:id="rId59"/>
    <p:sldId id="329" r:id="rId60"/>
    <p:sldId id="309" r:id="rId61"/>
    <p:sldId id="390" r:id="rId62"/>
    <p:sldId id="326" r:id="rId63"/>
    <p:sldId id="391" r:id="rId64"/>
    <p:sldId id="319" r:id="rId65"/>
    <p:sldId id="259" r:id="rId66"/>
    <p:sldId id="392" r:id="rId67"/>
    <p:sldId id="38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60" userDrawn="1">
          <p15:clr>
            <a:srgbClr val="A4A3A4"/>
          </p15:clr>
        </p15:guide>
        <p15:guide id="3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2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1" autoAdjust="0"/>
    <p:restoredTop sz="94676" autoAdjust="0"/>
  </p:normalViewPr>
  <p:slideViewPr>
    <p:cSldViewPr snapToGrid="0" snapToObjects="1" showGuides="1">
      <p:cViewPr varScale="1">
        <p:scale>
          <a:sx n="92" d="100"/>
          <a:sy n="92" d="100"/>
        </p:scale>
        <p:origin x="84" y="366"/>
      </p:cViewPr>
      <p:guideLst>
        <p:guide orient="horz" pos="2160"/>
        <p:guide pos="516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Workbook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alinajane12\Desktop\Duke\TA%20Materials\Computational%20Finance%20Class%202%20Excel%20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alinajane12\Desktop\Duke\TA%20Materials\Computational%20Finance%20Class%202%20Excel%20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alinajane12\Desktop\Duke\TA%20Materials\Computational%20Finance%20Class%202%20Excel%20Work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alinajane12\Desktop\Duke\TA%20Materials\Computational%20Finance%20Class%202%20Excel%20Workbo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alinajane12\Desktop\Duke\TA%20Materials\Computational%20Finance%20Class%202%20Excel%20Workbo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alinajane12\Desktop\Duke\TA%20Materials\Computational%20Finance%20Class%202%20Excel%20Workbo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  <a:effectLst/>
          </c:spPr>
          <c:marker>
            <c:symbol val="diamond"/>
            <c:size val="23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marker>
          <c:xVal>
            <c:numRef>
              <c:f>(Sheet1!$B$2:$D$2,Sheet1!$E$2)</c:f>
              <c:numCache>
                <c:formatCode>0.00%</c:formatCode>
                <c:ptCount val="4"/>
                <c:pt idx="0">
                  <c:v>0.2525</c:v>
                </c:pt>
                <c:pt idx="1">
                  <c:v>0.37990000000000002</c:v>
                </c:pt>
                <c:pt idx="2">
                  <c:v>0.2525</c:v>
                </c:pt>
                <c:pt idx="3" formatCode="0%">
                  <c:v>0.28000000000000003</c:v>
                </c:pt>
              </c:numCache>
            </c:numRef>
          </c:xVal>
          <c:yVal>
            <c:numRef>
              <c:f>(Sheet1!$B$3:$D$3,Sheet1!$E$3)</c:f>
              <c:numCache>
                <c:formatCode>0.00%</c:formatCode>
                <c:ptCount val="4"/>
                <c:pt idx="0">
                  <c:v>0.14349999999999999</c:v>
                </c:pt>
                <c:pt idx="1">
                  <c:v>0.62270000000000003</c:v>
                </c:pt>
                <c:pt idx="2">
                  <c:v>0.2</c:v>
                </c:pt>
                <c:pt idx="3">
                  <c:v>0.62270000000000003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D0-B34E-9632-6DC3115A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7992264"/>
        <c:axId val="-2088297304"/>
      </c:scatterChart>
      <c:valAx>
        <c:axId val="2027992264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88297304"/>
        <c:crosses val="autoZero"/>
        <c:crossBetween val="midCat"/>
      </c:valAx>
      <c:valAx>
        <c:axId val="-2088297304"/>
        <c:scaling>
          <c:orientation val="minMax"/>
          <c:max val="0.3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027992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  <a:effectLst/>
          </c:spPr>
          <c:marker>
            <c:symbol val="diamond"/>
            <c:size val="23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marker>
          <c:xVal>
            <c:numRef>
              <c:f>(Sheet1!$B$2:$D$2,Sheet1!$E$2)</c:f>
              <c:numCache>
                <c:formatCode>0.00%</c:formatCode>
                <c:ptCount val="4"/>
                <c:pt idx="0">
                  <c:v>0.2525</c:v>
                </c:pt>
                <c:pt idx="1">
                  <c:v>0.37990000000000002</c:v>
                </c:pt>
                <c:pt idx="2">
                  <c:v>0.2525</c:v>
                </c:pt>
                <c:pt idx="3" formatCode="0%">
                  <c:v>0.28000000000000003</c:v>
                </c:pt>
              </c:numCache>
            </c:numRef>
          </c:xVal>
          <c:yVal>
            <c:numRef>
              <c:f>(Sheet1!$B$3:$D$3,Sheet1!$E$3)</c:f>
              <c:numCache>
                <c:formatCode>0.00%</c:formatCode>
                <c:ptCount val="4"/>
                <c:pt idx="0">
                  <c:v>0.14349999999999999</c:v>
                </c:pt>
                <c:pt idx="1">
                  <c:v>0.62270000000000003</c:v>
                </c:pt>
                <c:pt idx="2">
                  <c:v>0.2</c:v>
                </c:pt>
                <c:pt idx="3">
                  <c:v>0.62270000000000003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D0-B34E-9632-6DC3115A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7992264"/>
        <c:axId val="-2088297304"/>
      </c:scatterChart>
      <c:valAx>
        <c:axId val="2027992264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88297304"/>
        <c:crosses val="autoZero"/>
        <c:crossBetween val="midCat"/>
      </c:valAx>
      <c:valAx>
        <c:axId val="-2088297304"/>
        <c:scaling>
          <c:orientation val="minMax"/>
          <c:max val="0.3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027992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020802594681E-2"/>
          <c:y val="7.2111438756551696E-2"/>
          <c:w val="0.88530449062587802"/>
          <c:h val="0.78961019486042705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Sheet1!$C$9:$C$19</c:f>
              <c:numCache>
                <c:formatCode>0.00%</c:formatCode>
                <c:ptCount val="11"/>
                <c:pt idx="0">
                  <c:v>0.37986839826445201</c:v>
                </c:pt>
                <c:pt idx="1">
                  <c:v>0.34723479088363202</c:v>
                </c:pt>
                <c:pt idx="2">
                  <c:v>0.31674595498601099</c:v>
                </c:pt>
                <c:pt idx="3">
                  <c:v>0.28908130344247401</c:v>
                </c:pt>
                <c:pt idx="4">
                  <c:v>0.26512638495630703</c:v>
                </c:pt>
                <c:pt idx="5">
                  <c:v>0.245967477524977</c:v>
                </c:pt>
                <c:pt idx="6">
                  <c:v>0.23279175243122299</c:v>
                </c:pt>
                <c:pt idx="7">
                  <c:v>0.22664509701292901</c:v>
                </c:pt>
                <c:pt idx="8">
                  <c:v>0.22809647081881801</c:v>
                </c:pt>
                <c:pt idx="9">
                  <c:v>0.23700632902941601</c:v>
                </c:pt>
                <c:pt idx="10">
                  <c:v>0.25258661880630201</c:v>
                </c:pt>
              </c:numCache>
            </c:numRef>
          </c:xVal>
          <c:yVal>
            <c:numRef>
              <c:f>Sheet1!$D$9:$D$19</c:f>
              <c:numCache>
                <c:formatCode>0.00%</c:formatCode>
                <c:ptCount val="11"/>
                <c:pt idx="0">
                  <c:v>0.62719999999999998</c:v>
                </c:pt>
                <c:pt idx="1">
                  <c:v>0.57872999999999997</c:v>
                </c:pt>
                <c:pt idx="2">
                  <c:v>0.53025999999999995</c:v>
                </c:pt>
                <c:pt idx="3">
                  <c:v>0.48179</c:v>
                </c:pt>
                <c:pt idx="4">
                  <c:v>0.43331999999999998</c:v>
                </c:pt>
                <c:pt idx="5">
                  <c:v>0.38485000000000003</c:v>
                </c:pt>
                <c:pt idx="6">
                  <c:v>0.33638000000000001</c:v>
                </c:pt>
                <c:pt idx="7">
                  <c:v>0.28791</c:v>
                </c:pt>
                <c:pt idx="8">
                  <c:v>0.23943999999999999</c:v>
                </c:pt>
                <c:pt idx="9">
                  <c:v>0.19097</c:v>
                </c:pt>
                <c:pt idx="10">
                  <c:v>0.14249999999999999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D5-4F40-BB03-FCE3441D2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938984"/>
        <c:axId val="-2145993240"/>
      </c:scatterChart>
      <c:valAx>
        <c:axId val="-2085938984"/>
        <c:scaling>
          <c:orientation val="minMax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Portfolio Return 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993240"/>
        <c:crosses val="autoZero"/>
        <c:crossBetween val="midCat"/>
      </c:valAx>
      <c:valAx>
        <c:axId val="-2145993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Portfolio Return Mean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938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Correlation = 0.5</a:t>
            </a:r>
          </a:p>
        </c:rich>
      </c:tx>
      <c:layout>
        <c:manualLayout>
          <c:xMode val="edge"/>
          <c:yMode val="edge"/>
          <c:x val="0.33458493208971601"/>
          <c:y val="3.12098261803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88648293963301"/>
          <c:y val="3.7453703703703697E-2"/>
          <c:w val="0.82228718285214297"/>
          <c:h val="0.74983503354287695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'Correlation .5'!$B$10:$B$20</c:f>
              <c:numCache>
                <c:formatCode>0%</c:formatCode>
                <c:ptCount val="11"/>
                <c:pt idx="0">
                  <c:v>0.37986839826445201</c:v>
                </c:pt>
                <c:pt idx="1">
                  <c:v>0.35518196392835</c:v>
                </c:pt>
                <c:pt idx="2">
                  <c:v>0.33204210576371201</c:v>
                </c:pt>
                <c:pt idx="3">
                  <c:v>0.31079446182324399</c:v>
                </c:pt>
                <c:pt idx="4">
                  <c:v>0.29185259978283601</c:v>
                </c:pt>
                <c:pt idx="5">
                  <c:v>0.27569219702414499</c:v>
                </c:pt>
                <c:pt idx="6">
                  <c:v>0.26282682511494099</c:v>
                </c:pt>
                <c:pt idx="7">
                  <c:v>0.25375814765244498</c:v>
                </c:pt>
                <c:pt idx="8">
                  <c:v>0.248901506624608</c:v>
                </c:pt>
                <c:pt idx="9">
                  <c:v>0.248503978841386</c:v>
                </c:pt>
                <c:pt idx="10">
                  <c:v>0.25258661880630201</c:v>
                </c:pt>
              </c:numCache>
            </c:numRef>
          </c:xVal>
          <c:yVal>
            <c:numRef>
              <c:f>'Correlation .5'!$C$10:$C$20</c:f>
              <c:numCache>
                <c:formatCode>0%</c:formatCode>
                <c:ptCount val="11"/>
                <c:pt idx="0">
                  <c:v>0.62719999999999998</c:v>
                </c:pt>
                <c:pt idx="1">
                  <c:v>0.57872999999999997</c:v>
                </c:pt>
                <c:pt idx="2">
                  <c:v>0.53025999999999995</c:v>
                </c:pt>
                <c:pt idx="3">
                  <c:v>0.48179</c:v>
                </c:pt>
                <c:pt idx="4">
                  <c:v>0.43331999999999998</c:v>
                </c:pt>
                <c:pt idx="5">
                  <c:v>0.38485000000000003</c:v>
                </c:pt>
                <c:pt idx="6">
                  <c:v>0.33638000000000001</c:v>
                </c:pt>
                <c:pt idx="7">
                  <c:v>0.28791</c:v>
                </c:pt>
                <c:pt idx="8">
                  <c:v>0.23943999999999999</c:v>
                </c:pt>
                <c:pt idx="9">
                  <c:v>0.19097</c:v>
                </c:pt>
                <c:pt idx="10">
                  <c:v>0.14249999999999999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A7-4941-A44C-BF19A5902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3156920"/>
        <c:axId val="-2134015592"/>
      </c:scatterChart>
      <c:valAx>
        <c:axId val="-2143156920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Sigma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015592"/>
        <c:crosses val="autoZero"/>
        <c:crossBetween val="midCat"/>
      </c:valAx>
      <c:valAx>
        <c:axId val="-2134015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Expected Portfolio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156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Correlation = 0.2</a:t>
            </a:r>
          </a:p>
        </c:rich>
      </c:tx>
      <c:layout>
        <c:manualLayout>
          <c:xMode val="edge"/>
          <c:yMode val="edge"/>
          <c:x val="0.35162119674755998"/>
          <c:y val="1.950614136269599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33090014118101"/>
          <c:y val="5.7568416104929999E-2"/>
          <c:w val="0.79416851165971203"/>
          <c:h val="0.71643876408177098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'Correlation .2'!$B$10:$B$20</c:f>
              <c:numCache>
                <c:formatCode>0%</c:formatCode>
                <c:ptCount val="11"/>
                <c:pt idx="0">
                  <c:v>0.37986839826445201</c:v>
                </c:pt>
                <c:pt idx="1">
                  <c:v>0.34781358656613698</c:v>
                </c:pt>
                <c:pt idx="2">
                  <c:v>0.31787290541975999</c:v>
                </c:pt>
                <c:pt idx="3">
                  <c:v>0.29070032507721799</c:v>
                </c:pt>
                <c:pt idx="4">
                  <c:v>0.26714186493322201</c:v>
                </c:pt>
                <c:pt idx="5">
                  <c:v>0.24822867481417199</c:v>
                </c:pt>
                <c:pt idx="6">
                  <c:v>0.23508461455399399</c:v>
                </c:pt>
                <c:pt idx="7">
                  <c:v>0.22870653466833901</c:v>
                </c:pt>
                <c:pt idx="8">
                  <c:v>0.229658842634025</c:v>
                </c:pt>
                <c:pt idx="9">
                  <c:v>0.23785350743682501</c:v>
                </c:pt>
                <c:pt idx="10">
                  <c:v>0.25258661880630201</c:v>
                </c:pt>
              </c:numCache>
            </c:numRef>
          </c:xVal>
          <c:yVal>
            <c:numRef>
              <c:f>'Correlation .2'!$C$10:$C$20</c:f>
              <c:numCache>
                <c:formatCode>0%</c:formatCode>
                <c:ptCount val="11"/>
                <c:pt idx="0">
                  <c:v>0.62719999999999998</c:v>
                </c:pt>
                <c:pt idx="1">
                  <c:v>0.57872999999999997</c:v>
                </c:pt>
                <c:pt idx="2">
                  <c:v>0.53025999999999995</c:v>
                </c:pt>
                <c:pt idx="3">
                  <c:v>0.48179</c:v>
                </c:pt>
                <c:pt idx="4">
                  <c:v>0.43331999999999998</c:v>
                </c:pt>
                <c:pt idx="5">
                  <c:v>0.38485000000000003</c:v>
                </c:pt>
                <c:pt idx="6">
                  <c:v>0.33638000000000001</c:v>
                </c:pt>
                <c:pt idx="7">
                  <c:v>0.28791</c:v>
                </c:pt>
                <c:pt idx="8">
                  <c:v>0.23943999999999999</c:v>
                </c:pt>
                <c:pt idx="9">
                  <c:v>0.19097</c:v>
                </c:pt>
                <c:pt idx="10">
                  <c:v>0.14249999999999999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6A-B048-9582-9D49DE4FB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671400"/>
        <c:axId val="-2086527640"/>
      </c:scatterChart>
      <c:valAx>
        <c:axId val="-2085671400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Sigma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527640"/>
        <c:crosses val="autoZero"/>
        <c:crossBetween val="midCat"/>
      </c:valAx>
      <c:valAx>
        <c:axId val="-2086527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Expected Portfolio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671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Correlation = -1</a:t>
            </a:r>
          </a:p>
        </c:rich>
      </c:tx>
      <c:layout>
        <c:manualLayout>
          <c:xMode val="edge"/>
          <c:yMode val="edge"/>
          <c:x val="0.34108905615485902"/>
          <c:y val="1.950613537073640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'Correlation -1'!$B$10:$B$20</c:f>
              <c:numCache>
                <c:formatCode>0%</c:formatCode>
                <c:ptCount val="11"/>
                <c:pt idx="0">
                  <c:v>0.37986839826445201</c:v>
                </c:pt>
                <c:pt idx="1">
                  <c:v>0.31662998120835001</c:v>
                </c:pt>
                <c:pt idx="2">
                  <c:v>0.25339313329291302</c:v>
                </c:pt>
                <c:pt idx="3">
                  <c:v>0.19015941996125199</c:v>
                </c:pt>
                <c:pt idx="4">
                  <c:v>0.126933525910218</c:v>
                </c:pt>
                <c:pt idx="5">
                  <c:v>6.37387244930427E-2</c:v>
                </c:pt>
                <c:pt idx="6">
                  <c:v>3.48137903710647E-3</c:v>
                </c:pt>
                <c:pt idx="7">
                  <c:v>6.2933337747174897E-2</c:v>
                </c:pt>
                <c:pt idx="8">
                  <c:v>0.12612723734388201</c:v>
                </c:pt>
                <c:pt idx="9">
                  <c:v>0.189352964064469</c:v>
                </c:pt>
                <c:pt idx="10">
                  <c:v>0.25258661880630201</c:v>
                </c:pt>
              </c:numCache>
            </c:numRef>
          </c:xVal>
          <c:yVal>
            <c:numRef>
              <c:f>'Correlation -1'!$C$10:$C$20</c:f>
              <c:numCache>
                <c:formatCode>0%</c:formatCode>
                <c:ptCount val="11"/>
                <c:pt idx="0">
                  <c:v>0.62719999999999998</c:v>
                </c:pt>
                <c:pt idx="1">
                  <c:v>0.57872999999999997</c:v>
                </c:pt>
                <c:pt idx="2">
                  <c:v>0.53025999999999995</c:v>
                </c:pt>
                <c:pt idx="3">
                  <c:v>0.48179</c:v>
                </c:pt>
                <c:pt idx="4">
                  <c:v>0.43331999999999998</c:v>
                </c:pt>
                <c:pt idx="5">
                  <c:v>0.38485000000000003</c:v>
                </c:pt>
                <c:pt idx="6">
                  <c:v>0.33638000000000001</c:v>
                </c:pt>
                <c:pt idx="7">
                  <c:v>0.28791</c:v>
                </c:pt>
                <c:pt idx="8">
                  <c:v>0.23943999999999999</c:v>
                </c:pt>
                <c:pt idx="9">
                  <c:v>0.19097</c:v>
                </c:pt>
                <c:pt idx="10">
                  <c:v>0.14249999999999999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8F-C34F-9C56-F97158E29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934840"/>
        <c:axId val="-2143483416"/>
      </c:scatterChart>
      <c:valAx>
        <c:axId val="-2133934840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Sigma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483416"/>
        <c:crosses val="autoZero"/>
        <c:crossBetween val="midCat"/>
      </c:valAx>
      <c:valAx>
        <c:axId val="-2143483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Expected Portfolio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934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Correlation = 1</a:t>
            </a:r>
          </a:p>
        </c:rich>
      </c:tx>
      <c:layout>
        <c:manualLayout>
          <c:xMode val="edge"/>
          <c:yMode val="edge"/>
          <c:x val="0.34343371660137201"/>
          <c:y val="1.950355317881809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'Correlation 1'!$B$10:$B$20</c:f>
              <c:numCache>
                <c:formatCode>0%</c:formatCode>
                <c:ptCount val="11"/>
                <c:pt idx="0">
                  <c:v>0.37986839826445201</c:v>
                </c:pt>
                <c:pt idx="1">
                  <c:v>0.36713411037385202</c:v>
                </c:pt>
                <c:pt idx="2">
                  <c:v>0.354400790066839</c:v>
                </c:pt>
                <c:pt idx="3">
                  <c:v>0.34166854552328901</c:v>
                </c:pt>
                <c:pt idx="4">
                  <c:v>0.32893750166254998</c:v>
                </c:pt>
                <c:pt idx="5">
                  <c:v>0.316207803509022</c:v>
                </c:pt>
                <c:pt idx="6">
                  <c:v>0.30347962040308402</c:v>
                </c:pt>
                <c:pt idx="7">
                  <c:v>0.29075315131568202</c:v>
                </c:pt>
                <c:pt idx="8">
                  <c:v>0.278028631619119</c:v>
                </c:pt>
                <c:pt idx="9">
                  <c:v>0.26530634180132201</c:v>
                </c:pt>
                <c:pt idx="10">
                  <c:v>0.25258661880630201</c:v>
                </c:pt>
              </c:numCache>
            </c:numRef>
          </c:xVal>
          <c:yVal>
            <c:numRef>
              <c:f>'Correlation 1'!$C$10:$C$20</c:f>
              <c:numCache>
                <c:formatCode>0%</c:formatCode>
                <c:ptCount val="11"/>
                <c:pt idx="0">
                  <c:v>0.62719999999999998</c:v>
                </c:pt>
                <c:pt idx="1">
                  <c:v>0.57872999999999997</c:v>
                </c:pt>
                <c:pt idx="2">
                  <c:v>0.53025999999999995</c:v>
                </c:pt>
                <c:pt idx="3">
                  <c:v>0.48179</c:v>
                </c:pt>
                <c:pt idx="4">
                  <c:v>0.43331999999999998</c:v>
                </c:pt>
                <c:pt idx="5">
                  <c:v>0.38485000000000003</c:v>
                </c:pt>
                <c:pt idx="6">
                  <c:v>0.33638000000000001</c:v>
                </c:pt>
                <c:pt idx="7">
                  <c:v>0.28791</c:v>
                </c:pt>
                <c:pt idx="8">
                  <c:v>0.23943999999999999</c:v>
                </c:pt>
                <c:pt idx="9">
                  <c:v>0.19097</c:v>
                </c:pt>
                <c:pt idx="10">
                  <c:v>0.14249999999999999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76-EA48-A1B6-F433E948B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855624"/>
        <c:axId val="-2081459752"/>
      </c:scatterChart>
      <c:valAx>
        <c:axId val="-2113855624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Sigma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59752"/>
        <c:crosses val="autoZero"/>
        <c:crossBetween val="midCat"/>
      </c:valAx>
      <c:valAx>
        <c:axId val="-2081459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Expected Portfolio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855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3">
          <a:alpha val="1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'3rd asset'!$A$3:$A$10</c:f>
              <c:numCache>
                <c:formatCode>0.00%</c:formatCode>
                <c:ptCount val="8"/>
                <c:pt idx="0">
                  <c:v>3.5200000000000002E-2</c:v>
                </c:pt>
                <c:pt idx="1">
                  <c:v>0.04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0.06</c:v>
                </c:pt>
                <c:pt idx="6">
                  <c:v>6.5000000000000002E-2</c:v>
                </c:pt>
                <c:pt idx="7">
                  <c:v>7.0000000000000007E-2</c:v>
                </c:pt>
              </c:numCache>
            </c:numRef>
          </c:xVal>
          <c:yVal>
            <c:numRef>
              <c:f>'3rd asset'!$B$3:$B$10</c:f>
              <c:numCache>
                <c:formatCode>0.00%</c:formatCode>
                <c:ptCount val="8"/>
                <c:pt idx="0">
                  <c:v>1.04E-2</c:v>
                </c:pt>
                <c:pt idx="1">
                  <c:v>1.6899999999999998E-2</c:v>
                </c:pt>
                <c:pt idx="2">
                  <c:v>2.1100000000000001E-2</c:v>
                </c:pt>
                <c:pt idx="3">
                  <c:v>2.3900000000000001E-2</c:v>
                </c:pt>
                <c:pt idx="4">
                  <c:v>2.6499999999999999E-2</c:v>
                </c:pt>
                <c:pt idx="5">
                  <c:v>2.8899999999999999E-2</c:v>
                </c:pt>
                <c:pt idx="6">
                  <c:v>3.1199999999999999E-2</c:v>
                </c:pt>
                <c:pt idx="7">
                  <c:v>3.3500000000000002E-2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90-D743-84F5-41ACC8EC0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248792"/>
        <c:axId val="-2082245128"/>
      </c:scatterChart>
      <c:valAx>
        <c:axId val="-2082248792"/>
        <c:scaling>
          <c:orientation val="minMax"/>
          <c:max val="0.08"/>
          <c:min val="0.03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45128"/>
        <c:crosses val="autoZero"/>
        <c:crossBetween val="midCat"/>
      </c:valAx>
      <c:valAx>
        <c:axId val="-2082245128"/>
        <c:scaling>
          <c:orientation val="minMax"/>
        </c:scaling>
        <c:delete val="0"/>
        <c:axPos val="l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48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793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'GM and MS'!$C$9:$C$19</c:f>
              <c:numCache>
                <c:formatCode>0.00%</c:formatCode>
                <c:ptCount val="11"/>
                <c:pt idx="0">
                  <c:v>0.37986839826445201</c:v>
                </c:pt>
                <c:pt idx="1">
                  <c:v>0.34723479088363202</c:v>
                </c:pt>
                <c:pt idx="2">
                  <c:v>0.31674595498601099</c:v>
                </c:pt>
                <c:pt idx="3">
                  <c:v>0.28908130344247401</c:v>
                </c:pt>
                <c:pt idx="4">
                  <c:v>0.26512638495630703</c:v>
                </c:pt>
                <c:pt idx="5">
                  <c:v>0.245967477524977</c:v>
                </c:pt>
                <c:pt idx="6">
                  <c:v>0.23279175243122299</c:v>
                </c:pt>
                <c:pt idx="7">
                  <c:v>0.22664509701292901</c:v>
                </c:pt>
                <c:pt idx="8">
                  <c:v>0.22809647081881801</c:v>
                </c:pt>
                <c:pt idx="9">
                  <c:v>0.23700632902941601</c:v>
                </c:pt>
                <c:pt idx="10">
                  <c:v>0.25258661880630201</c:v>
                </c:pt>
              </c:numCache>
            </c:numRef>
          </c:xVal>
          <c:yVal>
            <c:numRef>
              <c:f>'GM and MS'!$D$9:$D$19</c:f>
              <c:numCache>
                <c:formatCode>0.00%</c:formatCode>
                <c:ptCount val="11"/>
                <c:pt idx="0">
                  <c:v>0.62719999999999998</c:v>
                </c:pt>
                <c:pt idx="1">
                  <c:v>0.57872999999999997</c:v>
                </c:pt>
                <c:pt idx="2">
                  <c:v>0.53025999999999995</c:v>
                </c:pt>
                <c:pt idx="3">
                  <c:v>0.48179</c:v>
                </c:pt>
                <c:pt idx="4">
                  <c:v>0.43331999999999998</c:v>
                </c:pt>
                <c:pt idx="5">
                  <c:v>0.38485000000000003</c:v>
                </c:pt>
                <c:pt idx="6">
                  <c:v>0.33638000000000001</c:v>
                </c:pt>
                <c:pt idx="7">
                  <c:v>0.28791</c:v>
                </c:pt>
                <c:pt idx="8">
                  <c:v>0.23943999999999999</c:v>
                </c:pt>
                <c:pt idx="9">
                  <c:v>0.19097</c:v>
                </c:pt>
                <c:pt idx="10">
                  <c:v>0.14249999999999999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9C-442D-A5DD-5814071B5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012600"/>
        <c:axId val="2138100552"/>
      </c:scatterChart>
      <c:valAx>
        <c:axId val="-2109012600"/>
        <c:scaling>
          <c:orientation val="minMax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Portfolio Return 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100552"/>
        <c:crosses val="autoZero"/>
        <c:crossBetween val="midCat"/>
      </c:valAx>
      <c:valAx>
        <c:axId val="2138100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Portfolio Return Mean</a:t>
                </a:r>
              </a:p>
            </c:rich>
          </c:tx>
          <c:layout>
            <c:manualLayout>
              <c:xMode val="edge"/>
              <c:yMode val="edge"/>
              <c:x val="0"/>
              <c:y val="0.202207483297542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012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0.5406</cdr:x>
      <cdr:y>0.63773</cdr:y>
    </cdr:from>
    <cdr:to>
      <cdr:x>0.55819</cdr:x>
      <cdr:y>0.72016</cdr:y>
    </cdr:to>
    <cdr:sp macro="" textlink="">
      <cdr:nvSpPr>
        <cdr:cNvPr id="2" name="TextBox 10"/>
        <cdr:cNvSpPr txBox="1"/>
      </cdr:nvSpPr>
      <cdr:spPr>
        <a:xfrm xmlns:a="http://schemas.openxmlformats.org/drawingml/2006/main">
          <a:off x="5678041" y="3571582"/>
          <a:ext cx="184731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2400" b="1" dirty="0"/>
        </a:p>
      </cdr:txBody>
    </cdr:sp>
  </cdr:relSizeAnchor>
  <cdr:relSizeAnchor xmlns:cdr="http://schemas.openxmlformats.org/drawingml/2006/chartDrawing">
    <cdr:from>
      <cdr:x>0.64733</cdr:x>
      <cdr:y>0.62262</cdr:y>
    </cdr:from>
    <cdr:to>
      <cdr:x>0.9152</cdr:x>
      <cdr:y>0.8131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799095" y="3486943"/>
          <a:ext cx="2813431" cy="1066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b="1" dirty="0"/>
            <a:t>Which has better </a:t>
          </a:r>
        </a:p>
        <a:p xmlns:a="http://schemas.openxmlformats.org/drawingml/2006/main">
          <a:r>
            <a:rPr lang="en-US" sz="2800" b="1" dirty="0"/>
            <a:t>Sharpe ratio?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733A-0380-F245-9D76-DC5814196E7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4634-B573-1F4C-AD6D-A987BD5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771D-BA1F-804D-8CF3-493F3D0E308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4E87-F010-1545-9F17-48A449C9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230315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ff23031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3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0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6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𝑝𝑓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𝐶𝑜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$${\sigma_{pf}}^2 =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}^2 + 2w_aw_bCov_{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a,b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𝑝𝑓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2=〖𝑤_𝑎〗^2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</a:t>
                </a:r>
                <a:r>
                  <a:rPr lang="en-US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𝑎〗^2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〖𝑤_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 〖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𝑏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〗^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2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+2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𝑎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 </a:t>
                </a:r>
                <a:r>
                  <a:rPr lang="en-US" i="0">
                    <a:solidFill>
                      <a:schemeClr val="accent3"/>
                    </a:solidFill>
                    <a:latin typeface="Cambria Math" charset="0"/>
                  </a:rPr>
                  <a:t>𝑤_𝑏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 𝐶𝑜𝑣_(𝑎,𝑏)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7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4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goes up as vol increases</a:t>
            </a:r>
          </a:p>
          <a:p>
            <a:r>
              <a:rPr lang="en-US" dirty="0"/>
              <a:t>There are some bad portfolios in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7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Sharpe \ Ratio \ $$ =\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{E(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)-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r_f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𝑆h𝑎𝑟𝑝𝑒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𝑅𝑎𝑡𝑖𝑜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Sharpe \ Ratio \ $$ =\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{E(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r_p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)-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r_f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}{\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sigma_p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endParaRPr lang="en-US" dirty="0" smtClean="0"/>
              </a:p>
              <a:p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𝑆ℎ𝑎𝑟𝑝𝑒 𝑅𝑎𝑡𝑖𝑜=</a:t>
                </a:r>
                <a:r>
                  <a:rPr lang="mr-IN" b="0" i="0" smtClean="0">
                    <a:solidFill>
                      <a:schemeClr val="accent3"/>
                    </a:solidFill>
                    <a:latin typeface="Cambria Math" charset="0"/>
                  </a:rPr>
                  <a:t>(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</a:rPr>
                  <a:t>𝐸(𝑟_𝑝 )− 𝑟_𝑓</a:t>
                </a:r>
                <a:r>
                  <a:rPr lang="mr-IN" b="0" i="0" smtClean="0">
                    <a:solidFill>
                      <a:schemeClr val="accent3"/>
                    </a:solidFill>
                    <a:latin typeface="Cambria Math" charset="0"/>
                  </a:rPr>
                  <a:t>)/</a:t>
                </a:r>
                <a:r>
                  <a:rPr lang="en-US" b="0" i="0" smtClean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𝜎_𝑝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Sharpe \ Ratio \ $$ =\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{E(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)-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r_f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𝑆h𝑎𝑟𝑝𝑒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𝑅𝑎𝑡𝑖𝑜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Sharpe \ Ratio \ $$ =\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{E(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)-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r_f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}{\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sigma_p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}$$</a:t>
                </a:r>
              </a:p>
              <a:p>
                <a:endParaRPr lang="en-US" dirty="0"/>
              </a:p>
              <a:p>
                <a:pPr/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𝑆ℎ𝑎𝑟𝑝𝑒 𝑅𝑎𝑡𝑖𝑜=</a:t>
                </a:r>
                <a:r>
                  <a:rPr lang="mr-IN" b="0" i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𝐸</a:t>
                </a:r>
                <a:r>
                  <a:rPr lang="en-US" b="0" i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𝑟</a:t>
                </a:r>
                <a:r>
                  <a:rPr lang="en-US" b="0" i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𝑝</a:t>
                </a:r>
                <a:r>
                  <a:rPr lang="en-US" b="0" i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 )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− 𝑟</a:t>
                </a:r>
                <a:r>
                  <a:rPr lang="en-US" b="0" i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</a:rPr>
                  <a:t>𝑓</a:t>
                </a:r>
                <a:r>
                  <a:rPr lang="mr-IN" b="0" i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)/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b="0" i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b="0" i="0">
                    <a:solidFill>
                      <a:schemeClr val="accent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𝑝</a:t>
                </a:r>
                <a:r>
                  <a:rPr lang="en-US" b="0" i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2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9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f2303159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ff2303159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476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f2303159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ff2303159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8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31FC-89F5-894F-9A64-218D522C8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3B3-E536-4548-BCC4-2232555880ED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494-D9CB-824C-BAA2-2972920E96E8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D25-62D1-6C4A-9847-B952523A3AF5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2C1-3838-F74D-B48F-9D74A3EE7281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0DB-F5DD-A34E-9076-5608A7B833B3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2FB1-623D-E24B-9F19-AB275AC551F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0ED-D8AF-044A-A799-324267174C62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6AC-E22A-F142-A2F2-4B91C2AC724F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E7A4-8965-9A48-969B-6E245FC43B6B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AAE1-50F0-3A4A-8CAF-80358A1599E3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C9B2-1502-9745-A26D-EC74446F97CC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E6CC-2E4D-C640-8143-2F6EE4891E85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5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finitiv.com/en/api-catalog/eikon/eikon-data-api/quick-st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stanford.edu/~wfsharpe/art/sr/sr.htm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gddzovktKU&amp;ab_channel=JakeVest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DA9CCF-4251-43D9-9458-EDCE5F64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94"/>
            <a:ext cx="12192000" cy="21295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66AEDA-4F57-4D38-8B8E-D1700B80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019"/>
            <a:ext cx="12192000" cy="13881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Jake Vestal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EB7572-26C9-4833-811F-F143D2BB78B9}"/>
              </a:ext>
            </a:extLst>
          </p:cNvPr>
          <p:cNvSpPr txBox="1">
            <a:spLocks/>
          </p:cNvSpPr>
          <p:nvPr/>
        </p:nvSpPr>
        <p:spPr>
          <a:xfrm>
            <a:off x="0" y="4612811"/>
            <a:ext cx="12192000" cy="15274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 2</a:t>
            </a:r>
            <a:r>
              <a:rPr lang="en-US" sz="5600" dirty="0">
                <a:solidFill>
                  <a:schemeClr val="accent3"/>
                </a:solidFill>
              </a:rPr>
              <a:t>:</a:t>
            </a:r>
            <a:r>
              <a:rPr lang="en-US" sz="3733" dirty="0">
                <a:solidFill>
                  <a:schemeClr val="accent3"/>
                </a:solidFill>
              </a:rPr>
              <a:t> </a:t>
            </a:r>
          </a:p>
          <a:p>
            <a:r>
              <a:rPr lang="en-US" sz="4400" dirty="0">
                <a:solidFill>
                  <a:schemeClr val="accent3"/>
                </a:solidFill>
              </a:rPr>
              <a:t>Fundamentals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1AB449-0320-4894-AAAF-90A226F19C52}"/>
              </a:ext>
            </a:extLst>
          </p:cNvPr>
          <p:cNvSpPr/>
          <p:nvPr/>
        </p:nvSpPr>
        <p:spPr>
          <a:xfrm>
            <a:off x="226031" y="568467"/>
            <a:ext cx="7058347" cy="1628454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66FF33"/>
                </a:solidFill>
                <a:latin typeface="OCR A Extended" panose="02010509020102010303" pitchFamily="50" charset="0"/>
              </a:rPr>
              <a:t>Design and Testing of Algorithmic Trading Systems 								 with 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AB29F-F38A-4DA1-A698-C30DE1F225E8}"/>
              </a:ext>
            </a:extLst>
          </p:cNvPr>
          <p:cNvCxnSpPr>
            <a:cxnSpLocks/>
          </p:cNvCxnSpPr>
          <p:nvPr/>
        </p:nvCxnSpPr>
        <p:spPr>
          <a:xfrm flipV="1">
            <a:off x="0" y="2541297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99078-E585-4AB1-8422-968D2FC32583}"/>
              </a:ext>
            </a:extLst>
          </p:cNvPr>
          <p:cNvCxnSpPr>
            <a:cxnSpLocks/>
          </p:cNvCxnSpPr>
          <p:nvPr/>
        </p:nvCxnSpPr>
        <p:spPr>
          <a:xfrm flipV="1">
            <a:off x="0" y="433332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9D08F-26A4-4A95-BD22-D5B6D3B907F7}"/>
              </a:ext>
            </a:extLst>
          </p:cNvPr>
          <p:cNvSpPr/>
          <p:nvPr/>
        </p:nvSpPr>
        <p:spPr>
          <a:xfrm>
            <a:off x="2504321" y="401058"/>
            <a:ext cx="7183377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867" b="1" dirty="0">
                <a:solidFill>
                  <a:schemeClr val="accent1"/>
                </a:solidFill>
                <a:latin typeface="Calibri" panose="020F0502020204030204" pitchFamily="34" charset="0"/>
              </a:rPr>
              <a:t>Adjusted Close </a:t>
            </a:r>
            <a:r>
              <a:rPr lang="en-US" sz="5867" b="1" dirty="0">
                <a:latin typeface="Calibri" panose="020F0502020204030204" pitchFamily="34" charset="0"/>
              </a:rPr>
              <a:t>(1 of 2)</a:t>
            </a:r>
            <a:endParaRPr lang="en-US" sz="5867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192F3-ADB7-4A9A-88EC-0B2D4E79BD5F}"/>
              </a:ext>
            </a:extLst>
          </p:cNvPr>
          <p:cNvSpPr/>
          <p:nvPr/>
        </p:nvSpPr>
        <p:spPr>
          <a:xfrm>
            <a:off x="444501" y="2082522"/>
            <a:ext cx="11747500" cy="312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4800" b="1" dirty="0">
                <a:solidFill>
                  <a:schemeClr val="accent6"/>
                </a:solidFill>
                <a:latin typeface="Calibri" panose="020F0502020204030204" pitchFamily="34" charset="0"/>
              </a:rPr>
              <a:t>DIVIDENDS</a:t>
            </a:r>
            <a:endParaRPr lang="en-US" sz="3733" b="1" dirty="0">
              <a:solidFill>
                <a:schemeClr val="accent6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733" dirty="0">
                <a:latin typeface="Calibri" panose="020F0502020204030204" pitchFamily="34" charset="0"/>
              </a:rPr>
              <a:t>A company may choose to return excess profits to its shareholders in the form of additional stock, or cash. When/if this happens, some sources (e.g., Yahoo) deduct the value of the dividend from the closing share price.</a:t>
            </a:r>
          </a:p>
        </p:txBody>
      </p:sp>
    </p:spTree>
    <p:extLst>
      <p:ext uri="{BB962C8B-B14F-4D97-AF65-F5344CB8AC3E}">
        <p14:creationId xmlns:p14="http://schemas.microsoft.com/office/powerpoint/2010/main" val="385657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9D08F-26A4-4A95-BD22-D5B6D3B907F7}"/>
              </a:ext>
            </a:extLst>
          </p:cNvPr>
          <p:cNvSpPr/>
          <p:nvPr/>
        </p:nvSpPr>
        <p:spPr>
          <a:xfrm>
            <a:off x="2504310" y="274058"/>
            <a:ext cx="7183377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867" b="1" dirty="0">
                <a:solidFill>
                  <a:schemeClr val="accent1"/>
                </a:solidFill>
                <a:latin typeface="Calibri" panose="020F0502020204030204" pitchFamily="34" charset="0"/>
              </a:rPr>
              <a:t>Adjusted Close </a:t>
            </a:r>
            <a:r>
              <a:rPr lang="en-US" sz="5867" b="1" dirty="0">
                <a:latin typeface="Calibri" panose="020F0502020204030204" pitchFamily="34" charset="0"/>
              </a:rPr>
              <a:t>(2 of 2)</a:t>
            </a:r>
            <a:endParaRPr lang="en-US" sz="5867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192F3-ADB7-4A9A-88EC-0B2D4E79BD5F}"/>
              </a:ext>
            </a:extLst>
          </p:cNvPr>
          <p:cNvSpPr/>
          <p:nvPr/>
        </p:nvSpPr>
        <p:spPr>
          <a:xfrm>
            <a:off x="222250" y="1287279"/>
            <a:ext cx="11747500" cy="542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4800" b="1" dirty="0">
                <a:solidFill>
                  <a:schemeClr val="accent6"/>
                </a:solidFill>
                <a:latin typeface="Calibri" panose="020F0502020204030204" pitchFamily="34" charset="0"/>
              </a:rPr>
              <a:t>SPLITS</a:t>
            </a:r>
            <a:endParaRPr lang="en-US" sz="3733" b="1" dirty="0">
              <a:solidFill>
                <a:schemeClr val="accent6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733" dirty="0">
                <a:latin typeface="Calibri" panose="020F0502020204030204" pitchFamily="34" charset="0"/>
              </a:rPr>
              <a:t>A company may want to change the number of shares issued (usually increase). For example, if a company issued a </a:t>
            </a:r>
            <a:r>
              <a:rPr lang="en-US" sz="3733" i="1" dirty="0">
                <a:latin typeface="Calibri" panose="020F0502020204030204" pitchFamily="34" charset="0"/>
              </a:rPr>
              <a:t>two-for-one</a:t>
            </a:r>
            <a:r>
              <a:rPr lang="en-US" sz="3733" dirty="0">
                <a:latin typeface="Calibri" panose="020F0502020204030204" pitchFamily="34" charset="0"/>
              </a:rPr>
              <a:t> split, the number of shares issued on the market would double… therefore, they’d be worth half as much as before the split.</a:t>
            </a:r>
          </a:p>
          <a:p>
            <a:pPr>
              <a:buClr>
                <a:schemeClr val="tx1"/>
              </a:buClr>
            </a:pPr>
            <a:r>
              <a:rPr lang="en-US" sz="3733" dirty="0">
                <a:latin typeface="Calibri" panose="020F0502020204030204" pitchFamily="34" charset="0"/>
              </a:rPr>
              <a:t>Some sources incorporate this information into the </a:t>
            </a:r>
            <a:r>
              <a:rPr lang="en-US" sz="3733" b="1" dirty="0">
                <a:latin typeface="Calibri" panose="020F0502020204030204" pitchFamily="34" charset="0"/>
              </a:rPr>
              <a:t>Adj Close</a:t>
            </a:r>
            <a:r>
              <a:rPr lang="en-US" sz="3733" dirty="0">
                <a:latin typeface="Calibri" panose="020F0502020204030204" pitchFamily="34" charset="0"/>
              </a:rPr>
              <a:t> of the trading day before the split, by multiplying by the </a:t>
            </a:r>
            <a:r>
              <a:rPr lang="en-US" sz="3733" i="1" dirty="0">
                <a:latin typeface="Calibri" panose="020F0502020204030204" pitchFamily="34" charset="0"/>
              </a:rPr>
              <a:t>split ratio </a:t>
            </a:r>
            <a:r>
              <a:rPr lang="en-US" sz="3733" dirty="0">
                <a:latin typeface="Calibri" panose="020F0502020204030204" pitchFamily="34" charset="0"/>
              </a:rPr>
              <a:t>(2 in this example).</a:t>
            </a:r>
          </a:p>
        </p:txBody>
      </p:sp>
    </p:spTree>
    <p:extLst>
      <p:ext uri="{BB962C8B-B14F-4D97-AF65-F5344CB8AC3E}">
        <p14:creationId xmlns:p14="http://schemas.microsoft.com/office/powerpoint/2010/main" val="149284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AE364-10A2-49D8-B9B1-B3BFD55E4B2E}"/>
              </a:ext>
            </a:extLst>
          </p:cNvPr>
          <p:cNvSpPr txBox="1"/>
          <p:nvPr/>
        </p:nvSpPr>
        <p:spPr>
          <a:xfrm>
            <a:off x="1" y="989727"/>
            <a:ext cx="12192001" cy="583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accent1"/>
                </a:solidFill>
              </a:rPr>
              <a:t>If you are trying to re-create what trades would have executed in the past…</a:t>
            </a:r>
          </a:p>
          <a:p>
            <a:pPr algn="ctr"/>
            <a:endParaRPr lang="en-US" sz="4267" dirty="0"/>
          </a:p>
          <a:p>
            <a:pPr algn="ctr"/>
            <a:endParaRPr lang="en-US" sz="4267" dirty="0"/>
          </a:p>
          <a:p>
            <a:pPr algn="ctr"/>
            <a:r>
              <a:rPr lang="en-US" sz="3733" b="1" dirty="0"/>
              <a:t>…</a:t>
            </a:r>
            <a:r>
              <a:rPr lang="en-US" sz="3733" b="1" dirty="0">
                <a:solidFill>
                  <a:schemeClr val="accent6"/>
                </a:solidFill>
              </a:rPr>
              <a:t>i.e., you’re NOT looking for an overall metric of your return including splits and dividends</a:t>
            </a:r>
            <a:r>
              <a:rPr lang="en-US" sz="3733" b="1" dirty="0"/>
              <a:t>…</a:t>
            </a:r>
          </a:p>
          <a:p>
            <a:pPr algn="ctr"/>
            <a:endParaRPr lang="en-US" sz="4267" dirty="0"/>
          </a:p>
          <a:p>
            <a:pPr algn="ctr"/>
            <a:endParaRPr lang="en-US" sz="4267" dirty="0"/>
          </a:p>
          <a:p>
            <a:pPr algn="ctr"/>
            <a:r>
              <a:rPr lang="en-US" sz="4267" dirty="0"/>
              <a:t>NEVER use </a:t>
            </a:r>
            <a:r>
              <a:rPr lang="en-US" sz="4267" dirty="0">
                <a:solidFill>
                  <a:schemeClr val="accent3"/>
                </a:solidFill>
              </a:rPr>
              <a:t>Adjusted Close</a:t>
            </a:r>
            <a:r>
              <a:rPr lang="en-US" sz="4267" dirty="0"/>
              <a:t>, ALWAYS use actual price.</a:t>
            </a:r>
          </a:p>
        </p:txBody>
      </p:sp>
      <p:pic>
        <p:nvPicPr>
          <p:cNvPr id="3076" name="Picture 4" descr="Image result for warning symbol">
            <a:extLst>
              <a:ext uri="{FF2B5EF4-FFF2-40B4-BE49-F238E27FC236}">
                <a16:creationId xmlns:a16="http://schemas.microsoft.com/office/drawing/2014/main" id="{EDCA5F46-2CE5-4C18-9F84-7A889111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" y="2667972"/>
            <a:ext cx="89822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warning symbol">
            <a:extLst>
              <a:ext uri="{FF2B5EF4-FFF2-40B4-BE49-F238E27FC236}">
                <a16:creationId xmlns:a16="http://schemas.microsoft.com/office/drawing/2014/main" id="{FD01E956-93AD-460F-9636-D09ECF5C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70" y="2603500"/>
            <a:ext cx="89822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AE364-10A2-49D8-B9B1-B3BFD55E4B2E}"/>
              </a:ext>
            </a:extLst>
          </p:cNvPr>
          <p:cNvSpPr txBox="1"/>
          <p:nvPr/>
        </p:nvSpPr>
        <p:spPr>
          <a:xfrm>
            <a:off x="1177301" y="1658960"/>
            <a:ext cx="9837399" cy="386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267" dirty="0"/>
          </a:p>
          <a:p>
            <a:pPr algn="ctr"/>
            <a:r>
              <a:rPr lang="en-US" sz="3733" b="1" dirty="0">
                <a:solidFill>
                  <a:schemeClr val="accent6"/>
                </a:solidFill>
              </a:rPr>
              <a:t>And don’t ever use Yahoo Finance data to make decisions with real money</a:t>
            </a:r>
            <a:endParaRPr lang="en-US" sz="3733" b="1" dirty="0"/>
          </a:p>
          <a:p>
            <a:pPr algn="ctr"/>
            <a:endParaRPr lang="en-US" sz="4267" dirty="0"/>
          </a:p>
          <a:p>
            <a:pPr algn="ctr"/>
            <a:r>
              <a:rPr lang="en-US" sz="4267" dirty="0"/>
              <a:t>For demonstration and debugging purposes though, it’s great.</a:t>
            </a:r>
          </a:p>
        </p:txBody>
      </p:sp>
      <p:pic>
        <p:nvPicPr>
          <p:cNvPr id="3076" name="Picture 4" descr="Image result for warning symbol">
            <a:extLst>
              <a:ext uri="{FF2B5EF4-FFF2-40B4-BE49-F238E27FC236}">
                <a16:creationId xmlns:a16="http://schemas.microsoft.com/office/drawing/2014/main" id="{EDCA5F46-2CE5-4C18-9F84-7A889111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" y="2667972"/>
            <a:ext cx="89822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warning symbol">
            <a:extLst>
              <a:ext uri="{FF2B5EF4-FFF2-40B4-BE49-F238E27FC236}">
                <a16:creationId xmlns:a16="http://schemas.microsoft.com/office/drawing/2014/main" id="{FD01E956-93AD-460F-9636-D09ECF5C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70" y="2603500"/>
            <a:ext cx="89822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1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72C007-5EA2-4749-A5A2-1B25F9AEC44D}"/>
              </a:ext>
            </a:extLst>
          </p:cNvPr>
          <p:cNvSpPr/>
          <p:nvPr/>
        </p:nvSpPr>
        <p:spPr>
          <a:xfrm>
            <a:off x="1251185" y="401058"/>
            <a:ext cx="968963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867" b="1" dirty="0">
                <a:solidFill>
                  <a:schemeClr val="accent6"/>
                </a:solidFill>
                <a:latin typeface="Calibri" panose="020F0502020204030204" pitchFamily="34" charset="0"/>
              </a:rPr>
              <a:t>Excel Breakout: </a:t>
            </a:r>
            <a:r>
              <a:rPr lang="en-US" sz="5867" b="1" dirty="0">
                <a:solidFill>
                  <a:schemeClr val="accent1"/>
                </a:solidFill>
                <a:latin typeface="Calibri" panose="020F0502020204030204" pitchFamily="34" charset="0"/>
              </a:rPr>
              <a:t>simple metrics</a:t>
            </a:r>
            <a:endParaRPr lang="en-US" sz="5867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Image result for Microsoft Excel">
            <a:extLst>
              <a:ext uri="{FF2B5EF4-FFF2-40B4-BE49-F238E27FC236}">
                <a16:creationId xmlns:a16="http://schemas.microsoft.com/office/drawing/2014/main" id="{11F4B6D6-3338-4FAB-AF2D-EE1FA91D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0" y="1882172"/>
            <a:ext cx="4660900" cy="45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4F4C7-CD45-4923-FBA9-E1EABE4F7711}"/>
              </a:ext>
            </a:extLst>
          </p:cNvPr>
          <p:cNvSpPr txBox="1"/>
          <p:nvPr/>
        </p:nvSpPr>
        <p:spPr>
          <a:xfrm>
            <a:off x="1222012" y="2186878"/>
            <a:ext cx="3261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Pick a stock, download data from Yahoo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AE643-ADFD-6BC7-1D48-8DF1C90FA634}"/>
              </a:ext>
            </a:extLst>
          </p:cNvPr>
          <p:cNvSpPr txBox="1"/>
          <p:nvPr/>
        </p:nvSpPr>
        <p:spPr>
          <a:xfrm>
            <a:off x="1222011" y="3164004"/>
            <a:ext cx="34957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Example for each metric: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Simple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strict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Multiple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25738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4;p29">
            <a:extLst>
              <a:ext uri="{FF2B5EF4-FFF2-40B4-BE49-F238E27FC236}">
                <a16:creationId xmlns:a16="http://schemas.microsoft.com/office/drawing/2014/main" id="{2B2B6E2D-3A7C-4B56-826C-C57041D87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02095"/>
            <a:ext cx="10515600" cy="25188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5333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Each of the previous metrics compares two prices and outputs a single return.</a:t>
            </a:r>
            <a:endParaRPr sz="5333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4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4;p29">
            <a:extLst>
              <a:ext uri="{FF2B5EF4-FFF2-40B4-BE49-F238E27FC236}">
                <a16:creationId xmlns:a16="http://schemas.microsoft.com/office/drawing/2014/main" id="{2B2B6E2D-3A7C-4B56-826C-C57041D87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31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5333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Analyzing a </a:t>
            </a:r>
            <a:r>
              <a:rPr lang="en-US" sz="5333" dirty="0">
                <a:solidFill>
                  <a:schemeClr val="accent6"/>
                </a:solidFill>
              </a:rPr>
              <a:t>SERIES of returns</a:t>
            </a:r>
            <a:endParaRPr sz="5333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755D5-662E-401E-BCF1-56471591237C}"/>
              </a:ext>
            </a:extLst>
          </p:cNvPr>
          <p:cNvSpPr/>
          <p:nvPr/>
        </p:nvSpPr>
        <p:spPr>
          <a:xfrm>
            <a:off x="222250" y="1553979"/>
            <a:ext cx="11747500" cy="411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733" dirty="0">
                <a:latin typeface="Calibri" panose="020F0502020204030204" pitchFamily="34" charset="0"/>
              </a:rPr>
              <a:t>We’ve now got a </a:t>
            </a:r>
            <a:r>
              <a:rPr lang="en-US" sz="3733" dirty="0">
                <a:solidFill>
                  <a:schemeClr val="accent6"/>
                </a:solidFill>
                <a:latin typeface="Calibri" panose="020F0502020204030204" pitchFamily="34" charset="0"/>
              </a:rPr>
              <a:t>spreadsheet</a:t>
            </a:r>
            <a:r>
              <a:rPr lang="en-US" sz="3733" dirty="0">
                <a:latin typeface="Calibri" panose="020F0502020204030204" pitchFamily="34" charset="0"/>
              </a:rPr>
              <a:t> open, displaying a series of returns in time.</a:t>
            </a:r>
          </a:p>
          <a:p>
            <a:pPr>
              <a:buClr>
                <a:schemeClr val="tx1"/>
              </a:buClr>
            </a:pPr>
            <a:endParaRPr lang="en-US" sz="3733" dirty="0"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733" dirty="0">
                <a:latin typeface="Calibri" panose="020F0502020204030204" pitchFamily="34" charset="0"/>
              </a:rPr>
              <a:t>It’d be nice to be able to </a:t>
            </a:r>
            <a:r>
              <a:rPr lang="en-US" sz="3733" dirty="0">
                <a:solidFill>
                  <a:schemeClr val="accent1"/>
                </a:solidFill>
                <a:latin typeface="Calibri" panose="020F0502020204030204" pitchFamily="34" charset="0"/>
              </a:rPr>
              <a:t>summarize</a:t>
            </a:r>
            <a:r>
              <a:rPr lang="en-US" sz="3733" dirty="0">
                <a:latin typeface="Calibri" panose="020F0502020204030204" pitchFamily="34" charset="0"/>
              </a:rPr>
              <a:t> them so as to compare to other investments.</a:t>
            </a:r>
          </a:p>
          <a:p>
            <a:pPr>
              <a:buClr>
                <a:schemeClr val="tx1"/>
              </a:buClr>
            </a:pPr>
            <a:endParaRPr lang="en-US" sz="3733" dirty="0"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733" dirty="0">
                <a:latin typeface="Calibri" panose="020F0502020204030204" pitchFamily="34" charset="0"/>
              </a:rPr>
              <a:t>We will look at two (2) ways to do so</a:t>
            </a:r>
          </a:p>
        </p:txBody>
      </p:sp>
    </p:spTree>
    <p:extLst>
      <p:ext uri="{BB962C8B-B14F-4D97-AF65-F5344CB8AC3E}">
        <p14:creationId xmlns:p14="http://schemas.microsoft.com/office/powerpoint/2010/main" val="250115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4;p29">
            <a:extLst>
              <a:ext uri="{FF2B5EF4-FFF2-40B4-BE49-F238E27FC236}">
                <a16:creationId xmlns:a16="http://schemas.microsoft.com/office/drawing/2014/main" id="{2B2B6E2D-3A7C-4B56-826C-C57041D87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31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5333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Arithmetic Mean Rate of Return</a:t>
            </a:r>
            <a:br>
              <a:rPr lang="en-US" sz="5333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of 2</a:t>
            </a:r>
            <a:r>
              <a:rPr lang="en-US" sz="2667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5333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1F4870-C0BA-49B1-B4DF-7F52E1238CBA}"/>
              </a:ext>
            </a:extLst>
          </p:cNvPr>
          <p:cNvSpPr/>
          <p:nvPr/>
        </p:nvSpPr>
        <p:spPr>
          <a:xfrm>
            <a:off x="838201" y="1721286"/>
            <a:ext cx="10299700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chemeClr val="accent1"/>
                </a:solidFill>
                <a:latin typeface="Calibri" panose="020F0502020204030204" pitchFamily="34" charset="0"/>
              </a:rPr>
              <a:t>A series of returns might look like this</a:t>
            </a:r>
            <a:r>
              <a:rPr lang="en-US" sz="2667" dirty="0">
                <a:latin typeface="Calibri" panose="020F0502020204030204" pitchFamily="34" charset="0"/>
              </a:rPr>
              <a:t>:</a:t>
            </a:r>
          </a:p>
          <a:p>
            <a:endParaRPr lang="en-US" sz="2667" dirty="0">
              <a:latin typeface="Calibri" panose="020F0502020204030204" pitchFamily="34" charset="0"/>
            </a:endParaRPr>
          </a:p>
          <a:p>
            <a:r>
              <a:rPr lang="en-US" sz="2667" b="1" dirty="0">
                <a:latin typeface="Calibri" panose="020F0502020204030204" pitchFamily="34" charset="0"/>
              </a:rPr>
              <a:t>r </a:t>
            </a:r>
            <a:r>
              <a:rPr lang="en-US" sz="2667" dirty="0">
                <a:latin typeface="Calibri" panose="020F0502020204030204" pitchFamily="34" charset="0"/>
              </a:rPr>
              <a:t>= [ 1.3%/week, 3.0%/week, 2.3 %/week, 2.8 %/week, 1.9 %/week]</a:t>
            </a:r>
            <a:r>
              <a:rPr lang="en-US" sz="2667" b="1" dirty="0">
                <a:latin typeface="Calibri" panose="020F0502020204030204" pitchFamily="34" charset="0"/>
              </a:rPr>
              <a:t> </a:t>
            </a:r>
            <a:r>
              <a:rPr lang="en-US" sz="2667" dirty="0">
                <a:latin typeface="Calibri" panose="020F0502020204030204" pitchFamily="34" charset="0"/>
              </a:rPr>
              <a:t> </a:t>
            </a:r>
            <a:endParaRPr lang="en-US" sz="2667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00E05-1F05-4316-92B6-35ED86B5B336}"/>
              </a:ext>
            </a:extLst>
          </p:cNvPr>
          <p:cNvSpPr/>
          <p:nvPr/>
        </p:nvSpPr>
        <p:spPr>
          <a:xfrm>
            <a:off x="1060451" y="3359430"/>
            <a:ext cx="5226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b="1" dirty="0">
                <a:latin typeface="Calibri" panose="020F0502020204030204" pitchFamily="34" charset="0"/>
              </a:rPr>
              <a:t>bold</a:t>
            </a:r>
            <a:r>
              <a:rPr lang="en-US" sz="2400" dirty="0">
                <a:latin typeface="Calibri" panose="020F0502020204030204" pitchFamily="34" charset="0"/>
              </a:rPr>
              <a:t> means it’s a time series of returns)</a:t>
            </a:r>
            <a:endParaRPr lang="en-US" sz="2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96147-72DA-49C6-89E2-7EC58233720A}"/>
              </a:ext>
            </a:extLst>
          </p:cNvPr>
          <p:cNvCxnSpPr>
            <a:cxnSpLocks/>
          </p:cNvCxnSpPr>
          <p:nvPr/>
        </p:nvCxnSpPr>
        <p:spPr>
          <a:xfrm flipH="1" flipV="1">
            <a:off x="1060451" y="2988227"/>
            <a:ext cx="241301" cy="35349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85D48-6F82-4241-80F5-B67002903726}"/>
              </a:ext>
            </a:extLst>
          </p:cNvPr>
          <p:cNvSpPr/>
          <p:nvPr/>
        </p:nvSpPr>
        <p:spPr>
          <a:xfrm>
            <a:off x="779674" y="4201717"/>
            <a:ext cx="10523650" cy="214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In this example, the Arithmetic Mean Rate of Return would be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the simple average of the returns: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i="1" dirty="0">
                <a:latin typeface="Calibri" panose="020F0502020204030204" pitchFamily="34" charset="0"/>
              </a:rPr>
              <a:t>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= (1.3 + 3.0 + 2.3 + 2.8 + 1.9)/5</a:t>
            </a:r>
            <a:r>
              <a:rPr lang="en-US" sz="3200" b="1" dirty="0">
                <a:latin typeface="Calibri" panose="020F0502020204030204" pitchFamily="34" charset="0"/>
              </a:rPr>
              <a:t> = </a:t>
            </a:r>
            <a:r>
              <a:rPr lang="en-US" sz="3733" b="1" dirty="0">
                <a:latin typeface="Calibri" panose="020F0502020204030204" pitchFamily="34" charset="0"/>
              </a:rPr>
              <a:t>2.3% per week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47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4;p29">
            <a:extLst>
              <a:ext uri="{FF2B5EF4-FFF2-40B4-BE49-F238E27FC236}">
                <a16:creationId xmlns:a16="http://schemas.microsoft.com/office/drawing/2014/main" id="{2B2B6E2D-3A7C-4B56-826C-C57041D87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100" y="207804"/>
            <a:ext cx="11607800" cy="2395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4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Arithmetic Mean Rate of Return doesn’t always tell the most accurate story…</a:t>
            </a:r>
            <a:endParaRPr sz="4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82689-9418-479C-A222-5D1EAA21969F}"/>
              </a:ext>
            </a:extLst>
          </p:cNvPr>
          <p:cNvSpPr/>
          <p:nvPr/>
        </p:nvSpPr>
        <p:spPr>
          <a:xfrm>
            <a:off x="1663700" y="2731374"/>
            <a:ext cx="9194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>
                <a:latin typeface="Calibri" panose="020F0502020204030204" pitchFamily="34" charset="0"/>
              </a:rPr>
              <a:t>r </a:t>
            </a:r>
            <a:r>
              <a:rPr lang="en-US" sz="3733" dirty="0">
                <a:latin typeface="Calibri" panose="020F0502020204030204" pitchFamily="34" charset="0"/>
              </a:rPr>
              <a:t>= [+25%/</a:t>
            </a:r>
            <a:r>
              <a:rPr lang="en-US" sz="3733" dirty="0" err="1">
                <a:latin typeface="Calibri" panose="020F0502020204030204" pitchFamily="34" charset="0"/>
              </a:rPr>
              <a:t>qtr</a:t>
            </a:r>
            <a:r>
              <a:rPr lang="en-US" sz="3733" dirty="0">
                <a:latin typeface="Calibri" panose="020F0502020204030204" pitchFamily="34" charset="0"/>
              </a:rPr>
              <a:t>, -20%/</a:t>
            </a:r>
            <a:r>
              <a:rPr lang="en-US" sz="3733" dirty="0" err="1">
                <a:latin typeface="Calibri" panose="020F0502020204030204" pitchFamily="34" charset="0"/>
              </a:rPr>
              <a:t>qtr</a:t>
            </a:r>
            <a:r>
              <a:rPr lang="en-US" sz="3733" dirty="0">
                <a:latin typeface="Calibri" panose="020F0502020204030204" pitchFamily="34" charset="0"/>
              </a:rPr>
              <a:t>, +25%/</a:t>
            </a:r>
            <a:r>
              <a:rPr lang="en-US" sz="3733" dirty="0" err="1">
                <a:latin typeface="Calibri" panose="020F0502020204030204" pitchFamily="34" charset="0"/>
              </a:rPr>
              <a:t>qtr</a:t>
            </a:r>
            <a:r>
              <a:rPr lang="en-US" sz="3733" dirty="0">
                <a:latin typeface="Calibri" panose="020F0502020204030204" pitchFamily="34" charset="0"/>
              </a:rPr>
              <a:t>, -20%/</a:t>
            </a:r>
            <a:r>
              <a:rPr lang="en-US" sz="3733" dirty="0" err="1">
                <a:latin typeface="Calibri" panose="020F0502020204030204" pitchFamily="34" charset="0"/>
              </a:rPr>
              <a:t>qtr</a:t>
            </a:r>
            <a:r>
              <a:rPr lang="en-US" sz="3733" dirty="0">
                <a:latin typeface="Calibri" panose="020F0502020204030204" pitchFamily="34" charset="0"/>
              </a:rPr>
              <a:t>] </a:t>
            </a:r>
            <a:r>
              <a:rPr lang="en-US" sz="3733" b="1" dirty="0">
                <a:latin typeface="Calibri" panose="020F0502020204030204" pitchFamily="34" charset="0"/>
              </a:rPr>
              <a:t> </a:t>
            </a:r>
            <a:r>
              <a:rPr lang="en-US" sz="3733" dirty="0">
                <a:latin typeface="Calibri" panose="020F0502020204030204" pitchFamily="34" charset="0"/>
              </a:rPr>
              <a:t> </a:t>
            </a:r>
            <a:endParaRPr lang="en-US" sz="373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D3D56-0BC0-4542-A461-3333AE4F0379}"/>
              </a:ext>
            </a:extLst>
          </p:cNvPr>
          <p:cNvSpPr/>
          <p:nvPr/>
        </p:nvSpPr>
        <p:spPr>
          <a:xfrm>
            <a:off x="88900" y="6239827"/>
            <a:ext cx="224535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 err="1">
                <a:latin typeface="Calibri" panose="020F0502020204030204" pitchFamily="34" charset="0"/>
              </a:rPr>
              <a:t>qtr</a:t>
            </a:r>
            <a:r>
              <a:rPr lang="en-US" sz="2667" dirty="0">
                <a:latin typeface="Calibri" panose="020F0502020204030204" pitchFamily="34" charset="0"/>
              </a:rPr>
              <a:t> = “quarter”</a:t>
            </a:r>
            <a:endParaRPr lang="en-US" sz="26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E4F2C-DA13-4EC2-89AF-CF12C3B0EEF0}"/>
              </a:ext>
            </a:extLst>
          </p:cNvPr>
          <p:cNvSpPr/>
          <p:nvPr/>
        </p:nvSpPr>
        <p:spPr>
          <a:xfrm>
            <a:off x="2529095" y="4341972"/>
            <a:ext cx="739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The Arithmetic Mean Rate of Return is 2.5% per quarter!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38291-E021-41CD-8A48-8F52380CAD88}"/>
              </a:ext>
            </a:extLst>
          </p:cNvPr>
          <p:cNvSpPr/>
          <p:nvPr/>
        </p:nvSpPr>
        <p:spPr>
          <a:xfrm>
            <a:off x="2529096" y="4354671"/>
            <a:ext cx="7464009" cy="47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CB593-3740-4A12-B45D-0EDDF9AC7565}"/>
              </a:ext>
            </a:extLst>
          </p:cNvPr>
          <p:cNvSpPr/>
          <p:nvPr/>
        </p:nvSpPr>
        <p:spPr>
          <a:xfrm>
            <a:off x="3953106" y="5344717"/>
            <a:ext cx="4209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Does this make sense??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14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4D3D56-0BC0-4542-A461-3333AE4F0379}"/>
              </a:ext>
            </a:extLst>
          </p:cNvPr>
          <p:cNvSpPr/>
          <p:nvPr/>
        </p:nvSpPr>
        <p:spPr>
          <a:xfrm>
            <a:off x="1089839" y="4055427"/>
            <a:ext cx="3337067" cy="1323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u="sng" dirty="0">
                <a:latin typeface="Calibri" panose="020F0502020204030204" pitchFamily="34" charset="0"/>
              </a:rPr>
              <a:t>Start Here</a:t>
            </a:r>
          </a:p>
          <a:p>
            <a:r>
              <a:rPr lang="en-US" sz="2667" dirty="0">
                <a:latin typeface="Calibri" panose="020F0502020204030204" pitchFamily="34" charset="0"/>
              </a:rPr>
              <a:t>No return yet</a:t>
            </a:r>
          </a:p>
          <a:p>
            <a:r>
              <a:rPr lang="en-US" sz="2667" dirty="0">
                <a:latin typeface="Calibri" panose="020F0502020204030204" pitchFamily="34" charset="0"/>
              </a:rPr>
              <a:t>Earned zero dollars, $0</a:t>
            </a:r>
            <a:endParaRPr lang="en-US" sz="26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275790" y="277416"/>
            <a:ext cx="547733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Another way to look at it…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009FF-ADED-49E1-96E7-426F66F875D8}"/>
              </a:ext>
            </a:extLst>
          </p:cNvPr>
          <p:cNvSpPr>
            <a:spLocks noChangeAspect="1"/>
          </p:cNvSpPr>
          <p:nvPr/>
        </p:nvSpPr>
        <p:spPr>
          <a:xfrm>
            <a:off x="1574799" y="3543381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206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Golden Rules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F64696-8FEA-4C0E-B988-86853A9471D6}"/>
              </a:ext>
            </a:extLst>
          </p:cNvPr>
          <p:cNvSpPr txBox="1"/>
          <p:nvPr/>
        </p:nvSpPr>
        <p:spPr>
          <a:xfrm>
            <a:off x="233354" y="1030861"/>
            <a:ext cx="11725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Whenever possible, use modeling to predict a </a:t>
            </a:r>
            <a:r>
              <a:rPr lang="en-US" sz="3600" b="1" u="sng" dirty="0"/>
              <a:t>discrete</a:t>
            </a:r>
            <a:r>
              <a:rPr lang="en-US" sz="3600" dirty="0"/>
              <a:t> random variable as opposed to continuous. A binary </a:t>
            </a:r>
            <a:r>
              <a:rPr lang="en-US" sz="3600" dirty="0" err="1"/>
              <a:t>rv</a:t>
            </a:r>
            <a:r>
              <a:rPr lang="en-US" sz="3600" dirty="0"/>
              <a:t> is even better. 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It’s usually better to add information to a model (additional features, variables) vs. tweaking the model.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Do it with limit orders… </a:t>
            </a:r>
            <a:r>
              <a:rPr lang="en-US" sz="3600" i="1" dirty="0"/>
              <a:t>not </a:t>
            </a:r>
            <a:r>
              <a:rPr lang="en-US" sz="3600" dirty="0"/>
              <a:t>market orders.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Asset allocation is </a:t>
            </a:r>
            <a:r>
              <a:rPr lang="en-US" sz="3600" i="1" dirty="0"/>
              <a:t>at least</a:t>
            </a:r>
            <a:r>
              <a:rPr lang="en-US" sz="3600" dirty="0"/>
              <a:t> as important as strategies.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3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275790" y="277416"/>
            <a:ext cx="547733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Another way to look at it…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009FF-ADED-49E1-96E7-426F66F875D8}"/>
              </a:ext>
            </a:extLst>
          </p:cNvPr>
          <p:cNvSpPr>
            <a:spLocks noChangeAspect="1"/>
          </p:cNvSpPr>
          <p:nvPr/>
        </p:nvSpPr>
        <p:spPr>
          <a:xfrm>
            <a:off x="1574799" y="3543381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ABEF9-42F9-4A91-9476-CEB992594075}"/>
              </a:ext>
            </a:extLst>
          </p:cNvPr>
          <p:cNvSpPr/>
          <p:nvPr/>
        </p:nvSpPr>
        <p:spPr>
          <a:xfrm>
            <a:off x="1574799" y="3937080"/>
            <a:ext cx="32252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</a:rPr>
              <a:t>0</a:t>
            </a:r>
            <a:endParaRPr lang="en-US" sz="2133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A7EA43-B2FE-49BF-9CD5-E5B4C2040998}"/>
              </a:ext>
            </a:extLst>
          </p:cNvPr>
          <p:cNvCxnSpPr>
            <a:stCxn id="10" idx="6"/>
          </p:cNvCxnSpPr>
          <p:nvPr/>
        </p:nvCxnSpPr>
        <p:spPr>
          <a:xfrm flipV="1">
            <a:off x="1968499" y="3740230"/>
            <a:ext cx="5753101" cy="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8663E90-3D1E-4A70-853D-AE145BD10F60}"/>
              </a:ext>
            </a:extLst>
          </p:cNvPr>
          <p:cNvSpPr>
            <a:spLocks noChangeAspect="1"/>
          </p:cNvSpPr>
          <p:nvPr/>
        </p:nvSpPr>
        <p:spPr>
          <a:xfrm>
            <a:off x="7721601" y="3546635"/>
            <a:ext cx="393700" cy="39370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7D0E9-501E-45DE-985F-B7FFBE703053}"/>
              </a:ext>
            </a:extLst>
          </p:cNvPr>
          <p:cNvSpPr/>
          <p:nvPr/>
        </p:nvSpPr>
        <p:spPr>
          <a:xfrm>
            <a:off x="7409548" y="4138216"/>
            <a:ext cx="3572838" cy="10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</a:rPr>
              <a:t>End of Q1</a:t>
            </a:r>
          </a:p>
          <a:p>
            <a:r>
              <a:rPr lang="en-US" sz="2133" dirty="0">
                <a:latin typeface="Calibri" panose="020F0502020204030204" pitchFamily="34" charset="0"/>
              </a:rPr>
              <a:t>Earned +25</a:t>
            </a:r>
          </a:p>
          <a:p>
            <a:r>
              <a:rPr lang="en-US" sz="2133" b="1" dirty="0">
                <a:latin typeface="Calibri" panose="020F0502020204030204" pitchFamily="34" charset="0"/>
              </a:rPr>
              <a:t>Up by factor of 1 + 0.25 = 1.25</a:t>
            </a:r>
            <a:endParaRPr lang="en-US" sz="2133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64933-6454-469D-9327-F90233CBA12A}"/>
              </a:ext>
            </a:extLst>
          </p:cNvPr>
          <p:cNvSpPr/>
          <p:nvPr/>
        </p:nvSpPr>
        <p:spPr>
          <a:xfrm>
            <a:off x="7409548" y="1660009"/>
            <a:ext cx="2840842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i="1" dirty="0" err="1">
                <a:latin typeface="Calibri" panose="020F0502020204030204" pitchFamily="34" charset="0"/>
              </a:rPr>
              <a:t>r</a:t>
            </a:r>
            <a:r>
              <a:rPr lang="en-US" sz="3733" i="1" baseline="-25000" dirty="0" err="1">
                <a:latin typeface="Calibri" panose="020F0502020204030204" pitchFamily="34" charset="0"/>
              </a:rPr>
              <a:t>n</a:t>
            </a:r>
            <a:r>
              <a:rPr lang="en-US" sz="3733" i="1" baseline="-25000" dirty="0">
                <a:latin typeface="Calibri" panose="020F0502020204030204" pitchFamily="34" charset="0"/>
              </a:rPr>
              <a:t>=1 </a:t>
            </a:r>
            <a:r>
              <a:rPr lang="en-US" sz="3733" dirty="0">
                <a:latin typeface="Calibri" panose="020F0502020204030204" pitchFamily="34" charset="0"/>
              </a:rPr>
              <a:t>= 25%/</a:t>
            </a:r>
            <a:r>
              <a:rPr lang="en-US" sz="3733" dirty="0" err="1">
                <a:latin typeface="Calibri" panose="020F0502020204030204" pitchFamily="34" charset="0"/>
              </a:rPr>
              <a:t>qtr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6455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2175C7-A664-435A-848E-BAA8B32A9D35}"/>
              </a:ext>
            </a:extLst>
          </p:cNvPr>
          <p:cNvSpPr/>
          <p:nvPr/>
        </p:nvSpPr>
        <p:spPr>
          <a:xfrm>
            <a:off x="4801467" y="2242018"/>
            <a:ext cx="3984555" cy="2373964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275790" y="277416"/>
            <a:ext cx="547733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Another way to look at it…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009FF-ADED-49E1-96E7-426F66F875D8}"/>
              </a:ext>
            </a:extLst>
          </p:cNvPr>
          <p:cNvSpPr>
            <a:spLocks noChangeAspect="1"/>
          </p:cNvSpPr>
          <p:nvPr/>
        </p:nvSpPr>
        <p:spPr>
          <a:xfrm>
            <a:off x="4614071" y="4419137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ABEF9-42F9-4A91-9476-CEB992594075}"/>
              </a:ext>
            </a:extLst>
          </p:cNvPr>
          <p:cNvSpPr/>
          <p:nvPr/>
        </p:nvSpPr>
        <p:spPr>
          <a:xfrm>
            <a:off x="4613168" y="4890861"/>
            <a:ext cx="38514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</a:rPr>
              <a:t>0</a:t>
            </a:r>
            <a:endParaRPr lang="en-US" sz="2133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A7EA43-B2FE-49BF-9CD5-E5B4C204099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007771" y="4615987"/>
            <a:ext cx="3562351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6ECAB4-EF07-41DF-AC37-8C95D1245981}"/>
              </a:ext>
            </a:extLst>
          </p:cNvPr>
          <p:cNvSpPr>
            <a:spLocks noChangeAspect="1"/>
          </p:cNvSpPr>
          <p:nvPr/>
        </p:nvSpPr>
        <p:spPr>
          <a:xfrm>
            <a:off x="8563771" y="4432909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94229-1DF7-4A9C-8635-6D49C263306B}"/>
              </a:ext>
            </a:extLst>
          </p:cNvPr>
          <p:cNvSpPr/>
          <p:nvPr/>
        </p:nvSpPr>
        <p:spPr>
          <a:xfrm>
            <a:off x="8400001" y="4890862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1.25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A8F032-D8A7-4E16-92D3-4EC12DF3C57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810921" y="2462264"/>
            <a:ext cx="0" cy="1956872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D2AA4-C705-4AAD-9ABE-F931A00F66AA}"/>
              </a:ext>
            </a:extLst>
          </p:cNvPr>
          <p:cNvSpPr/>
          <p:nvPr/>
        </p:nvSpPr>
        <p:spPr>
          <a:xfrm>
            <a:off x="482846" y="1928025"/>
            <a:ext cx="3918573" cy="10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133" dirty="0">
                <a:latin typeface="Calibri" panose="020F0502020204030204" pitchFamily="34" charset="0"/>
              </a:rPr>
              <a:t>End of Q2</a:t>
            </a:r>
          </a:p>
          <a:p>
            <a:pPr algn="r"/>
            <a:r>
              <a:rPr lang="en-US" sz="2133" dirty="0">
                <a:latin typeface="Calibri" panose="020F0502020204030204" pitchFamily="34" charset="0"/>
              </a:rPr>
              <a:t>Lost 20%</a:t>
            </a:r>
          </a:p>
          <a:p>
            <a:pPr algn="r"/>
            <a:r>
              <a:rPr lang="en-US" sz="2133" b="1" dirty="0">
                <a:latin typeface="Calibri" panose="020F0502020204030204" pitchFamily="34" charset="0"/>
              </a:rPr>
              <a:t>Down by factor of 1 – 0.20 = 0.80</a:t>
            </a:r>
            <a:endParaRPr lang="en-US" sz="2133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4CBF5-2898-4006-8D1F-A51D5B25B0A4}"/>
              </a:ext>
            </a:extLst>
          </p:cNvPr>
          <p:cNvSpPr>
            <a:spLocks noChangeAspect="1"/>
          </p:cNvSpPr>
          <p:nvPr/>
        </p:nvSpPr>
        <p:spPr>
          <a:xfrm>
            <a:off x="4598267" y="2026129"/>
            <a:ext cx="393700" cy="39370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755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2175C7-A664-435A-848E-BAA8B32A9D35}"/>
              </a:ext>
            </a:extLst>
          </p:cNvPr>
          <p:cNvSpPr/>
          <p:nvPr/>
        </p:nvSpPr>
        <p:spPr>
          <a:xfrm>
            <a:off x="4103723" y="2038818"/>
            <a:ext cx="3984555" cy="2373964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275790" y="277416"/>
            <a:ext cx="547733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Another way to look at it…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009FF-ADED-49E1-96E7-426F66F875D8}"/>
              </a:ext>
            </a:extLst>
          </p:cNvPr>
          <p:cNvSpPr>
            <a:spLocks noChangeAspect="1"/>
          </p:cNvSpPr>
          <p:nvPr/>
        </p:nvSpPr>
        <p:spPr>
          <a:xfrm>
            <a:off x="3916327" y="4215937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ABEF9-42F9-4A91-9476-CEB992594075}"/>
              </a:ext>
            </a:extLst>
          </p:cNvPr>
          <p:cNvSpPr/>
          <p:nvPr/>
        </p:nvSpPr>
        <p:spPr>
          <a:xfrm>
            <a:off x="3915424" y="4687661"/>
            <a:ext cx="38514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</a:rPr>
              <a:t>0</a:t>
            </a:r>
            <a:endParaRPr lang="en-US" sz="2133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A7EA43-B2FE-49BF-9CD5-E5B4C204099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310027" y="4412787"/>
            <a:ext cx="3562351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6ECAB4-EF07-41DF-AC37-8C95D1245981}"/>
              </a:ext>
            </a:extLst>
          </p:cNvPr>
          <p:cNvSpPr>
            <a:spLocks noChangeAspect="1"/>
          </p:cNvSpPr>
          <p:nvPr/>
        </p:nvSpPr>
        <p:spPr>
          <a:xfrm>
            <a:off x="7866027" y="4229709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94229-1DF7-4A9C-8635-6D49C263306B}"/>
              </a:ext>
            </a:extLst>
          </p:cNvPr>
          <p:cNvSpPr/>
          <p:nvPr/>
        </p:nvSpPr>
        <p:spPr>
          <a:xfrm>
            <a:off x="7702257" y="4687662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1.25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A8F032-D8A7-4E16-92D3-4EC12DF3C57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3177" y="2259064"/>
            <a:ext cx="0" cy="195687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AF4E491-C768-47AB-9B32-7706A8829E36}"/>
              </a:ext>
            </a:extLst>
          </p:cNvPr>
          <p:cNvSpPr/>
          <p:nvPr/>
        </p:nvSpPr>
        <p:spPr>
          <a:xfrm>
            <a:off x="3197863" y="1854201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0.80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199514-DCB1-4DE5-8897-FBF906C48BBD}"/>
              </a:ext>
            </a:extLst>
          </p:cNvPr>
          <p:cNvSpPr>
            <a:spLocks noChangeAspect="1"/>
          </p:cNvSpPr>
          <p:nvPr/>
        </p:nvSpPr>
        <p:spPr>
          <a:xfrm>
            <a:off x="3906873" y="1854201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C0B42-FEDE-4559-BC8B-C838B566AC14}"/>
              </a:ext>
            </a:extLst>
          </p:cNvPr>
          <p:cNvSpPr/>
          <p:nvPr/>
        </p:nvSpPr>
        <p:spPr>
          <a:xfrm>
            <a:off x="5444439" y="2426526"/>
            <a:ext cx="1560042" cy="120032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AREA is</a:t>
            </a:r>
          </a:p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0.80 x 1.25</a:t>
            </a:r>
          </a:p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66341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2175C7-A664-435A-848E-BAA8B32A9D35}"/>
              </a:ext>
            </a:extLst>
          </p:cNvPr>
          <p:cNvSpPr/>
          <p:nvPr/>
        </p:nvSpPr>
        <p:spPr>
          <a:xfrm>
            <a:off x="1086280" y="2242018"/>
            <a:ext cx="3984555" cy="2373964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275790" y="277416"/>
            <a:ext cx="547733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Another way to look at it…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4E491-C768-47AB-9B32-7706A8829E36}"/>
              </a:ext>
            </a:extLst>
          </p:cNvPr>
          <p:cNvSpPr/>
          <p:nvPr/>
        </p:nvSpPr>
        <p:spPr>
          <a:xfrm>
            <a:off x="425899" y="3042080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0.80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C0B42-FEDE-4559-BC8B-C838B566AC14}"/>
              </a:ext>
            </a:extLst>
          </p:cNvPr>
          <p:cNvSpPr/>
          <p:nvPr/>
        </p:nvSpPr>
        <p:spPr>
          <a:xfrm>
            <a:off x="2298536" y="2934526"/>
            <a:ext cx="1560042" cy="120032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AREA is</a:t>
            </a:r>
          </a:p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0.80 x 1.25</a:t>
            </a:r>
          </a:p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B6543-CACD-481B-BA73-3390D3847B72}"/>
              </a:ext>
            </a:extLst>
          </p:cNvPr>
          <p:cNvSpPr/>
          <p:nvPr/>
        </p:nvSpPr>
        <p:spPr>
          <a:xfrm>
            <a:off x="2719834" y="4652956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1.25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F6D09-2A63-4245-9703-C01D3462276F}"/>
              </a:ext>
            </a:extLst>
          </p:cNvPr>
          <p:cNvSpPr/>
          <p:nvPr/>
        </p:nvSpPr>
        <p:spPr>
          <a:xfrm>
            <a:off x="8443911" y="1688041"/>
            <a:ext cx="3084576" cy="3084576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C858C-5394-4177-918D-5BC636450FF2}"/>
              </a:ext>
            </a:extLst>
          </p:cNvPr>
          <p:cNvSpPr/>
          <p:nvPr/>
        </p:nvSpPr>
        <p:spPr>
          <a:xfrm>
            <a:off x="5436951" y="2019740"/>
            <a:ext cx="2880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Square of same area 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‘evens out’ contributions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from each quarter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7D9C-2472-44DA-BDA1-B5F6DBA96D42}"/>
              </a:ext>
            </a:extLst>
          </p:cNvPr>
          <p:cNvSpPr>
            <a:spLocks noChangeAspect="1"/>
          </p:cNvSpPr>
          <p:nvPr/>
        </p:nvSpPr>
        <p:spPr>
          <a:xfrm>
            <a:off x="904875" y="4386863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F5E8F7-C9F2-4502-BD16-F62137FF3B20}"/>
              </a:ext>
            </a:extLst>
          </p:cNvPr>
          <p:cNvSpPr>
            <a:spLocks noChangeAspect="1"/>
          </p:cNvSpPr>
          <p:nvPr/>
        </p:nvSpPr>
        <p:spPr>
          <a:xfrm>
            <a:off x="4881561" y="4378918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D5CB49-4D94-4CAF-B103-DD9E75E128A0}"/>
              </a:ext>
            </a:extLst>
          </p:cNvPr>
          <p:cNvSpPr>
            <a:spLocks noChangeAspect="1"/>
          </p:cNvSpPr>
          <p:nvPr/>
        </p:nvSpPr>
        <p:spPr>
          <a:xfrm>
            <a:off x="904875" y="2045167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9D2FEB-62E2-44A0-94BF-A4FBB1381903}"/>
              </a:ext>
            </a:extLst>
          </p:cNvPr>
          <p:cNvCxnSpPr>
            <a:cxnSpLocks/>
          </p:cNvCxnSpPr>
          <p:nvPr/>
        </p:nvCxnSpPr>
        <p:spPr>
          <a:xfrm>
            <a:off x="1298575" y="4613868"/>
            <a:ext cx="3562351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DAD1ED-4A73-4BED-8DF4-DF9F7CAB5827}"/>
              </a:ext>
            </a:extLst>
          </p:cNvPr>
          <p:cNvCxnSpPr>
            <a:cxnSpLocks/>
          </p:cNvCxnSpPr>
          <p:nvPr/>
        </p:nvCxnSpPr>
        <p:spPr>
          <a:xfrm flipV="1">
            <a:off x="1101725" y="2460145"/>
            <a:ext cx="0" cy="195687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5B7F14F-E2C6-4E8B-A4A8-80D24B66C5A0}"/>
              </a:ext>
            </a:extLst>
          </p:cNvPr>
          <p:cNvSpPr>
            <a:spLocks noChangeAspect="1"/>
          </p:cNvSpPr>
          <p:nvPr/>
        </p:nvSpPr>
        <p:spPr>
          <a:xfrm>
            <a:off x="8263958" y="4535085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CAA462-5040-433B-B63B-10F392B6A75D}"/>
              </a:ext>
            </a:extLst>
          </p:cNvPr>
          <p:cNvSpPr>
            <a:spLocks noChangeAspect="1"/>
          </p:cNvSpPr>
          <p:nvPr/>
        </p:nvSpPr>
        <p:spPr>
          <a:xfrm>
            <a:off x="11331637" y="4558243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9D35F2-6BAF-4A90-9D39-E4EAA8D2C1A4}"/>
              </a:ext>
            </a:extLst>
          </p:cNvPr>
          <p:cNvSpPr/>
          <p:nvPr/>
        </p:nvSpPr>
        <p:spPr>
          <a:xfrm>
            <a:off x="6096000" y="3628415"/>
            <a:ext cx="1304544" cy="646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4D136-0EB6-4A13-BF15-31F2D20A5FC2}"/>
              </a:ext>
            </a:extLst>
          </p:cNvPr>
          <p:cNvSpPr/>
          <p:nvPr/>
        </p:nvSpPr>
        <p:spPr>
          <a:xfrm>
            <a:off x="9750964" y="477261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932D5-234B-47E7-87BF-6EC345AA1A85}"/>
              </a:ext>
            </a:extLst>
          </p:cNvPr>
          <p:cNvSpPr/>
          <p:nvPr/>
        </p:nvSpPr>
        <p:spPr>
          <a:xfrm>
            <a:off x="11618892" y="281996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</a:t>
            </a: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657401-9B79-4159-AA96-95469DC99CF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657657" y="4755094"/>
            <a:ext cx="2673979" cy="1752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D357DB-E821-46E4-9DF9-7A68DF69F109}"/>
              </a:ext>
            </a:extLst>
          </p:cNvPr>
          <p:cNvSpPr/>
          <p:nvPr/>
        </p:nvSpPr>
        <p:spPr>
          <a:xfrm>
            <a:off x="298236" y="5575179"/>
            <a:ext cx="65014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Length of a side of square = 1 (factor)</a:t>
            </a:r>
          </a:p>
          <a:p>
            <a:r>
              <a:rPr lang="en-US" sz="3200" b="1" dirty="0">
                <a:latin typeface="Calibri" panose="020F0502020204030204" pitchFamily="34" charset="0"/>
              </a:rPr>
              <a:t>Subtract 1 to get %: 1 – 1 = 0</a:t>
            </a:r>
          </a:p>
        </p:txBody>
      </p:sp>
    </p:spTree>
    <p:extLst>
      <p:ext uri="{BB962C8B-B14F-4D97-AF65-F5344CB8AC3E}">
        <p14:creationId xmlns:p14="http://schemas.microsoft.com/office/powerpoint/2010/main" val="97794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275790" y="277416"/>
            <a:ext cx="521168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 another dimension…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4E491-C768-47AB-9B32-7706A8829E36}"/>
              </a:ext>
            </a:extLst>
          </p:cNvPr>
          <p:cNvSpPr/>
          <p:nvPr/>
        </p:nvSpPr>
        <p:spPr>
          <a:xfrm>
            <a:off x="425899" y="3042080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0.80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C0B42-FEDE-4559-BC8B-C838B566AC14}"/>
              </a:ext>
            </a:extLst>
          </p:cNvPr>
          <p:cNvSpPr/>
          <p:nvPr/>
        </p:nvSpPr>
        <p:spPr>
          <a:xfrm>
            <a:off x="2394218" y="2346810"/>
            <a:ext cx="23871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is</a:t>
            </a:r>
          </a:p>
          <a:p>
            <a:pPr algn="ctr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0.80 x 1.25 x 1.25</a:t>
            </a:r>
          </a:p>
          <a:p>
            <a:pPr algn="ctr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B6543-CACD-481B-BA73-3390D3847B72}"/>
              </a:ext>
            </a:extLst>
          </p:cNvPr>
          <p:cNvSpPr/>
          <p:nvPr/>
        </p:nvSpPr>
        <p:spPr>
          <a:xfrm>
            <a:off x="2719834" y="4652956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1.25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7D9C-2472-44DA-BDA1-B5F6DBA96D42}"/>
              </a:ext>
            </a:extLst>
          </p:cNvPr>
          <p:cNvSpPr>
            <a:spLocks noChangeAspect="1"/>
          </p:cNvSpPr>
          <p:nvPr/>
        </p:nvSpPr>
        <p:spPr>
          <a:xfrm>
            <a:off x="904875" y="4386863"/>
            <a:ext cx="3937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F5E8F7-C9F2-4502-BD16-F62137FF3B20}"/>
              </a:ext>
            </a:extLst>
          </p:cNvPr>
          <p:cNvSpPr>
            <a:spLocks noChangeAspect="1"/>
          </p:cNvSpPr>
          <p:nvPr/>
        </p:nvSpPr>
        <p:spPr>
          <a:xfrm>
            <a:off x="4881561" y="4378918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D5CB49-4D94-4CAF-B103-DD9E75E128A0}"/>
              </a:ext>
            </a:extLst>
          </p:cNvPr>
          <p:cNvSpPr>
            <a:spLocks noChangeAspect="1"/>
          </p:cNvSpPr>
          <p:nvPr/>
        </p:nvSpPr>
        <p:spPr>
          <a:xfrm>
            <a:off x="904875" y="2045167"/>
            <a:ext cx="3937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9D2FEB-62E2-44A0-94BF-A4FBB1381903}"/>
              </a:ext>
            </a:extLst>
          </p:cNvPr>
          <p:cNvCxnSpPr>
            <a:cxnSpLocks/>
          </p:cNvCxnSpPr>
          <p:nvPr/>
        </p:nvCxnSpPr>
        <p:spPr>
          <a:xfrm>
            <a:off x="1298575" y="4613868"/>
            <a:ext cx="3562351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DAD1ED-4A73-4BED-8DF4-DF9F7CAB5827}"/>
              </a:ext>
            </a:extLst>
          </p:cNvPr>
          <p:cNvCxnSpPr>
            <a:cxnSpLocks/>
          </p:cNvCxnSpPr>
          <p:nvPr/>
        </p:nvCxnSpPr>
        <p:spPr>
          <a:xfrm flipV="1">
            <a:off x="1101725" y="2460145"/>
            <a:ext cx="0" cy="195687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D357DB-E821-46E4-9DF9-7A68DF69F109}"/>
              </a:ext>
            </a:extLst>
          </p:cNvPr>
          <p:cNvSpPr/>
          <p:nvPr/>
        </p:nvSpPr>
        <p:spPr>
          <a:xfrm>
            <a:off x="298237" y="5575179"/>
            <a:ext cx="66920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Length of a side of cube = 1.07 (factor)</a:t>
            </a:r>
          </a:p>
          <a:p>
            <a:r>
              <a:rPr lang="en-US" sz="3200" b="1" dirty="0">
                <a:latin typeface="Calibri" panose="020F0502020204030204" pitchFamily="34" charset="0"/>
              </a:rPr>
              <a:t>Subtract 1 to get %: 1 – 1 = 1.07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BB7B6D-0F93-4AAF-916A-D2419F2C5544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240920" y="3886201"/>
            <a:ext cx="1248281" cy="55831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A8D5F3F-A732-4A2E-9CB0-45E757A1DEA6}"/>
              </a:ext>
            </a:extLst>
          </p:cNvPr>
          <p:cNvSpPr/>
          <p:nvPr/>
        </p:nvSpPr>
        <p:spPr>
          <a:xfrm rot="20109487">
            <a:off x="1410142" y="3725385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1.25</a:t>
            </a:r>
            <a:endParaRPr lang="en-US" sz="2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627E9A-3E8B-4F8E-A08C-0FEF14177593}"/>
              </a:ext>
            </a:extLst>
          </p:cNvPr>
          <p:cNvSpPr>
            <a:spLocks noChangeAspect="1"/>
          </p:cNvSpPr>
          <p:nvPr/>
        </p:nvSpPr>
        <p:spPr>
          <a:xfrm>
            <a:off x="2489201" y="3550157"/>
            <a:ext cx="393700" cy="39370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6F40C1-9328-4A8C-A87F-A119F5447502}"/>
              </a:ext>
            </a:extLst>
          </p:cNvPr>
          <p:cNvCxnSpPr>
            <a:cxnSpLocks/>
          </p:cNvCxnSpPr>
          <p:nvPr/>
        </p:nvCxnSpPr>
        <p:spPr>
          <a:xfrm>
            <a:off x="4946089" y="2242017"/>
            <a:ext cx="0" cy="2371852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565B9C-B7CB-4067-A9B2-C2A61B8B3FC4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1298575" y="2212201"/>
            <a:ext cx="3647515" cy="29817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DBD5B8-62ED-48CC-8F3D-3BE585C76AA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682875" y="1655097"/>
            <a:ext cx="3176" cy="1895060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ECBC2-5497-4108-ADD7-57EABA5496B7}"/>
              </a:ext>
            </a:extLst>
          </p:cNvPr>
          <p:cNvCxnSpPr>
            <a:cxnSpLocks/>
          </p:cNvCxnSpPr>
          <p:nvPr/>
        </p:nvCxnSpPr>
        <p:spPr>
          <a:xfrm>
            <a:off x="2719834" y="1496347"/>
            <a:ext cx="3634529" cy="20144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9CF669-C37D-47FB-879C-E91B7876848F}"/>
              </a:ext>
            </a:extLst>
          </p:cNvPr>
          <p:cNvCxnSpPr>
            <a:cxnSpLocks/>
          </p:cNvCxnSpPr>
          <p:nvPr/>
        </p:nvCxnSpPr>
        <p:spPr>
          <a:xfrm flipV="1">
            <a:off x="5106082" y="1520531"/>
            <a:ext cx="1248281" cy="55831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3BD5D0-4F5C-414F-AA94-2CA89A830AF3}"/>
              </a:ext>
            </a:extLst>
          </p:cNvPr>
          <p:cNvCxnSpPr>
            <a:cxnSpLocks/>
          </p:cNvCxnSpPr>
          <p:nvPr/>
        </p:nvCxnSpPr>
        <p:spPr>
          <a:xfrm flipV="1">
            <a:off x="1269098" y="1520531"/>
            <a:ext cx="1248281" cy="55831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E9FC6B-A816-468C-92F0-966D410ED12D}"/>
              </a:ext>
            </a:extLst>
          </p:cNvPr>
          <p:cNvCxnSpPr>
            <a:cxnSpLocks/>
          </p:cNvCxnSpPr>
          <p:nvPr/>
        </p:nvCxnSpPr>
        <p:spPr>
          <a:xfrm>
            <a:off x="2903685" y="3744610"/>
            <a:ext cx="3455700" cy="29615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5B25D4-6EF0-4F57-A2F0-F96B9DD1C551}"/>
              </a:ext>
            </a:extLst>
          </p:cNvPr>
          <p:cNvCxnSpPr>
            <a:cxnSpLocks/>
          </p:cNvCxnSpPr>
          <p:nvPr/>
        </p:nvCxnSpPr>
        <p:spPr>
          <a:xfrm>
            <a:off x="6359384" y="1575050"/>
            <a:ext cx="0" cy="2199175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A9B15F-7573-4E5F-8FC1-B3C180BE4B07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217605" y="3774224"/>
            <a:ext cx="1141780" cy="66234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45A6FEF-A62F-4223-BC99-D50B7F1662BC}"/>
              </a:ext>
            </a:extLst>
          </p:cNvPr>
          <p:cNvSpPr/>
          <p:nvPr/>
        </p:nvSpPr>
        <p:spPr>
          <a:xfrm>
            <a:off x="5730222" y="4466188"/>
            <a:ext cx="1536831" cy="646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B03F67-84FD-4641-ABA9-41879B98D6EC}"/>
              </a:ext>
            </a:extLst>
          </p:cNvPr>
          <p:cNvSpPr/>
          <p:nvPr/>
        </p:nvSpPr>
        <p:spPr>
          <a:xfrm>
            <a:off x="6478119" y="2577485"/>
            <a:ext cx="33823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Even out sides,</a:t>
            </a:r>
          </a:p>
          <a:p>
            <a:r>
              <a:rPr lang="en-US" sz="2400" dirty="0"/>
              <a:t>Equivalent volume cube…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7C8AB0E7-E7ED-484B-8C65-60B8CA414958}"/>
              </a:ext>
            </a:extLst>
          </p:cNvPr>
          <p:cNvSpPr/>
          <p:nvPr/>
        </p:nvSpPr>
        <p:spPr>
          <a:xfrm>
            <a:off x="8422573" y="3452448"/>
            <a:ext cx="2438400" cy="2438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0C4F4-CE8D-44A6-AF77-7E6079104FE9}"/>
              </a:ext>
            </a:extLst>
          </p:cNvPr>
          <p:cNvSpPr/>
          <p:nvPr/>
        </p:nvSpPr>
        <p:spPr>
          <a:xfrm>
            <a:off x="9041151" y="5923992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1.07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18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9E096-54F4-48E1-808B-0131E0D5D36D}"/>
              </a:ext>
            </a:extLst>
          </p:cNvPr>
          <p:cNvSpPr/>
          <p:nvPr/>
        </p:nvSpPr>
        <p:spPr>
          <a:xfrm>
            <a:off x="5167316" y="203181"/>
            <a:ext cx="2637260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…And so on.</a:t>
            </a:r>
            <a:endParaRPr lang="en-US" sz="3733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8BC5FE-996E-4443-9DED-CA4EC08C80C3}"/>
                  </a:ext>
                </a:extLst>
              </p:cNvPr>
              <p:cNvSpPr txBox="1"/>
              <p:nvPr/>
            </p:nvSpPr>
            <p:spPr>
              <a:xfrm>
                <a:off x="890210" y="3081127"/>
                <a:ext cx="10401905" cy="695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33" i="1">
                          <a:latin typeface="Cambria Math" panose="02040503050406030204" pitchFamily="18" charset="0"/>
                        </a:rPr>
                        <m:t>𝐺𝑀𝑅𝑅</m:t>
                      </m:r>
                      <m:r>
                        <a:rPr lang="en-US" sz="3733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733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733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ctrlPr>
                                <a:rPr lang="en-US" sz="37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37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37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733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37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3733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8BC5FE-996E-4443-9DED-CA4EC08C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0" y="3081127"/>
                <a:ext cx="10401905" cy="695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1C61FFFF-1767-4AC6-9326-451F30460996}"/>
              </a:ext>
            </a:extLst>
          </p:cNvPr>
          <p:cNvSpPr/>
          <p:nvPr/>
        </p:nvSpPr>
        <p:spPr>
          <a:xfrm>
            <a:off x="747101" y="1642154"/>
            <a:ext cx="109623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dirty="0">
                <a:solidFill>
                  <a:schemeClr val="accent1"/>
                </a:solidFill>
                <a:latin typeface="Calibri"/>
                <a:sym typeface="Calibri"/>
              </a:rPr>
              <a:t>By “</a:t>
            </a:r>
            <a:r>
              <a:rPr lang="en-US" sz="3733" dirty="0">
                <a:solidFill>
                  <a:schemeClr val="accent3"/>
                </a:solidFill>
                <a:latin typeface="Calibri"/>
                <a:sym typeface="Calibri"/>
              </a:rPr>
              <a:t>averaging geometrically</a:t>
            </a:r>
            <a:r>
              <a:rPr lang="en-US" sz="3733" dirty="0">
                <a:solidFill>
                  <a:schemeClr val="accent1"/>
                </a:solidFill>
                <a:latin typeface="Calibri"/>
                <a:sym typeface="Calibri"/>
              </a:rPr>
              <a:t>” in this way, we arrive at…  </a:t>
            </a:r>
            <a:endParaRPr lang="en-US" sz="3733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11B1B-C0CB-429F-897F-A419B505577A}"/>
              </a:ext>
            </a:extLst>
          </p:cNvPr>
          <p:cNvSpPr/>
          <p:nvPr/>
        </p:nvSpPr>
        <p:spPr>
          <a:xfrm>
            <a:off x="3608795" y="4251480"/>
            <a:ext cx="541276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>
                <a:solidFill>
                  <a:schemeClr val="accent6"/>
                </a:solidFill>
                <a:latin typeface="Calibri"/>
                <a:sym typeface="Calibri"/>
              </a:rPr>
              <a:t>The Geometric Mean Rate of Return!</a:t>
            </a:r>
            <a:endParaRPr lang="en-US" sz="2667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EE1A31A-899B-CA4D-AB1D-2C31A19C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Portfolio Space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The Foundation of Financial Risk Analysis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BAADA29-0A82-E548-BC13-83076A92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0" y="1796337"/>
            <a:ext cx="6939457" cy="3290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Over a defined holding period, for any asset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2"/>
                </a:solidFill>
              </a:rPr>
              <a:t>Expected Return</a:t>
            </a:r>
            <a:r>
              <a:rPr lang="en-US" dirty="0"/>
              <a:t>: the % return that you believe is the </a:t>
            </a:r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likely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be observed at the end of the holding period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2"/>
                </a:solidFill>
              </a:rPr>
              <a:t>Expected Risk</a:t>
            </a:r>
            <a:r>
              <a:rPr lang="en-US" b="1" dirty="0"/>
              <a:t>: </a:t>
            </a:r>
            <a:r>
              <a:rPr lang="en-US" dirty="0"/>
              <a:t>a calculated number that quantifies how uncertain you are of actually realizing the expected return</a:t>
            </a:r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08B6B7-89B6-3E4B-8F1C-CCE215E98065}"/>
              </a:ext>
            </a:extLst>
          </p:cNvPr>
          <p:cNvGrpSpPr/>
          <p:nvPr/>
        </p:nvGrpSpPr>
        <p:grpSpPr>
          <a:xfrm>
            <a:off x="1242521" y="2462094"/>
            <a:ext cx="2042471" cy="1440927"/>
            <a:chOff x="1242521" y="2462094"/>
            <a:chExt cx="2042471" cy="144092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12662D-736D-434C-8F90-C026F1D7F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6619" y="3524648"/>
              <a:ext cx="378373" cy="378373"/>
            </a:xfrm>
            <a:prstGeom prst="ellipse">
              <a:avLst/>
            </a:prstGeom>
            <a:ln w="19050">
              <a:solidFill>
                <a:srgbClr val="A88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8AC3FC-9D05-C648-8455-FED41B41FCC9}"/>
                </a:ext>
              </a:extLst>
            </p:cNvPr>
            <p:cNvSpPr/>
            <p:nvPr/>
          </p:nvSpPr>
          <p:spPr>
            <a:xfrm>
              <a:off x="1242521" y="2462094"/>
              <a:ext cx="129824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An Asset</a:t>
              </a:r>
            </a:p>
            <a:p>
              <a:r>
                <a:rPr lang="en-US" sz="2400" dirty="0"/>
                <a:t>(a stock)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62E2E62-5CC6-E240-BD8E-A284E82AF42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891642" y="3293091"/>
              <a:ext cx="885765" cy="33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28A39A-AA72-A742-AACB-467BA6691972}"/>
              </a:ext>
            </a:extLst>
          </p:cNvPr>
          <p:cNvGrpSpPr/>
          <p:nvPr/>
        </p:nvGrpSpPr>
        <p:grpSpPr>
          <a:xfrm>
            <a:off x="236490" y="1986456"/>
            <a:ext cx="10452531" cy="4352387"/>
            <a:chOff x="236490" y="1986456"/>
            <a:chExt cx="10452531" cy="435238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7E89876-9354-2245-AF49-F03AF9F80BF1}"/>
                </a:ext>
              </a:extLst>
            </p:cNvPr>
            <p:cNvCxnSpPr/>
            <p:nvPr/>
          </p:nvCxnSpPr>
          <p:spPr>
            <a:xfrm flipV="1">
              <a:off x="838200" y="1986456"/>
              <a:ext cx="0" cy="36672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08B21CC-0649-5A4E-ACEE-734199914D6D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653691"/>
              <a:ext cx="985082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457C6F-6EE5-364D-8B83-79C38FA839E8}"/>
                </a:ext>
              </a:extLst>
            </p:cNvPr>
            <p:cNvSpPr/>
            <p:nvPr/>
          </p:nvSpPr>
          <p:spPr>
            <a:xfrm>
              <a:off x="5695293" y="5815623"/>
              <a:ext cx="7906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</a:rPr>
                <a:t>Risk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D6C4D3-49CE-8246-ACCE-3AA3DBEEAB04}"/>
                </a:ext>
              </a:extLst>
            </p:cNvPr>
            <p:cNvSpPr/>
            <p:nvPr/>
          </p:nvSpPr>
          <p:spPr>
            <a:xfrm rot="16200000">
              <a:off x="-100943" y="3452224"/>
              <a:ext cx="1198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</a:rPr>
                <a:t>Return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5254D8-FDAA-FB43-B302-87E89A5AD807}"/>
              </a:ext>
            </a:extLst>
          </p:cNvPr>
          <p:cNvSpPr txBox="1"/>
          <p:nvPr/>
        </p:nvSpPr>
        <p:spPr>
          <a:xfrm>
            <a:off x="994598" y="482785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interest paid by US Govt. on short-term borrowing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41642-4866-9740-8FFE-6B70485A7FD0}"/>
              </a:ext>
            </a:extLst>
          </p:cNvPr>
          <p:cNvSpPr/>
          <p:nvPr/>
        </p:nvSpPr>
        <p:spPr>
          <a:xfrm>
            <a:off x="462455" y="599118"/>
            <a:ext cx="1126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return can I get if I am willing to accept 0% volatility of return risk?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84A6E-8935-5642-89FA-162DE6E483CA}"/>
              </a:ext>
            </a:extLst>
          </p:cNvPr>
          <p:cNvSpPr/>
          <p:nvPr/>
        </p:nvSpPr>
        <p:spPr>
          <a:xfrm>
            <a:off x="2541286" y="2834431"/>
            <a:ext cx="7422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Answer</a:t>
            </a: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the </a:t>
            </a:r>
            <a:r>
              <a:rPr lang="en-US" sz="3600" b="1" dirty="0">
                <a:solidFill>
                  <a:schemeClr val="accent6"/>
                </a:solidFill>
              </a:rPr>
              <a:t>RISK-FREE</a:t>
            </a: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rate of return.</a:t>
            </a:r>
          </a:p>
        </p:txBody>
      </p:sp>
    </p:spTree>
    <p:extLst>
      <p:ext uri="{BB962C8B-B14F-4D97-AF65-F5344CB8AC3E}">
        <p14:creationId xmlns:p14="http://schemas.microsoft.com/office/powerpoint/2010/main" val="10376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Assumption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Investors are Risk Averse and Profit Maximizing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375"/>
            <a:ext cx="10515600" cy="4176546"/>
          </a:xfrm>
        </p:spPr>
        <p:txBody>
          <a:bodyPr>
            <a:normAutofit/>
          </a:bodyPr>
          <a:lstStyle/>
          <a:p>
            <a:r>
              <a:rPr lang="en-US" dirty="0"/>
              <a:t>Between two assets with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</a:t>
            </a:r>
            <a:r>
              <a:rPr lang="en-US" dirty="0"/>
              <a:t> forecast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volatility</a:t>
            </a:r>
            <a:r>
              <a:rPr lang="en-US" dirty="0"/>
              <a:t>, investors will choose the one with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higher</a:t>
            </a:r>
            <a:r>
              <a:rPr lang="en-US" dirty="0"/>
              <a:t> expected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/>
              <a:t>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Profit Maximizing</a:t>
            </a:r>
            <a:r>
              <a:rPr lang="en-US" dirty="0"/>
              <a:t>).</a:t>
            </a:r>
          </a:p>
          <a:p>
            <a:r>
              <a:rPr lang="en-US" dirty="0"/>
              <a:t>Between two assets with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</a:t>
            </a:r>
            <a:r>
              <a:rPr lang="en-US" dirty="0"/>
              <a:t> expected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, they will choose the one with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en-US" dirty="0"/>
              <a:t> forecast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volatility</a:t>
            </a:r>
            <a:r>
              <a:rPr lang="en-US" dirty="0"/>
              <a:t>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Risk Averse</a:t>
            </a:r>
            <a:r>
              <a:rPr lang="en-US" dirty="0"/>
              <a:t>). </a:t>
            </a:r>
          </a:p>
          <a:p>
            <a:r>
              <a:rPr lang="en-US" dirty="0"/>
              <a:t>Map </a:t>
            </a:r>
            <a:r>
              <a:rPr lang="en-US" dirty="0">
                <a:solidFill>
                  <a:schemeClr val="accent1"/>
                </a:solidFill>
              </a:rPr>
              <a:t>volatility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/>
                </a:solidFill>
              </a:rPr>
              <a:t>x-axis</a:t>
            </a:r>
            <a:r>
              <a:rPr lang="en-US" dirty="0"/>
              <a:t> (E-W), </a:t>
            </a:r>
            <a:r>
              <a:rPr lang="en-US" dirty="0">
                <a:solidFill>
                  <a:schemeClr val="accent6"/>
                </a:solidFill>
              </a:rPr>
              <a:t>expected return </a:t>
            </a:r>
            <a:r>
              <a:rPr lang="en-US" dirty="0"/>
              <a:t>on the </a:t>
            </a:r>
            <a:r>
              <a:rPr lang="en-US" dirty="0">
                <a:solidFill>
                  <a:schemeClr val="accent6"/>
                </a:solidFill>
              </a:rPr>
              <a:t>y-axis</a:t>
            </a:r>
            <a:r>
              <a:rPr lang="en-US" dirty="0"/>
              <a:t> (N-S). Investors want to be in the “upper left”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>
                <a:solidFill>
                  <a:schemeClr val="accent3"/>
                </a:solidFill>
              </a:rPr>
              <a:t>“Risk-Averse” = “Northwest” Corner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F5D119-9C37-49CD-A1CC-299E2BB14C5B}"/>
              </a:ext>
            </a:extLst>
          </p:cNvPr>
          <p:cNvCxnSpPr/>
          <p:nvPr/>
        </p:nvCxnSpPr>
        <p:spPr>
          <a:xfrm>
            <a:off x="497456" y="169068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0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4" y="326379"/>
            <a:ext cx="11197085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Assumption: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Market Prices are Martingales 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all else being equal</a:t>
            </a:r>
            <a:r>
              <a:rPr lang="en-US" sz="36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497" y="1920895"/>
            <a:ext cx="112588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Definition</a:t>
            </a:r>
            <a:r>
              <a:rPr lang="en-US" sz="2800" b="1" dirty="0"/>
              <a:t>:</a:t>
            </a:r>
          </a:p>
          <a:p>
            <a:pPr algn="ctr"/>
            <a:endParaRPr lang="en-US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3600" dirty="0"/>
              <a:t>The best estimate for the next value is the current value.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47824D-6B17-4036-8F3D-CE0EB8746F96}"/>
              </a:ext>
            </a:extLst>
          </p:cNvPr>
          <p:cNvCxnSpPr/>
          <p:nvPr/>
        </p:nvCxnSpPr>
        <p:spPr>
          <a:xfrm>
            <a:off x="488242" y="1651942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9C1F69-3A43-4717-81A4-584C0930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83" y="3617957"/>
            <a:ext cx="7582633" cy="257478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624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Today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F64696-8FEA-4C0E-B988-86853A9471D6}"/>
              </a:ext>
            </a:extLst>
          </p:cNvPr>
          <p:cNvSpPr txBox="1"/>
          <p:nvPr/>
        </p:nvSpPr>
        <p:spPr>
          <a:xfrm>
            <a:off x="233354" y="1030861"/>
            <a:ext cx="11725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Working with the Refinitiv API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Return Measures &amp; series of returns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Portfolios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Sharpe, Alpha &amp; Beta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r>
              <a:rPr lang="en-US" sz="3600" dirty="0"/>
              <a:t>Blotter -&gt; Ledger -&gt; Evaluate.</a:t>
            </a:r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endParaRPr lang="en-US" sz="3600" dirty="0"/>
          </a:p>
          <a:p>
            <a:pPr>
              <a:buClr>
                <a:schemeClr val="accent6"/>
              </a:buClr>
            </a:pPr>
            <a:r>
              <a:rPr lang="en-US" sz="3600" dirty="0"/>
              <a:t>Next week we start on Python: Dash and “split-apply-combine”</a:t>
            </a:r>
          </a:p>
          <a:p>
            <a:pPr>
              <a:buClr>
                <a:schemeClr val="accent6"/>
              </a:buClr>
            </a:pPr>
            <a:endParaRPr lang="en-US" sz="3600" dirty="0"/>
          </a:p>
          <a:p>
            <a:pPr>
              <a:buClr>
                <a:schemeClr val="accent6"/>
              </a:buClr>
            </a:pPr>
            <a:r>
              <a:rPr lang="en-US" sz="3600"/>
              <a:t>HW Published!</a:t>
            </a:r>
            <a:endParaRPr lang="en-US" sz="3600" dirty="0"/>
          </a:p>
          <a:p>
            <a:pPr marL="742950" indent="-742950">
              <a:buClr>
                <a:schemeClr val="accent6"/>
              </a:buClr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9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864973" y="380207"/>
          <a:ext cx="10503244" cy="560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68217" y="5500985"/>
            <a:ext cx="64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02025" y="3191304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967" y="5980670"/>
            <a:ext cx="40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Standard Deviation of Returns</a:t>
            </a:r>
          </a:p>
        </p:txBody>
      </p:sp>
    </p:spTree>
    <p:extLst>
      <p:ext uri="{BB962C8B-B14F-4D97-AF65-F5344CB8AC3E}">
        <p14:creationId xmlns:p14="http://schemas.microsoft.com/office/powerpoint/2010/main" val="502468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 Maximize </a:t>
            </a:r>
            <a:r>
              <a:rPr lang="en-US" b="1" dirty="0">
                <a:solidFill>
                  <a:schemeClr val="accent3"/>
                </a:solidFill>
              </a:rPr>
              <a:t>Risk-Adjusted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27" y="1688886"/>
            <a:ext cx="11694544" cy="320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First</a:t>
            </a:r>
            <a:r>
              <a:rPr lang="en-US" dirty="0"/>
              <a:t> - Set projected volatility on x-axis, expected return on y-axis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Second</a:t>
            </a:r>
            <a:r>
              <a:rPr lang="en-US" dirty="0"/>
              <a:t> - Locate the “risk-free return point” on graph: </a:t>
            </a:r>
            <a:r>
              <a:rPr lang="en-US" b="1" dirty="0"/>
              <a:t>x = 0</a:t>
            </a:r>
            <a:r>
              <a:rPr lang="en-US" dirty="0"/>
              <a:t>, </a:t>
            </a:r>
            <a:r>
              <a:rPr lang="en-US" b="1" dirty="0"/>
              <a:t>y = risk-free rate</a:t>
            </a:r>
            <a:r>
              <a:rPr lang="en-US" dirty="0"/>
              <a:t> </a:t>
            </a:r>
          </a:p>
          <a:p>
            <a:pPr marL="0" indent="0" algn="r">
              <a:buNone/>
            </a:pPr>
            <a:r>
              <a:rPr lang="en-US" dirty="0"/>
              <a:t>               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currently about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2%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 US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accent1"/>
                </a:solidFill>
              </a:rPr>
              <a:t>Goal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Find portfolio point (</a:t>
            </a:r>
            <a:r>
              <a:rPr lang="en-US" dirty="0" err="1"/>
              <a:t>x,y</a:t>
            </a:r>
            <a:r>
              <a:rPr lang="en-US" dirty="0"/>
              <a:t>) with </a:t>
            </a:r>
            <a:r>
              <a:rPr lang="en-US" b="1" dirty="0">
                <a:solidFill>
                  <a:schemeClr val="accent6"/>
                </a:solidFill>
              </a:rPr>
              <a:t>maximum slope </a:t>
            </a:r>
            <a:r>
              <a:rPr lang="en-US" dirty="0"/>
              <a:t>from risk-free return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9C7906-1BDE-4AA5-8865-D91EEA27A2E6}"/>
              </a:ext>
            </a:extLst>
          </p:cNvPr>
          <p:cNvCxnSpPr/>
          <p:nvPr/>
        </p:nvCxnSpPr>
        <p:spPr>
          <a:xfrm>
            <a:off x="497456" y="141171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D57583-79CA-4898-9C9F-C119D6C795E3}"/>
              </a:ext>
            </a:extLst>
          </p:cNvPr>
          <p:cNvSpPr/>
          <p:nvPr/>
        </p:nvSpPr>
        <p:spPr>
          <a:xfrm>
            <a:off x="838200" y="4891623"/>
            <a:ext cx="10616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difference between the expected return and the risk-free return, divided by the expected volatility of return, is the </a:t>
            </a:r>
            <a:r>
              <a:rPr lang="en-US" sz="3200" b="1" dirty="0">
                <a:solidFill>
                  <a:schemeClr val="accent1"/>
                </a:solidFill>
              </a:rPr>
              <a:t>Sharpe Ratio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(more on this later)!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2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864973" y="380207"/>
          <a:ext cx="10503244" cy="560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68217" y="5500985"/>
            <a:ext cx="64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2270" y="3067317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967" y="5980670"/>
            <a:ext cx="40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Standard Deviation of Returns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1600200" y="3124200"/>
            <a:ext cx="5848350" cy="196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1600200" y="2152650"/>
            <a:ext cx="5848350" cy="293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811081">
            <a:off x="3518587" y="3113483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Slope: Sharpe Ratio</a:t>
            </a:r>
          </a:p>
        </p:txBody>
      </p:sp>
    </p:spTree>
    <p:extLst>
      <p:ext uri="{BB962C8B-B14F-4D97-AF65-F5344CB8AC3E}">
        <p14:creationId xmlns:p14="http://schemas.microsoft.com/office/powerpoint/2010/main" val="176669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F538719-3920-9D40-B935-466EE17A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3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What about </a:t>
            </a:r>
            <a:r>
              <a:rPr lang="en-US" sz="5400" b="1" dirty="0">
                <a:solidFill>
                  <a:schemeClr val="accent3"/>
                </a:solidFill>
              </a:rPr>
              <a:t>Return</a:t>
            </a:r>
            <a:r>
              <a:rPr lang="en-US" sz="5400" b="1" dirty="0">
                <a:solidFill>
                  <a:schemeClr val="accent1"/>
                </a:solidFill>
              </a:rPr>
              <a:t> of a portfolio?</a:t>
            </a:r>
          </a:p>
        </p:txBody>
      </p:sp>
    </p:spTree>
    <p:extLst>
      <p:ext uri="{BB962C8B-B14F-4D97-AF65-F5344CB8AC3E}">
        <p14:creationId xmlns:p14="http://schemas.microsoft.com/office/powerpoint/2010/main" val="191996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F538719-3920-9D40-B935-466EE17A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351097"/>
            <a:ext cx="118872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Weighted average of the individual expected returns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3320" y="3281065"/>
                <a:ext cx="923701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20" y="3281065"/>
                <a:ext cx="923701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ED001A-9E74-4763-AAA2-BCBAEDC7814B}"/>
              </a:ext>
            </a:extLst>
          </p:cNvPr>
          <p:cNvCxnSpPr/>
          <p:nvPr/>
        </p:nvCxnSpPr>
        <p:spPr>
          <a:xfrm>
            <a:off x="497456" y="141171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2F1C7C1-94C4-4995-8797-29222C71DB71}"/>
              </a:ext>
            </a:extLst>
          </p:cNvPr>
          <p:cNvSpPr/>
          <p:nvPr/>
        </p:nvSpPr>
        <p:spPr>
          <a:xfrm>
            <a:off x="497456" y="4459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Portfolio Return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6405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F538719-3920-9D40-B935-466EE17A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3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What about </a:t>
            </a:r>
            <a:r>
              <a:rPr lang="en-US" sz="5400" b="1" dirty="0">
                <a:solidFill>
                  <a:schemeClr val="accent3"/>
                </a:solidFill>
              </a:rPr>
              <a:t>Variance</a:t>
            </a:r>
            <a:r>
              <a:rPr lang="en-US" sz="5400" b="1" dirty="0">
                <a:solidFill>
                  <a:schemeClr val="accent1"/>
                </a:solidFill>
              </a:rPr>
              <a:t> of a portfolio?</a:t>
            </a:r>
          </a:p>
        </p:txBody>
      </p:sp>
    </p:spTree>
    <p:extLst>
      <p:ext uri="{BB962C8B-B14F-4D97-AF65-F5344CB8AC3E}">
        <p14:creationId xmlns:p14="http://schemas.microsoft.com/office/powerpoint/2010/main" val="50415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3 Factors in Stock Price Volatility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02500-FCFA-4E8E-8C6C-D7AE628F4C89}"/>
              </a:ext>
            </a:extLst>
          </p:cNvPr>
          <p:cNvCxnSpPr/>
          <p:nvPr/>
        </p:nvCxnSpPr>
        <p:spPr>
          <a:xfrm>
            <a:off x="497456" y="141171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D24A5-C947-4E4F-BE30-E2C7D48A7140}"/>
              </a:ext>
            </a:extLst>
          </p:cNvPr>
          <p:cNvSpPr txBox="1">
            <a:spLocks/>
          </p:cNvSpPr>
          <p:nvPr/>
        </p:nvSpPr>
        <p:spPr>
          <a:xfrm>
            <a:off x="248726" y="2737281"/>
            <a:ext cx="11694545" cy="238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460375">
              <a:buClr>
                <a:schemeClr val="accent6"/>
              </a:buClr>
            </a:pPr>
            <a:r>
              <a:rPr lang="en-US" dirty="0">
                <a:solidFill>
                  <a:schemeClr val="accent1"/>
                </a:solidFill>
              </a:rPr>
              <a:t>Market Risk</a:t>
            </a:r>
            <a:r>
              <a:rPr lang="en-US" dirty="0"/>
              <a:t>: Stock price moves linked to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stock’s overall universe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60375" indent="-460375">
              <a:buClr>
                <a:schemeClr val="accent6"/>
              </a:buClr>
            </a:pPr>
            <a:r>
              <a:rPr lang="en-US" dirty="0">
                <a:solidFill>
                  <a:schemeClr val="accent1"/>
                </a:solidFill>
              </a:rPr>
              <a:t>Sector Risk:</a:t>
            </a:r>
            <a:r>
              <a:rPr lang="en-US" dirty="0"/>
              <a:t> Stock price moves linked to companies in same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industry sector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60375" indent="-460375">
              <a:buClr>
                <a:schemeClr val="accent6"/>
              </a:buClr>
            </a:pPr>
            <a:r>
              <a:rPr lang="en-US" dirty="0">
                <a:solidFill>
                  <a:schemeClr val="accent1"/>
                </a:solidFill>
              </a:rPr>
              <a:t>Idiosyncratic</a:t>
            </a:r>
            <a:r>
              <a:rPr lang="en-US" dirty="0"/>
              <a:t>: Stock price moves </a:t>
            </a:r>
            <a:r>
              <a:rPr lang="en-US" b="1" dirty="0"/>
              <a:t>unrelated</a:t>
            </a:r>
            <a:r>
              <a:rPr lang="en-US" dirty="0"/>
              <a:t> to either; specific to stock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56" y="3272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Coefficient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02500-FCFA-4E8E-8C6C-D7AE628F4C89}"/>
              </a:ext>
            </a:extLst>
          </p:cNvPr>
          <p:cNvCxnSpPr/>
          <p:nvPr/>
        </p:nvCxnSpPr>
        <p:spPr>
          <a:xfrm>
            <a:off x="497456" y="141171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D24A5-C947-4E4F-BE30-E2C7D48A7140}"/>
              </a:ext>
            </a:extLst>
          </p:cNvPr>
          <p:cNvSpPr txBox="1">
            <a:spLocks/>
          </p:cNvSpPr>
          <p:nvPr/>
        </p:nvSpPr>
        <p:spPr>
          <a:xfrm>
            <a:off x="372712" y="2236202"/>
            <a:ext cx="11694545" cy="238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6"/>
              </a:buClr>
              <a:buNone/>
            </a:pPr>
            <a:r>
              <a:rPr lang="en-US" b="1" dirty="0">
                <a:solidFill>
                  <a:schemeClr val="accent2"/>
                </a:solidFill>
              </a:rPr>
              <a:t>Definition</a:t>
            </a:r>
            <a:r>
              <a:rPr lang="en-US" dirty="0"/>
              <a:t>: The slope of the line-of-best-fit that minimizes the sum-of-squares differences between two random variables.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60375" indent="-460375">
              <a:buClr>
                <a:schemeClr val="accent6"/>
              </a:buClr>
            </a:pPr>
            <a:r>
              <a:rPr lang="en-US" dirty="0">
                <a:solidFill>
                  <a:schemeClr val="accent1"/>
                </a:solidFill>
              </a:rPr>
              <a:t>The long way:</a:t>
            </a:r>
            <a:r>
              <a:rPr lang="en-US" dirty="0"/>
              <a:t> Graph in Excel, plot line, get R^2, take square root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60375" indent="-460375">
              <a:buClr>
                <a:schemeClr val="accent6"/>
              </a:buClr>
            </a:pPr>
            <a:r>
              <a:rPr lang="en-US" dirty="0">
                <a:solidFill>
                  <a:schemeClr val="accent1"/>
                </a:solidFill>
              </a:rPr>
              <a:t>The easy way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CORREL()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Some Pairs of Stock Price Changes are More Correlated Than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556"/>
            <a:ext cx="10515600" cy="4316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Perfectly Correlated: R = 1</a:t>
            </a:r>
          </a:p>
          <a:p>
            <a:pPr marL="0" indent="0">
              <a:buNone/>
            </a:pPr>
            <a:r>
              <a:rPr lang="en-US" dirty="0"/>
              <a:t>Negatively Correlated R &lt; 0 </a:t>
            </a:r>
          </a:p>
          <a:p>
            <a:pPr marL="0" indent="0">
              <a:buNone/>
            </a:pPr>
            <a:r>
              <a:rPr lang="en-US" dirty="0"/>
              <a:t>No Correlation: R = 0</a:t>
            </a:r>
          </a:p>
          <a:p>
            <a:endParaRPr lang="en-US" dirty="0"/>
          </a:p>
          <a:p>
            <a:r>
              <a:rPr lang="en-US" dirty="0"/>
              <a:t>Stock prices changes of companies of </a:t>
            </a:r>
            <a:r>
              <a:rPr lang="en-US" b="1" dirty="0">
                <a:solidFill>
                  <a:schemeClr val="accent3"/>
                </a:solidFill>
              </a:rPr>
              <a:t>same size </a:t>
            </a:r>
            <a:r>
              <a:rPr lang="en-US" dirty="0">
                <a:solidFill>
                  <a:schemeClr val="accent3"/>
                </a:solidFill>
              </a:rPr>
              <a:t>in same </a:t>
            </a:r>
            <a:r>
              <a:rPr lang="en-US" b="1" dirty="0">
                <a:solidFill>
                  <a:schemeClr val="accent3"/>
                </a:solidFill>
              </a:rPr>
              <a:t>market sector</a:t>
            </a: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/>
              <a:t> tend to have </a:t>
            </a:r>
            <a:r>
              <a:rPr lang="en-US" dirty="0">
                <a:solidFill>
                  <a:schemeClr val="accent3"/>
                </a:solidFill>
              </a:rPr>
              <a:t>high correlations</a:t>
            </a:r>
          </a:p>
          <a:p>
            <a:endParaRPr lang="en-US" dirty="0"/>
          </a:p>
          <a:p>
            <a:r>
              <a:rPr lang="en-US" dirty="0"/>
              <a:t>All stocks generally have </a:t>
            </a:r>
            <a:r>
              <a:rPr lang="en-US" dirty="0">
                <a:solidFill>
                  <a:schemeClr val="accent3"/>
                </a:solidFill>
              </a:rPr>
              <a:t>&gt; 0 correlation with their market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C30A39-7D1D-4CF9-A1DC-AB88651A093B}"/>
              </a:ext>
            </a:extLst>
          </p:cNvPr>
          <p:cNvCxnSpPr/>
          <p:nvPr/>
        </p:nvCxnSpPr>
        <p:spPr>
          <a:xfrm>
            <a:off x="497456" y="1707559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9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557"/>
            <a:ext cx="10515600" cy="5016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Measures the extent to which two random variables change together.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C30A39-7D1D-4CF9-A1DC-AB88651A093B}"/>
              </a:ext>
            </a:extLst>
          </p:cNvPr>
          <p:cNvCxnSpPr/>
          <p:nvPr/>
        </p:nvCxnSpPr>
        <p:spPr>
          <a:xfrm>
            <a:off x="497456" y="1707559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A99CE1-5139-4FC8-AF6A-0DB4F1CC8E5E}"/>
                  </a:ext>
                </a:extLst>
              </p:cNvPr>
              <p:cNvSpPr/>
              <p:nvPr/>
            </p:nvSpPr>
            <p:spPr>
              <a:xfrm>
                <a:off x="2846872" y="3181028"/>
                <a:ext cx="6498254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A99CE1-5139-4FC8-AF6A-0DB4F1CC8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72" y="3181028"/>
                <a:ext cx="6498254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91217E0-1B98-4266-BE9E-B8CEF27D8181}"/>
              </a:ext>
            </a:extLst>
          </p:cNvPr>
          <p:cNvSpPr txBox="1"/>
          <p:nvPr/>
        </p:nvSpPr>
        <p:spPr>
          <a:xfrm>
            <a:off x="6095999" y="6031210"/>
            <a:ext cx="580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Use the </a:t>
            </a:r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COVARIANCE.P()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function in Excel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Golden Rules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333B69-4BC7-2AE4-4DAB-21C099C8641F}"/>
              </a:ext>
            </a:extLst>
          </p:cNvPr>
          <p:cNvSpPr txBox="1"/>
          <p:nvPr/>
        </p:nvSpPr>
        <p:spPr>
          <a:xfrm>
            <a:off x="3048000" y="10801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1800" dirty="0"/>
              <a:t>We’ll return to this theme throughout the semester as the Golden Rules – and their applications – show up in the course.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4C2A3-7865-50B6-6B25-9700867DB1B8}"/>
              </a:ext>
            </a:extLst>
          </p:cNvPr>
          <p:cNvSpPr txBox="1"/>
          <p:nvPr/>
        </p:nvSpPr>
        <p:spPr>
          <a:xfrm>
            <a:off x="3047998" y="1942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1800" dirty="0"/>
              <a:t>There might be a few more Golden Rules I’ll add in later years, and maybe I’ll re-word these until they’re just right.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BD81C-EBB9-085E-01E2-082C7EDF8438}"/>
              </a:ext>
            </a:extLst>
          </p:cNvPr>
          <p:cNvSpPr txBox="1"/>
          <p:nvPr/>
        </p:nvSpPr>
        <p:spPr>
          <a:xfrm>
            <a:off x="3047998" y="2765115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b="1" u="sng" dirty="0"/>
              <a:t>Possible other Golden Rules: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Start developing a strategy with OHLCD daily trade data, and go to finer granularity from that if you need it.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If you can run a strategy successfully with equities (or some othe</a:t>
            </a:r>
            <a:r>
              <a:rPr lang="en-US" dirty="0"/>
              <a:t>r underlying) then you can probably do it with options at 100x the profit. 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chemeClr val="accent6"/>
              </a:buClr>
            </a:pPr>
            <a:r>
              <a:rPr lang="en-US" dirty="0"/>
              <a:t>…still thinking about those last two.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4143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Covariance and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59732" y="1858370"/>
                <a:ext cx="24725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32" y="1858370"/>
                <a:ext cx="247253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59574" y="3429000"/>
                <a:ext cx="9472850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74" y="3429000"/>
                <a:ext cx="9472850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34400" y="2588541"/>
            <a:ext cx="37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“Standardized covariance”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DCC5D1-E394-4277-87B4-3781F31AA76E}"/>
              </a:ext>
            </a:extLst>
          </p:cNvPr>
          <p:cNvCxnSpPr/>
          <p:nvPr/>
        </p:nvCxnSpPr>
        <p:spPr>
          <a:xfrm>
            <a:off x="497456" y="1490583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91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 other words…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73962" y="3044279"/>
                <a:ext cx="50440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962" y="3044279"/>
                <a:ext cx="50440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DCC5D1-E394-4277-87B4-3781F31AA76E}"/>
              </a:ext>
            </a:extLst>
          </p:cNvPr>
          <p:cNvCxnSpPr/>
          <p:nvPr/>
        </p:nvCxnSpPr>
        <p:spPr>
          <a:xfrm>
            <a:off x="497456" y="1490583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83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181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Portfolio Variance of Returns: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3724"/>
            <a:ext cx="10853093" cy="4479907"/>
          </a:xfrm>
        </p:spPr>
        <p:txBody>
          <a:bodyPr/>
          <a:lstStyle/>
          <a:p>
            <a:r>
              <a:rPr lang="en-US" dirty="0"/>
              <a:t>Variance of </a:t>
            </a:r>
            <a:r>
              <a:rPr lang="en-US" b="1" dirty="0">
                <a:solidFill>
                  <a:schemeClr val="accent3"/>
                </a:solidFill>
              </a:rPr>
              <a:t>combination</a:t>
            </a:r>
            <a:r>
              <a:rPr lang="en-US" b="1" dirty="0"/>
              <a:t> </a:t>
            </a:r>
            <a:r>
              <a:rPr lang="en-US" dirty="0"/>
              <a:t>of two assets is dependent upon Volatility (SD) of each, weight of each, and Covariance</a:t>
            </a:r>
            <a:r>
              <a:rPr lang="mr-IN" dirty="0"/>
              <a:t>.</a:t>
            </a:r>
            <a:endParaRPr lang="en-US" dirty="0"/>
          </a:p>
          <a:p>
            <a:r>
              <a:rPr lang="en-US" dirty="0"/>
              <a:t>Note that weights w(a) + w(b) sum to 1 </a:t>
            </a:r>
          </a:p>
          <a:p>
            <a:r>
              <a:rPr lang="en-US" b="1" dirty="0">
                <a:solidFill>
                  <a:schemeClr val="accent3"/>
                </a:solidFill>
              </a:rPr>
              <a:t>Variance</a:t>
            </a:r>
            <a:r>
              <a:rPr lang="en-US" dirty="0"/>
              <a:t> of the combined assets: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A240E2-E357-493B-9A4E-34F50573ABBB}"/>
              </a:ext>
            </a:extLst>
          </p:cNvPr>
          <p:cNvCxnSpPr/>
          <p:nvPr/>
        </p:nvCxnSpPr>
        <p:spPr>
          <a:xfrm>
            <a:off x="494205" y="1335600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22E678-143C-4E90-8BB6-6FD54B4EBF78}"/>
                  </a:ext>
                </a:extLst>
              </p:cNvPr>
              <p:cNvSpPr txBox="1"/>
              <p:nvPr/>
            </p:nvSpPr>
            <p:spPr>
              <a:xfrm>
                <a:off x="838199" y="4186338"/>
                <a:ext cx="10330777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1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00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Portfolio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22E678-143C-4E90-8BB6-6FD54B4E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86338"/>
                <a:ext cx="1033077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04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FE8E9-2C8C-CF49-BF3E-4AF53211DE52}"/>
                  </a:ext>
                </a:extLst>
              </p:cNvPr>
              <p:cNvSpPr txBox="1"/>
              <p:nvPr/>
            </p:nvSpPr>
            <p:spPr>
              <a:xfrm>
                <a:off x="6616961" y="2222218"/>
                <a:ext cx="5052851" cy="127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FE8E9-2C8C-CF49-BF3E-4AF53211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61" y="2222218"/>
                <a:ext cx="5052851" cy="1277722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48318-8663-984B-97D7-D4C0E33FC24C}"/>
                  </a:ext>
                </a:extLst>
              </p:cNvPr>
              <p:cNvSpPr txBox="1"/>
              <p:nvPr/>
            </p:nvSpPr>
            <p:spPr>
              <a:xfrm>
                <a:off x="491066" y="2180569"/>
                <a:ext cx="5052851" cy="127772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48318-8663-984B-97D7-D4C0E33F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6" y="2180569"/>
                <a:ext cx="5052851" cy="1277722"/>
              </a:xfrm>
              <a:prstGeom prst="rect">
                <a:avLst/>
              </a:prstGeom>
              <a:blipFill>
                <a:blip r:embed="rId4"/>
                <a:stretch>
                  <a:fillRect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DFECB68-8EED-6E46-AB6A-570976EDB486}"/>
              </a:ext>
            </a:extLst>
          </p:cNvPr>
          <p:cNvSpPr txBox="1"/>
          <p:nvPr/>
        </p:nvSpPr>
        <p:spPr>
          <a:xfrm>
            <a:off x="1123165" y="1215089"/>
            <a:ext cx="423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Weight Matrix, Squared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DA6B0-96F7-6F41-810E-F82F1A47ABAA}"/>
              </a:ext>
            </a:extLst>
          </p:cNvPr>
          <p:cNvSpPr/>
          <p:nvPr/>
        </p:nvSpPr>
        <p:spPr>
          <a:xfrm>
            <a:off x="1951703" y="176704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B7FA22-75D7-B04B-8C7C-A50ABCFEF90C}"/>
              </a:ext>
            </a:extLst>
          </p:cNvPr>
          <p:cNvSpPr/>
          <p:nvPr/>
        </p:nvSpPr>
        <p:spPr>
          <a:xfrm>
            <a:off x="3597647" y="176704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76D8F4-771F-D240-87FE-8E460268A2C5}"/>
              </a:ext>
            </a:extLst>
          </p:cNvPr>
          <p:cNvSpPr/>
          <p:nvPr/>
        </p:nvSpPr>
        <p:spPr>
          <a:xfrm>
            <a:off x="1134237" y="2357205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605A2D-63F3-3F44-AAC4-0DAB3BC65F29}"/>
              </a:ext>
            </a:extLst>
          </p:cNvPr>
          <p:cNvSpPr/>
          <p:nvPr/>
        </p:nvSpPr>
        <p:spPr>
          <a:xfrm>
            <a:off x="1123165" y="293236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6BC31-74B0-2D42-BE21-2A52E77636DF}"/>
              </a:ext>
            </a:extLst>
          </p:cNvPr>
          <p:cNvSpPr txBox="1"/>
          <p:nvPr/>
        </p:nvSpPr>
        <p:spPr>
          <a:xfrm>
            <a:off x="7668585" y="1237361"/>
            <a:ext cx="328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Covariance Matrix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9CC583-6F7A-AC43-B9F4-F05A357E2D9A}"/>
              </a:ext>
            </a:extLst>
          </p:cNvPr>
          <p:cNvSpPr/>
          <p:nvPr/>
        </p:nvSpPr>
        <p:spPr>
          <a:xfrm>
            <a:off x="7790027" y="176055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8331E8-05FA-B642-9A94-3C537B287972}"/>
              </a:ext>
            </a:extLst>
          </p:cNvPr>
          <p:cNvSpPr/>
          <p:nvPr/>
        </p:nvSpPr>
        <p:spPr>
          <a:xfrm>
            <a:off x="10118723" y="179238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1726B3-AC64-5A4D-A03E-8DDE6F59B5CE}"/>
              </a:ext>
            </a:extLst>
          </p:cNvPr>
          <p:cNvSpPr/>
          <p:nvPr/>
        </p:nvSpPr>
        <p:spPr>
          <a:xfrm>
            <a:off x="6566161" y="235071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5D653C-CD86-B146-842E-072FADAF3EE0}"/>
              </a:ext>
            </a:extLst>
          </p:cNvPr>
          <p:cNvSpPr/>
          <p:nvPr/>
        </p:nvSpPr>
        <p:spPr>
          <a:xfrm>
            <a:off x="6555089" y="306133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D6DB8-BCF6-DD42-AB8B-3E1B9BD0FB2A}"/>
              </a:ext>
            </a:extLst>
          </p:cNvPr>
          <p:cNvSpPr txBox="1"/>
          <p:nvPr/>
        </p:nvSpPr>
        <p:spPr>
          <a:xfrm>
            <a:off x="2516440" y="4318971"/>
            <a:ext cx="3144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Covariance of A &amp; B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D9BA9-B79B-0E4C-8F5F-B56E7DAAD146}"/>
              </a:ext>
            </a:extLst>
          </p:cNvPr>
          <p:cNvCxnSpPr>
            <a:cxnSpLocks/>
          </p:cNvCxnSpPr>
          <p:nvPr/>
        </p:nvCxnSpPr>
        <p:spPr>
          <a:xfrm flipV="1">
            <a:off x="5661404" y="3726839"/>
            <a:ext cx="1676400" cy="706497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ADC34D-FE27-AB4A-AEB7-CF2ADCBBB22F}"/>
              </a:ext>
            </a:extLst>
          </p:cNvPr>
          <p:cNvSpPr txBox="1"/>
          <p:nvPr/>
        </p:nvSpPr>
        <p:spPr>
          <a:xfrm>
            <a:off x="8637723" y="674072"/>
            <a:ext cx="306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Covariance of B &amp;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04049B-0210-AC46-AF18-1653F782DC50}"/>
              </a:ext>
            </a:extLst>
          </p:cNvPr>
          <p:cNvCxnSpPr>
            <a:cxnSpLocks/>
          </p:cNvCxnSpPr>
          <p:nvPr/>
        </p:nvCxnSpPr>
        <p:spPr>
          <a:xfrm flipH="1">
            <a:off x="10456503" y="1197292"/>
            <a:ext cx="843702" cy="1251825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A7D06-B749-3040-81EC-79EE55A53D47}"/>
              </a:ext>
            </a:extLst>
          </p:cNvPr>
          <p:cNvCxnSpPr>
            <a:cxnSpLocks/>
          </p:cNvCxnSpPr>
          <p:nvPr/>
        </p:nvCxnSpPr>
        <p:spPr>
          <a:xfrm flipV="1">
            <a:off x="9938127" y="3621405"/>
            <a:ext cx="0" cy="51664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81E183-F645-CB49-8ECD-7BEB4BAB9E5B}"/>
              </a:ext>
            </a:extLst>
          </p:cNvPr>
          <p:cNvSpPr txBox="1"/>
          <p:nvPr/>
        </p:nvSpPr>
        <p:spPr>
          <a:xfrm>
            <a:off x="7391299" y="4221510"/>
            <a:ext cx="4097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Covariance of A &amp;A, </a:t>
            </a:r>
          </a:p>
          <a:p>
            <a:pPr algn="ctr"/>
            <a:r>
              <a:rPr lang="en-US" sz="2800" dirty="0"/>
              <a:t>Covariance of B &amp; B </a:t>
            </a:r>
          </a:p>
          <a:p>
            <a:pPr algn="ctr"/>
            <a:r>
              <a:rPr lang="en-US" sz="2800" dirty="0"/>
              <a:t>…which is just the variance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0094DE-5D2A-D04E-925C-57EFCE8BBD11}"/>
              </a:ext>
            </a:extLst>
          </p:cNvPr>
          <p:cNvCxnSpPr>
            <a:cxnSpLocks/>
          </p:cNvCxnSpPr>
          <p:nvPr/>
        </p:nvCxnSpPr>
        <p:spPr>
          <a:xfrm flipH="1" flipV="1">
            <a:off x="8152408" y="2907467"/>
            <a:ext cx="1785719" cy="123058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20D44-0B71-964B-8C5B-BAD299327DC8}"/>
                  </a:ext>
                </a:extLst>
              </p:cNvPr>
              <p:cNvSpPr txBox="1"/>
              <p:nvPr/>
            </p:nvSpPr>
            <p:spPr>
              <a:xfrm>
                <a:off x="3149599" y="4646922"/>
                <a:ext cx="8698600" cy="55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20D44-0B71-964B-8C5B-BAD299327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99" y="4646922"/>
                <a:ext cx="8698600" cy="553549"/>
              </a:xfrm>
              <a:prstGeom prst="rect">
                <a:avLst/>
              </a:prstGeom>
              <a:blipFill>
                <a:blip r:embed="rId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6593540-4977-3B41-A7BD-A5F60C354A79}"/>
              </a:ext>
            </a:extLst>
          </p:cNvPr>
          <p:cNvGrpSpPr/>
          <p:nvPr/>
        </p:nvGrpSpPr>
        <p:grpSpPr>
          <a:xfrm>
            <a:off x="440270" y="1044640"/>
            <a:ext cx="6417731" cy="2955842"/>
            <a:chOff x="2184403" y="3212106"/>
            <a:chExt cx="6417731" cy="2955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4455DB-2517-A94E-838D-1CD39105C2D7}"/>
                    </a:ext>
                  </a:extLst>
                </p:cNvPr>
                <p:cNvSpPr txBox="1"/>
                <p:nvPr/>
              </p:nvSpPr>
              <p:spPr>
                <a:xfrm>
                  <a:off x="2184403" y="4890226"/>
                  <a:ext cx="4859866" cy="127772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sz="36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4455DB-2517-A94E-838D-1CD39105C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403" y="4890226"/>
                  <a:ext cx="4859866" cy="1277722"/>
                </a:xfrm>
                <a:prstGeom prst="rect">
                  <a:avLst/>
                </a:prstGeom>
                <a:blipFill>
                  <a:blip r:embed="rId4"/>
                  <a:stretch>
                    <a:fillRect b="-10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FCA14A-C2AB-F34A-B968-2986ED231959}"/>
                    </a:ext>
                  </a:extLst>
                </p:cNvPr>
                <p:cNvSpPr txBox="1"/>
                <p:nvPr/>
              </p:nvSpPr>
              <p:spPr>
                <a:xfrm>
                  <a:off x="3994513" y="3212106"/>
                  <a:ext cx="4472152" cy="1277722"/>
                </a:xfrm>
                <a:prstGeom prst="rect">
                  <a:avLst/>
                </a:prstGeom>
                <a:noFill/>
                <a:scene3d>
                  <a:camera prst="orthographicFront">
                    <a:rot lat="18022523" lon="515083" rev="21004474"/>
                  </a:camera>
                  <a:lightRig rig="threePt" dir="t"/>
                </a:scene3d>
                <a:sp3d/>
              </p:spPr>
              <p:txBody>
                <a:bodyPr wrap="square" lIns="0" tIns="0" rIns="0" bIns="0" rtlCol="0">
                  <a:spAutoFit/>
                  <a:flatTx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sz="36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FCA14A-C2AB-F34A-B968-2986ED231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4513" y="3212106"/>
                  <a:ext cx="4472152" cy="1277722"/>
                </a:xfrm>
                <a:prstGeom prst="rect">
                  <a:avLst/>
                </a:prstGeom>
                <a:blipFill>
                  <a:blip r:embed="rId5"/>
                  <a:stretch>
                    <a:fillRect t="-22059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DCC776E5-03A1-BE40-9A54-21A1DA44E2B3}"/>
                </a:ext>
              </a:extLst>
            </p:cNvPr>
            <p:cNvSpPr/>
            <p:nvPr/>
          </p:nvSpPr>
          <p:spPr>
            <a:xfrm>
              <a:off x="2319868" y="3251200"/>
              <a:ext cx="6282266" cy="2877654"/>
            </a:xfrm>
            <a:prstGeom prst="cube">
              <a:avLst>
                <a:gd name="adj" fmla="val 56934"/>
              </a:avLst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5A4685-1CCB-6047-BEDE-E8C1669E2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936" y="3700692"/>
              <a:ext cx="1312331" cy="125863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2571F0-6815-3C45-A6E4-61306EEFD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1" y="4420728"/>
              <a:ext cx="1312331" cy="125863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3933375-515E-9642-9A55-09FEDCE15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335" y="3695089"/>
              <a:ext cx="1312331" cy="125863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736C74-3C0B-D549-914B-6CC8F2A1E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866" y="4454483"/>
              <a:ext cx="1312331" cy="125863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651FD0-5C9D-024D-B79E-D5CC68475092}"/>
              </a:ext>
            </a:extLst>
          </p:cNvPr>
          <p:cNvSpPr txBox="1"/>
          <p:nvPr/>
        </p:nvSpPr>
        <p:spPr>
          <a:xfrm>
            <a:off x="2166797" y="359006"/>
            <a:ext cx="445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1) Multiply element-wise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98FB9-F3A7-274D-AB6E-670090B0A5B3}"/>
              </a:ext>
            </a:extLst>
          </p:cNvPr>
          <p:cNvSpPr txBox="1"/>
          <p:nvPr/>
        </p:nvSpPr>
        <p:spPr>
          <a:xfrm>
            <a:off x="8119534" y="3997188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2) Sum them up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4685375-A285-4B4E-B4B7-92F3481752D3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>
            <a:off x="6617695" y="651394"/>
            <a:ext cx="2946305" cy="33457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7AAC9-90FB-584B-9281-A6C5C644DA00}"/>
              </a:ext>
            </a:extLst>
          </p:cNvPr>
          <p:cNvSpPr txBox="1"/>
          <p:nvPr/>
        </p:nvSpPr>
        <p:spPr>
          <a:xfrm>
            <a:off x="6081483" y="3970281"/>
            <a:ext cx="98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Equal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992DA-3A89-3947-9382-F3C9C38E0E1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574343" y="4493501"/>
            <a:ext cx="2146324" cy="24188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BBF92E-50D7-CD41-9224-468CDB61AF1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444006" y="4493501"/>
            <a:ext cx="130337" cy="24188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5D8064-D37B-B24B-970C-1F71EEC2AE8A}"/>
              </a:ext>
            </a:extLst>
          </p:cNvPr>
          <p:cNvSpPr txBox="1"/>
          <p:nvPr/>
        </p:nvSpPr>
        <p:spPr>
          <a:xfrm>
            <a:off x="361795" y="5903646"/>
            <a:ext cx="377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3) Portfolio Variance: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ABA43A-5601-5441-8A12-917A21B5F39A}"/>
                  </a:ext>
                </a:extLst>
              </p:cNvPr>
              <p:cNvSpPr txBox="1"/>
              <p:nvPr/>
            </p:nvSpPr>
            <p:spPr>
              <a:xfrm>
                <a:off x="4269842" y="5821116"/>
                <a:ext cx="7513211" cy="627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ABA43A-5601-5441-8A12-917A21B5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2" y="5821116"/>
                <a:ext cx="7513211" cy="627351"/>
              </a:xfrm>
              <a:prstGeom prst="rect">
                <a:avLst/>
              </a:prstGeom>
              <a:blipFill>
                <a:blip r:embed="rId6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41D6445-EB22-254D-A611-C538A64462A3}"/>
              </a:ext>
            </a:extLst>
          </p:cNvPr>
          <p:cNvSpPr/>
          <p:nvPr/>
        </p:nvSpPr>
        <p:spPr>
          <a:xfrm>
            <a:off x="4140202" y="5723736"/>
            <a:ext cx="7674131" cy="863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0EC5325-7FEE-FA48-AC6A-FCCAD6331532}"/>
              </a:ext>
            </a:extLst>
          </p:cNvPr>
          <p:cNvCxnSpPr>
            <a:cxnSpLocks/>
            <a:stCxn id="17" idx="1"/>
            <a:endCxn id="28" idx="1"/>
          </p:cNvCxnSpPr>
          <p:nvPr/>
        </p:nvCxnSpPr>
        <p:spPr>
          <a:xfrm rot="10800000" flipV="1">
            <a:off x="361795" y="4923696"/>
            <a:ext cx="2787804" cy="1272337"/>
          </a:xfrm>
          <a:prstGeom prst="bentConnector3">
            <a:avLst>
              <a:gd name="adj1" fmla="val 1082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22BDBD-B781-2C4D-B98C-6FE0D627D8AD}"/>
              </a:ext>
            </a:extLst>
          </p:cNvPr>
          <p:cNvSpPr/>
          <p:nvPr/>
        </p:nvSpPr>
        <p:spPr>
          <a:xfrm>
            <a:off x="316319" y="4158827"/>
            <a:ext cx="3041898" cy="1606432"/>
          </a:xfrm>
          <a:prstGeom prst="roundRect">
            <a:avLst>
              <a:gd name="adj" fmla="val 1139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Element-wise multiplication, then sum, has a name: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”</a:t>
            </a:r>
            <a:r>
              <a:rPr lang="en-US" sz="2400" b="1" dirty="0" err="1">
                <a:solidFill>
                  <a:schemeClr val="tx1"/>
                </a:solidFill>
              </a:rPr>
              <a:t>Frobenius</a:t>
            </a:r>
            <a:r>
              <a:rPr lang="en-US" sz="2400" b="1" dirty="0">
                <a:solidFill>
                  <a:schemeClr val="tx1"/>
                </a:solidFill>
              </a:rPr>
              <a:t> Product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ABA43A-5601-5441-8A12-917A21B5F39A}"/>
                  </a:ext>
                </a:extLst>
              </p:cNvPr>
              <p:cNvSpPr txBox="1"/>
              <p:nvPr/>
            </p:nvSpPr>
            <p:spPr>
              <a:xfrm>
                <a:off x="6658776" y="4179234"/>
                <a:ext cx="4978734" cy="2478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ABA43A-5601-5441-8A12-917A21B5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76" y="4179234"/>
                <a:ext cx="4978734" cy="2478371"/>
              </a:xfrm>
              <a:prstGeom prst="rect">
                <a:avLst/>
              </a:prstGeom>
              <a:blipFill>
                <a:blip r:embed="rId3"/>
                <a:stretch>
                  <a:fillRect l="-763" r="-509" b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41D6445-EB22-254D-A611-C538A64462A3}"/>
              </a:ext>
            </a:extLst>
          </p:cNvPr>
          <p:cNvSpPr/>
          <p:nvPr/>
        </p:nvSpPr>
        <p:spPr>
          <a:xfrm>
            <a:off x="6484691" y="3200400"/>
            <a:ext cx="5152820" cy="36575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64F947-77EB-094F-8531-002469166D82}"/>
                  </a:ext>
                </a:extLst>
              </p:cNvPr>
              <p:cNvSpPr txBox="1"/>
              <p:nvPr/>
            </p:nvSpPr>
            <p:spPr>
              <a:xfrm>
                <a:off x="857290" y="2937664"/>
                <a:ext cx="4859866" cy="18960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64F947-77EB-094F-8531-002469166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90" y="2937664"/>
                <a:ext cx="4859866" cy="1896032"/>
              </a:xfrm>
              <a:prstGeom prst="rect">
                <a:avLst/>
              </a:prstGeom>
              <a:blipFill>
                <a:blip r:embed="rId4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580B7-2329-EF41-B10A-5B007CBA4118}"/>
                  </a:ext>
                </a:extLst>
              </p:cNvPr>
              <p:cNvSpPr txBox="1"/>
              <p:nvPr/>
            </p:nvSpPr>
            <p:spPr>
              <a:xfrm>
                <a:off x="3149600" y="588346"/>
                <a:ext cx="4472152" cy="2066143"/>
              </a:xfrm>
              <a:prstGeom prst="rect">
                <a:avLst/>
              </a:prstGeom>
              <a:noFill/>
              <a:scene3d>
                <a:camera prst="orthographicFront">
                  <a:rot lat="18022523" lon="515083" rev="21004474"/>
                </a:camera>
                <a:lightRig rig="threePt" dir="t"/>
              </a:scene3d>
              <a:sp3d/>
            </p:spPr>
            <p:txBody>
              <a:bodyPr wrap="square" lIns="0" tIns="0" rIns="0" bIns="0" rtlCol="0">
                <a:spAutoFit/>
                <a:flatTx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580B7-2329-EF41-B10A-5B007CBA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88346"/>
                <a:ext cx="4472152" cy="2066143"/>
              </a:xfrm>
              <a:prstGeom prst="rect">
                <a:avLst/>
              </a:prstGeom>
              <a:blipFill>
                <a:blip r:embed="rId5"/>
                <a:stretch>
                  <a:fillRect t="-2727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6D2650B-98BC-804A-9EA8-85161571ECF1}"/>
              </a:ext>
            </a:extLst>
          </p:cNvPr>
          <p:cNvSpPr/>
          <p:nvPr/>
        </p:nvSpPr>
        <p:spPr>
          <a:xfrm rot="18900059">
            <a:off x="289801" y="1289763"/>
            <a:ext cx="328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Element-wise Multiply…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4D5F4-1E90-E44A-B465-31324EC6A12D}"/>
              </a:ext>
            </a:extLst>
          </p:cNvPr>
          <p:cNvSpPr/>
          <p:nvPr/>
        </p:nvSpPr>
        <p:spPr>
          <a:xfrm>
            <a:off x="2398961" y="5477717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Then sum…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8A0DF-C7C9-5644-8552-13B68571BF9B}"/>
              </a:ext>
            </a:extLst>
          </p:cNvPr>
          <p:cNvSpPr/>
          <p:nvPr/>
        </p:nvSpPr>
        <p:spPr>
          <a:xfrm>
            <a:off x="4004804" y="20325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E467D4-C55A-FC41-9BDA-6C604513EFB6}"/>
              </a:ext>
            </a:extLst>
          </p:cNvPr>
          <p:cNvSpPr/>
          <p:nvPr/>
        </p:nvSpPr>
        <p:spPr>
          <a:xfrm>
            <a:off x="5244747" y="20325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6A3DDA-8E13-FB4E-BE6C-FDF49B97C591}"/>
              </a:ext>
            </a:extLst>
          </p:cNvPr>
          <p:cNvSpPr/>
          <p:nvPr/>
        </p:nvSpPr>
        <p:spPr>
          <a:xfrm>
            <a:off x="6484690" y="20325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14E298-CFC6-1E43-BC8E-0E377A2A4258}"/>
              </a:ext>
            </a:extLst>
          </p:cNvPr>
          <p:cNvSpPr/>
          <p:nvPr/>
        </p:nvSpPr>
        <p:spPr>
          <a:xfrm>
            <a:off x="3101916" y="756245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D53BB6-2674-B04A-98F0-2E02A8729281}"/>
              </a:ext>
            </a:extLst>
          </p:cNvPr>
          <p:cNvSpPr/>
          <p:nvPr/>
        </p:nvSpPr>
        <p:spPr>
          <a:xfrm>
            <a:off x="3109228" y="141269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6A0F95-6010-B144-8D39-EC0970929FD4}"/>
              </a:ext>
            </a:extLst>
          </p:cNvPr>
          <p:cNvSpPr/>
          <p:nvPr/>
        </p:nvSpPr>
        <p:spPr>
          <a:xfrm>
            <a:off x="3097623" y="2046461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B9EE65-FBC9-F345-AC47-5D6932C50AEE}"/>
              </a:ext>
            </a:extLst>
          </p:cNvPr>
          <p:cNvSpPr/>
          <p:nvPr/>
        </p:nvSpPr>
        <p:spPr>
          <a:xfrm>
            <a:off x="1522948" y="258973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E43D04-D4CD-2242-9873-2BAEBEA3ADCA}"/>
              </a:ext>
            </a:extLst>
          </p:cNvPr>
          <p:cNvSpPr/>
          <p:nvPr/>
        </p:nvSpPr>
        <p:spPr>
          <a:xfrm>
            <a:off x="3051384" y="2606172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50A8AF-C503-AE4C-BC65-45659E36C3FE}"/>
              </a:ext>
            </a:extLst>
          </p:cNvPr>
          <p:cNvSpPr/>
          <p:nvPr/>
        </p:nvSpPr>
        <p:spPr>
          <a:xfrm>
            <a:off x="4806788" y="2611756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CDF310-5976-1C43-945F-3D06B6EB5052}"/>
              </a:ext>
            </a:extLst>
          </p:cNvPr>
          <p:cNvSpPr/>
          <p:nvPr/>
        </p:nvSpPr>
        <p:spPr>
          <a:xfrm>
            <a:off x="434753" y="306111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D9A57E-1C0F-184C-B74C-8187EE6644B7}"/>
              </a:ext>
            </a:extLst>
          </p:cNvPr>
          <p:cNvSpPr/>
          <p:nvPr/>
        </p:nvSpPr>
        <p:spPr>
          <a:xfrm>
            <a:off x="442065" y="371756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3504A8-C8A3-264C-B73B-ABD6B7EA214A}"/>
              </a:ext>
            </a:extLst>
          </p:cNvPr>
          <p:cNvSpPr/>
          <p:nvPr/>
        </p:nvSpPr>
        <p:spPr>
          <a:xfrm>
            <a:off x="430460" y="43513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86818C-353A-E341-A28B-12AF48DEE5F8}"/>
              </a:ext>
            </a:extLst>
          </p:cNvPr>
          <p:cNvCxnSpPr>
            <a:cxnSpLocks/>
          </p:cNvCxnSpPr>
          <p:nvPr/>
        </p:nvCxnSpPr>
        <p:spPr>
          <a:xfrm flipV="1">
            <a:off x="3401489" y="2027046"/>
            <a:ext cx="1710073" cy="158179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DF59E6-7521-D648-80C6-CDE2C3C9CD13}"/>
                  </a:ext>
                </a:extLst>
              </p:cNvPr>
              <p:cNvSpPr/>
              <p:nvPr/>
            </p:nvSpPr>
            <p:spPr>
              <a:xfrm>
                <a:off x="7458129" y="3200400"/>
                <a:ext cx="3380028" cy="946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Portfolio</m:t>
                          </m:r>
                        </m:sub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DF59E6-7521-D648-80C6-CDE2C3C9C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29" y="3200400"/>
                <a:ext cx="3380028" cy="946734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E813E1C-737C-F04B-AF15-99D46489D340}"/>
              </a:ext>
            </a:extLst>
          </p:cNvPr>
          <p:cNvCxnSpPr>
            <a:endCxn id="34" idx="1"/>
          </p:cNvCxnSpPr>
          <p:nvPr/>
        </p:nvCxnSpPr>
        <p:spPr>
          <a:xfrm rot="5400000">
            <a:off x="2380399" y="4852258"/>
            <a:ext cx="874854" cy="837730"/>
          </a:xfrm>
          <a:prstGeom prst="bentConnector4">
            <a:avLst>
              <a:gd name="adj1" fmla="val 36807"/>
              <a:gd name="adj2" fmla="val 12728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42201D-CAC8-1F4B-801C-48630B24748B}"/>
              </a:ext>
            </a:extLst>
          </p:cNvPr>
          <p:cNvCxnSpPr>
            <a:stCxn id="34" idx="3"/>
          </p:cNvCxnSpPr>
          <p:nvPr/>
        </p:nvCxnSpPr>
        <p:spPr>
          <a:xfrm flipV="1">
            <a:off x="4074420" y="5708549"/>
            <a:ext cx="2038513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B8EF13A-92AE-EF45-BCD4-A64535FF777E}"/>
              </a:ext>
            </a:extLst>
          </p:cNvPr>
          <p:cNvSpPr/>
          <p:nvPr/>
        </p:nvSpPr>
        <p:spPr>
          <a:xfrm>
            <a:off x="7979999" y="839814"/>
            <a:ext cx="3344106" cy="1361561"/>
          </a:xfrm>
          <a:prstGeom prst="roundRect">
            <a:avLst>
              <a:gd name="adj" fmla="val 1139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Three Stocks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 B &amp; C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9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F538719-3920-9D40-B935-466EE17A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3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…and so on for </a:t>
            </a:r>
            <a:r>
              <a:rPr lang="en-US" sz="5400" b="1" i="1" dirty="0">
                <a:solidFill>
                  <a:schemeClr val="accent1"/>
                </a:solidFill>
              </a:rPr>
              <a:t>n</a:t>
            </a:r>
            <a:r>
              <a:rPr lang="en-US" sz="5400" b="1" dirty="0">
                <a:solidFill>
                  <a:schemeClr val="accent1"/>
                </a:solidFill>
              </a:rPr>
              <a:t> stocks.</a:t>
            </a:r>
          </a:p>
        </p:txBody>
      </p:sp>
    </p:spTree>
    <p:extLst>
      <p:ext uri="{BB962C8B-B14F-4D97-AF65-F5344CB8AC3E}">
        <p14:creationId xmlns:p14="http://schemas.microsoft.com/office/powerpoint/2010/main" val="269785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256" y="471319"/>
            <a:ext cx="9912017" cy="854075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vs. Risk as a Function of Asset Weights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8547" y="471320"/>
          <a:ext cx="11694695" cy="612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5910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the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16566"/>
            <a:ext cx="10347615" cy="5055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end point is 100% GM stock, 0% Microsoft stock</a:t>
            </a:r>
          </a:p>
          <a:p>
            <a:pPr marL="0" indent="0">
              <a:buNone/>
            </a:pPr>
            <a:r>
              <a:rPr lang="en-US" dirty="0"/>
              <a:t>Other end point is 0% GM stock, 100% MS stock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9 other marked points on the curve are:</a:t>
            </a:r>
          </a:p>
          <a:p>
            <a:pPr marL="457200" lvl="1" indent="0">
              <a:buNone/>
            </a:pPr>
            <a:r>
              <a:rPr lang="en-US" dirty="0"/>
              <a:t>w(GM) = .9, w(MS) = .1,</a:t>
            </a:r>
          </a:p>
          <a:p>
            <a:pPr marL="457200" lvl="1" indent="0">
              <a:buNone/>
            </a:pPr>
            <a:r>
              <a:rPr lang="en-US" dirty="0"/>
              <a:t>w(GM) = .8, w(MS) = .2,</a:t>
            </a:r>
          </a:p>
          <a:p>
            <a:pPr marL="457200" lvl="1" indent="0">
              <a:buNone/>
            </a:pPr>
            <a:r>
              <a:rPr lang="en-US" dirty="0"/>
              <a:t>w(GM) = .7, w(MS) = .3,</a:t>
            </a:r>
          </a:p>
          <a:p>
            <a:pPr marL="457200" lvl="1" indent="0">
              <a:buNone/>
            </a:pPr>
            <a:r>
              <a:rPr lang="en-US" dirty="0"/>
              <a:t>And so on</a:t>
            </a:r>
          </a:p>
          <a:p>
            <a:pPr marL="0" indent="0">
              <a:buNone/>
            </a:pPr>
            <a:r>
              <a:rPr lang="en-US" dirty="0"/>
              <a:t>The graph contains some </a:t>
            </a:r>
            <a:r>
              <a:rPr lang="en-US" b="1" dirty="0">
                <a:solidFill>
                  <a:schemeClr val="accent5"/>
                </a:solidFill>
              </a:rPr>
              <a:t>bad choices</a:t>
            </a:r>
          </a:p>
          <a:p>
            <a:pPr marL="0" indent="0">
              <a:buNone/>
            </a:pPr>
            <a:r>
              <a:rPr lang="en-US" dirty="0"/>
              <a:t>The upward sloping portion of the graph is called the Efficient Frontier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3"/>
                </a:solidFill>
              </a:rPr>
              <a:t>Northwest is Best!</a:t>
            </a:r>
            <a:r>
              <a:rPr lang="en-US" dirty="0">
                <a:solidFill>
                  <a:schemeClr val="accent3"/>
                </a:solidFill>
              </a:rPr>
              <a:t>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853678-B26D-46FE-BFCB-716E5ABE9E4F}"/>
              </a:ext>
            </a:extLst>
          </p:cNvPr>
          <p:cNvCxnSpPr/>
          <p:nvPr/>
        </p:nvCxnSpPr>
        <p:spPr>
          <a:xfrm>
            <a:off x="494205" y="1335600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19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“</a:t>
            </a:r>
            <a:r>
              <a:rPr lang="en-US" b="1" dirty="0">
                <a:solidFill>
                  <a:schemeClr val="accent3"/>
                </a:solidFill>
              </a:rPr>
              <a:t>Efficient Frontier</a:t>
            </a:r>
            <a:r>
              <a:rPr lang="en-US" b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</a:rPr>
              <a:t>We assume</a:t>
            </a:r>
            <a:r>
              <a:rPr lang="en-US" dirty="0"/>
              <a:t>:</a:t>
            </a:r>
          </a:p>
          <a:p>
            <a:pPr marL="457200" indent="-457200"/>
            <a:r>
              <a:rPr lang="en-US" dirty="0"/>
              <a:t>Investors are “</a:t>
            </a:r>
            <a:r>
              <a:rPr lang="en-US" dirty="0">
                <a:solidFill>
                  <a:schemeClr val="accent6"/>
                </a:solidFill>
              </a:rPr>
              <a:t>profit-maximizing</a:t>
            </a:r>
            <a:r>
              <a:rPr lang="en-US" dirty="0"/>
              <a:t>” and “</a:t>
            </a:r>
            <a:r>
              <a:rPr lang="en-US" dirty="0">
                <a:solidFill>
                  <a:schemeClr val="accent6"/>
                </a:solidFill>
              </a:rPr>
              <a:t>risk-averse</a:t>
            </a:r>
            <a:r>
              <a:rPr lang="en-US" dirty="0"/>
              <a:t>”</a:t>
            </a:r>
          </a:p>
          <a:p>
            <a:pPr marL="457200" indent="-457200"/>
            <a:r>
              <a:rPr lang="en-US" dirty="0"/>
              <a:t>Given 2 portfolios with same SD of returns, investors pick the one with higher expected return</a:t>
            </a:r>
          </a:p>
          <a:p>
            <a:pPr marL="457200" indent="-457200"/>
            <a:r>
              <a:rPr lang="en-US" dirty="0"/>
              <a:t>Given 2 portfolios with same expected return, investors pick the one with lower SD of returns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EF5C3-C3B7-4B64-9F08-A13959F38477}"/>
              </a:ext>
            </a:extLst>
          </p:cNvPr>
          <p:cNvCxnSpPr/>
          <p:nvPr/>
        </p:nvCxnSpPr>
        <p:spPr>
          <a:xfrm>
            <a:off x="494205" y="1335600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4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Refinitiv API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76A7DF-A5EA-2ACA-867F-A5730AB9F30D}"/>
              </a:ext>
            </a:extLst>
          </p:cNvPr>
          <p:cNvSpPr txBox="1"/>
          <p:nvPr/>
        </p:nvSpPr>
        <p:spPr>
          <a:xfrm>
            <a:off x="3047998" y="1473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 up your API Key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610F6-BE98-5ED2-F36F-4E8E4FDE3CD0}"/>
              </a:ext>
            </a:extLst>
          </p:cNvPr>
          <p:cNvSpPr txBox="1"/>
          <p:nvPr/>
        </p:nvSpPr>
        <p:spPr>
          <a:xfrm>
            <a:off x="3048000" y="2045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Store as an Environmental Variable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604A8-925C-7CCF-A281-8ED444C3DF00}"/>
              </a:ext>
            </a:extLst>
          </p:cNvPr>
          <p:cNvSpPr txBox="1"/>
          <p:nvPr/>
        </p:nvSpPr>
        <p:spPr>
          <a:xfrm>
            <a:off x="3048000" y="26176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 CODEBK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2D7E-1AE5-AE8D-DBE4-A62F836A86FB}"/>
              </a:ext>
            </a:extLst>
          </p:cNvPr>
          <p:cNvSpPr txBox="1"/>
          <p:nvPr/>
        </p:nvSpPr>
        <p:spPr>
          <a:xfrm>
            <a:off x="2201915" y="5095138"/>
            <a:ext cx="7788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https://developers.refinitiv.com/en/api-catalog/eikon/eikon-data-api/quick-start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8512-94E2-BC63-E6BD-530E0452221B}"/>
              </a:ext>
            </a:extLst>
          </p:cNvPr>
          <p:cNvSpPr txBox="1"/>
          <p:nvPr/>
        </p:nvSpPr>
        <p:spPr>
          <a:xfrm>
            <a:off x="2711669" y="4517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Also use QuickStart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583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221626"/>
            <a:ext cx="10390909" cy="103418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Correlation’s Impact on the Efficient Frontier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84909" y="2009339"/>
          <a:ext cx="5278582" cy="3255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6303818" y="2050905"/>
          <a:ext cx="5285509" cy="3255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4ED241-4776-4968-8B02-40EB12BBEEB2}"/>
              </a:ext>
            </a:extLst>
          </p:cNvPr>
          <p:cNvCxnSpPr/>
          <p:nvPr/>
        </p:nvCxnSpPr>
        <p:spPr>
          <a:xfrm>
            <a:off x="484909" y="1212061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67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8" y="157308"/>
            <a:ext cx="10390909" cy="103418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Correlation’s Impact on the Efficient Frontier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43345" y="2050904"/>
          <a:ext cx="5292436" cy="325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6338454" y="2050473"/>
          <a:ext cx="5285509" cy="325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3DE203-52C0-42E5-B17B-63BDB244AB9F}"/>
              </a:ext>
            </a:extLst>
          </p:cNvPr>
          <p:cNvCxnSpPr/>
          <p:nvPr/>
        </p:nvCxnSpPr>
        <p:spPr>
          <a:xfrm>
            <a:off x="484909" y="1212061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21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04" y="5823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Adding a 3</a:t>
            </a:r>
            <a:r>
              <a:rPr lang="en-US" b="1" baseline="30000" dirty="0">
                <a:solidFill>
                  <a:schemeClr val="accent1"/>
                </a:solidFill>
              </a:rPr>
              <a:t>rd</a:t>
            </a:r>
            <a:r>
              <a:rPr lang="en-US" b="1" dirty="0">
                <a:solidFill>
                  <a:schemeClr val="accent1"/>
                </a:solidFill>
              </a:rPr>
              <a:t> Asset Moves Efficient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246" y="482990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WMT + CSCO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8246" y="3189952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WMT + CSCO + SBUX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011382" y="2114550"/>
          <a:ext cx="10072254" cy="411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reeform 10"/>
          <p:cNvSpPr/>
          <p:nvPr/>
        </p:nvSpPr>
        <p:spPr>
          <a:xfrm>
            <a:off x="3182040" y="4405745"/>
            <a:ext cx="7056469" cy="1302328"/>
          </a:xfrm>
          <a:custGeom>
            <a:avLst/>
            <a:gdLst>
              <a:gd name="connsiteX0" fmla="*/ 1392348 w 7308239"/>
              <a:gd name="connsiteY0" fmla="*/ 1302328 h 1302328"/>
              <a:gd name="connsiteX1" fmla="*/ 408675 w 7308239"/>
              <a:gd name="connsiteY1" fmla="*/ 997528 h 1302328"/>
              <a:gd name="connsiteX2" fmla="*/ 7308239 w 7308239"/>
              <a:gd name="connsiteY2" fmla="*/ 0 h 1302328"/>
              <a:gd name="connsiteX0" fmla="*/ 1054336 w 6970227"/>
              <a:gd name="connsiteY0" fmla="*/ 1302328 h 1302328"/>
              <a:gd name="connsiteX1" fmla="*/ 525705 w 6970227"/>
              <a:gd name="connsiteY1" fmla="*/ 762001 h 1302328"/>
              <a:gd name="connsiteX2" fmla="*/ 6970227 w 6970227"/>
              <a:gd name="connsiteY2" fmla="*/ 0 h 1302328"/>
              <a:gd name="connsiteX0" fmla="*/ 1078595 w 6994486"/>
              <a:gd name="connsiteY0" fmla="*/ 1302328 h 1302328"/>
              <a:gd name="connsiteX1" fmla="*/ 549964 w 6994486"/>
              <a:gd name="connsiteY1" fmla="*/ 762001 h 1302328"/>
              <a:gd name="connsiteX2" fmla="*/ 6994486 w 6994486"/>
              <a:gd name="connsiteY2" fmla="*/ 0 h 1302328"/>
              <a:gd name="connsiteX0" fmla="*/ 1084664 w 7000555"/>
              <a:gd name="connsiteY0" fmla="*/ 1302328 h 1302328"/>
              <a:gd name="connsiteX1" fmla="*/ 556033 w 7000555"/>
              <a:gd name="connsiteY1" fmla="*/ 762001 h 1302328"/>
              <a:gd name="connsiteX2" fmla="*/ 7000555 w 7000555"/>
              <a:gd name="connsiteY2" fmla="*/ 0 h 1302328"/>
              <a:gd name="connsiteX0" fmla="*/ 1113350 w 7029241"/>
              <a:gd name="connsiteY0" fmla="*/ 1302328 h 1302328"/>
              <a:gd name="connsiteX1" fmla="*/ 543352 w 7029241"/>
              <a:gd name="connsiteY1" fmla="*/ 720438 h 1302328"/>
              <a:gd name="connsiteX2" fmla="*/ 7029241 w 7029241"/>
              <a:gd name="connsiteY2" fmla="*/ 0 h 1302328"/>
              <a:gd name="connsiteX0" fmla="*/ 1107261 w 7023152"/>
              <a:gd name="connsiteY0" fmla="*/ 1302328 h 1302328"/>
              <a:gd name="connsiteX1" fmla="*/ 537263 w 7023152"/>
              <a:gd name="connsiteY1" fmla="*/ 720438 h 1302328"/>
              <a:gd name="connsiteX2" fmla="*/ 7023152 w 7023152"/>
              <a:gd name="connsiteY2" fmla="*/ 0 h 1302328"/>
              <a:gd name="connsiteX0" fmla="*/ 1107261 w 7023152"/>
              <a:gd name="connsiteY0" fmla="*/ 1302328 h 1302328"/>
              <a:gd name="connsiteX1" fmla="*/ 537263 w 7023152"/>
              <a:gd name="connsiteY1" fmla="*/ 720438 h 1302328"/>
              <a:gd name="connsiteX2" fmla="*/ 7023152 w 7023152"/>
              <a:gd name="connsiteY2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3152" h="1302328">
                <a:moveTo>
                  <a:pt x="1107261" y="1302328"/>
                </a:moveTo>
                <a:cubicBezTo>
                  <a:pt x="122433" y="1258455"/>
                  <a:pt x="-503878" y="1020622"/>
                  <a:pt x="537263" y="720438"/>
                </a:cubicBezTo>
                <a:cubicBezTo>
                  <a:pt x="1578404" y="420254"/>
                  <a:pt x="7023152" y="0"/>
                  <a:pt x="7023152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86F90-4816-4784-8074-9D65A1FC172D}"/>
              </a:ext>
            </a:extLst>
          </p:cNvPr>
          <p:cNvCxnSpPr/>
          <p:nvPr/>
        </p:nvCxnSpPr>
        <p:spPr>
          <a:xfrm>
            <a:off x="484909" y="1212061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88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Portfolio Weightings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definition, sum of all weightings = 1</a:t>
            </a:r>
          </a:p>
          <a:p>
            <a:endParaRPr lang="en-US" sz="3200" dirty="0"/>
          </a:p>
          <a:p>
            <a:r>
              <a:rPr lang="en-US" sz="3200" dirty="0"/>
              <a:t>No single component’s weight &gt; 1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Weighting &lt;0 </a:t>
            </a:r>
          </a:p>
          <a:p>
            <a:pPr lvl="1"/>
            <a:r>
              <a:rPr lang="en-US" dirty="0"/>
              <a:t>Short Selling</a:t>
            </a:r>
          </a:p>
          <a:p>
            <a:pPr lvl="1"/>
            <a:r>
              <a:rPr lang="en-US" b="1" dirty="0"/>
              <a:t>Assume no short selling </a:t>
            </a:r>
            <a:r>
              <a:rPr lang="en-US" dirty="0"/>
              <a:t>(longs only), unless explicitly stated otherwise in a problem statement, for this course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F50177-E127-4055-98BC-E5B745232D3B}"/>
              </a:ext>
            </a:extLst>
          </p:cNvPr>
          <p:cNvCxnSpPr/>
          <p:nvPr/>
        </p:nvCxnSpPr>
        <p:spPr>
          <a:xfrm>
            <a:off x="488243" y="1405083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7513CB-C0D6-4F18-99D0-9239465F8082}"/>
              </a:ext>
            </a:extLst>
          </p:cNvPr>
          <p:cNvSpPr txBox="1"/>
          <p:nvPr/>
        </p:nvSpPr>
        <p:spPr>
          <a:xfrm>
            <a:off x="6978832" y="2905780"/>
            <a:ext cx="2726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(absolute value )</a:t>
            </a:r>
          </a:p>
        </p:txBody>
      </p:sp>
    </p:spTree>
    <p:extLst>
      <p:ext uri="{BB962C8B-B14F-4D97-AF65-F5344CB8AC3E}">
        <p14:creationId xmlns:p14="http://schemas.microsoft.com/office/powerpoint/2010/main" val="197185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68"/>
            <a:ext cx="10515600" cy="9511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QUESTION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CFFEBB-78A1-4311-97AC-38C015E9507C}"/>
              </a:ext>
            </a:extLst>
          </p:cNvPr>
          <p:cNvCxnSpPr/>
          <p:nvPr/>
        </p:nvCxnSpPr>
        <p:spPr>
          <a:xfrm>
            <a:off x="488243" y="990596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CC97E3-D8D3-423C-A2CA-1F4F55B353BC}"/>
              </a:ext>
            </a:extLst>
          </p:cNvPr>
          <p:cNvSpPr txBox="1"/>
          <p:nvPr/>
        </p:nvSpPr>
        <p:spPr>
          <a:xfrm>
            <a:off x="488240" y="1074095"/>
            <a:ext cx="11197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Let’s say we designed a trading competition in which everyone spun up a trading account and traded stocks all semester. At the end of the semester, who wins?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B6C86-4E8C-42C9-9BC9-726410B2F1C4}"/>
              </a:ext>
            </a:extLst>
          </p:cNvPr>
          <p:cNvSpPr txBox="1"/>
          <p:nvPr/>
        </p:nvSpPr>
        <p:spPr>
          <a:xfrm>
            <a:off x="1986623" y="1933070"/>
            <a:ext cx="187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Student 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4F9F4-C1D1-48E9-8564-DBCD0D67D847}"/>
              </a:ext>
            </a:extLst>
          </p:cNvPr>
          <p:cNvSpPr txBox="1"/>
          <p:nvPr/>
        </p:nvSpPr>
        <p:spPr>
          <a:xfrm>
            <a:off x="6602243" y="2580259"/>
            <a:ext cx="5083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Diversifies risk by allocating cash across a variety of assets in different industries.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8A1E9-FB9B-4745-8800-7A58EAA0CFDC}"/>
              </a:ext>
            </a:extLst>
          </p:cNvPr>
          <p:cNvSpPr txBox="1"/>
          <p:nvPr/>
        </p:nvSpPr>
        <p:spPr>
          <a:xfrm>
            <a:off x="8203795" y="1933069"/>
            <a:ext cx="187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Student 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F6CF-DBCD-4D75-83D6-4124896CF59D}"/>
              </a:ext>
            </a:extLst>
          </p:cNvPr>
          <p:cNvSpPr txBox="1"/>
          <p:nvPr/>
        </p:nvSpPr>
        <p:spPr>
          <a:xfrm>
            <a:off x="506673" y="3521292"/>
            <a:ext cx="4869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any given day, student might be up by as much as 60%, or down by as much as -60%.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FDD8F-D2C2-4900-8F06-5F9FA308EF41}"/>
              </a:ext>
            </a:extLst>
          </p:cNvPr>
          <p:cNvSpPr txBox="1"/>
          <p:nvPr/>
        </p:nvSpPr>
        <p:spPr>
          <a:xfrm>
            <a:off x="506673" y="4231371"/>
            <a:ext cx="4869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official end of the competition, student is up by a whopping 75%.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09178-4E9F-4F1E-847D-518D8BD930C8}"/>
              </a:ext>
            </a:extLst>
          </p:cNvPr>
          <p:cNvSpPr txBox="1"/>
          <p:nvPr/>
        </p:nvSpPr>
        <p:spPr>
          <a:xfrm>
            <a:off x="506673" y="2577184"/>
            <a:ext cx="5083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Puts all cash into a risky startup, the return on which fluctuates wildly during the period – sometimes up, sometimes down by large amounts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1710A-398C-4C3A-B27C-E47934A4E268}"/>
              </a:ext>
            </a:extLst>
          </p:cNvPr>
          <p:cNvSpPr txBox="1"/>
          <p:nvPr/>
        </p:nvSpPr>
        <p:spPr>
          <a:xfrm>
            <a:off x="6602243" y="3518457"/>
            <a:ext cx="5083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of the portfolio goes steadily up – a healthy, reliable return with low variance.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CED67-3A6A-4181-8B6C-4F4F430A47DA}"/>
              </a:ext>
            </a:extLst>
          </p:cNvPr>
          <p:cNvSpPr txBox="1"/>
          <p:nvPr/>
        </p:nvSpPr>
        <p:spPr>
          <a:xfrm>
            <a:off x="6602243" y="4231371"/>
            <a:ext cx="5083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 the end of the competition, Student 2 is up by a very respectable 12%.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71A814-CB75-4782-9FE8-217A00344A81}"/>
              </a:ext>
            </a:extLst>
          </p:cNvPr>
          <p:cNvSpPr txBox="1"/>
          <p:nvPr/>
        </p:nvSpPr>
        <p:spPr>
          <a:xfrm>
            <a:off x="506673" y="4946255"/>
            <a:ext cx="4735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Got Lucky.</a:t>
            </a:r>
            <a:r>
              <a:rPr lang="en-US" sz="1800" dirty="0">
                <a:solidFill>
                  <a:srgbClr val="FFFF00"/>
                </a:solidFill>
              </a:rPr>
              <a:t> The competition just happened to end on a good day for Student 1. By the end of next week, Student 1 was down to -15% return.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A14E96-B2C1-4696-A84E-5AAADB90DEFB}"/>
              </a:ext>
            </a:extLst>
          </p:cNvPr>
          <p:cNvSpPr txBox="1"/>
          <p:nvPr/>
        </p:nvSpPr>
        <p:spPr>
          <a:xfrm>
            <a:off x="6602242" y="4946255"/>
            <a:ext cx="4949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Should win.</a:t>
            </a:r>
            <a:r>
              <a:rPr lang="en-US" sz="1800" dirty="0">
                <a:solidFill>
                  <a:srgbClr val="FFFF00"/>
                </a:solidFill>
              </a:rPr>
              <a:t>  Student 2 was consistently earning a return with low volatility. By the end of next week, Student 2 was up by a little more than 12%.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847B29-4F45-450B-92CC-A6ED564519AC}"/>
              </a:ext>
            </a:extLst>
          </p:cNvPr>
          <p:cNvSpPr txBox="1"/>
          <p:nvPr/>
        </p:nvSpPr>
        <p:spPr>
          <a:xfrm>
            <a:off x="3049963" y="5941817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How can we quantify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24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8" grpId="0"/>
      <p:bldP spid="9" grpId="0"/>
      <p:bldP spid="10" grpId="0"/>
      <p:bldP spid="13" grpId="0"/>
      <p:bldP spid="14" grpId="0"/>
      <p:bldP spid="21" grpId="0"/>
      <p:bldP spid="29" grpId="0"/>
      <p:bldP spid="31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3" y="2897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Sharpe Ratio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CFFEBB-78A1-4311-97AC-38C015E9507C}"/>
              </a:ext>
            </a:extLst>
          </p:cNvPr>
          <p:cNvCxnSpPr/>
          <p:nvPr/>
        </p:nvCxnSpPr>
        <p:spPr>
          <a:xfrm>
            <a:off x="488243" y="128038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3D84B-2B2C-46F5-9026-BC53885CEF26}"/>
                  </a:ext>
                </a:extLst>
              </p:cNvPr>
              <p:cNvSpPr txBox="1"/>
              <p:nvPr/>
            </p:nvSpPr>
            <p:spPr>
              <a:xfrm>
                <a:off x="4565582" y="2772552"/>
                <a:ext cx="2822375" cy="789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4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1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4400" b="1" i="1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3D84B-2B2C-46F5-9026-BC53885CE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82" y="2772552"/>
                <a:ext cx="2822375" cy="78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59D466-F290-4AD3-B054-4CEE93AD035F}"/>
                  </a:ext>
                </a:extLst>
              </p:cNvPr>
              <p:cNvSpPr txBox="1"/>
              <p:nvPr/>
            </p:nvSpPr>
            <p:spPr>
              <a:xfrm>
                <a:off x="5393670" y="3698764"/>
                <a:ext cx="762388" cy="73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4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59D466-F290-4AD3-B054-4CEE93AD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70" y="3698764"/>
                <a:ext cx="762388" cy="73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566B-43CA-4768-B6F6-28BCB1B70BF2}"/>
                  </a:ext>
                </a:extLst>
              </p:cNvPr>
              <p:cNvSpPr txBox="1"/>
              <p:nvPr/>
            </p:nvSpPr>
            <p:spPr>
              <a:xfrm>
                <a:off x="266598" y="3320686"/>
                <a:ext cx="392216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Sharpe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566B-43CA-4768-B6F6-28BCB1B7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8" y="3320686"/>
                <a:ext cx="392216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A746606-A720-4EC6-9ADF-C8D92D2E7DA6}"/>
              </a:ext>
            </a:extLst>
          </p:cNvPr>
          <p:cNvSpPr txBox="1"/>
          <p:nvPr/>
        </p:nvSpPr>
        <p:spPr>
          <a:xfrm>
            <a:off x="7559785" y="2528383"/>
            <a:ext cx="440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1) The Return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Difference between the portfolio’s </a:t>
            </a:r>
            <a:r>
              <a:rPr lang="en-US" b="1" dirty="0">
                <a:solidFill>
                  <a:schemeClr val="accent2"/>
                </a:solidFill>
              </a:rPr>
              <a:t>return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risk-free rate</a:t>
            </a:r>
            <a:r>
              <a:rPr lang="en-US" dirty="0"/>
              <a:t> (i.e.; how much better are we doing than risk-free?)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A185E-567B-416E-BDC7-61D2C950D66A}"/>
              </a:ext>
            </a:extLst>
          </p:cNvPr>
          <p:cNvSpPr/>
          <p:nvPr/>
        </p:nvSpPr>
        <p:spPr>
          <a:xfrm>
            <a:off x="626788" y="1338267"/>
            <a:ext cx="11058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We’d like to develop a metric that has units of </a:t>
            </a:r>
            <a:r>
              <a:rPr lang="en-US" b="1" dirty="0">
                <a:solidFill>
                  <a:schemeClr val="accent2"/>
                </a:solidFill>
              </a:rPr>
              <a:t>RETURN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/ </a:t>
            </a:r>
            <a:r>
              <a:rPr lang="en-US" b="1" dirty="0">
                <a:solidFill>
                  <a:schemeClr val="accent1"/>
                </a:solidFill>
              </a:rPr>
              <a:t>RISK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so that we can quantify how well an investment is doing </a:t>
            </a:r>
            <a:r>
              <a:rPr lang="en-US" u="sng" dirty="0"/>
              <a:t>for the risk being taken</a:t>
            </a:r>
            <a:r>
              <a:rPr lang="en-US" dirty="0"/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295C31-F071-42B0-949C-212A7BD42A65}"/>
              </a:ext>
            </a:extLst>
          </p:cNvPr>
          <p:cNvCxnSpPr>
            <a:cxnSpLocks/>
          </p:cNvCxnSpPr>
          <p:nvPr/>
        </p:nvCxnSpPr>
        <p:spPr>
          <a:xfrm>
            <a:off x="4360589" y="3718090"/>
            <a:ext cx="3072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10ECC9-7487-4AF6-BF0B-63ADCD0E246B}"/>
              </a:ext>
            </a:extLst>
          </p:cNvPr>
          <p:cNvSpPr txBox="1"/>
          <p:nvPr/>
        </p:nvSpPr>
        <p:spPr>
          <a:xfrm>
            <a:off x="7518194" y="3946355"/>
            <a:ext cx="440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2) The Risk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Portfolio’s </a:t>
            </a:r>
            <a:r>
              <a:rPr lang="en-US" b="1" dirty="0">
                <a:solidFill>
                  <a:schemeClr val="accent1"/>
                </a:solidFill>
              </a:rPr>
              <a:t>volatility</a:t>
            </a:r>
            <a:r>
              <a:rPr lang="en-US" dirty="0"/>
              <a:t> (expected standard deviation of returns)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19118-7C83-444A-BCF2-2F8D16793E9F}"/>
              </a:ext>
            </a:extLst>
          </p:cNvPr>
          <p:cNvSpPr txBox="1"/>
          <p:nvPr/>
        </p:nvSpPr>
        <p:spPr>
          <a:xfrm>
            <a:off x="1748850" y="4316860"/>
            <a:ext cx="499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3) Give it a name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William F. Sharpe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Original Paper (1966):</a:t>
            </a:r>
          </a:p>
          <a:p>
            <a:r>
              <a:rPr lang="en-US" dirty="0">
                <a:hlinkClick r:id="rId6"/>
              </a:rPr>
              <a:t>http://web.stanford.edu/~wfsharpe/art/sr/sr.htm</a:t>
            </a:r>
            <a:endParaRPr lang="en-US" dirty="0"/>
          </a:p>
        </p:txBody>
      </p:sp>
      <p:pic>
        <p:nvPicPr>
          <p:cNvPr id="1026" name="Picture 2" descr="Image result for w.f.sharpe">
            <a:extLst>
              <a:ext uri="{FF2B5EF4-FFF2-40B4-BE49-F238E27FC236}">
                <a16:creationId xmlns:a16="http://schemas.microsoft.com/office/drawing/2014/main" id="{4DF981A2-765D-4975-AF25-FA397D3E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7" y="4339724"/>
            <a:ext cx="1325543" cy="19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6B4737-D2A7-4204-853F-3C79E0026D2A}"/>
              </a:ext>
            </a:extLst>
          </p:cNvPr>
          <p:cNvSpPr txBox="1"/>
          <p:nvPr/>
        </p:nvSpPr>
        <p:spPr>
          <a:xfrm>
            <a:off x="7518194" y="5087328"/>
            <a:ext cx="440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Expected OR Historical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Can measure Sharpe ratio in the past to compare performance, or use expected values to balance a portfolio today </a:t>
            </a:r>
          </a:p>
        </p:txBody>
      </p:sp>
    </p:spTree>
    <p:extLst>
      <p:ext uri="{BB962C8B-B14F-4D97-AF65-F5344CB8AC3E}">
        <p14:creationId xmlns:p14="http://schemas.microsoft.com/office/powerpoint/2010/main" val="16998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9" grpId="0"/>
      <p:bldP spid="20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20" y="64135"/>
            <a:ext cx="9265920" cy="1325563"/>
          </a:xfrm>
        </p:spPr>
        <p:txBody>
          <a:bodyPr/>
          <a:lstStyle/>
          <a:p>
            <a:r>
              <a:rPr lang="en-US" b="1" dirty="0"/>
              <a:t>Tradeoffs Between Return and Volatility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38200" y="1082040"/>
          <a:ext cx="9829800" cy="536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2413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210" y="3988200"/>
            <a:ext cx="10515600" cy="157802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Slope of the CML is defined by the best-return portfolios*</a:t>
            </a:r>
          </a:p>
          <a:p>
            <a:pPr marL="457200" indent="-457200"/>
            <a:r>
              <a:rPr lang="en-US" dirty="0"/>
              <a:t>Slope of the CML = best Sharpe Ratio available in your universe*</a:t>
            </a:r>
          </a:p>
          <a:p>
            <a:pPr marL="457200" indent="-457200"/>
            <a:r>
              <a:rPr lang="en-US" dirty="0"/>
              <a:t>Most common metric used to express </a:t>
            </a:r>
            <a:r>
              <a:rPr lang="en-US" b="1" dirty="0">
                <a:solidFill>
                  <a:schemeClr val="accent3"/>
                </a:solidFill>
              </a:rPr>
              <a:t>risk-adjusted returns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9A3D3A-A05C-43A5-9292-857014170B76}"/>
              </a:ext>
            </a:extLst>
          </p:cNvPr>
          <p:cNvSpPr txBox="1">
            <a:spLocks/>
          </p:cNvSpPr>
          <p:nvPr/>
        </p:nvSpPr>
        <p:spPr>
          <a:xfrm>
            <a:off x="488243" y="3700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Sharpe Ratio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CF3C0-E4A4-4489-ADFB-A7BC31641943}"/>
              </a:ext>
            </a:extLst>
          </p:cNvPr>
          <p:cNvCxnSpPr/>
          <p:nvPr/>
        </p:nvCxnSpPr>
        <p:spPr>
          <a:xfrm>
            <a:off x="488243" y="1405083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24C5F1-98CC-4BF2-951E-540C7AE2F0E7}"/>
              </a:ext>
            </a:extLst>
          </p:cNvPr>
          <p:cNvSpPr txBox="1"/>
          <p:nvPr/>
        </p:nvSpPr>
        <p:spPr>
          <a:xfrm>
            <a:off x="1319435" y="6003316"/>
            <a:ext cx="8853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</a:rPr>
              <a:t>Let’s explore these concepts in an Excel breakout.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BAB2E9-8287-4B44-9CAE-2E13C64DEAEF}"/>
              </a:ext>
            </a:extLst>
          </p:cNvPr>
          <p:cNvSpPr/>
          <p:nvPr/>
        </p:nvSpPr>
        <p:spPr>
          <a:xfrm>
            <a:off x="488242" y="2020606"/>
            <a:ext cx="11197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By weighting portfolios containing stocks &amp; risk-free bonds, can achieve best available risk/return on the CML (Capital Market Line).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03E348-E796-4F6C-BE8A-6CB4E6F6098E}"/>
              </a:ext>
            </a:extLst>
          </p:cNvPr>
          <p:cNvSpPr txBox="1">
            <a:spLocks/>
          </p:cNvSpPr>
          <p:nvPr/>
        </p:nvSpPr>
        <p:spPr>
          <a:xfrm>
            <a:off x="838200" y="2971692"/>
            <a:ext cx="10515600" cy="954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6"/>
                </a:solidFill>
              </a:rPr>
              <a:t>Portfolios that fall on that line have the highest ratio of Return vs. Risk available in a given market</a:t>
            </a:r>
            <a:r>
              <a:rPr lang="en-US" sz="3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9FECC8-623E-419B-8739-5C31F23B3F4C}"/>
                  </a:ext>
                </a:extLst>
              </p:cNvPr>
              <p:cNvSpPr txBox="1"/>
              <p:nvPr/>
            </p:nvSpPr>
            <p:spPr>
              <a:xfrm>
                <a:off x="2203295" y="5540756"/>
                <a:ext cx="9298579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* Except for the case in which you’re leveraged at a rate higher than the risk-free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9FECC8-623E-419B-8739-5C31F23B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95" y="5540756"/>
                <a:ext cx="9298579" cy="424732"/>
              </a:xfrm>
              <a:prstGeom prst="rect">
                <a:avLst/>
              </a:prstGeom>
              <a:blipFill>
                <a:blip r:embed="rId3"/>
                <a:stretch>
                  <a:fillRect l="-655" t="-7143" r="-5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132CFC-A6C2-424F-B333-AE104B800A84}"/>
              </a:ext>
            </a:extLst>
          </p:cNvPr>
          <p:cNvSpPr txBox="1"/>
          <p:nvPr/>
        </p:nvSpPr>
        <p:spPr>
          <a:xfrm>
            <a:off x="488243" y="1468730"/>
            <a:ext cx="1151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term “</a:t>
            </a:r>
            <a:r>
              <a:rPr lang="en-US" sz="1800" b="1" dirty="0">
                <a:solidFill>
                  <a:schemeClr val="accent1"/>
                </a:solidFill>
              </a:rPr>
              <a:t>market</a:t>
            </a: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 as used here is taken to mean “all of the assets you’re taking into consideration for your portfolio.”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Also called your “</a:t>
            </a:r>
            <a:r>
              <a:rPr lang="en-US" b="1" dirty="0">
                <a:solidFill>
                  <a:schemeClr val="accent1"/>
                </a:solidFill>
              </a:rPr>
              <a:t>universe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728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  <p:bldP spid="11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43" y="1498019"/>
            <a:ext cx="3751217" cy="512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Let’s tie it all together.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9A3D3A-A05C-43A5-9292-857014170B76}"/>
              </a:ext>
            </a:extLst>
          </p:cNvPr>
          <p:cNvSpPr txBox="1">
            <a:spLocks/>
          </p:cNvSpPr>
          <p:nvPr/>
        </p:nvSpPr>
        <p:spPr>
          <a:xfrm>
            <a:off x="828985" y="-34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Excel Breakout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CF3C0-E4A4-4489-ADFB-A7BC31641943}"/>
              </a:ext>
            </a:extLst>
          </p:cNvPr>
          <p:cNvCxnSpPr/>
          <p:nvPr/>
        </p:nvCxnSpPr>
        <p:spPr>
          <a:xfrm>
            <a:off x="488243" y="1000131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5B922-C0F0-4B8B-94CD-D0823D4B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16" y="2730646"/>
            <a:ext cx="3336269" cy="327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0CC5E-6174-4BB9-9DD6-67C1112F85DF}"/>
              </a:ext>
            </a:extLst>
          </p:cNvPr>
          <p:cNvSpPr txBox="1">
            <a:spLocks/>
          </p:cNvSpPr>
          <p:nvPr/>
        </p:nvSpPr>
        <p:spPr>
          <a:xfrm>
            <a:off x="4837896" y="1568684"/>
            <a:ext cx="4702066" cy="186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Stock A</a:t>
            </a:r>
            <a:r>
              <a:rPr lang="en-US" sz="2400" b="1" dirty="0"/>
              <a:t>: _____</a:t>
            </a: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 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rtn</a:t>
            </a:r>
            <a:r>
              <a:rPr lang="en-US" sz="2400" b="1" dirty="0"/>
              <a:t>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 vol</a:t>
            </a:r>
            <a:r>
              <a:rPr lang="en-US" sz="2400" b="1" dirty="0"/>
              <a:t>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80C489-5C61-4886-AEDD-D6BB23CAF531}"/>
              </a:ext>
            </a:extLst>
          </p:cNvPr>
          <p:cNvSpPr txBox="1">
            <a:spLocks/>
          </p:cNvSpPr>
          <p:nvPr/>
        </p:nvSpPr>
        <p:spPr>
          <a:xfrm>
            <a:off x="4837896" y="3429000"/>
            <a:ext cx="4702066" cy="186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Stock B</a:t>
            </a:r>
            <a:r>
              <a:rPr lang="en-US" sz="2400" b="1" dirty="0"/>
              <a:t>: ____</a:t>
            </a: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 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rtn</a:t>
            </a:r>
            <a:r>
              <a:rPr lang="en-US" sz="2400" b="1" dirty="0"/>
              <a:t>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 vol</a:t>
            </a:r>
            <a:r>
              <a:rPr lang="en-US" sz="2400" b="1" dirty="0"/>
              <a:t>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B0EB236-E1E7-461F-974D-0A2BD2B833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2797" y="5299409"/>
                <a:ext cx="4702066" cy="527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Correlation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𝑇𝑋𝑁</m:t>
                        </m:r>
                      </m:sub>
                    </m:sSub>
                  </m:oMath>
                </a14:m>
                <a:r>
                  <a:rPr lang="en-US" sz="2400" dirty="0"/>
                  <a:t>) =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B0EB236-E1E7-461F-974D-0A2BD2B83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97" y="5299409"/>
                <a:ext cx="4702066" cy="527394"/>
              </a:xfrm>
              <a:prstGeom prst="rect">
                <a:avLst/>
              </a:prstGeom>
              <a:blipFill>
                <a:blip r:embed="rId4"/>
                <a:stretch>
                  <a:fillRect t="-1494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7675F5-3BE0-4083-8BFB-DE3AF2180CBF}"/>
                  </a:ext>
                </a:extLst>
              </p:cNvPr>
              <p:cNvSpPr txBox="1"/>
              <p:nvPr/>
            </p:nvSpPr>
            <p:spPr>
              <a:xfrm>
                <a:off x="5343498" y="5864079"/>
                <a:ext cx="3690861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Risk-free rate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7675F5-3BE0-4083-8BFB-DE3AF218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98" y="5864079"/>
                <a:ext cx="3690861" cy="491288"/>
              </a:xfrm>
              <a:prstGeom prst="rect">
                <a:avLst/>
              </a:prstGeom>
              <a:blipFill>
                <a:blip r:embed="rId5"/>
                <a:stretch>
                  <a:fillRect l="-2645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25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D86-4D82-4D36-848D-9DA01572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0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Alpha &amp; Beta</a:t>
            </a:r>
          </a:p>
        </p:txBody>
      </p:sp>
    </p:spTree>
    <p:extLst>
      <p:ext uri="{BB962C8B-B14F-4D97-AF65-F5344CB8AC3E}">
        <p14:creationId xmlns:p14="http://schemas.microsoft.com/office/powerpoint/2010/main" val="286488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Today In Class: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DE9F58-FE42-DFD5-EEC5-070E6D197F21}"/>
              </a:ext>
            </a:extLst>
          </p:cNvPr>
          <p:cNvSpPr txBox="1"/>
          <p:nvPr/>
        </p:nvSpPr>
        <p:spPr>
          <a:xfrm>
            <a:off x="2362200" y="3036670"/>
            <a:ext cx="833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https://www.youtube.com/watch?v=vgddzovktKU&amp;ab_channel=JakeVestal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1CD48-E15A-C2AC-607D-993E91FA9FAE}"/>
              </a:ext>
            </a:extLst>
          </p:cNvPr>
          <p:cNvSpPr txBox="1"/>
          <p:nvPr/>
        </p:nvSpPr>
        <p:spPr>
          <a:xfrm>
            <a:off x="2362200" y="18363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Refinitiv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9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3" y="3700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After Markowitz published in 1952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825625"/>
            <a:ext cx="1068705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People realized: more stocks, more betas, better risk adjustment</a:t>
            </a:r>
          </a:p>
          <a:p>
            <a:r>
              <a:rPr lang="en-US" sz="3200" dirty="0"/>
              <a:t>Adding stocks into the universe allows for more selection opportunity to find the best efficient frontier</a:t>
            </a:r>
          </a:p>
          <a:p>
            <a:r>
              <a:rPr lang="en-US" sz="3200" dirty="0"/>
              <a:t>Theoretically, the “best portfolio” whose universe included all available stocks would have weightings assigned to </a:t>
            </a:r>
            <a:r>
              <a:rPr lang="en-US" sz="3200" u="sng" dirty="0">
                <a:solidFill>
                  <a:schemeClr val="accent2"/>
                </a:solidFill>
              </a:rPr>
              <a:t>all stocks</a:t>
            </a:r>
          </a:p>
          <a:p>
            <a:r>
              <a:rPr lang="en-US" sz="3200" dirty="0"/>
              <a:t>Such a “best portfolio” would not necessarily assign non-zero weights to every stock- some are left out (weight = 0).</a:t>
            </a:r>
            <a:endParaRPr lang="en-US" sz="3200" u="sng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5E98CD-1271-4E2E-B697-CAB6D472F211}"/>
              </a:ext>
            </a:extLst>
          </p:cNvPr>
          <p:cNvCxnSpPr/>
          <p:nvPr/>
        </p:nvCxnSpPr>
        <p:spPr>
          <a:xfrm>
            <a:off x="488243" y="1405083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81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9787"/>
            <a:ext cx="10515600" cy="30312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Conclusion: </a:t>
            </a:r>
            <a:r>
              <a:rPr lang="en-US" b="1" dirty="0"/>
              <a:t>No subset of any given universe can produce a more optimal portfolio than the one calculated on the universe as a whole.</a:t>
            </a:r>
            <a:br>
              <a:rPr lang="en-US" dirty="0"/>
            </a:b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46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3" y="2897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Alpha &amp; Beta: </a:t>
            </a:r>
            <a:r>
              <a:rPr lang="en-US" dirty="0">
                <a:solidFill>
                  <a:schemeClr val="accent1"/>
                </a:solidFill>
              </a:rPr>
              <a:t>Motivation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CFFEBB-78A1-4311-97AC-38C015E9507C}"/>
              </a:ext>
            </a:extLst>
          </p:cNvPr>
          <p:cNvCxnSpPr/>
          <p:nvPr/>
        </p:nvCxnSpPr>
        <p:spPr>
          <a:xfrm>
            <a:off x="488243" y="1405083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5C2746-AA7F-4798-99AD-CF59CCA2FDE6}"/>
              </a:ext>
            </a:extLst>
          </p:cNvPr>
          <p:cNvSpPr txBox="1"/>
          <p:nvPr/>
        </p:nvSpPr>
        <p:spPr>
          <a:xfrm>
            <a:off x="430064" y="1887716"/>
            <a:ext cx="11255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Sometimes we want to compare an investment’s returns against those of a different asset (i.e., a </a:t>
            </a:r>
            <a:r>
              <a:rPr lang="en-US" sz="2800" b="1" dirty="0"/>
              <a:t>benchmark</a:t>
            </a:r>
            <a:r>
              <a:rPr lang="en-US" sz="28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BD3A8-9692-4AB3-A7FF-8AE0529D56A4}"/>
              </a:ext>
            </a:extLst>
          </p:cNvPr>
          <p:cNvSpPr txBox="1"/>
          <p:nvPr/>
        </p:nvSpPr>
        <p:spPr>
          <a:xfrm>
            <a:off x="488242" y="3429000"/>
            <a:ext cx="1119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can do this by graphing the returns of the benchmark on the x-axis, and those of the asset on the y-axis.</a:t>
            </a:r>
          </a:p>
        </p:txBody>
      </p:sp>
    </p:spTree>
    <p:extLst>
      <p:ext uri="{BB962C8B-B14F-4D97-AF65-F5344CB8AC3E}">
        <p14:creationId xmlns:p14="http://schemas.microsoft.com/office/powerpoint/2010/main" val="345263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F89ADF20-7D89-4544-9CFB-8A29B7D0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06" y="2546258"/>
            <a:ext cx="6576113" cy="3879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3" y="2897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Alpha &amp; Beta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CFFEBB-78A1-4311-97AC-38C015E9507C}"/>
              </a:ext>
            </a:extLst>
          </p:cNvPr>
          <p:cNvCxnSpPr/>
          <p:nvPr/>
        </p:nvCxnSpPr>
        <p:spPr>
          <a:xfrm>
            <a:off x="488243" y="1363518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EAFF12-8E03-4E35-8591-B64C02E7A3FD}"/>
              </a:ext>
            </a:extLst>
          </p:cNvPr>
          <p:cNvSpPr txBox="1"/>
          <p:nvPr/>
        </p:nvSpPr>
        <p:spPr>
          <a:xfrm>
            <a:off x="2176152" y="1804586"/>
            <a:ext cx="578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y-axis</a:t>
            </a:r>
            <a:r>
              <a:rPr lang="en-US" sz="2400" b="1" dirty="0"/>
              <a:t>: </a:t>
            </a:r>
            <a:r>
              <a:rPr lang="en-US" sz="2400" dirty="0"/>
              <a:t>Historical returns of an </a:t>
            </a:r>
            <a:r>
              <a:rPr lang="en-US" sz="2400" b="1" dirty="0">
                <a:solidFill>
                  <a:schemeClr val="accent6"/>
                </a:solidFill>
              </a:rPr>
              <a:t>Asset</a:t>
            </a:r>
            <a:r>
              <a:rPr lang="en-US" sz="2400" dirty="0"/>
              <a:t> (AMZN)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CAE8A-420D-4CEB-A846-DD71DAEF50C4}"/>
              </a:ext>
            </a:extLst>
          </p:cNvPr>
          <p:cNvSpPr txBox="1"/>
          <p:nvPr/>
        </p:nvSpPr>
        <p:spPr>
          <a:xfrm>
            <a:off x="2235699" y="1382115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x-axis</a:t>
            </a:r>
            <a:r>
              <a:rPr lang="en-US" sz="2400" b="1" dirty="0"/>
              <a:t>: </a:t>
            </a:r>
            <a:r>
              <a:rPr lang="en-US" sz="2400" dirty="0"/>
              <a:t>Historical returns of a </a:t>
            </a:r>
            <a:r>
              <a:rPr lang="en-US" sz="2400" b="1" dirty="0">
                <a:solidFill>
                  <a:schemeClr val="accent1"/>
                </a:solidFill>
              </a:rPr>
              <a:t>Benchmark</a:t>
            </a:r>
            <a:r>
              <a:rPr lang="en-US" sz="2400" dirty="0"/>
              <a:t> (S&amp;P 500)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6770-85B8-4799-993A-12F0673AA72F}"/>
              </a:ext>
            </a:extLst>
          </p:cNvPr>
          <p:cNvSpPr txBox="1"/>
          <p:nvPr/>
        </p:nvSpPr>
        <p:spPr>
          <a:xfrm>
            <a:off x="9005455" y="3434371"/>
            <a:ext cx="2960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Benchmark</a:t>
            </a:r>
            <a:r>
              <a:rPr lang="en-US" dirty="0"/>
              <a:t>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…any financial instrument for which we have historical returns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0C70A-A785-4FC8-85EA-3F48AE5D9B6C}"/>
              </a:ext>
            </a:extLst>
          </p:cNvPr>
          <p:cNvSpPr txBox="1"/>
          <p:nvPr/>
        </p:nvSpPr>
        <p:spPr>
          <a:xfrm>
            <a:off x="3952286" y="2366248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FFF00"/>
                </a:solidFill>
              </a:rPr>
              <a:t>α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8B5AE-57AC-4A89-8B3D-2CB87C96F7E0}"/>
              </a:ext>
            </a:extLst>
          </p:cNvPr>
          <p:cNvSpPr txBox="1"/>
          <p:nvPr/>
        </p:nvSpPr>
        <p:spPr>
          <a:xfrm>
            <a:off x="3131580" y="222100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FFF00"/>
                </a:solidFill>
              </a:rPr>
              <a:t>β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E45AF-1FF9-47C2-B52C-0FE59F8C6637}"/>
              </a:ext>
            </a:extLst>
          </p:cNvPr>
          <p:cNvSpPr txBox="1"/>
          <p:nvPr/>
        </p:nvSpPr>
        <p:spPr>
          <a:xfrm>
            <a:off x="9005455" y="1508112"/>
            <a:ext cx="2606324" cy="1477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Alpha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(</a:t>
            </a:r>
            <a:r>
              <a:rPr lang="el-GR" b="1" dirty="0">
                <a:solidFill>
                  <a:srgbClr val="FFFF00"/>
                </a:solidFill>
              </a:rPr>
              <a:t>α</a:t>
            </a:r>
            <a:r>
              <a:rPr lang="en-US" dirty="0"/>
              <a:t>): The y-intercept</a:t>
            </a:r>
          </a:p>
          <a:p>
            <a:r>
              <a:rPr lang="en-US" b="1" dirty="0">
                <a:solidFill>
                  <a:srgbClr val="FFFF00"/>
                </a:solidFill>
              </a:rPr>
              <a:t>Beta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l-GR" b="1" dirty="0">
                <a:solidFill>
                  <a:srgbClr val="FFFF00"/>
                </a:solidFill>
              </a:rPr>
              <a:t>β</a:t>
            </a:r>
            <a:r>
              <a:rPr lang="en-US" dirty="0"/>
              <a:t>): The slope</a:t>
            </a:r>
          </a:p>
          <a:p>
            <a:r>
              <a:rPr lang="en-US" dirty="0"/>
              <a:t>…of the line-of-best-fit between an </a:t>
            </a:r>
            <a:r>
              <a:rPr lang="en-US" b="1" dirty="0">
                <a:solidFill>
                  <a:schemeClr val="accent6"/>
                </a:solidFill>
              </a:rPr>
              <a:t>asset</a:t>
            </a:r>
            <a:r>
              <a:rPr lang="en-US" dirty="0"/>
              <a:t> and an appropriate </a:t>
            </a:r>
            <a:r>
              <a:rPr lang="en-US" b="1" dirty="0">
                <a:solidFill>
                  <a:schemeClr val="accent1"/>
                </a:solidFill>
              </a:rPr>
              <a:t>benchmark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377F50D-5739-47A3-B0E9-75A195C0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0" y="2546258"/>
            <a:ext cx="1371600" cy="40195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44D91E7-8DCC-4B4F-8D68-C683D06DAFC0}"/>
              </a:ext>
            </a:extLst>
          </p:cNvPr>
          <p:cNvSpPr/>
          <p:nvPr/>
        </p:nvSpPr>
        <p:spPr>
          <a:xfrm>
            <a:off x="608936" y="1970158"/>
            <a:ext cx="1176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Returns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D3A928-D2F2-44D6-B67A-AE06DEA122CB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3534254" y="2246768"/>
            <a:ext cx="5471201" cy="266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09B62A-44C2-485B-B770-208569FCF6BA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4369388" y="2246768"/>
            <a:ext cx="4636067" cy="4118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2D479-AC80-428A-AB49-EBFD0B0F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0" y="1236771"/>
            <a:ext cx="6576113" cy="3879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30" y="-97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Alpha &amp; Beta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CFFEBB-78A1-4311-97AC-38C015E9507C}"/>
              </a:ext>
            </a:extLst>
          </p:cNvPr>
          <p:cNvCxnSpPr/>
          <p:nvPr/>
        </p:nvCxnSpPr>
        <p:spPr>
          <a:xfrm>
            <a:off x="488243" y="1032194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B16770-85B8-4799-993A-12F0673AA72F}"/>
              </a:ext>
            </a:extLst>
          </p:cNvPr>
          <p:cNvSpPr txBox="1"/>
          <p:nvPr/>
        </p:nvSpPr>
        <p:spPr>
          <a:xfrm>
            <a:off x="7158003" y="1202992"/>
            <a:ext cx="4407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What are we saying by drawing a regression line through these returns?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mutual information </a:t>
            </a:r>
            <a:r>
              <a:rPr lang="en-US" dirty="0"/>
              <a:t>between </a:t>
            </a:r>
            <a:r>
              <a:rPr lang="en-US" b="1" dirty="0">
                <a:solidFill>
                  <a:schemeClr val="accent6"/>
                </a:solidFill>
              </a:rPr>
              <a:t>AMZN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SP500</a:t>
            </a:r>
            <a:r>
              <a:rPr lang="en-US" dirty="0"/>
              <a:t> prices – knowing whether one increases or decreases improves our ability to predict the other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0C70A-A785-4FC8-85EA-3F48AE5D9B6C}"/>
              </a:ext>
            </a:extLst>
          </p:cNvPr>
          <p:cNvSpPr txBox="1"/>
          <p:nvPr/>
        </p:nvSpPr>
        <p:spPr>
          <a:xfrm>
            <a:off x="2346216" y="1050782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FFF00"/>
                </a:solidFill>
              </a:rPr>
              <a:t>α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8B5AE-57AC-4A89-8B3D-2CB87C96F7E0}"/>
              </a:ext>
            </a:extLst>
          </p:cNvPr>
          <p:cNvSpPr txBox="1"/>
          <p:nvPr/>
        </p:nvSpPr>
        <p:spPr>
          <a:xfrm>
            <a:off x="1509385" y="103646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FFF00"/>
                </a:solidFill>
              </a:rPr>
              <a:t>β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AB25B-6938-409C-930D-2DA434CBF67F}"/>
              </a:ext>
            </a:extLst>
          </p:cNvPr>
          <p:cNvSpPr txBox="1"/>
          <p:nvPr/>
        </p:nvSpPr>
        <p:spPr>
          <a:xfrm>
            <a:off x="7158003" y="3011664"/>
            <a:ext cx="4407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What happens if </a:t>
            </a:r>
            <a:r>
              <a:rPr lang="en-US" b="1" dirty="0">
                <a:solidFill>
                  <a:schemeClr val="accent1"/>
                </a:solidFill>
              </a:rPr>
              <a:t>SP500 Return </a:t>
            </a:r>
            <a:r>
              <a:rPr lang="en-US" b="1" dirty="0">
                <a:solidFill>
                  <a:schemeClr val="accent3"/>
                </a:solidFill>
              </a:rPr>
              <a:t>set to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3"/>
                </a:solidFill>
              </a:rPr>
              <a:t>?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the </a:t>
            </a:r>
            <a:r>
              <a:rPr lang="en-US" b="1" dirty="0">
                <a:solidFill>
                  <a:schemeClr val="accent1"/>
                </a:solidFill>
              </a:rPr>
              <a:t>S&amp;P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returns nothing, </a:t>
            </a:r>
            <a:r>
              <a:rPr lang="en-US" b="1" dirty="0">
                <a:solidFill>
                  <a:schemeClr val="accent6"/>
                </a:solidFill>
              </a:rPr>
              <a:t>AMZN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still returns </a:t>
            </a:r>
            <a:r>
              <a:rPr lang="en-US" b="1" dirty="0">
                <a:solidFill>
                  <a:srgbClr val="FFFF00"/>
                </a:solidFill>
              </a:rPr>
              <a:t>0.036%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l-GR" b="1" dirty="0">
                <a:solidFill>
                  <a:srgbClr val="FFFF00"/>
                </a:solidFill>
              </a:rPr>
              <a:t>α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(and that’s good!)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rgbClr val="FFFF00"/>
                </a:solidFill>
              </a:rPr>
              <a:t>α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therefore sometimes called the “</a:t>
            </a:r>
            <a:r>
              <a:rPr lang="en-US" dirty="0">
                <a:solidFill>
                  <a:schemeClr val="accent3"/>
                </a:solidFill>
              </a:rPr>
              <a:t>excess return</a:t>
            </a:r>
            <a:r>
              <a:rPr lang="en-US" dirty="0"/>
              <a:t>” over the benchmark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If these returns are all log returns, what is Amazon’s excess return, </a:t>
            </a:r>
            <a:r>
              <a:rPr lang="en-US" b="1" dirty="0">
                <a:solidFill>
                  <a:schemeClr val="accent2"/>
                </a:solidFill>
              </a:rPr>
              <a:t>annualized</a:t>
            </a:r>
            <a:r>
              <a:rPr lang="en-US" dirty="0"/>
              <a:t>?</a:t>
            </a:r>
          </a:p>
          <a:p>
            <a:pPr>
              <a:buClr>
                <a:schemeClr val="tx1"/>
              </a:buClr>
            </a:pPr>
            <a:r>
              <a:rPr lang="en-US" dirty="0"/>
              <a:t>	= 0.03% * 12 = </a:t>
            </a:r>
            <a:r>
              <a:rPr lang="en-US" b="1" dirty="0">
                <a:solidFill>
                  <a:srgbClr val="FFFF00"/>
                </a:solidFill>
              </a:rPr>
              <a:t>0.36%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081E3-4F09-47F4-BFDC-D7569866918A}"/>
              </a:ext>
            </a:extLst>
          </p:cNvPr>
          <p:cNvSpPr txBox="1"/>
          <p:nvPr/>
        </p:nvSpPr>
        <p:spPr>
          <a:xfrm>
            <a:off x="421545" y="5415039"/>
            <a:ext cx="894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3"/>
                </a:solidFill>
              </a:rPr>
              <a:t>β</a:t>
            </a:r>
            <a:r>
              <a:rPr lang="en-US" b="1" dirty="0">
                <a:solidFill>
                  <a:schemeClr val="accent3"/>
                </a:solidFill>
              </a:rPr>
              <a:t> measures the sensitivity of </a:t>
            </a:r>
            <a:r>
              <a:rPr lang="en-US" b="1" dirty="0">
                <a:solidFill>
                  <a:schemeClr val="accent6"/>
                </a:solidFill>
              </a:rPr>
              <a:t>AMZN</a:t>
            </a:r>
            <a:r>
              <a:rPr lang="en-US" b="1" dirty="0">
                <a:solidFill>
                  <a:schemeClr val="accent3"/>
                </a:solidFill>
              </a:rPr>
              <a:t>’s returns to those of the </a:t>
            </a:r>
            <a:r>
              <a:rPr lang="en-US" b="1" dirty="0">
                <a:solidFill>
                  <a:schemeClr val="accent1"/>
                </a:solidFill>
              </a:rPr>
              <a:t>S&amp;P 500</a:t>
            </a:r>
            <a:r>
              <a:rPr lang="en-US" b="1" dirty="0">
                <a:solidFill>
                  <a:schemeClr val="accent3"/>
                </a:solidFill>
              </a:rPr>
              <a:t>; i.e., </a:t>
            </a:r>
            <a:r>
              <a:rPr lang="en-US" b="1" u="sng" dirty="0">
                <a:solidFill>
                  <a:schemeClr val="accent2"/>
                </a:solidFill>
              </a:rPr>
              <a:t>Market Risk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rgbClr val="FFFF00"/>
                </a:solidFill>
              </a:rPr>
              <a:t>β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FF00"/>
                </a:solidFill>
              </a:rPr>
              <a:t>1.34</a:t>
            </a:r>
            <a:r>
              <a:rPr lang="en-US" dirty="0"/>
              <a:t> shows that </a:t>
            </a:r>
            <a:r>
              <a:rPr lang="en-US" b="1" dirty="0">
                <a:solidFill>
                  <a:schemeClr val="accent6"/>
                </a:solidFill>
              </a:rPr>
              <a:t>AMZN</a:t>
            </a:r>
            <a:r>
              <a:rPr lang="en-US" dirty="0"/>
              <a:t> was quite sensitive to the market during this time period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rgbClr val="FFFF00"/>
                </a:solidFill>
              </a:rPr>
              <a:t>β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&gt;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1</a:t>
            </a:r>
            <a:r>
              <a:rPr lang="en-US" dirty="0"/>
              <a:t> termed </a:t>
            </a:r>
            <a:r>
              <a:rPr lang="en-US" b="1" dirty="0">
                <a:solidFill>
                  <a:schemeClr val="accent1"/>
                </a:solidFill>
              </a:rPr>
              <a:t>aggressive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rgbClr val="FFFF00"/>
                </a:solidFill>
              </a:rPr>
              <a:t>β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b="1" dirty="0">
                <a:solidFill>
                  <a:srgbClr val="FFFF00"/>
                </a:solidFill>
              </a:rPr>
              <a:t>1</a:t>
            </a:r>
            <a:r>
              <a:rPr lang="en-US" dirty="0"/>
              <a:t> termed </a:t>
            </a:r>
            <a:r>
              <a:rPr lang="en-US" b="1" dirty="0">
                <a:solidFill>
                  <a:schemeClr val="accent1"/>
                </a:solidFill>
              </a:rPr>
              <a:t>defensive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7F1C8-A078-45B0-AE57-FBC4E19A99CA}"/>
              </a:ext>
            </a:extLst>
          </p:cNvPr>
          <p:cNvSpPr/>
          <p:nvPr/>
        </p:nvSpPr>
        <p:spPr>
          <a:xfrm>
            <a:off x="1293223" y="1050782"/>
            <a:ext cx="744583" cy="7564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8B6F60-74A7-47BC-A51D-FE68561C7F16}"/>
              </a:ext>
            </a:extLst>
          </p:cNvPr>
          <p:cNvSpPr/>
          <p:nvPr/>
        </p:nvSpPr>
        <p:spPr>
          <a:xfrm>
            <a:off x="2289164" y="1202992"/>
            <a:ext cx="539635" cy="5333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Alpha and Beta can refer either to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Historical Measures </a:t>
            </a:r>
            <a:r>
              <a:rPr lang="en-US" dirty="0"/>
              <a:t>or </a:t>
            </a:r>
            <a:r>
              <a:rPr lang="en-US" b="1" dirty="0">
                <a:solidFill>
                  <a:srgbClr val="FFC000"/>
                </a:solidFill>
              </a:rPr>
              <a:t>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Capital Market (CAPM) theory, </a:t>
            </a:r>
            <a:r>
              <a:rPr lang="en-US" b="1" u="sng" dirty="0"/>
              <a:t>over the long run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Every asset will have a return equal to the product of its Beta and the difference between the market and the risk-free rate of return </a:t>
            </a:r>
          </a:p>
          <a:p>
            <a:pPr lvl="0"/>
            <a:r>
              <a:rPr lang="en-US" dirty="0"/>
              <a:t>Every asset will therefore have </a:t>
            </a:r>
            <a:r>
              <a:rPr lang="en-US" dirty="0">
                <a:solidFill>
                  <a:srgbClr val="FFC000"/>
                </a:solidFill>
              </a:rPr>
              <a:t>forecast</a:t>
            </a:r>
            <a:r>
              <a:rPr lang="en-US" dirty="0"/>
              <a:t>  Alpha of 0</a:t>
            </a:r>
          </a:p>
          <a:p>
            <a:pPr lvl="1"/>
            <a:r>
              <a:rPr lang="en-US" dirty="0"/>
              <a:t>Alpha is defined as an asset’s return minus the product of its beta and the difference between the market and risk-free return</a:t>
            </a:r>
          </a:p>
          <a:p>
            <a:pPr lvl="1"/>
            <a:r>
              <a:rPr lang="en-US" dirty="0"/>
              <a:t> </a:t>
            </a:r>
            <a:r>
              <a:rPr lang="en-US" u="sng" dirty="0">
                <a:solidFill>
                  <a:srgbClr val="FFC000"/>
                </a:solidFill>
              </a:rPr>
              <a:t>historical</a:t>
            </a:r>
            <a:r>
              <a:rPr lang="en-US" dirty="0"/>
              <a:t> data show Alphas &gt; 0 and Alphas &lt;0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75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C34B9-8A06-4CF7-8F0C-0B8B609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47" y="757646"/>
            <a:ext cx="11077303" cy="20182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Because Alpha gives a fund’s return when the overall market’s return is zero, it provides a decent measure of a money manager’s performance over the market.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82443E-12AB-4E9E-BE0E-FF12E905E3C2}"/>
              </a:ext>
            </a:extLst>
          </p:cNvPr>
          <p:cNvSpPr txBox="1">
            <a:spLocks/>
          </p:cNvSpPr>
          <p:nvPr/>
        </p:nvSpPr>
        <p:spPr>
          <a:xfrm>
            <a:off x="557348" y="3076303"/>
            <a:ext cx="11077303" cy="25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other words: why put your money in a mutual fund vs. simply buying shares of an S&amp;P500 index yourself?</a:t>
            </a:r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Because you believe that the mutual fund will earn you a better alpha.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But mutual funds charge fees, and when you take </a:t>
            </a: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that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into account…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86F90-4816-4784-8074-9D65A1FC172D}"/>
              </a:ext>
            </a:extLst>
          </p:cNvPr>
          <p:cNvCxnSpPr/>
          <p:nvPr/>
        </p:nvCxnSpPr>
        <p:spPr>
          <a:xfrm>
            <a:off x="484909" y="1212061"/>
            <a:ext cx="1119708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5CFFCD-EBD4-5F24-9941-6DBEE93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8" y="157308"/>
            <a:ext cx="10390909" cy="103418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Blotters &amp; Ledgers (demo)</a:t>
            </a:r>
          </a:p>
        </p:txBody>
      </p:sp>
    </p:spTree>
    <p:extLst>
      <p:ext uri="{BB962C8B-B14F-4D97-AF65-F5344CB8AC3E}">
        <p14:creationId xmlns:p14="http://schemas.microsoft.com/office/powerpoint/2010/main" val="250112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BF267-1C87-47DB-BC7A-F20E9915A710}"/>
                  </a:ext>
                </a:extLst>
              </p:cNvPr>
              <p:cNvSpPr txBox="1"/>
              <p:nvPr/>
            </p:nvSpPr>
            <p:spPr>
              <a:xfrm>
                <a:off x="0" y="3475300"/>
                <a:ext cx="123190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9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9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BF267-1C87-47DB-BC7A-F20E9915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5300"/>
                <a:ext cx="1231900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09892D-CB36-417F-A994-2BF15F39F0A5}"/>
              </a:ext>
            </a:extLst>
          </p:cNvPr>
          <p:cNvSpPr txBox="1"/>
          <p:nvPr/>
        </p:nvSpPr>
        <p:spPr>
          <a:xfrm>
            <a:off x="279399" y="292100"/>
            <a:ext cx="110363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accent1"/>
                </a:solidFill>
              </a:rPr>
              <a:t>The finance world, unless stated otherwise, thinks of percents and returns in terms of this equation</a:t>
            </a:r>
            <a:r>
              <a:rPr lang="en-US" sz="3733" b="1" dirty="0"/>
              <a:t>: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69617-DC9D-4D34-82A0-75444B19ADFB}"/>
              </a:ext>
            </a:extLst>
          </p:cNvPr>
          <p:cNvGrpSpPr/>
          <p:nvPr/>
        </p:nvGrpSpPr>
        <p:grpSpPr>
          <a:xfrm>
            <a:off x="1213869" y="3229080"/>
            <a:ext cx="2103781" cy="946785"/>
            <a:chOff x="910401" y="1833086"/>
            <a:chExt cx="1577836" cy="7100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CBC589-AD49-4661-AC4F-3CCCB0760010}"/>
                </a:ext>
              </a:extLst>
            </p:cNvPr>
            <p:cNvSpPr/>
            <p:nvPr/>
          </p:nvSpPr>
          <p:spPr>
            <a:xfrm>
              <a:off x="910401" y="1833086"/>
              <a:ext cx="157783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Price at Time 2 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EB5CF0-7C93-48C5-B739-F796C2C6C5B9}"/>
                </a:ext>
              </a:extLst>
            </p:cNvPr>
            <p:cNvCxnSpPr>
              <a:cxnSpLocks/>
            </p:cNvCxnSpPr>
            <p:nvPr/>
          </p:nvCxnSpPr>
          <p:spPr>
            <a:xfrm>
              <a:off x="1657350" y="2202418"/>
              <a:ext cx="809163" cy="34075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866DCA-2CEA-4CCE-B123-BDD4F147780A}"/>
              </a:ext>
            </a:extLst>
          </p:cNvPr>
          <p:cNvGrpSpPr/>
          <p:nvPr/>
        </p:nvGrpSpPr>
        <p:grpSpPr>
          <a:xfrm>
            <a:off x="4601836" y="3105969"/>
            <a:ext cx="2103781" cy="942380"/>
            <a:chOff x="3451376" y="1740753"/>
            <a:chExt cx="1577836" cy="7067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386D5-A032-4FB1-BCCA-463E081D4BBA}"/>
                </a:ext>
              </a:extLst>
            </p:cNvPr>
            <p:cNvSpPr/>
            <p:nvPr/>
          </p:nvSpPr>
          <p:spPr>
            <a:xfrm>
              <a:off x="3451376" y="1740753"/>
              <a:ext cx="157783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Price at Time 1 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351220-0096-41CE-B494-183000F9EE28}"/>
                </a:ext>
              </a:extLst>
            </p:cNvPr>
            <p:cNvCxnSpPr>
              <a:cxnSpLocks/>
            </p:cNvCxnSpPr>
            <p:nvPr/>
          </p:nvCxnSpPr>
          <p:spPr>
            <a:xfrm>
              <a:off x="4251225" y="2110085"/>
              <a:ext cx="404581" cy="33745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25199D-38DE-4528-B3C7-1EF8FA5AA9ED}"/>
              </a:ext>
            </a:extLst>
          </p:cNvPr>
          <p:cNvGrpSpPr/>
          <p:nvPr/>
        </p:nvGrpSpPr>
        <p:grpSpPr>
          <a:xfrm>
            <a:off x="7205172" y="2608107"/>
            <a:ext cx="4019049" cy="1107996"/>
            <a:chOff x="5403879" y="1367357"/>
            <a:chExt cx="3014287" cy="8309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34F3A-CD4D-4E8A-B38B-6BB7BA751554}"/>
                </a:ext>
              </a:extLst>
            </p:cNvPr>
            <p:cNvSpPr/>
            <p:nvPr/>
          </p:nvSpPr>
          <p:spPr>
            <a:xfrm>
              <a:off x="5403879" y="1367357"/>
              <a:ext cx="3014287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Rate of value change between </a:t>
              </a:r>
            </a:p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Time 1 and Time 2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0FD3C2-3DFE-4725-B654-F3C691ABE0C5}"/>
                </a:ext>
              </a:extLst>
            </p:cNvPr>
            <p:cNvCxnSpPr>
              <a:cxnSpLocks/>
            </p:cNvCxnSpPr>
            <p:nvPr/>
          </p:nvCxnSpPr>
          <p:spPr>
            <a:xfrm>
              <a:off x="6057900" y="2013688"/>
              <a:ext cx="189719" cy="1846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43BD77-72B5-454A-92A8-C54A8D208E03}"/>
              </a:ext>
            </a:extLst>
          </p:cNvPr>
          <p:cNvGrpSpPr/>
          <p:nvPr/>
        </p:nvGrpSpPr>
        <p:grpSpPr>
          <a:xfrm>
            <a:off x="6096001" y="4764489"/>
            <a:ext cx="2986715" cy="772915"/>
            <a:chOff x="4572000" y="2984644"/>
            <a:chExt cx="2240036" cy="579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C3B797-264B-4867-AB1D-CFF3163A7C79}"/>
                </a:ext>
              </a:extLst>
            </p:cNvPr>
            <p:cNvSpPr/>
            <p:nvPr/>
          </p:nvSpPr>
          <p:spPr>
            <a:xfrm>
              <a:off x="4572000" y="3218081"/>
              <a:ext cx="224003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The number </a:t>
              </a:r>
              <a:r>
                <a:rPr lang="en-US" sz="2400" i="1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e, </a:t>
              </a:r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2.718…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7CE0B2-9122-4744-B86E-AC5314FD5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2694" y="2984644"/>
              <a:ext cx="305206" cy="3257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D9637-D254-4D33-92E6-7E7444DBEE2C}"/>
              </a:ext>
            </a:extLst>
          </p:cNvPr>
          <p:cNvGrpSpPr/>
          <p:nvPr/>
        </p:nvGrpSpPr>
        <p:grpSpPr>
          <a:xfrm>
            <a:off x="8702418" y="4213964"/>
            <a:ext cx="3416720" cy="830997"/>
            <a:chOff x="6526814" y="2571750"/>
            <a:chExt cx="2562540" cy="6232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6DE7A7-9967-4F2C-890D-241D4ECA207E}"/>
                </a:ext>
              </a:extLst>
            </p:cNvPr>
            <p:cNvSpPr/>
            <p:nvPr/>
          </p:nvSpPr>
          <p:spPr>
            <a:xfrm>
              <a:off x="6745587" y="2571750"/>
              <a:ext cx="2343767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The timespan between </a:t>
              </a:r>
            </a:p>
            <a:p>
              <a:r>
                <a:rPr lang="en-US" sz="2400" dirty="0">
                  <a:solidFill>
                    <a:schemeClr val="accent3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Time 1 and Time 2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450A8B-A570-4E3A-9F60-5822834CC6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6814" y="2678575"/>
              <a:ext cx="218773" cy="1701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10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78335E-0ADE-44E3-8BFD-8AAB5C623B41}"/>
                  </a:ext>
                </a:extLst>
              </p:cNvPr>
              <p:cNvSpPr txBox="1"/>
              <p:nvPr/>
            </p:nvSpPr>
            <p:spPr>
              <a:xfrm>
                <a:off x="647700" y="1818143"/>
                <a:ext cx="4380571" cy="2349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600" dirty="0">
                    <a:solidFill>
                      <a:schemeClr val="accent6"/>
                    </a:solidFill>
                  </a:rPr>
                  <a:t>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9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9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9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9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9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78335E-0ADE-44E3-8BFD-8AAB5C62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818143"/>
                <a:ext cx="4380571" cy="2349746"/>
              </a:xfrm>
              <a:prstGeom prst="rect">
                <a:avLst/>
              </a:prstGeom>
              <a:blipFill>
                <a:blip r:embed="rId2"/>
                <a:stretch>
                  <a:fillRect l="-16690" b="-10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372C007-5EA2-4749-A5A2-1B25F9AEC44D}"/>
              </a:ext>
            </a:extLst>
          </p:cNvPr>
          <p:cNvSpPr/>
          <p:nvPr/>
        </p:nvSpPr>
        <p:spPr>
          <a:xfrm>
            <a:off x="576156" y="309608"/>
            <a:ext cx="10963129" cy="1241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Calibri" panose="020F0502020204030204" pitchFamily="34" charset="0"/>
              </a:rPr>
              <a:t>Continuously Compounded Rate of Return</a:t>
            </a:r>
          </a:p>
          <a:p>
            <a:pPr algn="ctr"/>
            <a:r>
              <a:rPr lang="en-US" sz="2667" b="1" dirty="0">
                <a:solidFill>
                  <a:schemeClr val="accent1"/>
                </a:solidFill>
                <a:latin typeface="Calibri" panose="020F0502020204030204" pitchFamily="34" charset="0"/>
              </a:rPr>
              <a:t>“</a:t>
            </a:r>
            <a:r>
              <a:rPr lang="en-US" sz="2667" b="1" dirty="0">
                <a:solidFill>
                  <a:schemeClr val="accent3"/>
                </a:solidFill>
                <a:latin typeface="Calibri" panose="020F0502020204030204" pitchFamily="34" charset="0"/>
              </a:rPr>
              <a:t>CCR</a:t>
            </a:r>
            <a:r>
              <a:rPr lang="en-US" sz="2667" b="1" dirty="0">
                <a:solidFill>
                  <a:schemeClr val="accent1"/>
                </a:solidFill>
                <a:latin typeface="Calibri" panose="020F0502020204030204" pitchFamily="34" charset="0"/>
              </a:rPr>
              <a:t>”</a:t>
            </a:r>
            <a:endParaRPr lang="en-US" sz="2667" b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0B276-425B-4661-B499-D3DAB2124319}"/>
              </a:ext>
            </a:extLst>
          </p:cNvPr>
          <p:cNvSpPr/>
          <p:nvPr/>
        </p:nvSpPr>
        <p:spPr>
          <a:xfrm>
            <a:off x="4445000" y="1818143"/>
            <a:ext cx="10541000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733" dirty="0">
                <a:latin typeface="Calibri" panose="020F0502020204030204" pitchFamily="34" charset="0"/>
              </a:rPr>
              <a:t>Is the “</a:t>
            </a:r>
            <a:r>
              <a:rPr lang="en-US" sz="3733" i="1" dirty="0">
                <a:latin typeface="Calibri" panose="020F0502020204030204" pitchFamily="34" charset="0"/>
              </a:rPr>
              <a:t>rt</a:t>
            </a:r>
            <a:r>
              <a:rPr lang="en-US" sz="3733" dirty="0">
                <a:latin typeface="Calibri" panose="020F0502020204030204" pitchFamily="34" charset="0"/>
              </a:rPr>
              <a:t>” in </a:t>
            </a:r>
            <a:r>
              <a:rPr lang="en-US" sz="3733" i="1" dirty="0">
                <a:latin typeface="Calibri" panose="020F0502020204030204" pitchFamily="34" charset="0"/>
              </a:rPr>
              <a:t>P</a:t>
            </a:r>
            <a:r>
              <a:rPr lang="en-US" sz="3733" i="1" baseline="-25000" dirty="0">
                <a:latin typeface="Calibri" panose="020F0502020204030204" pitchFamily="34" charset="0"/>
              </a:rPr>
              <a:t>2</a:t>
            </a:r>
            <a:r>
              <a:rPr lang="en-US" sz="3733" i="1" dirty="0">
                <a:latin typeface="Calibri" panose="020F0502020204030204" pitchFamily="34" charset="0"/>
              </a:rPr>
              <a:t> </a:t>
            </a:r>
            <a:r>
              <a:rPr lang="en-US" sz="3733" dirty="0">
                <a:latin typeface="Calibri" panose="020F0502020204030204" pitchFamily="34" charset="0"/>
              </a:rPr>
              <a:t>= </a:t>
            </a:r>
            <a:r>
              <a:rPr lang="en-US" sz="3733" i="1" dirty="0">
                <a:latin typeface="Calibri" panose="020F0502020204030204" pitchFamily="34" charset="0"/>
              </a:rPr>
              <a:t>P</a:t>
            </a:r>
            <a:r>
              <a:rPr lang="en-US" sz="3733" i="1" baseline="-25000" dirty="0">
                <a:latin typeface="Calibri" panose="020F0502020204030204" pitchFamily="34" charset="0"/>
              </a:rPr>
              <a:t>1</a:t>
            </a:r>
            <a:r>
              <a:rPr lang="en-US" sz="3733" i="1" dirty="0">
                <a:latin typeface="Calibri" panose="020F0502020204030204" pitchFamily="34" charset="0"/>
              </a:rPr>
              <a:t>e</a:t>
            </a:r>
            <a:r>
              <a:rPr lang="en-US" sz="3733" i="1" baseline="30000" dirty="0">
                <a:latin typeface="Calibri" panose="020F0502020204030204" pitchFamily="34" charset="0"/>
              </a:rPr>
              <a:t>rt</a:t>
            </a:r>
          </a:p>
          <a:p>
            <a:pPr marL="609585" indent="-60958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733" dirty="0">
                <a:latin typeface="Calibri" panose="020F0502020204030204" pitchFamily="34" charset="0"/>
              </a:rPr>
              <a:t>If you don’t believe 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6FC95-728E-492C-8B54-B96434F60B09}"/>
                  </a:ext>
                </a:extLst>
              </p:cNvPr>
              <p:cNvSpPr txBox="1"/>
              <p:nvPr/>
            </p:nvSpPr>
            <p:spPr>
              <a:xfrm>
                <a:off x="5549901" y="3090286"/>
                <a:ext cx="5372100" cy="1907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667" dirty="0"/>
                            <m:t>ln</m:t>
                          </m:r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733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/>
              </a:p>
              <a:p>
                <a:endParaRPr lang="en-US" sz="3733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6FC95-728E-492C-8B54-B96434F60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01" y="3090286"/>
                <a:ext cx="5372100" cy="1907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B6FFCD-F550-4D5A-A834-69379019D7E1}"/>
              </a:ext>
            </a:extLst>
          </p:cNvPr>
          <p:cNvCxnSpPr/>
          <p:nvPr/>
        </p:nvCxnSpPr>
        <p:spPr>
          <a:xfrm flipV="1">
            <a:off x="9258222" y="3402780"/>
            <a:ext cx="343829" cy="330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F19176-9E30-4D4C-AC39-F6138CA7BDB1}"/>
              </a:ext>
            </a:extLst>
          </p:cNvPr>
          <p:cNvCxnSpPr/>
          <p:nvPr/>
        </p:nvCxnSpPr>
        <p:spPr>
          <a:xfrm flipV="1">
            <a:off x="9835220" y="3707725"/>
            <a:ext cx="343829" cy="330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8CF72EBD-0362-41AD-ACAB-8E91AA212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8891" y="3797446"/>
            <a:ext cx="522759" cy="7409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7DD0C5-1FB9-4ACA-97C9-E0C163494A1B}"/>
              </a:ext>
            </a:extLst>
          </p:cNvPr>
          <p:cNvSpPr/>
          <p:nvPr/>
        </p:nvSpPr>
        <p:spPr>
          <a:xfrm>
            <a:off x="122610" y="4655366"/>
            <a:ext cx="11493233" cy="263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Also called the “</a:t>
            </a: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Log Return</a:t>
            </a:r>
            <a:r>
              <a:rPr lang="en-US" sz="3200" dirty="0">
                <a:latin typeface="Calibri" panose="020F0502020204030204" pitchFamily="34" charset="0"/>
              </a:rPr>
              <a:t>”</a:t>
            </a:r>
          </a:p>
          <a:p>
            <a:pPr marL="609585" indent="-60958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Has “</a:t>
            </a: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units</a:t>
            </a:r>
            <a:r>
              <a:rPr lang="en-US" sz="3200" dirty="0">
                <a:latin typeface="Calibri" panose="020F0502020204030204" pitchFamily="34" charset="0"/>
              </a:rPr>
              <a:t>” of </a:t>
            </a: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percent</a:t>
            </a:r>
            <a:r>
              <a:rPr lang="en-US" sz="3200" dirty="0">
                <a:latin typeface="Calibri" panose="020F0502020204030204" pitchFamily="34" charset="0"/>
              </a:rPr>
              <a:t> (</a:t>
            </a: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%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  <a:p>
            <a:pPr marL="609585" indent="-60958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We mostly use this metric in Computational Finance</a:t>
            </a:r>
          </a:p>
          <a:p>
            <a:pPr marL="609585" indent="-60958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Understanding other forms are important (next class)</a:t>
            </a:r>
          </a:p>
          <a:p>
            <a:pPr>
              <a:buClr>
                <a:schemeClr val="tx1"/>
              </a:buClr>
            </a:pPr>
            <a:endParaRPr lang="en-US" sz="3733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9D08F-26A4-4A95-BD22-D5B6D3B907F7}"/>
              </a:ext>
            </a:extLst>
          </p:cNvPr>
          <p:cNvSpPr/>
          <p:nvPr/>
        </p:nvSpPr>
        <p:spPr>
          <a:xfrm>
            <a:off x="4341901" y="401058"/>
            <a:ext cx="350820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867" b="1" dirty="0">
                <a:solidFill>
                  <a:schemeClr val="accent6"/>
                </a:solidFill>
                <a:latin typeface="Calibri" panose="020F0502020204030204" pitchFamily="34" charset="0"/>
              </a:rPr>
              <a:t>OHLC Data</a:t>
            </a:r>
            <a:endParaRPr lang="en-US" sz="5867" b="1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192F3-ADB7-4A9A-88EC-0B2D4E79BD5F}"/>
              </a:ext>
            </a:extLst>
          </p:cNvPr>
          <p:cNvSpPr/>
          <p:nvPr/>
        </p:nvSpPr>
        <p:spPr>
          <a:xfrm>
            <a:off x="330201" y="1752322"/>
            <a:ext cx="11747500" cy="411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733" dirty="0">
                <a:solidFill>
                  <a:schemeClr val="accent1"/>
                </a:solidFill>
                <a:latin typeface="Calibri" panose="020F0502020204030204" pitchFamily="34" charset="0"/>
              </a:rPr>
              <a:t>Open</a:t>
            </a:r>
            <a:r>
              <a:rPr lang="en-US" sz="3733" dirty="0">
                <a:latin typeface="Calibri" panose="020F0502020204030204" pitchFamily="34" charset="0"/>
              </a:rPr>
              <a:t>: First price a stock traded at on that day</a:t>
            </a:r>
          </a:p>
          <a:p>
            <a:pPr>
              <a:buClr>
                <a:schemeClr val="tx1"/>
              </a:buClr>
            </a:pPr>
            <a:r>
              <a:rPr lang="en-US" sz="3733" dirty="0">
                <a:solidFill>
                  <a:schemeClr val="accent1"/>
                </a:solidFill>
                <a:latin typeface="Calibri" panose="020F0502020204030204" pitchFamily="34" charset="0"/>
              </a:rPr>
              <a:t>High</a:t>
            </a:r>
            <a:r>
              <a:rPr lang="en-US" sz="3733" dirty="0">
                <a:latin typeface="Calibri" panose="020F0502020204030204" pitchFamily="34" charset="0"/>
              </a:rPr>
              <a:t>:   Highest price that someone paid for a stock that day</a:t>
            </a:r>
          </a:p>
          <a:p>
            <a:pPr>
              <a:buClr>
                <a:schemeClr val="tx1"/>
              </a:buClr>
            </a:pPr>
            <a:r>
              <a:rPr lang="en-US" sz="3733" dirty="0">
                <a:solidFill>
                  <a:schemeClr val="accent1"/>
                </a:solidFill>
                <a:latin typeface="Calibri" panose="020F0502020204030204" pitchFamily="34" charset="0"/>
              </a:rPr>
              <a:t>Low</a:t>
            </a:r>
            <a:r>
              <a:rPr lang="en-US" sz="3733" dirty="0">
                <a:latin typeface="Calibri" panose="020F0502020204030204" pitchFamily="34" charset="0"/>
              </a:rPr>
              <a:t>:    Lowest price that someone sold a stock for that day</a:t>
            </a:r>
          </a:p>
          <a:p>
            <a:pPr>
              <a:buClr>
                <a:schemeClr val="tx1"/>
              </a:buClr>
            </a:pPr>
            <a:r>
              <a:rPr lang="en-US" sz="3733" dirty="0">
                <a:solidFill>
                  <a:schemeClr val="accent1"/>
                </a:solidFill>
                <a:latin typeface="Calibri" panose="020F0502020204030204" pitchFamily="34" charset="0"/>
              </a:rPr>
              <a:t>Close</a:t>
            </a:r>
            <a:r>
              <a:rPr lang="en-US" sz="3733" dirty="0">
                <a:latin typeface="Calibri" panose="020F0502020204030204" pitchFamily="34" charset="0"/>
              </a:rPr>
              <a:t>:  Last price a stock traded at on that day</a:t>
            </a:r>
          </a:p>
          <a:p>
            <a:pPr>
              <a:buClr>
                <a:schemeClr val="tx1"/>
              </a:buClr>
            </a:pPr>
            <a:endParaRPr lang="en-US" sz="3733" dirty="0"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733" dirty="0">
                <a:solidFill>
                  <a:schemeClr val="accent1"/>
                </a:solidFill>
                <a:latin typeface="Calibri" panose="020F0502020204030204" pitchFamily="34" charset="0"/>
              </a:rPr>
              <a:t>Volume</a:t>
            </a:r>
            <a:r>
              <a:rPr lang="en-US" sz="3733" dirty="0">
                <a:latin typeface="Calibri" panose="020F0502020204030204" pitchFamily="34" charset="0"/>
              </a:rPr>
              <a:t>: The total number of shares of a stock that traded hands that day</a:t>
            </a:r>
          </a:p>
        </p:txBody>
      </p:sp>
    </p:spTree>
    <p:extLst>
      <p:ext uri="{BB962C8B-B14F-4D97-AF65-F5344CB8AC3E}">
        <p14:creationId xmlns:p14="http://schemas.microsoft.com/office/powerpoint/2010/main" val="4384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4810</TotalTime>
  <Words>3884</Words>
  <Application>Microsoft Office PowerPoint</Application>
  <PresentationFormat>Widescreen</PresentationFormat>
  <Paragraphs>496</Paragraphs>
  <Slides>67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OCR A Extended</vt:lpstr>
      <vt:lpstr>Wingdings</vt:lpstr>
      <vt:lpstr>Office Theme</vt:lpstr>
      <vt:lpstr>Jake Vestal</vt:lpstr>
      <vt:lpstr>Golden Rules</vt:lpstr>
      <vt:lpstr>Today</vt:lpstr>
      <vt:lpstr>Golden Rules</vt:lpstr>
      <vt:lpstr>Refinitiv API</vt:lpstr>
      <vt:lpstr>Today In Class: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Each of the previous metrics compares two prices and outputs a single return.</vt:lpstr>
      <vt:lpstr>Analyzing a SERIES of returns</vt:lpstr>
      <vt:lpstr>The Arithmetic Mean Rate of Return (1 of 2)</vt:lpstr>
      <vt:lpstr>But Arithmetic Mean Rate of Return doesn’t always tell the most accurate story…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Space The Foundation of Financial Risk Analysis</vt:lpstr>
      <vt:lpstr>PowerPoint Presentation</vt:lpstr>
      <vt:lpstr>Assumption:  Investors are Risk Averse and Profit Maximizing</vt:lpstr>
      <vt:lpstr>Assumption:  Market Prices are Martingales (all else being equal)</vt:lpstr>
      <vt:lpstr>PowerPoint Presentation</vt:lpstr>
      <vt:lpstr>To Maximize Risk-Adjusted Return</vt:lpstr>
      <vt:lpstr>PowerPoint Presentation</vt:lpstr>
      <vt:lpstr>What about Return of a portfolio?</vt:lpstr>
      <vt:lpstr>Weighted average of the individual expected returns</vt:lpstr>
      <vt:lpstr>What about Variance of a portfolio?</vt:lpstr>
      <vt:lpstr>3 Factors in Stock Price Volatility</vt:lpstr>
      <vt:lpstr>Correlation Coefficient</vt:lpstr>
      <vt:lpstr>Some Pairs of Stock Price Changes are More Correlated Than Others</vt:lpstr>
      <vt:lpstr>Covariance</vt:lpstr>
      <vt:lpstr>Covariance and R</vt:lpstr>
      <vt:lpstr>In other words… </vt:lpstr>
      <vt:lpstr>Portfolio Variance of Returns: 2 Assets</vt:lpstr>
      <vt:lpstr>PowerPoint Presentation</vt:lpstr>
      <vt:lpstr>PowerPoint Presentation</vt:lpstr>
      <vt:lpstr>PowerPoint Presentation</vt:lpstr>
      <vt:lpstr>…and so on for n stocks.</vt:lpstr>
      <vt:lpstr>Return vs. Risk as a Function of Asset Weights</vt:lpstr>
      <vt:lpstr>Interpreting the Graph</vt:lpstr>
      <vt:lpstr>The “Efficient Frontier”</vt:lpstr>
      <vt:lpstr>Correlation’s Impact on the Efficient Frontier</vt:lpstr>
      <vt:lpstr>Correlation’s Impact on the Efficient Frontier</vt:lpstr>
      <vt:lpstr>Adding a 3rd Asset Moves Efficient Frontier</vt:lpstr>
      <vt:lpstr>Portfolio Weightings</vt:lpstr>
      <vt:lpstr>QUESTION</vt:lpstr>
      <vt:lpstr>The Sharpe Ratio: Definition</vt:lpstr>
      <vt:lpstr>Tradeoffs Between Return and Volatility</vt:lpstr>
      <vt:lpstr>PowerPoint Presentation</vt:lpstr>
      <vt:lpstr>PowerPoint Presentation</vt:lpstr>
      <vt:lpstr>Alpha &amp; Beta</vt:lpstr>
      <vt:lpstr>After Markowitz published in 1952</vt:lpstr>
      <vt:lpstr>Conclusion: No subset of any given universe can produce a more optimal portfolio than the one calculated on the universe as a whole. </vt:lpstr>
      <vt:lpstr>Alpha &amp; Beta: Motivation</vt:lpstr>
      <vt:lpstr>Alpha &amp; Beta: Definition</vt:lpstr>
      <vt:lpstr>Alpha &amp; Beta: Interpretation</vt:lpstr>
      <vt:lpstr>Alpha and Beta can refer either to Historical Measures or Forecasts</vt:lpstr>
      <vt:lpstr>Because Alpha gives a fund’s return when the overall market’s return is zero, it provides a decent measure of a money manager’s performance over the market.</vt:lpstr>
      <vt:lpstr>Blotters &amp; Ledgers (demo)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Kalina Martinova</dc:creator>
  <cp:lastModifiedBy>Jacob Vestal</cp:lastModifiedBy>
  <cp:revision>172</cp:revision>
  <dcterms:created xsi:type="dcterms:W3CDTF">2017-08-18T19:47:10Z</dcterms:created>
  <dcterms:modified xsi:type="dcterms:W3CDTF">2023-01-19T20:20:21Z</dcterms:modified>
</cp:coreProperties>
</file>