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01" r:id="rId5"/>
    <p:sldId id="289" r:id="rId6"/>
    <p:sldId id="259" r:id="rId7"/>
    <p:sldId id="302" r:id="rId8"/>
    <p:sldId id="277" r:id="rId9"/>
    <p:sldId id="273" r:id="rId10"/>
    <p:sldId id="274" r:id="rId11"/>
    <p:sldId id="299" r:id="rId12"/>
    <p:sldId id="298" r:id="rId13"/>
    <p:sldId id="276" r:id="rId14"/>
    <p:sldId id="278" r:id="rId15"/>
    <p:sldId id="261" r:id="rId16"/>
    <p:sldId id="303" r:id="rId17"/>
    <p:sldId id="290" r:id="rId18"/>
    <p:sldId id="262" r:id="rId19"/>
    <p:sldId id="293" r:id="rId20"/>
    <p:sldId id="304" r:id="rId21"/>
    <p:sldId id="316" r:id="rId22"/>
    <p:sldId id="319" r:id="rId23"/>
    <p:sldId id="279" r:id="rId24"/>
    <p:sldId id="280" r:id="rId25"/>
    <p:sldId id="318" r:id="rId26"/>
    <p:sldId id="281" r:id="rId27"/>
    <p:sldId id="295" r:id="rId28"/>
    <p:sldId id="283" r:id="rId29"/>
    <p:sldId id="317" r:id="rId30"/>
    <p:sldId id="264" r:id="rId31"/>
    <p:sldId id="265" r:id="rId32"/>
    <p:sldId id="285" r:id="rId33"/>
    <p:sldId id="305" r:id="rId34"/>
    <p:sldId id="266" r:id="rId35"/>
    <p:sldId id="267" r:id="rId36"/>
    <p:sldId id="268" r:id="rId37"/>
    <p:sldId id="297" r:id="rId38"/>
    <p:sldId id="269" r:id="rId39"/>
    <p:sldId id="270" r:id="rId40"/>
    <p:sldId id="306" r:id="rId41"/>
    <p:sldId id="308" r:id="rId42"/>
    <p:sldId id="307" r:id="rId43"/>
    <p:sldId id="309" r:id="rId44"/>
    <p:sldId id="271" r:id="rId45"/>
    <p:sldId id="310" r:id="rId46"/>
    <p:sldId id="312" r:id="rId47"/>
    <p:sldId id="311" r:id="rId48"/>
    <p:sldId id="314" r:id="rId49"/>
    <p:sldId id="313" r:id="rId50"/>
    <p:sldId id="272" r:id="rId51"/>
    <p:sldId id="31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3"/>
  </p:normalViewPr>
  <p:slideViewPr>
    <p:cSldViewPr snapToGrid="0" snapToObjects="1">
      <p:cViewPr>
        <p:scale>
          <a:sx n="80" d="100"/>
          <a:sy n="8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BBDE2-CF0C-409A-AFDE-2CEA57B79F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4759D8-7437-473C-87AA-E1E77BBDDE5F}">
      <dgm:prSet/>
      <dgm:spPr/>
      <dgm:t>
        <a:bodyPr/>
        <a:lstStyle/>
        <a:p>
          <a:r>
            <a:rPr lang="de-DE"/>
            <a:t>Das Qubit</a:t>
          </a:r>
          <a:endParaRPr lang="en-US"/>
        </a:p>
      </dgm:t>
    </dgm:pt>
    <dgm:pt modelId="{37D70E98-E14F-471F-996D-6D72DCA51E19}" type="parTrans" cxnId="{FCCAA106-E9F8-426D-982E-3BC9BD90C117}">
      <dgm:prSet/>
      <dgm:spPr/>
      <dgm:t>
        <a:bodyPr/>
        <a:lstStyle/>
        <a:p>
          <a:endParaRPr lang="en-US"/>
        </a:p>
      </dgm:t>
    </dgm:pt>
    <dgm:pt modelId="{2908DF69-2118-4481-B3FC-D136D87DA597}" type="sibTrans" cxnId="{FCCAA106-E9F8-426D-982E-3BC9BD90C117}">
      <dgm:prSet/>
      <dgm:spPr/>
      <dgm:t>
        <a:bodyPr/>
        <a:lstStyle/>
        <a:p>
          <a:endParaRPr lang="en-US"/>
        </a:p>
      </dgm:t>
    </dgm:pt>
    <dgm:pt modelId="{EBBDE478-1FB3-46BA-950A-877A199956BC}">
      <dgm:prSet/>
      <dgm:spPr/>
      <dgm:t>
        <a:bodyPr/>
        <a:lstStyle/>
        <a:p>
          <a:r>
            <a:rPr lang="de-DE"/>
            <a:t>Bloch Kugel </a:t>
          </a:r>
          <a:endParaRPr lang="en-US"/>
        </a:p>
      </dgm:t>
    </dgm:pt>
    <dgm:pt modelId="{0F8A1077-AB90-4AFE-80F3-5947B1720FCB}" type="parTrans" cxnId="{8F5F1202-929A-4B54-9EBF-4C0EAB4124DA}">
      <dgm:prSet/>
      <dgm:spPr/>
      <dgm:t>
        <a:bodyPr/>
        <a:lstStyle/>
        <a:p>
          <a:endParaRPr lang="en-US"/>
        </a:p>
      </dgm:t>
    </dgm:pt>
    <dgm:pt modelId="{E056052D-BF92-4BB3-BD5F-99F0FD0DAB87}" type="sibTrans" cxnId="{8F5F1202-929A-4B54-9EBF-4C0EAB4124DA}">
      <dgm:prSet/>
      <dgm:spPr/>
      <dgm:t>
        <a:bodyPr/>
        <a:lstStyle/>
        <a:p>
          <a:endParaRPr lang="en-US"/>
        </a:p>
      </dgm:t>
    </dgm:pt>
    <dgm:pt modelId="{3B20BA97-71C4-4129-BEFD-F5BF3C5F33B8}">
      <dgm:prSet/>
      <dgm:spPr/>
      <dgm:t>
        <a:bodyPr/>
        <a:lstStyle/>
        <a:p>
          <a:r>
            <a:rPr lang="de-DE"/>
            <a:t>Gatter </a:t>
          </a:r>
          <a:endParaRPr lang="en-US"/>
        </a:p>
      </dgm:t>
    </dgm:pt>
    <dgm:pt modelId="{9A57783D-BBD1-4F43-A272-8377A37512F4}" type="parTrans" cxnId="{3CBC22EE-271E-4CD5-B034-CB2213A1E7EC}">
      <dgm:prSet/>
      <dgm:spPr/>
      <dgm:t>
        <a:bodyPr/>
        <a:lstStyle/>
        <a:p>
          <a:endParaRPr lang="en-US"/>
        </a:p>
      </dgm:t>
    </dgm:pt>
    <dgm:pt modelId="{1286A119-179C-4313-817C-29EB7AC3ECC3}" type="sibTrans" cxnId="{3CBC22EE-271E-4CD5-B034-CB2213A1E7EC}">
      <dgm:prSet/>
      <dgm:spPr/>
      <dgm:t>
        <a:bodyPr/>
        <a:lstStyle/>
        <a:p>
          <a:endParaRPr lang="en-US"/>
        </a:p>
      </dgm:t>
    </dgm:pt>
    <dgm:pt modelId="{A4F1F5A5-E358-40A2-88CF-035533889296}">
      <dgm:prSet/>
      <dgm:spPr/>
      <dgm:t>
        <a:bodyPr/>
        <a:lstStyle/>
        <a:p>
          <a:r>
            <a:rPr lang="de-DE"/>
            <a:t>Verschränkung </a:t>
          </a:r>
          <a:endParaRPr lang="en-US"/>
        </a:p>
      </dgm:t>
    </dgm:pt>
    <dgm:pt modelId="{EC8DF52E-1CEC-45C1-9F05-3C907C05E04B}" type="parTrans" cxnId="{E4B4E626-CFC8-4661-AB89-0E81F7B837EC}">
      <dgm:prSet/>
      <dgm:spPr/>
      <dgm:t>
        <a:bodyPr/>
        <a:lstStyle/>
        <a:p>
          <a:endParaRPr lang="en-US"/>
        </a:p>
      </dgm:t>
    </dgm:pt>
    <dgm:pt modelId="{EA2E542A-CB40-4B97-839D-DDFE80017EF8}" type="sibTrans" cxnId="{E4B4E626-CFC8-4661-AB89-0E81F7B837EC}">
      <dgm:prSet/>
      <dgm:spPr/>
      <dgm:t>
        <a:bodyPr/>
        <a:lstStyle/>
        <a:p>
          <a:endParaRPr lang="en-US"/>
        </a:p>
      </dgm:t>
    </dgm:pt>
    <dgm:pt modelId="{15FC2546-416A-7646-BEBE-630DADADA035}" type="pres">
      <dgm:prSet presAssocID="{AA9BBDE2-CF0C-409A-AFDE-2CEA57B79F70}" presName="linear" presStyleCnt="0">
        <dgm:presLayoutVars>
          <dgm:animLvl val="lvl"/>
          <dgm:resizeHandles val="exact"/>
        </dgm:presLayoutVars>
      </dgm:prSet>
      <dgm:spPr/>
    </dgm:pt>
    <dgm:pt modelId="{213D6BF9-D88D-7A49-9A51-AE6AFE04AD06}" type="pres">
      <dgm:prSet presAssocID="{224759D8-7437-473C-87AA-E1E77BBDDE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7CABE1-DE3E-BD4D-89A0-192CB6874564}" type="pres">
      <dgm:prSet presAssocID="{2908DF69-2118-4481-B3FC-D136D87DA597}" presName="spacer" presStyleCnt="0"/>
      <dgm:spPr/>
    </dgm:pt>
    <dgm:pt modelId="{6B4CF480-E546-8A47-9A0E-BA574A86EE48}" type="pres">
      <dgm:prSet presAssocID="{EBBDE478-1FB3-46BA-950A-877A199956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E8C0A2-9534-6149-B465-6AACAFA3FB67}" type="pres">
      <dgm:prSet presAssocID="{E056052D-BF92-4BB3-BD5F-99F0FD0DAB87}" presName="spacer" presStyleCnt="0"/>
      <dgm:spPr/>
    </dgm:pt>
    <dgm:pt modelId="{234A81B6-7004-254C-BA9C-9677A267F1F0}" type="pres">
      <dgm:prSet presAssocID="{3B20BA97-71C4-4129-BEFD-F5BF3C5F33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951D07-BE38-554A-984A-9B031F81D6AD}" type="pres">
      <dgm:prSet presAssocID="{1286A119-179C-4313-817C-29EB7AC3ECC3}" presName="spacer" presStyleCnt="0"/>
      <dgm:spPr/>
    </dgm:pt>
    <dgm:pt modelId="{AA3CF487-FE29-304E-A5BE-946ABA1A2C78}" type="pres">
      <dgm:prSet presAssocID="{A4F1F5A5-E358-40A2-88CF-0355338892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5F1202-929A-4B54-9EBF-4C0EAB4124DA}" srcId="{AA9BBDE2-CF0C-409A-AFDE-2CEA57B79F70}" destId="{EBBDE478-1FB3-46BA-950A-877A199956BC}" srcOrd="1" destOrd="0" parTransId="{0F8A1077-AB90-4AFE-80F3-5947B1720FCB}" sibTransId="{E056052D-BF92-4BB3-BD5F-99F0FD0DAB87}"/>
    <dgm:cxn modelId="{FCCAA106-E9F8-426D-982E-3BC9BD90C117}" srcId="{AA9BBDE2-CF0C-409A-AFDE-2CEA57B79F70}" destId="{224759D8-7437-473C-87AA-E1E77BBDDE5F}" srcOrd="0" destOrd="0" parTransId="{37D70E98-E14F-471F-996D-6D72DCA51E19}" sibTransId="{2908DF69-2118-4481-B3FC-D136D87DA597}"/>
    <dgm:cxn modelId="{E4B4E626-CFC8-4661-AB89-0E81F7B837EC}" srcId="{AA9BBDE2-CF0C-409A-AFDE-2CEA57B79F70}" destId="{A4F1F5A5-E358-40A2-88CF-035533889296}" srcOrd="3" destOrd="0" parTransId="{EC8DF52E-1CEC-45C1-9F05-3C907C05E04B}" sibTransId="{EA2E542A-CB40-4B97-839D-DDFE80017EF8}"/>
    <dgm:cxn modelId="{B08CAEAF-EE2B-C542-9575-0AAFB8231E18}" type="presOf" srcId="{A4F1F5A5-E358-40A2-88CF-035533889296}" destId="{AA3CF487-FE29-304E-A5BE-946ABA1A2C78}" srcOrd="0" destOrd="0" presId="urn:microsoft.com/office/officeart/2005/8/layout/vList2"/>
    <dgm:cxn modelId="{EF83A1B1-BA12-B244-9993-B0D80D3103C9}" type="presOf" srcId="{3B20BA97-71C4-4129-BEFD-F5BF3C5F33B8}" destId="{234A81B6-7004-254C-BA9C-9677A267F1F0}" srcOrd="0" destOrd="0" presId="urn:microsoft.com/office/officeart/2005/8/layout/vList2"/>
    <dgm:cxn modelId="{6BCE27B4-B0BD-D443-BF06-3AD9877BE9A3}" type="presOf" srcId="{224759D8-7437-473C-87AA-E1E77BBDDE5F}" destId="{213D6BF9-D88D-7A49-9A51-AE6AFE04AD06}" srcOrd="0" destOrd="0" presId="urn:microsoft.com/office/officeart/2005/8/layout/vList2"/>
    <dgm:cxn modelId="{CD985CBE-13EA-2F4C-9B82-0E19A1BA99A4}" type="presOf" srcId="{EBBDE478-1FB3-46BA-950A-877A199956BC}" destId="{6B4CF480-E546-8A47-9A0E-BA574A86EE48}" srcOrd="0" destOrd="0" presId="urn:microsoft.com/office/officeart/2005/8/layout/vList2"/>
    <dgm:cxn modelId="{08E6CEED-7222-2845-8ABC-3FB5204634D6}" type="presOf" srcId="{AA9BBDE2-CF0C-409A-AFDE-2CEA57B79F70}" destId="{15FC2546-416A-7646-BEBE-630DADADA035}" srcOrd="0" destOrd="0" presId="urn:microsoft.com/office/officeart/2005/8/layout/vList2"/>
    <dgm:cxn modelId="{3CBC22EE-271E-4CD5-B034-CB2213A1E7EC}" srcId="{AA9BBDE2-CF0C-409A-AFDE-2CEA57B79F70}" destId="{3B20BA97-71C4-4129-BEFD-F5BF3C5F33B8}" srcOrd="2" destOrd="0" parTransId="{9A57783D-BBD1-4F43-A272-8377A37512F4}" sibTransId="{1286A119-179C-4313-817C-29EB7AC3ECC3}"/>
    <dgm:cxn modelId="{7BBB4F49-C1EC-E74F-96FE-FA7C194FE11D}" type="presParOf" srcId="{15FC2546-416A-7646-BEBE-630DADADA035}" destId="{213D6BF9-D88D-7A49-9A51-AE6AFE04AD06}" srcOrd="0" destOrd="0" presId="urn:microsoft.com/office/officeart/2005/8/layout/vList2"/>
    <dgm:cxn modelId="{18A320A9-5968-8D40-A617-DC871F78FB47}" type="presParOf" srcId="{15FC2546-416A-7646-BEBE-630DADADA035}" destId="{387CABE1-DE3E-BD4D-89A0-192CB6874564}" srcOrd="1" destOrd="0" presId="urn:microsoft.com/office/officeart/2005/8/layout/vList2"/>
    <dgm:cxn modelId="{9662780A-755D-CC4F-B82B-54E2770CCEA5}" type="presParOf" srcId="{15FC2546-416A-7646-BEBE-630DADADA035}" destId="{6B4CF480-E546-8A47-9A0E-BA574A86EE48}" srcOrd="2" destOrd="0" presId="urn:microsoft.com/office/officeart/2005/8/layout/vList2"/>
    <dgm:cxn modelId="{C968EBFC-95B6-6741-8919-D33684233CF9}" type="presParOf" srcId="{15FC2546-416A-7646-BEBE-630DADADA035}" destId="{72E8C0A2-9534-6149-B465-6AACAFA3FB67}" srcOrd="3" destOrd="0" presId="urn:microsoft.com/office/officeart/2005/8/layout/vList2"/>
    <dgm:cxn modelId="{5B8CF720-206A-4E41-A003-396F0145B3E3}" type="presParOf" srcId="{15FC2546-416A-7646-BEBE-630DADADA035}" destId="{234A81B6-7004-254C-BA9C-9677A267F1F0}" srcOrd="4" destOrd="0" presId="urn:microsoft.com/office/officeart/2005/8/layout/vList2"/>
    <dgm:cxn modelId="{BB5A265E-0355-5E49-A5D2-6AEFE59E4B6C}" type="presParOf" srcId="{15FC2546-416A-7646-BEBE-630DADADA035}" destId="{9C951D07-BE38-554A-984A-9B031F81D6AD}" srcOrd="5" destOrd="0" presId="urn:microsoft.com/office/officeart/2005/8/layout/vList2"/>
    <dgm:cxn modelId="{DE499DE4-7DFD-4E42-9216-E61ED1345A77}" type="presParOf" srcId="{15FC2546-416A-7646-BEBE-630DADADA035}" destId="{AA3CF487-FE29-304E-A5BE-946ABA1A2C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14D81-C400-4A5B-B1AC-A13BE4F6E8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1E5C6-F4B5-4C3B-AF18-7FF881BD28C6}">
      <dgm:prSet/>
      <dgm:spPr/>
      <dgm:t>
        <a:bodyPr/>
        <a:lstStyle/>
        <a:p>
          <a:r>
            <a:rPr lang="de-DE"/>
            <a:t>Pauli Gatter </a:t>
          </a:r>
          <a:endParaRPr lang="en-US"/>
        </a:p>
      </dgm:t>
    </dgm:pt>
    <dgm:pt modelId="{D27AD39A-BFD3-44FC-8B0C-3FA493DC5ED9}" type="parTrans" cxnId="{C4E95D05-0335-4DC7-AF65-575A6722DCF3}">
      <dgm:prSet/>
      <dgm:spPr/>
      <dgm:t>
        <a:bodyPr/>
        <a:lstStyle/>
        <a:p>
          <a:endParaRPr lang="en-US"/>
        </a:p>
      </dgm:t>
    </dgm:pt>
    <dgm:pt modelId="{109EF1D2-0FD9-4E65-AA2D-56766D9F320A}" type="sibTrans" cxnId="{C4E95D05-0335-4DC7-AF65-575A6722DCF3}">
      <dgm:prSet/>
      <dgm:spPr/>
      <dgm:t>
        <a:bodyPr/>
        <a:lstStyle/>
        <a:p>
          <a:endParaRPr lang="en-US"/>
        </a:p>
      </dgm:t>
    </dgm:pt>
    <dgm:pt modelId="{31202CAB-3DB5-485B-A5A7-4EBBBA64A4CB}">
      <dgm:prSet/>
      <dgm:spPr/>
      <dgm:t>
        <a:bodyPr/>
        <a:lstStyle/>
        <a:p>
          <a:r>
            <a:rPr lang="de-DE"/>
            <a:t>Hadamard Gatter</a:t>
          </a:r>
          <a:endParaRPr lang="en-US"/>
        </a:p>
      </dgm:t>
    </dgm:pt>
    <dgm:pt modelId="{87A5BF0C-8E7E-4E54-8E29-FA2C25CC9F21}" type="parTrans" cxnId="{A9153C36-0A88-419C-A456-FC054C3A2928}">
      <dgm:prSet/>
      <dgm:spPr/>
      <dgm:t>
        <a:bodyPr/>
        <a:lstStyle/>
        <a:p>
          <a:endParaRPr lang="en-US"/>
        </a:p>
      </dgm:t>
    </dgm:pt>
    <dgm:pt modelId="{F198B861-6D5B-4667-A973-32D6CF187070}" type="sibTrans" cxnId="{A9153C36-0A88-419C-A456-FC054C3A2928}">
      <dgm:prSet/>
      <dgm:spPr/>
      <dgm:t>
        <a:bodyPr/>
        <a:lstStyle/>
        <a:p>
          <a:endParaRPr lang="en-US"/>
        </a:p>
      </dgm:t>
    </dgm:pt>
    <dgm:pt modelId="{3438C093-0592-444A-8DD6-37D87CB3BD74}">
      <dgm:prSet/>
      <dgm:spPr/>
      <dgm:t>
        <a:bodyPr/>
        <a:lstStyle/>
        <a:p>
          <a:r>
            <a:rPr lang="de-DE"/>
            <a:t>CNOT und Toffoli Gatter</a:t>
          </a:r>
          <a:endParaRPr lang="en-US"/>
        </a:p>
      </dgm:t>
    </dgm:pt>
    <dgm:pt modelId="{05C2DB74-3BAA-46C7-8AB7-5AD1FA2C4610}" type="parTrans" cxnId="{B68D695F-8CB0-4161-B2D5-B405A46A5380}">
      <dgm:prSet/>
      <dgm:spPr/>
      <dgm:t>
        <a:bodyPr/>
        <a:lstStyle/>
        <a:p>
          <a:endParaRPr lang="en-US"/>
        </a:p>
      </dgm:t>
    </dgm:pt>
    <dgm:pt modelId="{DD2C9866-DCDC-468C-8183-8376C54C1CBF}" type="sibTrans" cxnId="{B68D695F-8CB0-4161-B2D5-B405A46A5380}">
      <dgm:prSet/>
      <dgm:spPr/>
      <dgm:t>
        <a:bodyPr/>
        <a:lstStyle/>
        <a:p>
          <a:endParaRPr lang="en-US"/>
        </a:p>
      </dgm:t>
    </dgm:pt>
    <dgm:pt modelId="{B09B4E2C-CE35-7344-BC00-FF99D6B69471}" type="pres">
      <dgm:prSet presAssocID="{EAC14D81-C400-4A5B-B1AC-A13BE4F6E80F}" presName="linear" presStyleCnt="0">
        <dgm:presLayoutVars>
          <dgm:animLvl val="lvl"/>
          <dgm:resizeHandles val="exact"/>
        </dgm:presLayoutVars>
      </dgm:prSet>
      <dgm:spPr/>
    </dgm:pt>
    <dgm:pt modelId="{AF1D4DB7-321C-3C4E-B6F3-E133E28AD186}" type="pres">
      <dgm:prSet presAssocID="{73F1E5C6-F4B5-4C3B-AF18-7FF881BD28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BD4E3C-44F6-B646-80A0-063FB2842ED7}" type="pres">
      <dgm:prSet presAssocID="{109EF1D2-0FD9-4E65-AA2D-56766D9F320A}" presName="spacer" presStyleCnt="0"/>
      <dgm:spPr/>
    </dgm:pt>
    <dgm:pt modelId="{78BCE037-F56D-C943-92A6-0DD3E6CA63EB}" type="pres">
      <dgm:prSet presAssocID="{31202CAB-3DB5-485B-A5A7-4EBBBA64A4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122E95-4B37-F34F-B7B1-71C579B97AEE}" type="pres">
      <dgm:prSet presAssocID="{F198B861-6D5B-4667-A973-32D6CF187070}" presName="spacer" presStyleCnt="0"/>
      <dgm:spPr/>
    </dgm:pt>
    <dgm:pt modelId="{5C278051-60D1-824B-A380-160D98589B51}" type="pres">
      <dgm:prSet presAssocID="{3438C093-0592-444A-8DD6-37D87CB3BD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E95D05-0335-4DC7-AF65-575A6722DCF3}" srcId="{EAC14D81-C400-4A5B-B1AC-A13BE4F6E80F}" destId="{73F1E5C6-F4B5-4C3B-AF18-7FF881BD28C6}" srcOrd="0" destOrd="0" parTransId="{D27AD39A-BFD3-44FC-8B0C-3FA493DC5ED9}" sibTransId="{109EF1D2-0FD9-4E65-AA2D-56766D9F320A}"/>
    <dgm:cxn modelId="{56FA8D27-E42C-C144-A3CD-26E37BFAC5E2}" type="presOf" srcId="{31202CAB-3DB5-485B-A5A7-4EBBBA64A4CB}" destId="{78BCE037-F56D-C943-92A6-0DD3E6CA63EB}" srcOrd="0" destOrd="0" presId="urn:microsoft.com/office/officeart/2005/8/layout/vList2"/>
    <dgm:cxn modelId="{A9153C36-0A88-419C-A456-FC054C3A2928}" srcId="{EAC14D81-C400-4A5B-B1AC-A13BE4F6E80F}" destId="{31202CAB-3DB5-485B-A5A7-4EBBBA64A4CB}" srcOrd="1" destOrd="0" parTransId="{87A5BF0C-8E7E-4E54-8E29-FA2C25CC9F21}" sibTransId="{F198B861-6D5B-4667-A973-32D6CF187070}"/>
    <dgm:cxn modelId="{B68D695F-8CB0-4161-B2D5-B405A46A5380}" srcId="{EAC14D81-C400-4A5B-B1AC-A13BE4F6E80F}" destId="{3438C093-0592-444A-8DD6-37D87CB3BD74}" srcOrd="2" destOrd="0" parTransId="{05C2DB74-3BAA-46C7-8AB7-5AD1FA2C4610}" sibTransId="{DD2C9866-DCDC-468C-8183-8376C54C1CBF}"/>
    <dgm:cxn modelId="{61351A79-F54F-5B43-9EB0-2CF5BCF69A78}" type="presOf" srcId="{73F1E5C6-F4B5-4C3B-AF18-7FF881BD28C6}" destId="{AF1D4DB7-321C-3C4E-B6F3-E133E28AD186}" srcOrd="0" destOrd="0" presId="urn:microsoft.com/office/officeart/2005/8/layout/vList2"/>
    <dgm:cxn modelId="{1F065480-47FB-7F4C-9299-E8527061B2C6}" type="presOf" srcId="{EAC14D81-C400-4A5B-B1AC-A13BE4F6E80F}" destId="{B09B4E2C-CE35-7344-BC00-FF99D6B69471}" srcOrd="0" destOrd="0" presId="urn:microsoft.com/office/officeart/2005/8/layout/vList2"/>
    <dgm:cxn modelId="{B13661D7-7031-BA4E-92BF-0FC3B2A6BA58}" type="presOf" srcId="{3438C093-0592-444A-8DD6-37D87CB3BD74}" destId="{5C278051-60D1-824B-A380-160D98589B51}" srcOrd="0" destOrd="0" presId="urn:microsoft.com/office/officeart/2005/8/layout/vList2"/>
    <dgm:cxn modelId="{957FF223-6C90-9142-B588-6E4F6357313E}" type="presParOf" srcId="{B09B4E2C-CE35-7344-BC00-FF99D6B69471}" destId="{AF1D4DB7-321C-3C4E-B6F3-E133E28AD186}" srcOrd="0" destOrd="0" presId="urn:microsoft.com/office/officeart/2005/8/layout/vList2"/>
    <dgm:cxn modelId="{FFC26D8A-1F3E-4E4F-B921-1E65390846FE}" type="presParOf" srcId="{B09B4E2C-CE35-7344-BC00-FF99D6B69471}" destId="{94BD4E3C-44F6-B646-80A0-063FB2842ED7}" srcOrd="1" destOrd="0" presId="urn:microsoft.com/office/officeart/2005/8/layout/vList2"/>
    <dgm:cxn modelId="{55B5FA14-B754-5947-8920-7D88B7EFF2B8}" type="presParOf" srcId="{B09B4E2C-CE35-7344-BC00-FF99D6B69471}" destId="{78BCE037-F56D-C943-92A6-0DD3E6CA63EB}" srcOrd="2" destOrd="0" presId="urn:microsoft.com/office/officeart/2005/8/layout/vList2"/>
    <dgm:cxn modelId="{E17060A7-D4E4-FE42-952D-BA9D7CDB5A7A}" type="presParOf" srcId="{B09B4E2C-CE35-7344-BC00-FF99D6B69471}" destId="{A0122E95-4B37-F34F-B7B1-71C579B97AEE}" srcOrd="3" destOrd="0" presId="urn:microsoft.com/office/officeart/2005/8/layout/vList2"/>
    <dgm:cxn modelId="{4CA0D9BE-6AF7-5B4E-9E83-4AC588C58D0C}" type="presParOf" srcId="{B09B4E2C-CE35-7344-BC00-FF99D6B69471}" destId="{5C278051-60D1-824B-A380-160D98589B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5DF1DC-6484-4819-B949-36321A5B2B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4F45A-81E1-4595-BA63-D168A72282C9}">
      <dgm:prSet/>
      <dgm:spPr/>
      <dgm:t>
        <a:bodyPr/>
        <a:lstStyle/>
        <a:p>
          <a:r>
            <a:rPr lang="de-DE"/>
            <a:t>Quanten-Gatter</a:t>
          </a:r>
          <a:endParaRPr lang="en-US"/>
        </a:p>
      </dgm:t>
    </dgm:pt>
    <dgm:pt modelId="{049347CD-BF85-4F27-A8AA-B8969156DCDE}" type="parTrans" cxnId="{979C5E8C-6EE5-4E14-82F9-EEBA33823B29}">
      <dgm:prSet/>
      <dgm:spPr/>
      <dgm:t>
        <a:bodyPr/>
        <a:lstStyle/>
        <a:p>
          <a:endParaRPr lang="en-US"/>
        </a:p>
      </dgm:t>
    </dgm:pt>
    <dgm:pt modelId="{356C7017-BD41-4DB5-9D2F-5EB846218965}" type="sibTrans" cxnId="{979C5E8C-6EE5-4E14-82F9-EEBA33823B29}">
      <dgm:prSet/>
      <dgm:spPr/>
      <dgm:t>
        <a:bodyPr/>
        <a:lstStyle/>
        <a:p>
          <a:endParaRPr lang="en-US"/>
        </a:p>
      </dgm:t>
    </dgm:pt>
    <dgm:pt modelId="{7A4A52ED-FA5E-4137-BEAA-3E72B70ABECC}">
      <dgm:prSet/>
      <dgm:spPr/>
      <dgm:t>
        <a:bodyPr/>
        <a:lstStyle/>
        <a:p>
          <a:r>
            <a:rPr lang="de-DE"/>
            <a:t>Reversibilität mit </a:t>
          </a:r>
          <a:r>
            <a:rPr lang="de-DE" b="1"/>
            <a:t>Historie</a:t>
          </a:r>
          <a:endParaRPr lang="en-US"/>
        </a:p>
      </dgm:t>
    </dgm:pt>
    <dgm:pt modelId="{94B00690-1919-444D-B69B-8B7AC5445F16}" type="parTrans" cxnId="{3CAC8ED7-DAF4-4E37-A2F5-DA1C9ED10F55}">
      <dgm:prSet/>
      <dgm:spPr/>
      <dgm:t>
        <a:bodyPr/>
        <a:lstStyle/>
        <a:p>
          <a:endParaRPr lang="en-US"/>
        </a:p>
      </dgm:t>
    </dgm:pt>
    <dgm:pt modelId="{EF5625CD-B949-4A39-8593-C5B0BD1739E2}" type="sibTrans" cxnId="{3CAC8ED7-DAF4-4E37-A2F5-DA1C9ED10F55}">
      <dgm:prSet/>
      <dgm:spPr/>
      <dgm:t>
        <a:bodyPr/>
        <a:lstStyle/>
        <a:p>
          <a:endParaRPr lang="en-US"/>
        </a:p>
      </dgm:t>
    </dgm:pt>
    <dgm:pt modelId="{69D43C79-8BCA-4F4A-9E26-7B9F1455D78A}">
      <dgm:prSet/>
      <dgm:spPr/>
      <dgm:t>
        <a:bodyPr/>
        <a:lstStyle/>
        <a:p>
          <a:r>
            <a:rPr lang="de-DE"/>
            <a:t>Erweiterung QLK</a:t>
          </a:r>
          <a:endParaRPr lang="en-US"/>
        </a:p>
      </dgm:t>
    </dgm:pt>
    <dgm:pt modelId="{9759BA11-F8DD-4DE4-92EC-1DFB188B999E}" type="parTrans" cxnId="{B1494B1A-EEB0-439D-B24B-64E4F5BF07E9}">
      <dgm:prSet/>
      <dgm:spPr/>
      <dgm:t>
        <a:bodyPr/>
        <a:lstStyle/>
        <a:p>
          <a:endParaRPr lang="en-US"/>
        </a:p>
      </dgm:t>
    </dgm:pt>
    <dgm:pt modelId="{A7D72F9D-947E-484D-BED8-52D7A16C5672}" type="sibTrans" cxnId="{B1494B1A-EEB0-439D-B24B-64E4F5BF07E9}">
      <dgm:prSet/>
      <dgm:spPr/>
      <dgm:t>
        <a:bodyPr/>
        <a:lstStyle/>
        <a:p>
          <a:endParaRPr lang="en-US"/>
        </a:p>
      </dgm:t>
    </dgm:pt>
    <dgm:pt modelId="{EEB037AC-5D53-48B3-B49A-06016E36FE93}">
      <dgm:prSet/>
      <dgm:spPr/>
      <dgm:t>
        <a:bodyPr/>
        <a:lstStyle/>
        <a:p>
          <a:r>
            <a:rPr lang="de-DE"/>
            <a:t>Lösung von Reduktionsfehlern</a:t>
          </a:r>
          <a:endParaRPr lang="en-US"/>
        </a:p>
      </dgm:t>
    </dgm:pt>
    <dgm:pt modelId="{CF4F9130-C3BB-49D0-B45C-66F2C839D097}" type="parTrans" cxnId="{9B2ABC17-9B28-4E84-BD2B-B7B38E15F70D}">
      <dgm:prSet/>
      <dgm:spPr/>
      <dgm:t>
        <a:bodyPr/>
        <a:lstStyle/>
        <a:p>
          <a:endParaRPr lang="en-US"/>
        </a:p>
      </dgm:t>
    </dgm:pt>
    <dgm:pt modelId="{61700A45-8E82-413E-8B35-AB5F4A4D9B31}" type="sibTrans" cxnId="{9B2ABC17-9B28-4E84-BD2B-B7B38E15F70D}">
      <dgm:prSet/>
      <dgm:spPr/>
      <dgm:t>
        <a:bodyPr/>
        <a:lstStyle/>
        <a:p>
          <a:endParaRPr lang="en-US"/>
        </a:p>
      </dgm:t>
    </dgm:pt>
    <dgm:pt modelId="{E1F1BDFE-57B3-4EDC-A183-0248C5104593}">
      <dgm:prSet/>
      <dgm:spPr/>
      <dgm:t>
        <a:bodyPr/>
        <a:lstStyle/>
        <a:p>
          <a:r>
            <a:rPr lang="de-DE"/>
            <a:t>Wohlgeformte Terme </a:t>
          </a:r>
          <a:endParaRPr lang="en-US"/>
        </a:p>
      </dgm:t>
    </dgm:pt>
    <dgm:pt modelId="{7CED8AAD-9E18-49E1-84BD-EEE735171D49}" type="parTrans" cxnId="{7798FE96-85F8-432B-892C-E1777BBD24C6}">
      <dgm:prSet/>
      <dgm:spPr/>
      <dgm:t>
        <a:bodyPr/>
        <a:lstStyle/>
        <a:p>
          <a:endParaRPr lang="en-US"/>
        </a:p>
      </dgm:t>
    </dgm:pt>
    <dgm:pt modelId="{1352D25D-2215-4BD1-A936-41C1C2F956F4}" type="sibTrans" cxnId="{7798FE96-85F8-432B-892C-E1777BBD24C6}">
      <dgm:prSet/>
      <dgm:spPr/>
      <dgm:t>
        <a:bodyPr/>
        <a:lstStyle/>
        <a:p>
          <a:endParaRPr lang="en-US"/>
        </a:p>
      </dgm:t>
    </dgm:pt>
    <dgm:pt modelId="{7A99C520-B022-8647-AFA7-2B3E446BC699}" type="pres">
      <dgm:prSet presAssocID="{E65DF1DC-6484-4819-B949-36321A5B2B9C}" presName="linear" presStyleCnt="0">
        <dgm:presLayoutVars>
          <dgm:animLvl val="lvl"/>
          <dgm:resizeHandles val="exact"/>
        </dgm:presLayoutVars>
      </dgm:prSet>
      <dgm:spPr/>
    </dgm:pt>
    <dgm:pt modelId="{58266BAB-1C67-8C44-815F-839C50F984DE}" type="pres">
      <dgm:prSet presAssocID="{2E54F45A-81E1-4595-BA63-D168A72282C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8668FC-6BFC-6F49-9276-5669755800AE}" type="pres">
      <dgm:prSet presAssocID="{356C7017-BD41-4DB5-9D2F-5EB846218965}" presName="spacer" presStyleCnt="0"/>
      <dgm:spPr/>
    </dgm:pt>
    <dgm:pt modelId="{3B3E73CE-37E2-3E42-81C2-BFDD69235580}" type="pres">
      <dgm:prSet presAssocID="{7A4A52ED-FA5E-4137-BEAA-3E72B70ABEC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23CFEE-666F-9549-A4F7-EBB566AE6F5D}" type="pres">
      <dgm:prSet presAssocID="{EF5625CD-B949-4A39-8593-C5B0BD1739E2}" presName="spacer" presStyleCnt="0"/>
      <dgm:spPr/>
    </dgm:pt>
    <dgm:pt modelId="{614A1586-AC46-2045-A846-11304C434D02}" type="pres">
      <dgm:prSet presAssocID="{69D43C79-8BCA-4F4A-9E26-7B9F1455D7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9052BD-FE7E-DD43-81FC-D98927FB0486}" type="pres">
      <dgm:prSet presAssocID="{A7D72F9D-947E-484D-BED8-52D7A16C5672}" presName="spacer" presStyleCnt="0"/>
      <dgm:spPr/>
    </dgm:pt>
    <dgm:pt modelId="{0666C218-E9F1-CC40-98B5-468606DA652B}" type="pres">
      <dgm:prSet presAssocID="{EEB037AC-5D53-48B3-B49A-06016E36FE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50BBD6-A0EF-5F4B-9445-9E4212DB27BB}" type="pres">
      <dgm:prSet presAssocID="{61700A45-8E82-413E-8B35-AB5F4A4D9B31}" presName="spacer" presStyleCnt="0"/>
      <dgm:spPr/>
    </dgm:pt>
    <dgm:pt modelId="{81E29153-5B57-814A-889B-277CEEA70173}" type="pres">
      <dgm:prSet presAssocID="{E1F1BDFE-57B3-4EDC-A183-0248C51045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2ABC17-9B28-4E84-BD2B-B7B38E15F70D}" srcId="{E65DF1DC-6484-4819-B949-36321A5B2B9C}" destId="{EEB037AC-5D53-48B3-B49A-06016E36FE93}" srcOrd="3" destOrd="0" parTransId="{CF4F9130-C3BB-49D0-B45C-66F2C839D097}" sibTransId="{61700A45-8E82-413E-8B35-AB5F4A4D9B31}"/>
    <dgm:cxn modelId="{B1494B1A-EEB0-439D-B24B-64E4F5BF07E9}" srcId="{E65DF1DC-6484-4819-B949-36321A5B2B9C}" destId="{69D43C79-8BCA-4F4A-9E26-7B9F1455D78A}" srcOrd="2" destOrd="0" parTransId="{9759BA11-F8DD-4DE4-92EC-1DFB188B999E}" sibTransId="{A7D72F9D-947E-484D-BED8-52D7A16C5672}"/>
    <dgm:cxn modelId="{B6EEC62A-BC24-0446-8BE5-FC12EE11E790}" type="presOf" srcId="{E65DF1DC-6484-4819-B949-36321A5B2B9C}" destId="{7A99C520-B022-8647-AFA7-2B3E446BC699}" srcOrd="0" destOrd="0" presId="urn:microsoft.com/office/officeart/2005/8/layout/vList2"/>
    <dgm:cxn modelId="{38FE4E2F-4904-4248-8908-CEB7A45CCEB8}" type="presOf" srcId="{E1F1BDFE-57B3-4EDC-A183-0248C5104593}" destId="{81E29153-5B57-814A-889B-277CEEA70173}" srcOrd="0" destOrd="0" presId="urn:microsoft.com/office/officeart/2005/8/layout/vList2"/>
    <dgm:cxn modelId="{59B83B58-58F9-B347-A5E2-B7DBDBB10B76}" type="presOf" srcId="{2E54F45A-81E1-4595-BA63-D168A72282C9}" destId="{58266BAB-1C67-8C44-815F-839C50F984DE}" srcOrd="0" destOrd="0" presId="urn:microsoft.com/office/officeart/2005/8/layout/vList2"/>
    <dgm:cxn modelId="{3CA11274-A267-8C4F-8DC3-80143D511FAB}" type="presOf" srcId="{EEB037AC-5D53-48B3-B49A-06016E36FE93}" destId="{0666C218-E9F1-CC40-98B5-468606DA652B}" srcOrd="0" destOrd="0" presId="urn:microsoft.com/office/officeart/2005/8/layout/vList2"/>
    <dgm:cxn modelId="{CEAC9C85-98F0-E242-AD11-472FFBC3E69A}" type="presOf" srcId="{7A4A52ED-FA5E-4137-BEAA-3E72B70ABECC}" destId="{3B3E73CE-37E2-3E42-81C2-BFDD69235580}" srcOrd="0" destOrd="0" presId="urn:microsoft.com/office/officeart/2005/8/layout/vList2"/>
    <dgm:cxn modelId="{979C5E8C-6EE5-4E14-82F9-EEBA33823B29}" srcId="{E65DF1DC-6484-4819-B949-36321A5B2B9C}" destId="{2E54F45A-81E1-4595-BA63-D168A72282C9}" srcOrd="0" destOrd="0" parTransId="{049347CD-BF85-4F27-A8AA-B8969156DCDE}" sibTransId="{356C7017-BD41-4DB5-9D2F-5EB846218965}"/>
    <dgm:cxn modelId="{7798FE96-85F8-432B-892C-E1777BBD24C6}" srcId="{E65DF1DC-6484-4819-B949-36321A5B2B9C}" destId="{E1F1BDFE-57B3-4EDC-A183-0248C5104593}" srcOrd="4" destOrd="0" parTransId="{7CED8AAD-9E18-49E1-84BD-EEE735171D49}" sibTransId="{1352D25D-2215-4BD1-A936-41C1C2F956F4}"/>
    <dgm:cxn modelId="{3CAC8ED7-DAF4-4E37-A2F5-DA1C9ED10F55}" srcId="{E65DF1DC-6484-4819-B949-36321A5B2B9C}" destId="{7A4A52ED-FA5E-4137-BEAA-3E72B70ABECC}" srcOrd="1" destOrd="0" parTransId="{94B00690-1919-444D-B69B-8B7AC5445F16}" sibTransId="{EF5625CD-B949-4A39-8593-C5B0BD1739E2}"/>
    <dgm:cxn modelId="{C1C00DEB-61E8-3042-8466-645BC3DC5AA0}" type="presOf" srcId="{69D43C79-8BCA-4F4A-9E26-7B9F1455D78A}" destId="{614A1586-AC46-2045-A846-11304C434D02}" srcOrd="0" destOrd="0" presId="urn:microsoft.com/office/officeart/2005/8/layout/vList2"/>
    <dgm:cxn modelId="{83195D7C-A6E6-6C47-82CA-F35338B4EED6}" type="presParOf" srcId="{7A99C520-B022-8647-AFA7-2B3E446BC699}" destId="{58266BAB-1C67-8C44-815F-839C50F984DE}" srcOrd="0" destOrd="0" presId="urn:microsoft.com/office/officeart/2005/8/layout/vList2"/>
    <dgm:cxn modelId="{E20FB0F6-4BAA-5D4B-A19B-47583D355C00}" type="presParOf" srcId="{7A99C520-B022-8647-AFA7-2B3E446BC699}" destId="{218668FC-6BFC-6F49-9276-5669755800AE}" srcOrd="1" destOrd="0" presId="urn:microsoft.com/office/officeart/2005/8/layout/vList2"/>
    <dgm:cxn modelId="{A395B308-6CD3-4141-A95B-6BE198F6408E}" type="presParOf" srcId="{7A99C520-B022-8647-AFA7-2B3E446BC699}" destId="{3B3E73CE-37E2-3E42-81C2-BFDD69235580}" srcOrd="2" destOrd="0" presId="urn:microsoft.com/office/officeart/2005/8/layout/vList2"/>
    <dgm:cxn modelId="{588A7DAB-B3EF-2B44-9BFB-9B5999923969}" type="presParOf" srcId="{7A99C520-B022-8647-AFA7-2B3E446BC699}" destId="{4223CFEE-666F-9549-A4F7-EBB566AE6F5D}" srcOrd="3" destOrd="0" presId="urn:microsoft.com/office/officeart/2005/8/layout/vList2"/>
    <dgm:cxn modelId="{5C7F92AC-3BA9-2C4F-97F4-FD3FD0740A4E}" type="presParOf" srcId="{7A99C520-B022-8647-AFA7-2B3E446BC699}" destId="{614A1586-AC46-2045-A846-11304C434D02}" srcOrd="4" destOrd="0" presId="urn:microsoft.com/office/officeart/2005/8/layout/vList2"/>
    <dgm:cxn modelId="{A8066C1E-830F-B246-A03C-20B9181BA235}" type="presParOf" srcId="{7A99C520-B022-8647-AFA7-2B3E446BC699}" destId="{939052BD-FE7E-DD43-81FC-D98927FB0486}" srcOrd="5" destOrd="0" presId="urn:microsoft.com/office/officeart/2005/8/layout/vList2"/>
    <dgm:cxn modelId="{B5F18191-83C3-9D43-AD3D-F8DD72A8E859}" type="presParOf" srcId="{7A99C520-B022-8647-AFA7-2B3E446BC699}" destId="{0666C218-E9F1-CC40-98B5-468606DA652B}" srcOrd="6" destOrd="0" presId="urn:microsoft.com/office/officeart/2005/8/layout/vList2"/>
    <dgm:cxn modelId="{82167438-6127-CC49-BC83-5E8409D0BC82}" type="presParOf" srcId="{7A99C520-B022-8647-AFA7-2B3E446BC699}" destId="{6A50BBD6-A0EF-5F4B-9445-9E4212DB27BB}" srcOrd="7" destOrd="0" presId="urn:microsoft.com/office/officeart/2005/8/layout/vList2"/>
    <dgm:cxn modelId="{1DD3655C-0D96-5E45-BBD4-3388807468A5}" type="presParOf" srcId="{7A99C520-B022-8647-AFA7-2B3E446BC699}" destId="{81E29153-5B57-814A-889B-277CEEA701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7FBA2B-4F6C-4BCD-8CF1-79A64DFDF6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1B8887-CD25-4057-A5E2-9A1E451D09C9}">
      <dgm:prSet/>
      <dgm:spPr/>
      <dgm:t>
        <a:bodyPr/>
        <a:lstStyle/>
        <a:p>
          <a:r>
            <a:rPr lang="de-DE"/>
            <a:t>Datentypen</a:t>
          </a:r>
          <a:endParaRPr lang="en-US"/>
        </a:p>
      </dgm:t>
    </dgm:pt>
    <dgm:pt modelId="{5B9E61D2-6E18-4E51-91DC-9F3DC816504A}" type="parTrans" cxnId="{C28CEFAF-2B94-409B-AE0D-EB1191542F21}">
      <dgm:prSet/>
      <dgm:spPr/>
      <dgm:t>
        <a:bodyPr/>
        <a:lstStyle/>
        <a:p>
          <a:endParaRPr lang="en-US"/>
        </a:p>
      </dgm:t>
    </dgm:pt>
    <dgm:pt modelId="{0FEA881B-54F4-488C-BD66-AA0D11A639E8}" type="sibTrans" cxnId="{C28CEFAF-2B94-409B-AE0D-EB1191542F21}">
      <dgm:prSet/>
      <dgm:spPr/>
      <dgm:t>
        <a:bodyPr/>
        <a:lstStyle/>
        <a:p>
          <a:endParaRPr lang="en-US"/>
        </a:p>
      </dgm:t>
    </dgm:pt>
    <dgm:pt modelId="{2D27DEA2-97BF-4E5C-A719-919F7AE18AEC}">
      <dgm:prSet/>
      <dgm:spPr/>
      <dgm:t>
        <a:bodyPr/>
        <a:lstStyle/>
        <a:p>
          <a:r>
            <a:rPr lang="de-DE"/>
            <a:t>Reduktionsfunktion</a:t>
          </a:r>
          <a:endParaRPr lang="en-US"/>
        </a:p>
      </dgm:t>
    </dgm:pt>
    <dgm:pt modelId="{430E0DEC-8C9E-4D9F-8064-C542644B4B89}" type="parTrans" cxnId="{C0341022-2A36-4433-B37A-EE519FC59146}">
      <dgm:prSet/>
      <dgm:spPr/>
      <dgm:t>
        <a:bodyPr/>
        <a:lstStyle/>
        <a:p>
          <a:endParaRPr lang="en-US"/>
        </a:p>
      </dgm:t>
    </dgm:pt>
    <dgm:pt modelId="{15AC74D0-CF38-4F11-99D9-BA72A398DDDC}" type="sibTrans" cxnId="{C0341022-2A36-4433-B37A-EE519FC59146}">
      <dgm:prSet/>
      <dgm:spPr/>
      <dgm:t>
        <a:bodyPr/>
        <a:lstStyle/>
        <a:p>
          <a:endParaRPr lang="en-US"/>
        </a:p>
      </dgm:t>
    </dgm:pt>
    <dgm:pt modelId="{C362F74D-19C2-4ABE-9477-91FE47332986}">
      <dgm:prSet/>
      <dgm:spPr/>
      <dgm:t>
        <a:bodyPr/>
        <a:lstStyle/>
        <a:p>
          <a:r>
            <a:rPr lang="de-DE"/>
            <a:t>Historie </a:t>
          </a:r>
          <a:endParaRPr lang="en-US"/>
        </a:p>
      </dgm:t>
    </dgm:pt>
    <dgm:pt modelId="{EF993CDF-3C51-4EB9-A218-A94B97C9F709}" type="parTrans" cxnId="{49FC46BD-EBF8-48B0-932A-B805898A4A07}">
      <dgm:prSet/>
      <dgm:spPr/>
      <dgm:t>
        <a:bodyPr/>
        <a:lstStyle/>
        <a:p>
          <a:endParaRPr lang="en-US"/>
        </a:p>
      </dgm:t>
    </dgm:pt>
    <dgm:pt modelId="{7895AEFF-07FD-4E03-8F41-BC3950909838}" type="sibTrans" cxnId="{49FC46BD-EBF8-48B0-932A-B805898A4A07}">
      <dgm:prSet/>
      <dgm:spPr/>
      <dgm:t>
        <a:bodyPr/>
        <a:lstStyle/>
        <a:p>
          <a:endParaRPr lang="en-US"/>
        </a:p>
      </dgm:t>
    </dgm:pt>
    <dgm:pt modelId="{429B651B-555F-455C-B416-FC567C112099}">
      <dgm:prSet/>
      <dgm:spPr/>
      <dgm:t>
        <a:bodyPr/>
        <a:lstStyle/>
        <a:p>
          <a:r>
            <a:rPr lang="de-DE" dirty="0"/>
            <a:t>Wohlgeformte Terme </a:t>
          </a:r>
          <a:endParaRPr lang="en-US" dirty="0"/>
        </a:p>
      </dgm:t>
    </dgm:pt>
    <dgm:pt modelId="{5F508939-C32A-4BCB-905B-1440FF01E91A}" type="parTrans" cxnId="{D948F8E6-0AE4-4A82-9D77-0C6AE5CAB726}">
      <dgm:prSet/>
      <dgm:spPr/>
      <dgm:t>
        <a:bodyPr/>
        <a:lstStyle/>
        <a:p>
          <a:endParaRPr lang="en-US"/>
        </a:p>
      </dgm:t>
    </dgm:pt>
    <dgm:pt modelId="{481E60E9-03A0-4A66-86D7-9417CB33018C}" type="sibTrans" cxnId="{D948F8E6-0AE4-4A82-9D77-0C6AE5CAB726}">
      <dgm:prSet/>
      <dgm:spPr/>
      <dgm:t>
        <a:bodyPr/>
        <a:lstStyle/>
        <a:p>
          <a:endParaRPr lang="en-US"/>
        </a:p>
      </dgm:t>
    </dgm:pt>
    <dgm:pt modelId="{55BB0BC6-0DC6-C143-BC64-DB533AE41E24}" type="pres">
      <dgm:prSet presAssocID="{E67FBA2B-4F6C-4BCD-8CF1-79A64DFDF6FE}" presName="linear" presStyleCnt="0">
        <dgm:presLayoutVars>
          <dgm:animLvl val="lvl"/>
          <dgm:resizeHandles val="exact"/>
        </dgm:presLayoutVars>
      </dgm:prSet>
      <dgm:spPr/>
    </dgm:pt>
    <dgm:pt modelId="{7D211AFB-6395-4743-B3E8-EE07E89D1CDD}" type="pres">
      <dgm:prSet presAssocID="{FE1B8887-CD25-4057-A5E2-9A1E451D09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F437C7-3319-9C49-ABD8-B019FAA79D9E}" type="pres">
      <dgm:prSet presAssocID="{0FEA881B-54F4-488C-BD66-AA0D11A639E8}" presName="spacer" presStyleCnt="0"/>
      <dgm:spPr/>
    </dgm:pt>
    <dgm:pt modelId="{86F35375-2916-C14C-A7E5-DD8262F64804}" type="pres">
      <dgm:prSet presAssocID="{2D27DEA2-97BF-4E5C-A719-919F7AE18A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511C97-8BB0-2245-BDA2-E28419F88E8F}" type="pres">
      <dgm:prSet presAssocID="{15AC74D0-CF38-4F11-99D9-BA72A398DDDC}" presName="spacer" presStyleCnt="0"/>
      <dgm:spPr/>
    </dgm:pt>
    <dgm:pt modelId="{5141AB42-D7CE-A346-9D5E-038845BF8BAB}" type="pres">
      <dgm:prSet presAssocID="{C362F74D-19C2-4ABE-9477-91FE47332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1316DE-B488-D844-8495-DD83B9E7B7E3}" type="pres">
      <dgm:prSet presAssocID="{7895AEFF-07FD-4E03-8F41-BC3950909838}" presName="spacer" presStyleCnt="0"/>
      <dgm:spPr/>
    </dgm:pt>
    <dgm:pt modelId="{5A9D6D72-A2FB-DA42-A3BF-17D073F2440E}" type="pres">
      <dgm:prSet presAssocID="{429B651B-555F-455C-B416-FC567C1120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0D751A-DDEB-8741-9504-56D039884CD2}" type="presOf" srcId="{429B651B-555F-455C-B416-FC567C112099}" destId="{5A9D6D72-A2FB-DA42-A3BF-17D073F2440E}" srcOrd="0" destOrd="0" presId="urn:microsoft.com/office/officeart/2005/8/layout/vList2"/>
    <dgm:cxn modelId="{C0341022-2A36-4433-B37A-EE519FC59146}" srcId="{E67FBA2B-4F6C-4BCD-8CF1-79A64DFDF6FE}" destId="{2D27DEA2-97BF-4E5C-A719-919F7AE18AEC}" srcOrd="1" destOrd="0" parTransId="{430E0DEC-8C9E-4D9F-8064-C542644B4B89}" sibTransId="{15AC74D0-CF38-4F11-99D9-BA72A398DDDC}"/>
    <dgm:cxn modelId="{3DE5F225-B4C5-BA40-BFD2-CDA2ACE30BFC}" type="presOf" srcId="{2D27DEA2-97BF-4E5C-A719-919F7AE18AEC}" destId="{86F35375-2916-C14C-A7E5-DD8262F64804}" srcOrd="0" destOrd="0" presId="urn:microsoft.com/office/officeart/2005/8/layout/vList2"/>
    <dgm:cxn modelId="{9A304D5F-B340-4B4B-B7E5-8D4736268D01}" type="presOf" srcId="{E67FBA2B-4F6C-4BCD-8CF1-79A64DFDF6FE}" destId="{55BB0BC6-0DC6-C143-BC64-DB533AE41E24}" srcOrd="0" destOrd="0" presId="urn:microsoft.com/office/officeart/2005/8/layout/vList2"/>
    <dgm:cxn modelId="{3D6D969B-7623-2F40-B579-5DDEC513BACE}" type="presOf" srcId="{C362F74D-19C2-4ABE-9477-91FE47332986}" destId="{5141AB42-D7CE-A346-9D5E-038845BF8BAB}" srcOrd="0" destOrd="0" presId="urn:microsoft.com/office/officeart/2005/8/layout/vList2"/>
    <dgm:cxn modelId="{C28CEFAF-2B94-409B-AE0D-EB1191542F21}" srcId="{E67FBA2B-4F6C-4BCD-8CF1-79A64DFDF6FE}" destId="{FE1B8887-CD25-4057-A5E2-9A1E451D09C9}" srcOrd="0" destOrd="0" parTransId="{5B9E61D2-6E18-4E51-91DC-9F3DC816504A}" sibTransId="{0FEA881B-54F4-488C-BD66-AA0D11A639E8}"/>
    <dgm:cxn modelId="{49FC46BD-EBF8-48B0-932A-B805898A4A07}" srcId="{E67FBA2B-4F6C-4BCD-8CF1-79A64DFDF6FE}" destId="{C362F74D-19C2-4ABE-9477-91FE47332986}" srcOrd="2" destOrd="0" parTransId="{EF993CDF-3C51-4EB9-A218-A94B97C9F709}" sibTransId="{7895AEFF-07FD-4E03-8F41-BC3950909838}"/>
    <dgm:cxn modelId="{D948F8E6-0AE4-4A82-9D77-0C6AE5CAB726}" srcId="{E67FBA2B-4F6C-4BCD-8CF1-79A64DFDF6FE}" destId="{429B651B-555F-455C-B416-FC567C112099}" srcOrd="3" destOrd="0" parTransId="{5F508939-C32A-4BCB-905B-1440FF01E91A}" sibTransId="{481E60E9-03A0-4A66-86D7-9417CB33018C}"/>
    <dgm:cxn modelId="{C5A20BEA-F844-F54A-A5A4-74A379B9B3C5}" type="presOf" srcId="{FE1B8887-CD25-4057-A5E2-9A1E451D09C9}" destId="{7D211AFB-6395-4743-B3E8-EE07E89D1CDD}" srcOrd="0" destOrd="0" presId="urn:microsoft.com/office/officeart/2005/8/layout/vList2"/>
    <dgm:cxn modelId="{E1301BAD-EA52-7341-8256-8C32CD397DAE}" type="presParOf" srcId="{55BB0BC6-0DC6-C143-BC64-DB533AE41E24}" destId="{7D211AFB-6395-4743-B3E8-EE07E89D1CDD}" srcOrd="0" destOrd="0" presId="urn:microsoft.com/office/officeart/2005/8/layout/vList2"/>
    <dgm:cxn modelId="{1C6C5261-2F7B-824D-9E45-12955FC693B4}" type="presParOf" srcId="{55BB0BC6-0DC6-C143-BC64-DB533AE41E24}" destId="{20F437C7-3319-9C49-ABD8-B019FAA79D9E}" srcOrd="1" destOrd="0" presId="urn:microsoft.com/office/officeart/2005/8/layout/vList2"/>
    <dgm:cxn modelId="{593609A8-B3AD-494B-AF56-2527BCA26A9F}" type="presParOf" srcId="{55BB0BC6-0DC6-C143-BC64-DB533AE41E24}" destId="{86F35375-2916-C14C-A7E5-DD8262F64804}" srcOrd="2" destOrd="0" presId="urn:microsoft.com/office/officeart/2005/8/layout/vList2"/>
    <dgm:cxn modelId="{53C220D7-C1BC-C54E-926E-C50F99866048}" type="presParOf" srcId="{55BB0BC6-0DC6-C143-BC64-DB533AE41E24}" destId="{94511C97-8BB0-2245-BDA2-E28419F88E8F}" srcOrd="3" destOrd="0" presId="urn:microsoft.com/office/officeart/2005/8/layout/vList2"/>
    <dgm:cxn modelId="{9738CBAA-47E0-E548-A463-A005FD707BA7}" type="presParOf" srcId="{55BB0BC6-0DC6-C143-BC64-DB533AE41E24}" destId="{5141AB42-D7CE-A346-9D5E-038845BF8BAB}" srcOrd="4" destOrd="0" presId="urn:microsoft.com/office/officeart/2005/8/layout/vList2"/>
    <dgm:cxn modelId="{65921EBC-1107-3B45-9416-C549AE1EBAA5}" type="presParOf" srcId="{55BB0BC6-0DC6-C143-BC64-DB533AE41E24}" destId="{FA1316DE-B488-D844-8495-DD83B9E7B7E3}" srcOrd="5" destOrd="0" presId="urn:microsoft.com/office/officeart/2005/8/layout/vList2"/>
    <dgm:cxn modelId="{2B997E71-E911-144E-B377-28F74F86641B}" type="presParOf" srcId="{55BB0BC6-0DC6-C143-BC64-DB533AE41E24}" destId="{5A9D6D72-A2FB-DA42-A3BF-17D073F244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D6BF9-D88D-7A49-9A51-AE6AFE04AD06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Das Qubit</a:t>
          </a:r>
          <a:endParaRPr lang="en-US" sz="4100" kern="1200"/>
        </a:p>
      </dsp:txBody>
      <dsp:txXfrm>
        <a:off x="48005" y="79784"/>
        <a:ext cx="10419590" cy="887374"/>
      </dsp:txXfrm>
    </dsp:sp>
    <dsp:sp modelId="{6B4CF480-E546-8A47-9A0E-BA574A86EE48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Bloch Kugel </a:t>
          </a:r>
          <a:endParaRPr lang="en-US" sz="4100" kern="1200"/>
        </a:p>
      </dsp:txBody>
      <dsp:txXfrm>
        <a:off x="48005" y="1181249"/>
        <a:ext cx="10419590" cy="887374"/>
      </dsp:txXfrm>
    </dsp:sp>
    <dsp:sp modelId="{234A81B6-7004-254C-BA9C-9677A267F1F0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Gatter </a:t>
          </a:r>
          <a:endParaRPr lang="en-US" sz="4100" kern="1200"/>
        </a:p>
      </dsp:txBody>
      <dsp:txXfrm>
        <a:off x="48005" y="2282714"/>
        <a:ext cx="10419590" cy="887374"/>
      </dsp:txXfrm>
    </dsp:sp>
    <dsp:sp modelId="{AA3CF487-FE29-304E-A5BE-946ABA1A2C78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Verschränkung </a:t>
          </a:r>
          <a:endParaRPr lang="en-US" sz="4100" kern="1200"/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D4DB7-321C-3C4E-B6F3-E133E28AD186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Pauli Gatter </a:t>
          </a:r>
          <a:endParaRPr lang="en-US" sz="5500" kern="1200"/>
        </a:p>
      </dsp:txBody>
      <dsp:txXfrm>
        <a:off x="64397" y="102903"/>
        <a:ext cx="10386806" cy="1190381"/>
      </dsp:txXfrm>
    </dsp:sp>
    <dsp:sp modelId="{78BCE037-F56D-C943-92A6-0DD3E6CA63EB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Hadamard Gatter</a:t>
          </a:r>
          <a:endParaRPr lang="en-US" sz="5500" kern="1200"/>
        </a:p>
      </dsp:txBody>
      <dsp:txXfrm>
        <a:off x="64397" y="1580478"/>
        <a:ext cx="10386806" cy="1190381"/>
      </dsp:txXfrm>
    </dsp:sp>
    <dsp:sp modelId="{5C278051-60D1-824B-A380-160D98589B51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CNOT und Toffoli Gatter</a:t>
          </a:r>
          <a:endParaRPr lang="en-US" sz="5500" kern="1200"/>
        </a:p>
      </dsp:txBody>
      <dsp:txXfrm>
        <a:off x="64397" y="3058053"/>
        <a:ext cx="10386806" cy="11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66BAB-1C67-8C44-815F-839C50F984DE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Quanten-Gatter</a:t>
          </a:r>
          <a:endParaRPr lang="en-US" sz="3300" kern="1200"/>
        </a:p>
      </dsp:txBody>
      <dsp:txXfrm>
        <a:off x="38638" y="45464"/>
        <a:ext cx="10438324" cy="714229"/>
      </dsp:txXfrm>
    </dsp:sp>
    <dsp:sp modelId="{3B3E73CE-37E2-3E42-81C2-BFDD69235580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Reversibilität mit </a:t>
          </a:r>
          <a:r>
            <a:rPr lang="de-DE" sz="3300" b="1" kern="1200"/>
            <a:t>Historie</a:t>
          </a:r>
          <a:endParaRPr lang="en-US" sz="3300" kern="1200"/>
        </a:p>
      </dsp:txBody>
      <dsp:txXfrm>
        <a:off x="38638" y="932009"/>
        <a:ext cx="10438324" cy="714229"/>
      </dsp:txXfrm>
    </dsp:sp>
    <dsp:sp modelId="{614A1586-AC46-2045-A846-11304C434D02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Erweiterung QLK</a:t>
          </a:r>
          <a:endParaRPr lang="en-US" sz="3300" kern="1200"/>
        </a:p>
      </dsp:txBody>
      <dsp:txXfrm>
        <a:off x="38638" y="1818554"/>
        <a:ext cx="10438324" cy="714229"/>
      </dsp:txXfrm>
    </dsp:sp>
    <dsp:sp modelId="{0666C218-E9F1-CC40-98B5-468606DA652B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Lösung von Reduktionsfehlern</a:t>
          </a:r>
          <a:endParaRPr lang="en-US" sz="3300" kern="1200"/>
        </a:p>
      </dsp:txBody>
      <dsp:txXfrm>
        <a:off x="38638" y="2705099"/>
        <a:ext cx="10438324" cy="714229"/>
      </dsp:txXfrm>
    </dsp:sp>
    <dsp:sp modelId="{81E29153-5B57-814A-889B-277CEEA70173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Wohlgeformte Terme 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11AFB-6395-4743-B3E8-EE07E89D1CDD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Datentypen</a:t>
          </a:r>
          <a:endParaRPr lang="en-US" sz="4100" kern="1200"/>
        </a:p>
      </dsp:txBody>
      <dsp:txXfrm>
        <a:off x="48005" y="79784"/>
        <a:ext cx="10419590" cy="887374"/>
      </dsp:txXfrm>
    </dsp:sp>
    <dsp:sp modelId="{86F35375-2916-C14C-A7E5-DD8262F64804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Reduktionsfunktion</a:t>
          </a:r>
          <a:endParaRPr lang="en-US" sz="4100" kern="1200"/>
        </a:p>
      </dsp:txBody>
      <dsp:txXfrm>
        <a:off x="48005" y="1181249"/>
        <a:ext cx="10419590" cy="887374"/>
      </dsp:txXfrm>
    </dsp:sp>
    <dsp:sp modelId="{5141AB42-D7CE-A346-9D5E-038845BF8BA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Historie </a:t>
          </a:r>
          <a:endParaRPr lang="en-US" sz="4100" kern="1200"/>
        </a:p>
      </dsp:txBody>
      <dsp:txXfrm>
        <a:off x="48005" y="2282714"/>
        <a:ext cx="10419590" cy="887374"/>
      </dsp:txXfrm>
    </dsp:sp>
    <dsp:sp modelId="{5A9D6D72-A2FB-DA42-A3BF-17D073F2440E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Wohlgeformte Terme 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61315-4281-7E4F-B84E-0C2CDC4BEF7D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851B4-C6BF-A643-9230-604BFD286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4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Aufnehmen von Quanten Gattern in die Historie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120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Kontrollieren von legalen Termen, Abstraktionsregeln durchsetzen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19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0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19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66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95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05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Weakening</a:t>
            </a:r>
            <a:r>
              <a:rPr lang="de-DE" dirty="0"/>
              <a:t> kann immer am Ende abgefragt werden, wann nichtlineare Variablen aus dem Kontext entfernt werden spielt keine Rolle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1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Liste frischer Namen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51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 zweidimensionaler Vektor mit komplexen Einträgen </a:t>
            </a:r>
          </a:p>
          <a:p>
            <a:r>
              <a:rPr lang="de-DE" dirty="0"/>
              <a:t>Wahrscheinlichkeit von beiden Amplituden zusammen </a:t>
            </a:r>
            <a:r>
              <a:rPr lang="de-DE" dirty="0" err="1"/>
              <a:t>logischerwiese</a:t>
            </a:r>
            <a:r>
              <a:rPr lang="de-DE" dirty="0"/>
              <a:t> 1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cloning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: kopieren von </a:t>
            </a:r>
            <a:r>
              <a:rPr lang="de-DE" dirty="0" err="1"/>
              <a:t>Qubits</a:t>
            </a:r>
            <a:r>
              <a:rPr lang="de-DE" dirty="0"/>
              <a:t> verboten, man kann aber den Zustand eines </a:t>
            </a:r>
            <a:r>
              <a:rPr lang="de-DE" dirty="0" err="1"/>
              <a:t>Qubits</a:t>
            </a:r>
            <a:r>
              <a:rPr lang="de-DE" dirty="0"/>
              <a:t> auf ein anderes übertragen, mittels </a:t>
            </a:r>
            <a:r>
              <a:rPr lang="de-DE" dirty="0" err="1"/>
              <a:t>Teleportation</a:t>
            </a:r>
            <a:r>
              <a:rPr lang="de-DE" dirty="0"/>
              <a:t>, dabei wird aber der Zustand  des </a:t>
            </a:r>
            <a:r>
              <a:rPr lang="de-DE" dirty="0" err="1"/>
              <a:t>Ursprungsqubits</a:t>
            </a:r>
            <a:r>
              <a:rPr lang="de-DE" dirty="0"/>
              <a:t> zerstört, sodass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cloning</a:t>
            </a:r>
            <a:r>
              <a:rPr lang="de-DE" dirty="0"/>
              <a:t> nicht verletzt wird.</a:t>
            </a:r>
          </a:p>
          <a:p>
            <a:endParaRPr lang="de-DE" dirty="0"/>
          </a:p>
          <a:p>
            <a:r>
              <a:rPr lang="de-DE" dirty="0"/>
              <a:t>A und b Amplituden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8DF1-839F-4440-93B0-D24CFB99654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93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03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Zusammengefasste Wahrscheinlichkeit größer oder kleiner als 1 macht keinen sinn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10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Oberer und unterer Teil der Bloch Kugel durch gestrichelte Linie geteilt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14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Entstehen Superposition aus klassischen Zustand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8DF1-839F-4440-93B0-D24CFB9965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17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8DF1-839F-4440-93B0-D24CFB9965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01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Gatter mit Control, erweiterbar um beliebig viele Kontroll-Bits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Verschränkung</a:t>
            </a:r>
          </a:p>
          <a:p>
            <a:r>
              <a:rPr lang="de-DE" dirty="0"/>
              <a:t>Lässt sich nicht als </a:t>
            </a:r>
            <a:r>
              <a:rPr lang="de-DE" dirty="0" err="1"/>
              <a:t>Tensorprodukt</a:t>
            </a:r>
            <a:r>
              <a:rPr lang="de-DE" dirty="0"/>
              <a:t> zerlegen </a:t>
            </a:r>
          </a:p>
          <a:p>
            <a:r>
              <a:rPr lang="de-DE" dirty="0"/>
              <a:t>Ergebnis: Beide Werte vollkommen offen und jeweils gleich wahrscheinlich  </a:t>
            </a:r>
          </a:p>
          <a:p>
            <a:r>
              <a:rPr lang="de-DE" dirty="0"/>
              <a:t>Allerdings beide </a:t>
            </a:r>
            <a:r>
              <a:rPr lang="de-DE" dirty="0" err="1"/>
              <a:t>Qubits</a:t>
            </a:r>
            <a:r>
              <a:rPr lang="de-DE" dirty="0"/>
              <a:t> gleiches Ergebnis</a:t>
            </a:r>
          </a:p>
          <a:p>
            <a:r>
              <a:rPr lang="de-DE" dirty="0"/>
              <a:t>Würde man beide </a:t>
            </a:r>
            <a:r>
              <a:rPr lang="de-DE" dirty="0" err="1"/>
              <a:t>Qubits</a:t>
            </a:r>
            <a:r>
              <a:rPr lang="de-DE" dirty="0"/>
              <a:t> räumlich trennen und messen hätten sie immer noch das gleiche Ergebnis</a:t>
            </a:r>
          </a:p>
          <a:p>
            <a:r>
              <a:rPr lang="de-DE" dirty="0"/>
              <a:t>CNOT : Wenn q0 0 ist wird das Gatter nicht getriggert und q1 bleibt gleich, wenn 1 -&gt;  q1 =0  </a:t>
            </a:r>
            <a:r>
              <a:rPr lang="de-DE" dirty="0" err="1"/>
              <a:t>control</a:t>
            </a:r>
            <a:r>
              <a:rPr lang="de-DE" dirty="0"/>
              <a:t> q0 , </a:t>
            </a:r>
            <a:r>
              <a:rPr lang="de-DE" dirty="0" err="1"/>
              <a:t>target</a:t>
            </a:r>
            <a:r>
              <a:rPr lang="de-DE" dirty="0"/>
              <a:t> q1</a:t>
            </a:r>
          </a:p>
          <a:p>
            <a:r>
              <a:rPr lang="de-DE" dirty="0"/>
              <a:t>Zustände gibt es auch mit Anfangs 01 10 11 , wo dann verschiedene </a:t>
            </a:r>
            <a:r>
              <a:rPr lang="de-DE" dirty="0" err="1"/>
              <a:t>Ergbnisse</a:t>
            </a:r>
            <a:r>
              <a:rPr lang="de-DE" dirty="0"/>
              <a:t> rauskommen, die </a:t>
            </a:r>
            <a:r>
              <a:rPr lang="de-DE" dirty="0" err="1"/>
              <a:t>Qubits</a:t>
            </a:r>
            <a:r>
              <a:rPr lang="de-DE" dirty="0"/>
              <a:t> aber immer noch verschränkt sind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1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 ist ein CBV-Lambda Kalkül</a:t>
            </a:r>
          </a:p>
          <a:p>
            <a:r>
              <a:rPr lang="de-DE" dirty="0"/>
              <a:t> Reduktion innerhalb einer Abstraktion ist verboten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51B4-C6BF-A643-9230-604BFD2866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2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CA8BB-5845-4641-BCAD-326DC045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CE1505-4177-874B-A718-90134063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D328B-374E-984A-98A4-BA9E1F3F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9815B-B275-9248-96C5-3FFDAFB7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C36FF-D6D2-BC49-80B1-74E8DCE1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4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0C5F0-B194-1040-8E6D-48F7612D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7C092D-F568-2741-BCA4-BB05BA2E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55F35-E2AB-114D-A577-0B91CE8C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CA6B6-CB60-DE49-9B75-246AC47C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4958B-78C0-5649-8A40-35729D3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8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9A1C51-6D63-FA4F-9350-BFCDA1CDA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FE36D9-11B9-6247-AC72-F89FFD5F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D9E0B-BE72-204E-9F63-C577667E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B01BC-4F28-FA45-BB58-7EE477F4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956FA-ECA8-C343-9A0F-1D9D598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20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50F6F-8EAA-4F43-ABCC-4305EC26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D3271-18A9-6547-8D0A-753BA3B3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85BDA-DE70-024F-8398-4846D5AF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35F05-2CF0-1E4E-B890-A2B98419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56B1C-8E82-CF4C-8B9D-45B2D8E3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10708-E9F8-FE45-A71D-3A70FEF3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B555-26A8-AB4B-A036-B8FB7C63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85DE7-270E-7F45-BCBB-0A9A7121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D51B8-7B21-9940-B279-DFD260F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47572-B661-BA41-9D7A-BA2871E0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06F8B-D553-B047-9158-7BEEBC1C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CC502-0642-214F-B862-EA894A55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F6095-18C4-D34F-99BB-8A79FE7A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FEF3C-759D-364B-83A5-0830766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A2DE9-5164-8145-AA8E-76FF2C94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FA6B0-4886-1642-A320-0860807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17F22-8E31-0746-9BAF-CBCAF0E5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6F2A9-033C-2A44-A422-58DFE9B1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238063-1E4F-384E-9298-ACEF3B10C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090D36-1823-4C48-8639-8B7B9A0A4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8BB501-6D76-0B4A-AB7E-32F864A6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1DF963-30B6-104E-ABBB-BA4FA570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D9FE6-BF86-0044-9B10-AB34750D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0A1094-39CF-DF4C-8A20-BC655F65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3D9B7-9BAE-5940-992B-F68C271A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576E38-C386-DC4C-A78A-6A4951C5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F3A60-54A4-ED42-A60D-70317CC6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8B98D6-4F14-034A-ADB0-9F097642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7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480D87-315E-044F-A931-7CF1A30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FD9232-D8B8-F547-BD97-EABF5F03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F53CA7-F247-684F-B521-BB7DCC21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59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E7157-776F-D647-9C66-98AE09A0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35E82-EA11-854D-9045-F4783CD0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D6DDBD-2920-104A-ADCB-1E050F1D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B3CDD-0F43-5D4C-BD73-099F3FC2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12E69-82D6-6C43-8FDF-9A522586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66E4BA-8DC1-4A49-B8E7-DCFA2F42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5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3F8E3-CEC1-5843-B6DC-6983E3F0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3E7E1C-5A20-614D-90A3-066FF968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61432-79C3-8D4B-82E9-95E51698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346BED-5236-5E4C-BA7D-A3420FFE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7059-12B2-2347-8B25-820F528D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36A409-0E87-8E41-88DE-69F13C70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0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3F4BB8-67EA-5445-97FE-B23D5CE0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C86934-63AE-054D-A88C-FE56292C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857B8-6820-7941-8317-70D86FB7F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87A8-B5B5-9247-94C2-0686893EA1F8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A5DD6-1B84-C744-B1FC-36AEFFEAB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EAF6A-3ED6-264B-A250-8F983FC39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518A-E246-DC49-8440-45DFADCC4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BC1D4-3A6D-0F46-A429-0B9E2C385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des </a:t>
            </a:r>
            <a:br>
              <a:rPr lang="de-DE" dirty="0"/>
            </a:br>
            <a:r>
              <a:rPr lang="de-DE" dirty="0"/>
              <a:t>Quantum-Lambda Kalküls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01F44F-38C7-2240-AA85-73E0575EB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Philippe Wehr</a:t>
            </a:r>
          </a:p>
          <a:p>
            <a:r>
              <a:rPr lang="de-DE" dirty="0"/>
              <a:t>Betreuer: Prof. Dr. </a:t>
            </a:r>
            <a:r>
              <a:rPr lang="de-DE" dirty="0" err="1"/>
              <a:t>Sabel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1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1BEC-D046-9F46-B858-5FCEBCAC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Pauli-Gatter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6B516D-0DA8-E647-AEEF-C986C10CE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u="sng" dirty="0"/>
                  <a:t>X – Gatter</a:t>
                </a:r>
                <a:r>
                  <a:rPr lang="de-DE" dirty="0"/>
                  <a:t>: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X |0⟩ = |1⟩ , X |1⟩ = |0⟩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u="sng" dirty="0"/>
                  <a:t>Y – Gatter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Y|0⟩ = i|1⟩ , Y |1⟩ = -i|0⟩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u="sng" dirty="0"/>
                  <a:t>Z – Gatter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Z |0⟩ = |0⟩ , Z |1⟩ = -|1⟩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6B516D-0DA8-E647-AEEF-C986C10CE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 b="-14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19D2DDA-DD9A-874F-8832-69796E04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947" y="4924824"/>
            <a:ext cx="2441252" cy="13870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9BCDB5-F4AB-9544-9D2F-CBEDF12F7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903" y="3173710"/>
            <a:ext cx="2235201" cy="14767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13FD047-868F-304E-BE46-709967F0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46" y="1419290"/>
            <a:ext cx="2415116" cy="14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EC4EC-FA64-124B-AEF8-CD79367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Gatter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8B1A5F-01ED-384B-A1E4-6DFBBC020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53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u="sng" dirty="0"/>
                  <a:t>Hadamard – Gatter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H |0⟩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(|0⟩ +|1⟩)</a:t>
                </a:r>
              </a:p>
              <a:p>
                <a:pPr marL="0" indent="0">
                  <a:buNone/>
                </a:pPr>
                <a:r>
                  <a:rPr lang="de-DE" dirty="0"/>
                  <a:t>                      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H |1⟩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(|0⟩ -|1⟩)</a:t>
                </a:r>
              </a:p>
              <a:p>
                <a:pPr marL="0" indent="0">
                  <a:buNone/>
                </a:pP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Superposition</a:t>
                </a:r>
              </a:p>
              <a:p>
                <a:pPr marL="0" indent="0">
                  <a:buNone/>
                </a:pPr>
                <a:endParaRPr lang="de-DE" b="1" dirty="0"/>
              </a:p>
              <a:p>
                <a:pPr marL="0" indent="0">
                  <a:buNone/>
                </a:pPr>
                <a:r>
                  <a:rPr lang="de-DE" u="sng" dirty="0"/>
                  <a:t>Zufallszahlengenerator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8B1A5F-01ED-384B-A1E4-6DFBBC020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5308"/>
              </a:xfrm>
              <a:blipFill>
                <a:blip r:embed="rId3"/>
                <a:stretch>
                  <a:fillRect l="-1206" t="-2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8">
            <a:extLst>
              <a:ext uri="{FF2B5EF4-FFF2-40B4-BE49-F238E27FC236}">
                <a16:creationId xmlns:a16="http://schemas.microsoft.com/office/drawing/2014/main" id="{7DFEBDC8-A8FE-D640-BD37-6C26A22E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975" y="1825625"/>
            <a:ext cx="2100825" cy="9538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3F888D-C7DD-CD45-9EE0-F7C50FDF7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7" y="5492307"/>
            <a:ext cx="4612216" cy="9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70160-47A4-3F42-8E0A-38A1F63B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Hadamard – Bloch Kugel 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0B2230-EC4D-DD4E-AE01-CCC541299CFF}"/>
              </a:ext>
            </a:extLst>
          </p:cNvPr>
          <p:cNvSpPr txBox="1"/>
          <p:nvPr/>
        </p:nvSpPr>
        <p:spPr>
          <a:xfrm>
            <a:off x="7297675" y="1704976"/>
            <a:ext cx="517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u="sng" dirty="0"/>
              <a:t>Rotation</a:t>
            </a:r>
            <a:r>
              <a:rPr lang="de-DE" sz="2800" dirty="0"/>
              <a:t> H|0⟩ Vektor: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180° um X- Achse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90° um Y – Achse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u="sng" dirty="0"/>
              <a:t>Messung</a:t>
            </a:r>
            <a:r>
              <a:rPr lang="de-DE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Zustandsvektor zwischen 0/1</a:t>
            </a:r>
          </a:p>
          <a:p>
            <a:r>
              <a:rPr lang="de-DE" sz="2800" dirty="0"/>
              <a:t> 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FB1E98DC-FF24-F74C-AA81-1A15DD0C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12380" y="1704976"/>
            <a:ext cx="8510055" cy="3727644"/>
          </a:xfrm>
        </p:spPr>
      </p:pic>
    </p:spTree>
    <p:extLst>
      <p:ext uri="{BB962C8B-B14F-4D97-AF65-F5344CB8AC3E}">
        <p14:creationId xmlns:p14="http://schemas.microsoft.com/office/powerpoint/2010/main" val="271465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5EE241-6C3A-5242-BA52-29FFF492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CNOT und Toffoli </a:t>
            </a:r>
            <a:r>
              <a:rPr lang="en-US" sz="5200" dirty="0" err="1"/>
              <a:t>Gatter</a:t>
            </a:r>
            <a:r>
              <a:rPr lang="en-US" sz="52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803CFD0-D07C-6F43-A1A5-A092B38B339D}"/>
                  </a:ext>
                </a:extLst>
              </p:cNvPr>
              <p:cNvSpPr/>
              <p:nvPr/>
            </p:nvSpPr>
            <p:spPr>
              <a:xfrm>
                <a:off x="1720576" y="1881031"/>
                <a:ext cx="2712706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803CFD0-D07C-6F43-A1A5-A092B38B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76" y="1881031"/>
                <a:ext cx="2712706" cy="1126975"/>
              </a:xfrm>
              <a:prstGeom prst="rect">
                <a:avLst/>
              </a:prstGeom>
              <a:blipFill>
                <a:blip r:embed="rId3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F400E4A3-9C64-1148-9B11-B168CAAC5D0F}"/>
              </a:ext>
            </a:extLst>
          </p:cNvPr>
          <p:cNvSpPr txBox="1"/>
          <p:nvPr/>
        </p:nvSpPr>
        <p:spPr>
          <a:xfrm>
            <a:off x="1198181" y="2236142"/>
            <a:ext cx="187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CN0T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FE8F3B2-D5B3-714A-963A-AFF05B776103}"/>
                  </a:ext>
                </a:extLst>
              </p:cNvPr>
              <p:cNvSpPr txBox="1"/>
              <p:nvPr/>
            </p:nvSpPr>
            <p:spPr>
              <a:xfrm>
                <a:off x="273434" y="3804978"/>
                <a:ext cx="52703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	CNOT |00⟩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|00⟩ </a:t>
                </a:r>
              </a:p>
              <a:p>
                <a:r>
                  <a:rPr lang="de-DE" dirty="0"/>
                  <a:t>	CNOT |01⟩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|01⟩ </a:t>
                </a:r>
              </a:p>
              <a:p>
                <a:r>
                  <a:rPr lang="de-DE" dirty="0"/>
                  <a:t>	CNOT |10⟩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|11⟩ </a:t>
                </a:r>
              </a:p>
              <a:p>
                <a:r>
                  <a:rPr lang="de-DE" dirty="0"/>
                  <a:t>	CNOT |11⟩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|10⟩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FE8F3B2-D5B3-714A-963A-AFF05B776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4" y="3804978"/>
                <a:ext cx="5270352" cy="1477328"/>
              </a:xfrm>
              <a:prstGeom prst="rect">
                <a:avLst/>
              </a:prstGeo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3AB59FA2-E730-A146-801C-E3A2BD9A8571}"/>
              </a:ext>
            </a:extLst>
          </p:cNvPr>
          <p:cNvSpPr txBox="1"/>
          <p:nvPr/>
        </p:nvSpPr>
        <p:spPr>
          <a:xfrm>
            <a:off x="1198181" y="3337281"/>
            <a:ext cx="2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Anwendung CNOT: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0B9C16D-480B-674E-B02E-7814A67A177A}"/>
              </a:ext>
            </a:extLst>
          </p:cNvPr>
          <p:cNvSpPr txBox="1"/>
          <p:nvPr/>
        </p:nvSpPr>
        <p:spPr>
          <a:xfrm>
            <a:off x="4598338" y="2236142"/>
            <a:ext cx="187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Als Gatter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5858E24-7DEA-4D4C-940F-CA74CA18B22E}"/>
                  </a:ext>
                </a:extLst>
              </p:cNvPr>
              <p:cNvSpPr txBox="1"/>
              <p:nvPr/>
            </p:nvSpPr>
            <p:spPr>
              <a:xfrm>
                <a:off x="829733" y="5452533"/>
                <a:ext cx="6587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err="1"/>
                  <a:t>Toffoli</a:t>
                </a:r>
                <a:r>
                  <a:rPr lang="de-DE" b="1" dirty="0"/>
                  <a:t> Gatter</a:t>
                </a:r>
                <a:r>
                  <a:rPr lang="de-DE" dirty="0"/>
                  <a:t>: Gleiches Prinzip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3 </a:t>
                </a:r>
                <a:r>
                  <a:rPr lang="de-DE" dirty="0" err="1"/>
                  <a:t>Kontroll</a:t>
                </a:r>
                <a:r>
                  <a:rPr lang="de-DE" dirty="0"/>
                  <a:t> </a:t>
                </a:r>
                <a:r>
                  <a:rPr lang="de-DE" dirty="0" err="1"/>
                  <a:t>Qubits</a:t>
                </a:r>
                <a:endParaRPr lang="de-DE" dirty="0"/>
              </a:p>
              <a:p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Ergebnisqubit</a:t>
                </a:r>
                <a:r>
                  <a:rPr lang="de-DE" dirty="0"/>
                  <a:t>: 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5858E24-7DEA-4D4C-940F-CA74CA18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3" y="5452533"/>
                <a:ext cx="6587066" cy="923330"/>
              </a:xfrm>
              <a:prstGeom prst="rect">
                <a:avLst/>
              </a:prstGeom>
              <a:blipFill>
                <a:blip r:embed="rId5"/>
                <a:stretch>
                  <a:fillRect l="-769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Grafik 26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15C28F6-1A93-6B47-867C-17C34B33C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164" y="1637730"/>
            <a:ext cx="3878303" cy="1516164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E9D96C-D625-7C44-8144-735A72E39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929" y="6005252"/>
            <a:ext cx="1952271" cy="4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5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00ABE-6053-8048-AC9A-27077283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Verschränkung</a:t>
            </a:r>
          </a:p>
        </p:txBody>
      </p:sp>
      <p:pic>
        <p:nvPicPr>
          <p:cNvPr id="5" name="Inhaltsplatzhalter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3A0941B8-4C42-104B-B08C-4C90800A5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7000" y="1690688"/>
            <a:ext cx="3606800" cy="1955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7C7D8C8-C578-1E45-A749-39D0CCDD0978}"/>
                  </a:ext>
                </a:extLst>
              </p:cNvPr>
              <p:cNvSpPr txBox="1"/>
              <p:nvPr/>
            </p:nvSpPr>
            <p:spPr>
              <a:xfrm>
                <a:off x="838200" y="2032000"/>
                <a:ext cx="6908800" cy="3516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u="sng" dirty="0"/>
                  <a:t>Start</a:t>
                </a:r>
                <a:r>
                  <a:rPr lang="de-DE" sz="2800" dirty="0"/>
                  <a:t>: |x</a:t>
                </a:r>
                <a:r>
                  <a:rPr lang="de-DE" sz="2800" baseline="-25000" dirty="0"/>
                  <a:t>1</a:t>
                </a:r>
                <a:r>
                  <a:rPr lang="de-DE" sz="2800" dirty="0"/>
                  <a:t>x</a:t>
                </a:r>
                <a:r>
                  <a:rPr lang="de-DE" sz="2800" baseline="-25000" dirty="0"/>
                  <a:t>0</a:t>
                </a:r>
                <a:r>
                  <a:rPr lang="de-DE" sz="2800" dirty="0"/>
                  <a:t>⟩ =  |00⟩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800" dirty="0"/>
              </a:p>
              <a:p>
                <a:r>
                  <a:rPr lang="de-DE" sz="2800" dirty="0"/>
                  <a:t>H|00⟩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(|0⟩ +|1⟩) |0⟩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800" dirty="0"/>
              </a:p>
              <a:p>
                <a:r>
                  <a:rPr lang="de-DE" sz="2800" dirty="0"/>
                  <a:t>CNOT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(|0⟩ +|1⟩) |0⟩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(|00⟩ +|11⟩)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7C7D8C8-C578-1E45-A749-39D0CCDD0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32000"/>
                <a:ext cx="6908800" cy="3516091"/>
              </a:xfrm>
              <a:prstGeom prst="rect">
                <a:avLst/>
              </a:prstGeom>
              <a:blipFill>
                <a:blip r:embed="rId4"/>
                <a:stretch>
                  <a:fillRect l="-1835" t="-1439" b="-7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03D59916-6FAC-1B4F-9B9F-539477E45B4C}"/>
              </a:ext>
            </a:extLst>
          </p:cNvPr>
          <p:cNvSpPr txBox="1"/>
          <p:nvPr/>
        </p:nvSpPr>
        <p:spPr>
          <a:xfrm>
            <a:off x="838200" y="5784406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Beide </a:t>
            </a:r>
            <a:r>
              <a:rPr lang="de-DE" dirty="0" err="1"/>
              <a:t>Qubits</a:t>
            </a:r>
            <a:r>
              <a:rPr lang="de-DE" dirty="0"/>
              <a:t> haben gleichen Wert nach Messung ! </a:t>
            </a:r>
          </a:p>
        </p:txBody>
      </p:sp>
    </p:spTree>
    <p:extLst>
      <p:ext uri="{BB962C8B-B14F-4D97-AF65-F5344CB8AC3E}">
        <p14:creationId xmlns:p14="http://schemas.microsoft.com/office/powerpoint/2010/main" val="423574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05C74-C049-7B41-8A00-5FCDD3AA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/>
              <a:t>2) Das Quantum Lambda Kalkül nach Tondér</a:t>
            </a:r>
            <a:endParaRPr lang="de-DE" u="sng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8A30A9-C501-E525-4AF3-CCF25027A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24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93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40C31-A1FE-E546-889F-668DE365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für QLK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13C3D-A742-6948-8E00-1CC4B01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Klassisches Lambda-Kalkül mit CBV-Semantik</a:t>
            </a:r>
          </a:p>
          <a:p>
            <a:endParaRPr lang="de-DE" dirty="0"/>
          </a:p>
          <a:p>
            <a:r>
              <a:rPr lang="de-DE" dirty="0"/>
              <a:t>Reduktion innerhalb von Abstraktionen ist verboten</a:t>
            </a:r>
          </a:p>
          <a:p>
            <a:endParaRPr lang="de-DE" dirty="0"/>
          </a:p>
          <a:p>
            <a:r>
              <a:rPr lang="de-DE" dirty="0"/>
              <a:t>Das klassische CBV - Modell wird erweitert, </a:t>
            </a:r>
          </a:p>
          <a:p>
            <a:pPr marL="0" indent="0">
              <a:buNone/>
            </a:pPr>
            <a:r>
              <a:rPr lang="de-DE" dirty="0"/>
              <a:t>   damit Quantum-Berechnungen möglich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0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89BAC-DA67-5C41-B5B9-0A1B4D0F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Modellieren von Quanten Gattern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A2689-FE50-B04A-BAEF-E6D27A2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Als Konstanten: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Ausführung: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5C99-75E3-7A43-88D0-686CDA3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3" y="2633708"/>
            <a:ext cx="9321800" cy="596900"/>
          </a:xfrm>
          <a:prstGeom prst="rect">
            <a:avLst/>
          </a:prstGeom>
        </p:spPr>
      </p:pic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C58CCB53-2CDB-4245-892F-D8AFEE43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7314"/>
            <a:ext cx="4370974" cy="19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0AA85-23DD-EE42-92F4-DC1C065F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Reversibilität – Historie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DE22E-E0BA-224F-82C8-8D8CA34E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Reversible Lambda-Reduktion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Subterm</a:t>
            </a:r>
            <a:r>
              <a:rPr lang="de-DE" dirty="0"/>
              <a:t> der reduziert wird mit “_“aufgezeichnet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Angewandte Operation bleibt stehen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Historienterm </a:t>
            </a:r>
            <a:r>
              <a:rPr lang="de-DE" dirty="0" err="1"/>
              <a:t>rausfaktorisieren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Form der Ausdrücke: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h</a:t>
            </a:r>
            <a:r>
              <a:rPr lang="de-DE" baseline="-25000" dirty="0"/>
              <a:t>1 </a:t>
            </a:r>
            <a:r>
              <a:rPr lang="de-DE" dirty="0"/>
              <a:t>- </a:t>
            </a:r>
            <a:r>
              <a:rPr lang="de-DE" dirty="0" err="1"/>
              <a:t>h</a:t>
            </a:r>
            <a:r>
              <a:rPr lang="de-DE" baseline="-25000" dirty="0" err="1"/>
              <a:t>n</a:t>
            </a:r>
            <a:r>
              <a:rPr lang="de-DE" dirty="0"/>
              <a:t>: Historien der 1ten – </a:t>
            </a:r>
            <a:r>
              <a:rPr lang="de-DE" dirty="0" err="1"/>
              <a:t>nten</a:t>
            </a:r>
            <a:r>
              <a:rPr lang="de-DE" dirty="0"/>
              <a:t> Reduktion. </a:t>
            </a:r>
            <a:r>
              <a:rPr lang="de-DE" b="1" i="1" dirty="0"/>
              <a:t>t</a:t>
            </a:r>
            <a:r>
              <a:rPr lang="de-DE" dirty="0"/>
              <a:t>: aktueller Term</a:t>
            </a:r>
            <a:endParaRPr lang="de-DE" b="1" dirty="0"/>
          </a:p>
          <a:p>
            <a:pPr marL="0" indent="0">
              <a:buNone/>
            </a:pPr>
            <a:r>
              <a:rPr lang="de-DE" u="sng" dirty="0"/>
              <a:t>Beispiel CNOT: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985BF-2DA1-394B-B5CD-2F048C2D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32" y="3754256"/>
            <a:ext cx="1778668" cy="49407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B207CD-86BC-8149-AE8F-486C0344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87507"/>
            <a:ext cx="6268453" cy="9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4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3D308-D563-5749-AF79-D4E436A8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Historienregeln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AB44A5-B2DD-8844-B9A0-3E642B27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07394"/>
            <a:ext cx="8648700" cy="3987800"/>
          </a:xfrm>
        </p:spPr>
      </p:pic>
    </p:spTree>
    <p:extLst>
      <p:ext uri="{BB962C8B-B14F-4D97-AF65-F5344CB8AC3E}">
        <p14:creationId xmlns:p14="http://schemas.microsoft.com/office/powerpoint/2010/main" val="24930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FCC375-AB97-7047-BAF5-B19B4B2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Überblick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F27B7-2638-F543-866E-3FCA07DB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de-DE" sz="2400" dirty="0"/>
              <a:t>Grundlagen </a:t>
            </a:r>
            <a:r>
              <a:rPr lang="de-DE" sz="2400" dirty="0" err="1"/>
              <a:t>Quantencomputing</a:t>
            </a:r>
            <a:endParaRPr lang="de-DE" sz="2400" dirty="0"/>
          </a:p>
          <a:p>
            <a:pPr marL="514350" indent="-514350">
              <a:buAutoNum type="arabicParenR"/>
            </a:pPr>
            <a:endParaRPr lang="de-DE" sz="2400" dirty="0"/>
          </a:p>
          <a:p>
            <a:pPr marL="514350" indent="-514350">
              <a:buAutoNum type="arabicParenR"/>
            </a:pPr>
            <a:r>
              <a:rPr lang="de-DE" sz="2400" dirty="0"/>
              <a:t>Das Quantum Lambda Kalkül nach </a:t>
            </a:r>
            <a:r>
              <a:rPr lang="de-DE" sz="2400" dirty="0" err="1"/>
              <a:t>Tondér</a:t>
            </a:r>
            <a:r>
              <a:rPr lang="de-DE" sz="2400" dirty="0"/>
              <a:t> </a:t>
            </a:r>
          </a:p>
          <a:p>
            <a:pPr marL="514350" indent="-514350">
              <a:buAutoNum type="arabicParenR"/>
            </a:pPr>
            <a:endParaRPr lang="de-DE" sz="2400" dirty="0"/>
          </a:p>
          <a:p>
            <a:pPr marL="514350" indent="-514350">
              <a:buAutoNum type="arabicParenR"/>
            </a:pPr>
            <a:r>
              <a:rPr lang="de-DE" sz="2400" dirty="0"/>
              <a:t>Quantum-Computing in </a:t>
            </a:r>
            <a:r>
              <a:rPr lang="de-DE" sz="2400" dirty="0" err="1"/>
              <a:t>Haskell</a:t>
            </a:r>
            <a:endParaRPr lang="de-DE" sz="2400" dirty="0"/>
          </a:p>
          <a:p>
            <a:pPr marL="514350" indent="-514350">
              <a:buAutoNum type="arabicParenR"/>
            </a:pPr>
            <a:endParaRPr lang="de-DE" sz="2400" dirty="0"/>
          </a:p>
          <a:p>
            <a:pPr marL="514350" indent="-514350">
              <a:buAutoNum type="arabicParenR"/>
            </a:pPr>
            <a:r>
              <a:rPr lang="de-DE" sz="2400" dirty="0"/>
              <a:t>Implementieren eines Interpreters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300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AB6D-2216-8E45-88E7-4C345998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Reduktion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ABC3B9-C3B9-4945-BA94-B4B95585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450" y="2807494"/>
            <a:ext cx="7785100" cy="2387600"/>
          </a:xfrm>
        </p:spPr>
      </p:pic>
    </p:spTree>
    <p:extLst>
      <p:ext uri="{BB962C8B-B14F-4D97-AF65-F5344CB8AC3E}">
        <p14:creationId xmlns:p14="http://schemas.microsoft.com/office/powerpoint/2010/main" val="69195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53C7B-C108-9B49-8DFE-52E5327D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Gatterdefinition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ADF46-7560-E744-B979-E7E35BE2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</a:t>
            </a:r>
            <a:r>
              <a:rPr lang="de-DE" baseline="-25000" dirty="0" err="1"/>
              <a:t>u</a:t>
            </a:r>
            <a:r>
              <a:rPr lang="de-DE" dirty="0"/>
              <a:t> : Gatter – Konstante</a:t>
            </a:r>
          </a:p>
          <a:p>
            <a:pPr marL="0" indent="0">
              <a:buNone/>
            </a:pPr>
            <a:r>
              <a:rPr lang="de-DE" dirty="0"/>
              <a:t>U: unitäre Transformation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9B0675-A385-304C-9CC8-E2453C27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2959100"/>
            <a:ext cx="6464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ED10A-2493-3140-B968-749EBD22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– klassische 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43A2A-2AC2-1D43-9720-DC42047B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5972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Fehlerhafte Ergebnisse:</a:t>
            </a:r>
          </a:p>
        </p:txBody>
      </p:sp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BB474A0-91DD-094C-9C3E-33DD0A5E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8" y="2403641"/>
            <a:ext cx="6598141" cy="114166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908E82-8C56-F549-95A9-C88F06F4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013249" cy="7503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D571DFC-D85E-454B-85D1-A80175E0EC23}"/>
              </a:ext>
            </a:extLst>
          </p:cNvPr>
          <p:cNvSpPr txBox="1"/>
          <p:nvPr/>
        </p:nvSpPr>
        <p:spPr>
          <a:xfrm>
            <a:off x="8133348" y="2403641"/>
            <a:ext cx="354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Historie in Superposition</a:t>
            </a:r>
          </a:p>
          <a:p>
            <a:r>
              <a:rPr lang="de-DE" b="1" dirty="0"/>
              <a:t>(Argument verworfen)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1A122C-C892-B741-BDCB-82ABD60AF4A5}"/>
              </a:ext>
            </a:extLst>
          </p:cNvPr>
          <p:cNvSpPr txBox="1"/>
          <p:nvPr/>
        </p:nvSpPr>
        <p:spPr>
          <a:xfrm>
            <a:off x="8133348" y="4382265"/>
            <a:ext cx="35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Illegale Amplitude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197135-08E7-3046-A8D4-0828ECA0E97E}"/>
              </a:ext>
            </a:extLst>
          </p:cNvPr>
          <p:cNvSpPr txBox="1"/>
          <p:nvPr/>
        </p:nvSpPr>
        <p:spPr>
          <a:xfrm>
            <a:off x="838200" y="5113755"/>
            <a:ext cx="1084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Lösung:</a:t>
            </a:r>
            <a:r>
              <a:rPr lang="de-DE" dirty="0"/>
              <a:t> Differenzierung </a:t>
            </a:r>
            <a:r>
              <a:rPr lang="de-DE" b="1" dirty="0"/>
              <a:t>Klassisch</a:t>
            </a:r>
            <a:r>
              <a:rPr lang="de-DE" dirty="0"/>
              <a:t> und </a:t>
            </a:r>
            <a:r>
              <a:rPr lang="de-DE" b="1" dirty="0"/>
              <a:t>Quantum</a:t>
            </a:r>
          </a:p>
          <a:p>
            <a:r>
              <a:rPr lang="de-DE" b="1" dirty="0"/>
              <a:t>Lineare</a:t>
            </a:r>
            <a:r>
              <a:rPr lang="de-DE" dirty="0"/>
              <a:t> Abstraktionen: \</a:t>
            </a:r>
            <a:r>
              <a:rPr lang="de-DE" dirty="0" err="1"/>
              <a:t>x.t</a:t>
            </a:r>
            <a:r>
              <a:rPr lang="de-DE" dirty="0"/>
              <a:t> : Argument muss </a:t>
            </a:r>
            <a:r>
              <a:rPr lang="de-DE" b="1" dirty="0"/>
              <a:t>genau einmal</a:t>
            </a:r>
            <a:r>
              <a:rPr lang="de-DE" dirty="0"/>
              <a:t> verwendet werden</a:t>
            </a:r>
          </a:p>
          <a:p>
            <a:r>
              <a:rPr lang="de-DE" b="1" dirty="0"/>
              <a:t>Nicht-lineare </a:t>
            </a:r>
            <a:r>
              <a:rPr lang="de-DE" dirty="0"/>
              <a:t>Abstraktionen: \!</a:t>
            </a:r>
            <a:r>
              <a:rPr lang="de-DE" dirty="0" err="1"/>
              <a:t>x.t</a:t>
            </a:r>
            <a:r>
              <a:rPr lang="de-DE" dirty="0"/>
              <a:t>: mögliche Argumente mit </a:t>
            </a:r>
            <a:r>
              <a:rPr lang="de-DE" b="1" dirty="0"/>
              <a:t>!</a:t>
            </a:r>
            <a:r>
              <a:rPr lang="de-DE" dirty="0"/>
              <a:t> - Terme </a:t>
            </a:r>
            <a:r>
              <a:rPr lang="de-DE" b="1" dirty="0" err="1"/>
              <a:t>duplizierbar</a:t>
            </a:r>
            <a:r>
              <a:rPr lang="de-DE" b="1" dirty="0"/>
              <a:t>/ verworfen </a:t>
            </a:r>
            <a:r>
              <a:rPr lang="de-DE" dirty="0"/>
              <a:t>in Funktionskörper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5141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6E5F-87D3-6745-8D74-0278E4FC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4EBD69-DE91-1940-B120-E4309F2C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718594"/>
            <a:ext cx="8445500" cy="2565400"/>
          </a:xfrm>
        </p:spPr>
      </p:pic>
    </p:spTree>
    <p:extLst>
      <p:ext uri="{BB962C8B-B14F-4D97-AF65-F5344CB8AC3E}">
        <p14:creationId xmlns:p14="http://schemas.microsoft.com/office/powerpoint/2010/main" val="176827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74227-7A51-2944-8E69-5A4E7996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Wohlgeformte Terme 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2AE5A2A-21DB-2E4F-9603-AE593555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7115" y="1690688"/>
            <a:ext cx="6737769" cy="4667250"/>
          </a:xfrm>
        </p:spPr>
      </p:pic>
    </p:spTree>
    <p:extLst>
      <p:ext uri="{BB962C8B-B14F-4D97-AF65-F5344CB8AC3E}">
        <p14:creationId xmlns:p14="http://schemas.microsoft.com/office/powerpoint/2010/main" val="19286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BE568-60F0-1141-9CA5-07597786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!t-Suspension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A10B3-0CFC-E44C-9969-AB174B3C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Reduktion in !t</a:t>
            </a:r>
          </a:p>
          <a:p>
            <a:pPr marL="0" indent="0">
              <a:buNone/>
            </a:pPr>
            <a:r>
              <a:rPr lang="de-DE" b="1" dirty="0"/>
              <a:t>Fehler: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Reduktion</a:t>
            </a:r>
            <a:r>
              <a:rPr lang="de-DE" dirty="0"/>
              <a:t> mit Reduktion in !t verboten: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u="sng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2F410D-7E29-4A4C-B11B-7F3359E9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5169"/>
            <a:ext cx="8521700" cy="16256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06E463-CFBA-304C-9D93-164251ED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12564"/>
            <a:ext cx="3657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0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DE30C65-82E8-F34B-98E4-B70B7BBB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61" y="1997680"/>
            <a:ext cx="8327677" cy="28626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B3CF7F-1D37-EF4D-BD13-97190E14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Ableitung –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37DAB-66AA-0B40-9300-59B5FDDA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Terminierend:</a:t>
            </a:r>
          </a:p>
        </p:txBody>
      </p:sp>
    </p:spTree>
    <p:extLst>
      <p:ext uri="{BB962C8B-B14F-4D97-AF65-F5344CB8AC3E}">
        <p14:creationId xmlns:p14="http://schemas.microsoft.com/office/powerpoint/2010/main" val="3881077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E244E-28D7-BD4C-9089-410A0316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Ableitung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E0A2A-A890-BF4E-B711-4802D9E5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Nicht terminierend: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B0EBBB-C840-C74F-8C83-4D280BD4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616994"/>
            <a:ext cx="8356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1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0355E-C7CE-3C4F-A4B1-3AE5BBC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Operationales Modell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195D2C8-B4ED-5E44-A45C-2B9E01139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1690688"/>
            <a:ext cx="8648700" cy="4064000"/>
          </a:xfrm>
        </p:spPr>
      </p:pic>
    </p:spTree>
    <p:extLst>
      <p:ext uri="{BB962C8B-B14F-4D97-AF65-F5344CB8AC3E}">
        <p14:creationId xmlns:p14="http://schemas.microsoft.com/office/powerpoint/2010/main" val="10517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6CA1F-CAD8-9A42-B125-A5F3F920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C59FF-FDFA-7D45-AA5D-A837E08D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Historie </a:t>
            </a:r>
          </a:p>
          <a:p>
            <a:r>
              <a:rPr lang="de-DE" dirty="0" err="1"/>
              <a:t>Id</a:t>
            </a:r>
            <a:r>
              <a:rPr lang="de-DE" dirty="0"/>
              <a:t> – Regel aus Operationalem Modell</a:t>
            </a:r>
          </a:p>
          <a:p>
            <a:r>
              <a:rPr lang="de-DE" dirty="0"/>
              <a:t>In Historie nur noch “_“ als letzter Term</a:t>
            </a:r>
          </a:p>
          <a:p>
            <a:r>
              <a:rPr lang="de-DE" dirty="0"/>
              <a:t>Abbruch der Berechnungen nach Beobachtung von </a:t>
            </a:r>
            <a:r>
              <a:rPr lang="de-DE" dirty="0" err="1"/>
              <a:t>n</a:t>
            </a:r>
            <a:r>
              <a:rPr lang="de-DE" dirty="0"/>
              <a:t> - “_“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87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5E89-0D1E-044B-9C7C-1040FECD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1) Grundlagen </a:t>
            </a:r>
            <a:r>
              <a:rPr lang="de-DE" u="sng" dirty="0" err="1"/>
              <a:t>Quantencomputing</a:t>
            </a:r>
            <a:endParaRPr lang="de-DE" u="sng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BFD4B65-E38B-24D6-0EEC-1C5AAF2DD6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23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4238A-0C9F-184D-926C-3781C0B3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3) </a:t>
            </a:r>
            <a:r>
              <a:rPr lang="de-DE" u="sng" dirty="0" err="1"/>
              <a:t>Quantencomputing</a:t>
            </a:r>
            <a:r>
              <a:rPr lang="de-DE" u="sng" dirty="0"/>
              <a:t> in </a:t>
            </a:r>
            <a:r>
              <a:rPr lang="de-DE" u="sng" dirty="0" err="1"/>
              <a:t>Haskell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FCFA5-BBBE-0A4E-A56F-CD39D12C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QIO - Paket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Simulator – Quantencomputer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Ausführen in der </a:t>
            </a:r>
            <a:r>
              <a:rPr lang="de-DE" b="1" dirty="0"/>
              <a:t>QIO Monade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i="1" dirty="0" err="1">
                <a:latin typeface="Monaco" pitchFamily="2" charset="77"/>
              </a:rPr>
              <a:t>mkQbit</a:t>
            </a:r>
            <a:r>
              <a:rPr lang="de-DE" dirty="0"/>
              <a:t>: </a:t>
            </a:r>
            <a:r>
              <a:rPr lang="de-DE" dirty="0" err="1"/>
              <a:t>Qubit</a:t>
            </a:r>
            <a:r>
              <a:rPr lang="de-DE" dirty="0"/>
              <a:t> erstellen </a:t>
            </a:r>
          </a:p>
          <a:p>
            <a:pPr lvl="2">
              <a:buFont typeface="Symbol" pitchFamily="2" charset="2"/>
              <a:buChar char="-"/>
            </a:pPr>
            <a:r>
              <a:rPr lang="de-DE" dirty="0" err="1"/>
              <a:t>False</a:t>
            </a:r>
            <a:r>
              <a:rPr lang="de-DE" dirty="0"/>
              <a:t>: 0 / True: 1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sz="2000" i="1" dirty="0" err="1">
                <a:latin typeface="Monaco" pitchFamily="2" charset="77"/>
              </a:rPr>
              <a:t>measQbit</a:t>
            </a:r>
            <a:r>
              <a:rPr lang="de-DE" dirty="0"/>
              <a:t>: </a:t>
            </a:r>
            <a:r>
              <a:rPr lang="de-DE" dirty="0" err="1"/>
              <a:t>Qubit</a:t>
            </a:r>
            <a:r>
              <a:rPr lang="de-DE" dirty="0"/>
              <a:t> messen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Operatoren definiert als </a:t>
            </a:r>
            <a:r>
              <a:rPr lang="de-DE" dirty="0" err="1"/>
              <a:t>Monoide</a:t>
            </a:r>
            <a:r>
              <a:rPr lang="de-DE" dirty="0"/>
              <a:t> U -&gt; mit </a:t>
            </a:r>
            <a:r>
              <a:rPr lang="de-DE" sz="2000" dirty="0" err="1">
                <a:latin typeface="Monaco" pitchFamily="2" charset="77"/>
              </a:rPr>
              <a:t>applyU</a:t>
            </a:r>
            <a:r>
              <a:rPr lang="de-DE" dirty="0"/>
              <a:t> auf </a:t>
            </a:r>
            <a:r>
              <a:rPr lang="de-DE" dirty="0" err="1"/>
              <a:t>Qubits</a:t>
            </a:r>
            <a:r>
              <a:rPr lang="de-DE" dirty="0"/>
              <a:t> anwenden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Ausführen mit </a:t>
            </a:r>
            <a:r>
              <a:rPr lang="de-DE" sz="2000" dirty="0" err="1">
                <a:latin typeface="Monaco" pitchFamily="2" charset="77"/>
              </a:rPr>
              <a:t>run</a:t>
            </a:r>
            <a:r>
              <a:rPr lang="de-DE" sz="2000" dirty="0">
                <a:latin typeface="Monaco" pitchFamily="2" charset="77"/>
              </a:rPr>
              <a:t> :: QIO a -&gt; IO a </a:t>
            </a:r>
            <a:r>
              <a:rPr lang="de-DE" sz="2000" dirty="0"/>
              <a:t>/ </a:t>
            </a:r>
            <a:r>
              <a:rPr lang="de-DE" sz="2000" dirty="0" err="1">
                <a:latin typeface="Monaco" pitchFamily="2" charset="77"/>
              </a:rPr>
              <a:t>sim</a:t>
            </a:r>
            <a:r>
              <a:rPr lang="de-DE" sz="2000" dirty="0">
                <a:latin typeface="Monaco" pitchFamily="2" charset="77"/>
              </a:rPr>
              <a:t> :: QIO a -&gt; Prob a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02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BE029-B714-8943-A248-3011ABAC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einfache Gatter in QIO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FC69D-DC2B-A746-8A94-1739AAB7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946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u="sng" dirty="0"/>
              <a:t>Rotation Matrix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2*2 komplexe Matrix (</a:t>
            </a:r>
            <a:r>
              <a:rPr lang="de-DE" dirty="0" err="1"/>
              <a:t>Bool,Bool</a:t>
            </a:r>
            <a:r>
              <a:rPr lang="de-DE" dirty="0"/>
              <a:t>):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Beispiel </a:t>
            </a:r>
            <a:r>
              <a:rPr lang="de-DE" b="1" dirty="0"/>
              <a:t>Y-Gatter</a:t>
            </a:r>
            <a:r>
              <a:rPr lang="de-DE" dirty="0"/>
              <a:t>: 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u="sng" dirty="0"/>
          </a:p>
          <a:p>
            <a:pPr marL="514350" indent="-514350">
              <a:buFont typeface="+mj-lt"/>
              <a:buAutoNum type="arabicPeriod" startAt="2"/>
            </a:pPr>
            <a:r>
              <a:rPr lang="de-DE" u="sng" dirty="0"/>
              <a:t>Rot-Funktion: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rot :: </a:t>
            </a:r>
            <a:r>
              <a:rPr lang="de-DE" sz="1800" dirty="0" err="1">
                <a:latin typeface="Monaco" pitchFamily="2" charset="77"/>
              </a:rPr>
              <a:t>Qbit</a:t>
            </a:r>
            <a:r>
              <a:rPr lang="de-DE" sz="1800" dirty="0">
                <a:latin typeface="Monaco" pitchFamily="2" charset="77"/>
              </a:rPr>
              <a:t> -&gt; Rotation -&gt; 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Umformung in unitäre Operation: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u="sng" dirty="0"/>
          </a:p>
          <a:p>
            <a:pPr marL="514350" indent="-514350">
              <a:buFont typeface="+mj-lt"/>
              <a:buAutoNum type="arabicPeriod" startAt="3"/>
            </a:pPr>
            <a:r>
              <a:rPr lang="de-DE" u="sng" dirty="0"/>
              <a:t>Anwendung mit </a:t>
            </a:r>
            <a:r>
              <a:rPr lang="de-DE" sz="1800" u="sng" dirty="0" err="1">
                <a:latin typeface="Monaco" pitchFamily="2" charset="77"/>
              </a:rPr>
              <a:t>applyU</a:t>
            </a:r>
            <a:r>
              <a:rPr lang="de-DE" sz="1800" u="sng" dirty="0">
                <a:latin typeface="Monaco" pitchFamily="2" charset="77"/>
              </a:rPr>
              <a:t>:</a:t>
            </a:r>
          </a:p>
          <a:p>
            <a:pPr marL="514350" indent="-514350">
              <a:buFont typeface="+mj-lt"/>
              <a:buAutoNum type="arabicPeriod" startAt="2"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2C7B7-9211-214A-AB66-8654283FCDAF}"/>
              </a:ext>
            </a:extLst>
          </p:cNvPr>
          <p:cNvSpPr txBox="1"/>
          <p:nvPr/>
        </p:nvSpPr>
        <p:spPr>
          <a:xfrm>
            <a:off x="6096000" y="1825625"/>
            <a:ext cx="16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Monaco" pitchFamily="2" charset="77"/>
              </a:rPr>
              <a:t>--(FF TF)</a:t>
            </a:r>
          </a:p>
          <a:p>
            <a:r>
              <a:rPr lang="de-DE" dirty="0">
                <a:latin typeface="Monaco" pitchFamily="2" charset="77"/>
              </a:rPr>
              <a:t>--(FT TT)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090722-DB68-8248-8E70-DCC73927EF72}"/>
              </a:ext>
            </a:extLst>
          </p:cNvPr>
          <p:cNvSpPr txBox="1"/>
          <p:nvPr/>
        </p:nvSpPr>
        <p:spPr>
          <a:xfrm>
            <a:off x="6095999" y="2696806"/>
            <a:ext cx="4093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rZ</a:t>
            </a:r>
            <a:r>
              <a:rPr lang="de-DE" dirty="0">
                <a:latin typeface="Monaco" pitchFamily="2" charset="77"/>
              </a:rPr>
              <a:t> :: Rotation </a:t>
            </a:r>
          </a:p>
          <a:p>
            <a:r>
              <a:rPr lang="de-DE" dirty="0" err="1">
                <a:latin typeface="Monaco" pitchFamily="2" charset="77"/>
              </a:rPr>
              <a:t>rZ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dirty="0" err="1">
                <a:latin typeface="Monaco" pitchFamily="2" charset="77"/>
              </a:rPr>
              <a:t>False</a:t>
            </a:r>
            <a:r>
              <a:rPr lang="de-DE" dirty="0">
                <a:latin typeface="Monaco" pitchFamily="2" charset="77"/>
              </a:rPr>
              <a:t>, </a:t>
            </a:r>
            <a:r>
              <a:rPr lang="de-DE" dirty="0" err="1">
                <a:latin typeface="Monaco" pitchFamily="2" charset="77"/>
              </a:rPr>
              <a:t>False</a:t>
            </a:r>
            <a:r>
              <a:rPr lang="de-DE" dirty="0">
                <a:latin typeface="Monaco" pitchFamily="2" charset="77"/>
              </a:rPr>
              <a:t>) = 1</a:t>
            </a:r>
          </a:p>
          <a:p>
            <a:r>
              <a:rPr lang="de-DE" dirty="0" err="1">
                <a:latin typeface="Monaco" pitchFamily="2" charset="77"/>
              </a:rPr>
              <a:t>rZ</a:t>
            </a:r>
            <a:r>
              <a:rPr lang="de-DE" dirty="0">
                <a:latin typeface="Monaco" pitchFamily="2" charset="77"/>
              </a:rPr>
              <a:t> (True, True) = -1</a:t>
            </a:r>
          </a:p>
          <a:p>
            <a:r>
              <a:rPr lang="de-DE" dirty="0" err="1">
                <a:latin typeface="Monaco" pitchFamily="2" charset="77"/>
              </a:rPr>
              <a:t>rZ</a:t>
            </a:r>
            <a:r>
              <a:rPr lang="de-DE" dirty="0">
                <a:latin typeface="Monaco" pitchFamily="2" charset="77"/>
              </a:rPr>
              <a:t> (_, _) = 0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64FFBA-FC77-D24B-8673-1352D68339E3}"/>
              </a:ext>
            </a:extLst>
          </p:cNvPr>
          <p:cNvSpPr txBox="1"/>
          <p:nvPr/>
        </p:nvSpPr>
        <p:spPr>
          <a:xfrm>
            <a:off x="6104708" y="4924991"/>
            <a:ext cx="3243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uZ</a:t>
            </a:r>
            <a:r>
              <a:rPr lang="de-DE" dirty="0">
                <a:latin typeface="Monaco" pitchFamily="2" charset="77"/>
              </a:rPr>
              <a:t> :: </a:t>
            </a:r>
            <a:r>
              <a:rPr lang="de-DE" dirty="0" err="1">
                <a:latin typeface="Monaco" pitchFamily="2" charset="77"/>
              </a:rPr>
              <a:t>Qbit</a:t>
            </a:r>
            <a:r>
              <a:rPr lang="de-DE" dirty="0">
                <a:latin typeface="Monaco" pitchFamily="2" charset="77"/>
              </a:rPr>
              <a:t> -&gt; U</a:t>
            </a:r>
          </a:p>
          <a:p>
            <a:r>
              <a:rPr lang="de-DE" dirty="0" err="1">
                <a:latin typeface="Monaco" pitchFamily="2" charset="77"/>
              </a:rPr>
              <a:t>uZ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</a:t>
            </a:r>
            <a:r>
              <a:rPr lang="de-DE" dirty="0">
                <a:latin typeface="Monaco" pitchFamily="2" charset="77"/>
              </a:rPr>
              <a:t> = rot </a:t>
            </a:r>
            <a:r>
              <a:rPr lang="de-DE" dirty="0" err="1">
                <a:latin typeface="Monaco" pitchFamily="2" charset="77"/>
              </a:rPr>
              <a:t>q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rZ</a:t>
            </a:r>
            <a:endParaRPr lang="de-DE" dirty="0">
              <a:latin typeface="Monaco" pitchFamily="2" charset="77"/>
            </a:endParaRP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17218B-AD9F-C144-A0C4-6AFF1245258E}"/>
              </a:ext>
            </a:extLst>
          </p:cNvPr>
          <p:cNvSpPr txBox="1"/>
          <p:nvPr/>
        </p:nvSpPr>
        <p:spPr>
          <a:xfrm>
            <a:off x="6104708" y="6017915"/>
            <a:ext cx="507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applyOneZ</a:t>
            </a:r>
            <a:r>
              <a:rPr lang="de-DE" dirty="0">
                <a:latin typeface="Monaco" pitchFamily="2" charset="77"/>
              </a:rPr>
              <a:t> :: </a:t>
            </a:r>
            <a:r>
              <a:rPr lang="de-DE" dirty="0" err="1">
                <a:latin typeface="Monaco" pitchFamily="2" charset="77"/>
              </a:rPr>
              <a:t>Qbit</a:t>
            </a:r>
            <a:r>
              <a:rPr lang="de-DE" dirty="0">
                <a:latin typeface="Monaco" pitchFamily="2" charset="77"/>
              </a:rPr>
              <a:t> -&gt; QIO () --</a:t>
            </a:r>
            <a:r>
              <a:rPr lang="de-DE" dirty="0" err="1">
                <a:latin typeface="Monaco" pitchFamily="2" charset="77"/>
              </a:rPr>
              <a:t>uZ</a:t>
            </a:r>
            <a:endParaRPr lang="de-DE" dirty="0">
              <a:latin typeface="Monaco" pitchFamily="2" charset="77"/>
            </a:endParaRPr>
          </a:p>
          <a:p>
            <a:r>
              <a:rPr lang="de-DE" dirty="0" err="1">
                <a:latin typeface="Monaco" pitchFamily="2" charset="77"/>
              </a:rPr>
              <a:t>applyOneZ</a:t>
            </a:r>
            <a:r>
              <a:rPr lang="de-DE" dirty="0">
                <a:latin typeface="Monaco" pitchFamily="2" charset="77"/>
              </a:rPr>
              <a:t> q1 = </a:t>
            </a:r>
            <a:r>
              <a:rPr lang="de-DE" dirty="0" err="1">
                <a:latin typeface="Monaco" pitchFamily="2" charset="77"/>
              </a:rPr>
              <a:t>applyU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uZ</a:t>
            </a:r>
            <a:r>
              <a:rPr lang="de-DE" dirty="0">
                <a:latin typeface="Monaco" pitchFamily="2" charset="77"/>
              </a:rPr>
              <a:t> q1)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24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91E34-BE95-EB47-B2F1-BDF3916F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– QIO(.</a:t>
            </a:r>
            <a:r>
              <a:rPr lang="de-DE" dirty="0" err="1"/>
              <a:t>QArith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775C5-10E0-B044-83CD-97FE774A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u="sng" dirty="0"/>
              <a:t>Definition unitäre Funktion: </a:t>
            </a:r>
          </a:p>
          <a:p>
            <a:pPr marL="0" indent="0">
              <a:buNone/>
            </a:pPr>
            <a:r>
              <a:rPr lang="de-DE" sz="1400" dirty="0"/>
              <a:t>             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u="sng" dirty="0"/>
              <a:t>Anwendung mit </a:t>
            </a:r>
            <a:r>
              <a:rPr lang="de-DE" sz="1800" u="sng" dirty="0" err="1">
                <a:latin typeface="Monaco" pitchFamily="2" charset="77"/>
              </a:rPr>
              <a:t>applyU</a:t>
            </a:r>
            <a:endParaRPr lang="de-DE" sz="1800" u="sng" dirty="0">
              <a:latin typeface="Monaco" pitchFamily="2" charset="77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1F1425-7092-7144-9A96-FE9D61EDB962}"/>
              </a:ext>
            </a:extLst>
          </p:cNvPr>
          <p:cNvSpPr txBox="1"/>
          <p:nvPr/>
        </p:nvSpPr>
        <p:spPr>
          <a:xfrm>
            <a:off x="6095999" y="4109046"/>
            <a:ext cx="525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applyCNOT</a:t>
            </a:r>
            <a:r>
              <a:rPr lang="de-DE" dirty="0">
                <a:latin typeface="Monaco" pitchFamily="2" charset="77"/>
              </a:rPr>
              <a:t>:: </a:t>
            </a:r>
            <a:r>
              <a:rPr lang="de-DE" dirty="0" err="1">
                <a:latin typeface="Monaco" pitchFamily="2" charset="77"/>
              </a:rPr>
              <a:t>Qbit</a:t>
            </a:r>
            <a:r>
              <a:rPr lang="de-DE" dirty="0">
                <a:latin typeface="Monaco" pitchFamily="2" charset="77"/>
              </a:rPr>
              <a:t> -&gt; </a:t>
            </a:r>
            <a:r>
              <a:rPr lang="de-DE" dirty="0" err="1">
                <a:latin typeface="Monaco" pitchFamily="2" charset="77"/>
              </a:rPr>
              <a:t>Qbit</a:t>
            </a:r>
            <a:r>
              <a:rPr lang="de-DE" dirty="0">
                <a:latin typeface="Monaco" pitchFamily="2" charset="77"/>
              </a:rPr>
              <a:t> -&gt; QIO () </a:t>
            </a:r>
          </a:p>
          <a:p>
            <a:r>
              <a:rPr lang="de-DE" dirty="0" err="1">
                <a:latin typeface="Monaco" pitchFamily="2" charset="77"/>
              </a:rPr>
              <a:t>applyCNOT</a:t>
            </a:r>
            <a:r>
              <a:rPr lang="de-DE" dirty="0">
                <a:latin typeface="Monaco" pitchFamily="2" charset="77"/>
              </a:rPr>
              <a:t> q1 q2 = </a:t>
            </a:r>
            <a:r>
              <a:rPr lang="de-DE" dirty="0" err="1">
                <a:latin typeface="Monaco" pitchFamily="2" charset="77"/>
              </a:rPr>
              <a:t>applyU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cnot</a:t>
            </a:r>
            <a:r>
              <a:rPr lang="de-DE" dirty="0">
                <a:latin typeface="Monaco" pitchFamily="2" charset="77"/>
              </a:rPr>
              <a:t> q1 q2)</a:t>
            </a:r>
          </a:p>
          <a:p>
            <a:endParaRPr lang="de-DE" dirty="0">
              <a:latin typeface="Monaco" pitchFamily="2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954BF6-A23E-7E40-A24F-FF471F59DCBB}"/>
              </a:ext>
            </a:extLst>
          </p:cNvPr>
          <p:cNvSpPr txBox="1"/>
          <p:nvPr/>
        </p:nvSpPr>
        <p:spPr>
          <a:xfrm>
            <a:off x="6095999" y="1825625"/>
            <a:ext cx="525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cnot</a:t>
            </a:r>
            <a:r>
              <a:rPr lang="de-DE" dirty="0">
                <a:latin typeface="Monaco" pitchFamily="2" charset="77"/>
              </a:rPr>
              <a:t> :: </a:t>
            </a:r>
            <a:r>
              <a:rPr lang="de-DE" dirty="0" err="1">
                <a:latin typeface="Monaco" pitchFamily="2" charset="77"/>
              </a:rPr>
              <a:t>Qbit</a:t>
            </a:r>
            <a:r>
              <a:rPr lang="de-DE" dirty="0">
                <a:latin typeface="Monaco" pitchFamily="2" charset="77"/>
              </a:rPr>
              <a:t> -&gt; </a:t>
            </a:r>
            <a:r>
              <a:rPr lang="de-DE" dirty="0" err="1">
                <a:latin typeface="Monaco" pitchFamily="2" charset="77"/>
              </a:rPr>
              <a:t>Qbit</a:t>
            </a:r>
            <a:r>
              <a:rPr lang="de-DE" dirty="0">
                <a:latin typeface="Monaco" pitchFamily="2" charset="77"/>
              </a:rPr>
              <a:t> -&gt; U</a:t>
            </a:r>
          </a:p>
          <a:p>
            <a:r>
              <a:rPr lang="de-DE" dirty="0" err="1">
                <a:latin typeface="Monaco" pitchFamily="2" charset="77"/>
              </a:rPr>
              <a:t>cnot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qa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= </a:t>
            </a:r>
            <a:r>
              <a:rPr lang="de-DE" dirty="0" err="1">
                <a:latin typeface="Monaco" pitchFamily="2" charset="77"/>
              </a:rPr>
              <a:t>ifQ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qa</a:t>
            </a:r>
            <a:r>
              <a:rPr lang="de-DE" dirty="0">
                <a:latin typeface="Monaco" pitchFamily="2" charset="77"/>
              </a:rPr>
              <a:t> ( </a:t>
            </a:r>
            <a:r>
              <a:rPr lang="de-DE" dirty="0" err="1">
                <a:latin typeface="Monaco" pitchFamily="2" charset="77"/>
              </a:rPr>
              <a:t>unot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)</a:t>
            </a:r>
          </a:p>
          <a:p>
            <a:r>
              <a:rPr lang="de-DE" dirty="0"/>
              <a:t>--(</a:t>
            </a:r>
            <a:r>
              <a:rPr lang="de-DE" dirty="0" err="1"/>
              <a:t>unot</a:t>
            </a:r>
            <a:r>
              <a:rPr lang="de-DE" dirty="0"/>
              <a:t> = X-Gatter)</a:t>
            </a:r>
            <a:endParaRPr lang="de-DE" dirty="0">
              <a:latin typeface="Monaco" pitchFamily="2" charset="77"/>
            </a:endParaRPr>
          </a:p>
          <a:p>
            <a:endParaRPr lang="de-DE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95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CC51-B190-EA46-A96D-E8C1EF0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QIO - Implementierung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32C77F5-028F-7040-99FF-26546F326C8B}"/>
              </a:ext>
            </a:extLst>
          </p:cNvPr>
          <p:cNvSpPr txBox="1"/>
          <p:nvPr/>
        </p:nvSpPr>
        <p:spPr>
          <a:xfrm>
            <a:off x="838200" y="1690688"/>
            <a:ext cx="4093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qZ</a:t>
            </a:r>
            <a:r>
              <a:rPr lang="de-DE" dirty="0">
                <a:latin typeface="Monaco" pitchFamily="2" charset="77"/>
              </a:rPr>
              <a:t> :: QIO </a:t>
            </a:r>
            <a:r>
              <a:rPr lang="de-DE" dirty="0" err="1">
                <a:latin typeface="Monaco" pitchFamily="2" charset="77"/>
              </a:rPr>
              <a:t>Bool</a:t>
            </a:r>
            <a:endParaRPr lang="de-DE" dirty="0">
              <a:latin typeface="Monaco" pitchFamily="2" charset="77"/>
            </a:endParaRPr>
          </a:p>
          <a:p>
            <a:r>
              <a:rPr lang="de-DE" dirty="0" err="1">
                <a:latin typeface="Monaco" pitchFamily="2" charset="77"/>
              </a:rPr>
              <a:t>qZ</a:t>
            </a:r>
            <a:r>
              <a:rPr lang="de-DE" dirty="0">
                <a:latin typeface="Monaco" pitchFamily="2" charset="77"/>
              </a:rPr>
              <a:t> = do </a:t>
            </a:r>
            <a:r>
              <a:rPr lang="de-DE" dirty="0" err="1">
                <a:latin typeface="Monaco" pitchFamily="2" charset="77"/>
              </a:rPr>
              <a:t>qa</a:t>
            </a:r>
            <a:r>
              <a:rPr lang="de-DE" dirty="0">
                <a:latin typeface="Monaco" pitchFamily="2" charset="77"/>
              </a:rPr>
              <a:t> &lt;- q0</a:t>
            </a:r>
          </a:p>
          <a:p>
            <a:r>
              <a:rPr lang="de-DE" dirty="0" err="1">
                <a:latin typeface="Monaco" pitchFamily="2" charset="77"/>
              </a:rPr>
              <a:t>applyOneZ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dirty="0" err="1">
                <a:latin typeface="Monaco" pitchFamily="2" charset="77"/>
              </a:rPr>
              <a:t>qa</a:t>
            </a:r>
            <a:r>
              <a:rPr lang="de-DE" dirty="0">
                <a:latin typeface="Monaco" pitchFamily="2" charset="77"/>
              </a:rPr>
              <a:t>)</a:t>
            </a:r>
          </a:p>
          <a:p>
            <a:r>
              <a:rPr lang="de-DE" dirty="0" err="1">
                <a:latin typeface="Monaco" pitchFamily="2" charset="77"/>
              </a:rPr>
              <a:t>measQbit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qa</a:t>
            </a:r>
            <a:endParaRPr lang="de-DE" dirty="0">
              <a:latin typeface="Monaco" pitchFamily="2" charset="77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D20BB9-BE5C-9F40-8479-0848B171C000}"/>
              </a:ext>
            </a:extLst>
          </p:cNvPr>
          <p:cNvSpPr txBox="1"/>
          <p:nvPr/>
        </p:nvSpPr>
        <p:spPr>
          <a:xfrm>
            <a:off x="7260771" y="1690688"/>
            <a:ext cx="4093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doCNOT</a:t>
            </a:r>
            <a:r>
              <a:rPr lang="de-DE" dirty="0">
                <a:latin typeface="Monaco" pitchFamily="2" charset="77"/>
              </a:rPr>
              <a:t> :: QIO [</a:t>
            </a:r>
            <a:r>
              <a:rPr lang="de-DE" dirty="0" err="1">
                <a:latin typeface="Monaco" pitchFamily="2" charset="77"/>
              </a:rPr>
              <a:t>Bool</a:t>
            </a:r>
            <a:r>
              <a:rPr lang="de-DE" dirty="0">
                <a:latin typeface="Monaco" pitchFamily="2" charset="77"/>
              </a:rPr>
              <a:t>] </a:t>
            </a:r>
          </a:p>
          <a:p>
            <a:r>
              <a:rPr lang="de-DE" dirty="0" err="1">
                <a:latin typeface="Monaco" pitchFamily="2" charset="77"/>
              </a:rPr>
              <a:t>doCNOT</a:t>
            </a:r>
            <a:r>
              <a:rPr lang="de-DE" dirty="0">
                <a:latin typeface="Monaco" pitchFamily="2" charset="77"/>
              </a:rPr>
              <a:t> = do</a:t>
            </a:r>
          </a:p>
          <a:p>
            <a:r>
              <a:rPr lang="de-DE" dirty="0">
                <a:latin typeface="Monaco" pitchFamily="2" charset="77"/>
              </a:rPr>
              <a:t>q1 &lt;- </a:t>
            </a:r>
            <a:r>
              <a:rPr lang="de-DE" dirty="0" err="1">
                <a:latin typeface="Monaco" pitchFamily="2" charset="77"/>
              </a:rPr>
              <a:t>mkQbit</a:t>
            </a:r>
            <a:r>
              <a:rPr lang="de-DE" dirty="0">
                <a:latin typeface="Monaco" pitchFamily="2" charset="77"/>
              </a:rPr>
              <a:t> True</a:t>
            </a:r>
          </a:p>
          <a:p>
            <a:r>
              <a:rPr lang="de-DE" dirty="0">
                <a:latin typeface="Monaco" pitchFamily="2" charset="77"/>
              </a:rPr>
              <a:t>q2 &lt;- </a:t>
            </a:r>
            <a:r>
              <a:rPr lang="de-DE" dirty="0" err="1">
                <a:latin typeface="Monaco" pitchFamily="2" charset="77"/>
              </a:rPr>
              <a:t>mkQbit</a:t>
            </a:r>
            <a:r>
              <a:rPr lang="de-DE" dirty="0">
                <a:latin typeface="Monaco" pitchFamily="2" charset="77"/>
              </a:rPr>
              <a:t> True</a:t>
            </a:r>
          </a:p>
          <a:p>
            <a:r>
              <a:rPr lang="de-DE" dirty="0" err="1">
                <a:latin typeface="Monaco" pitchFamily="2" charset="77"/>
              </a:rPr>
              <a:t>applyCNOT</a:t>
            </a:r>
            <a:r>
              <a:rPr lang="de-DE" dirty="0">
                <a:latin typeface="Monaco" pitchFamily="2" charset="77"/>
              </a:rPr>
              <a:t> q1 q2</a:t>
            </a:r>
          </a:p>
          <a:p>
            <a:r>
              <a:rPr lang="de-DE" dirty="0">
                <a:latin typeface="Monaco" pitchFamily="2" charset="77"/>
              </a:rPr>
              <a:t>b1 &lt;- </a:t>
            </a:r>
            <a:r>
              <a:rPr lang="de-DE" dirty="0" err="1">
                <a:latin typeface="Monaco" pitchFamily="2" charset="77"/>
              </a:rPr>
              <a:t>measQbit</a:t>
            </a:r>
            <a:r>
              <a:rPr lang="de-DE" dirty="0">
                <a:latin typeface="Monaco" pitchFamily="2" charset="77"/>
              </a:rPr>
              <a:t> q1</a:t>
            </a:r>
          </a:p>
          <a:p>
            <a:r>
              <a:rPr lang="de-DE" dirty="0">
                <a:latin typeface="Monaco" pitchFamily="2" charset="77"/>
              </a:rPr>
              <a:t>b2 &lt;- </a:t>
            </a:r>
            <a:r>
              <a:rPr lang="de-DE" dirty="0" err="1">
                <a:latin typeface="Monaco" pitchFamily="2" charset="77"/>
              </a:rPr>
              <a:t>measQbit</a:t>
            </a:r>
            <a:r>
              <a:rPr lang="de-DE" dirty="0">
                <a:latin typeface="Monaco" pitchFamily="2" charset="77"/>
              </a:rPr>
              <a:t> q2</a:t>
            </a: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 [b1, b2]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86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78B59-EEEB-A645-9CB7-A605B86D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4) Implementieren eines Interpreters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8A08D8A-A4BF-7040-1EBE-8E1CEEF697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8636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586A-5737-9B4E-900C-662BA50F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 für Lambda-Ausdrücke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03D2A-B420-5F48-AC9B-84FAA325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data</a:t>
            </a: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v = 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Var v -- </a:t>
            </a:r>
            <a:r>
              <a:rPr lang="de-DE" sz="1800" b="1" dirty="0">
                <a:latin typeface="Monaco" pitchFamily="2" charset="77"/>
              </a:rPr>
              <a:t>x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Lambda v (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v) -- </a:t>
            </a:r>
            <a:r>
              <a:rPr lang="de-DE" sz="1800" b="1" dirty="0">
                <a:latin typeface="Monaco" pitchFamily="2" charset="77"/>
              </a:rPr>
              <a:t>\</a:t>
            </a:r>
            <a:r>
              <a:rPr lang="de-DE" sz="1800" b="1" dirty="0" err="1">
                <a:latin typeface="Monaco" pitchFamily="2" charset="77"/>
              </a:rPr>
              <a:t>x.s</a:t>
            </a:r>
            <a:endParaRPr lang="de-DE" sz="18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</a:t>
            </a:r>
            <a:r>
              <a:rPr lang="de-DE" sz="1800" dirty="0" err="1">
                <a:latin typeface="Monaco" pitchFamily="2" charset="77"/>
              </a:rPr>
              <a:t>Excl_Lambda</a:t>
            </a:r>
            <a:r>
              <a:rPr lang="de-DE" sz="1800" dirty="0">
                <a:latin typeface="Monaco" pitchFamily="2" charset="77"/>
              </a:rPr>
              <a:t> v (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v) -- </a:t>
            </a:r>
            <a:r>
              <a:rPr lang="de-DE" sz="1800" b="1" dirty="0">
                <a:latin typeface="Monaco" pitchFamily="2" charset="77"/>
              </a:rPr>
              <a:t>\!</a:t>
            </a:r>
            <a:r>
              <a:rPr lang="de-DE" sz="1800" b="1" dirty="0" err="1">
                <a:latin typeface="Monaco" pitchFamily="2" charset="77"/>
              </a:rPr>
              <a:t>x.s</a:t>
            </a:r>
            <a:endParaRPr lang="de-DE" sz="18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App (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v) (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v) -- </a:t>
            </a:r>
            <a:r>
              <a:rPr lang="de-DE" sz="1800" b="1" dirty="0">
                <a:latin typeface="Monaco" pitchFamily="2" charset="77"/>
              </a:rPr>
              <a:t>(t t)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</a:t>
            </a:r>
            <a:r>
              <a:rPr lang="de-DE" sz="1800" dirty="0" err="1">
                <a:latin typeface="Monaco" pitchFamily="2" charset="77"/>
              </a:rPr>
              <a:t>Excl</a:t>
            </a:r>
            <a:r>
              <a:rPr lang="de-DE" sz="1800" dirty="0">
                <a:latin typeface="Monaco" pitchFamily="2" charset="77"/>
              </a:rPr>
              <a:t> (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v) -- </a:t>
            </a:r>
            <a:r>
              <a:rPr lang="de-DE" sz="1800" b="1" dirty="0">
                <a:latin typeface="Monaco" pitchFamily="2" charset="77"/>
              </a:rPr>
              <a:t>!t</a:t>
            </a:r>
            <a:r>
              <a:rPr lang="de-DE" sz="1800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</a:t>
            </a:r>
            <a:r>
              <a:rPr lang="de-DE" sz="1800" dirty="0" err="1">
                <a:latin typeface="Monaco" pitchFamily="2" charset="77"/>
              </a:rPr>
              <a:t>P_h</a:t>
            </a:r>
            <a:r>
              <a:rPr lang="de-DE" sz="1800" dirty="0">
                <a:latin typeface="Monaco" pitchFamily="2" charset="77"/>
              </a:rPr>
              <a:t> -- _ </a:t>
            </a:r>
            <a:r>
              <a:rPr lang="de-DE" sz="1800" b="1" dirty="0" err="1">
                <a:latin typeface="Monaco" pitchFamily="2" charset="77"/>
              </a:rPr>
              <a:t>Placeholder</a:t>
            </a:r>
            <a:endParaRPr lang="de-DE" sz="18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Quantum </a:t>
            </a:r>
            <a:r>
              <a:rPr lang="de-DE" sz="1800" dirty="0" err="1">
                <a:latin typeface="Monaco" pitchFamily="2" charset="77"/>
              </a:rPr>
              <a:t>QuantumOp</a:t>
            </a:r>
            <a:r>
              <a:rPr lang="de-DE" sz="1800" dirty="0">
                <a:latin typeface="Monaco" pitchFamily="2" charset="77"/>
              </a:rPr>
              <a:t> –- </a:t>
            </a:r>
            <a:r>
              <a:rPr lang="de-DE" sz="1800" b="1" dirty="0" err="1">
                <a:latin typeface="Monaco" pitchFamily="2" charset="77"/>
              </a:rPr>
              <a:t>Gatter,Qubits</a:t>
            </a:r>
            <a:endParaRPr lang="de-DE" sz="18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deriving</a:t>
            </a:r>
            <a:r>
              <a:rPr lang="de-DE" sz="1800" dirty="0">
                <a:latin typeface="Monaco" pitchFamily="2" charset="77"/>
              </a:rPr>
              <a:t>(</a:t>
            </a:r>
            <a:r>
              <a:rPr lang="de-DE" sz="1800" dirty="0" err="1">
                <a:latin typeface="Monaco" pitchFamily="2" charset="77"/>
              </a:rPr>
              <a:t>Eq,Show</a:t>
            </a:r>
            <a:r>
              <a:rPr lang="de-DE" sz="1800" dirty="0">
                <a:latin typeface="Monaco" pitchFamily="2" charset="77"/>
              </a:rPr>
              <a:t>)</a:t>
            </a:r>
            <a:br>
              <a:rPr lang="de-DE" dirty="0">
                <a:latin typeface="Monaco" pitchFamily="2" charset="77"/>
              </a:rPr>
            </a:br>
            <a:endParaRPr lang="de-DE" dirty="0">
              <a:latin typeface="Monaco" pitchFamily="2" charset="77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07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7F891-3762-1644-BE99-717C0D05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 für Quanten-Operationen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1B47B-A00C-4441-8075-6CA41B40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667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data</a:t>
            </a: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QuantumOp</a:t>
            </a:r>
            <a:r>
              <a:rPr lang="de-DE" sz="1800" dirty="0">
                <a:latin typeface="Monaco" pitchFamily="2" charset="77"/>
              </a:rPr>
              <a:t> = </a:t>
            </a:r>
          </a:p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QbValue</a:t>
            </a: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Bool</a:t>
            </a:r>
            <a:r>
              <a:rPr lang="de-DE" sz="1800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</a:t>
            </a:r>
            <a:r>
              <a:rPr lang="de-DE" sz="1800" dirty="0" err="1">
                <a:latin typeface="Monaco" pitchFamily="2" charset="77"/>
              </a:rPr>
              <a:t>Qb</a:t>
            </a: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Qbit</a:t>
            </a:r>
            <a:r>
              <a:rPr lang="de-DE" sz="1800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</a:t>
            </a:r>
            <a:r>
              <a:rPr lang="de-DE" sz="1800" dirty="0" err="1">
                <a:latin typeface="Monaco" pitchFamily="2" charset="77"/>
              </a:rPr>
              <a:t>Qb_M</a:t>
            </a: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Bool</a:t>
            </a:r>
            <a:r>
              <a:rPr lang="de-DE" sz="1800" dirty="0">
                <a:latin typeface="Monaco" pitchFamily="2" charset="77"/>
              </a:rPr>
              <a:t> --für nach Messung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Operation </a:t>
            </a:r>
            <a:r>
              <a:rPr lang="de-DE" sz="1800" dirty="0" err="1">
                <a:latin typeface="Monaco" pitchFamily="2" charset="77"/>
              </a:rPr>
              <a:t>Q_OpName</a:t>
            </a:r>
            <a:r>
              <a:rPr lang="de-DE" sz="1800" dirty="0">
                <a:latin typeface="Monaco" pitchFamily="2" charset="77"/>
              </a:rPr>
              <a:t> --Gatter </a:t>
            </a:r>
          </a:p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deriving</a:t>
            </a:r>
            <a:r>
              <a:rPr lang="de-DE" sz="1800" dirty="0">
                <a:latin typeface="Monaco" pitchFamily="2" charset="77"/>
              </a:rPr>
              <a:t>(</a:t>
            </a:r>
            <a:r>
              <a:rPr lang="de-DE" sz="1800" dirty="0" err="1">
                <a:latin typeface="Monaco" pitchFamily="2" charset="77"/>
              </a:rPr>
              <a:t>Eq,Show</a:t>
            </a:r>
            <a:r>
              <a:rPr lang="de-DE" sz="1800" dirty="0">
                <a:latin typeface="Monaco" pitchFamily="2" charset="77"/>
              </a:rPr>
              <a:t>)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2A72405-C44D-9549-ABA1-115FE46F72A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83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data</a:t>
            </a: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Q_OpName</a:t>
            </a:r>
            <a:r>
              <a:rPr lang="de-DE" sz="1800" dirty="0">
                <a:latin typeface="Monaco" pitchFamily="2" charset="77"/>
              </a:rPr>
              <a:t> = 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H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X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Y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Z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S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R3 -- </a:t>
            </a:r>
            <a:r>
              <a:rPr lang="de-DE" sz="1800" dirty="0" err="1">
                <a:latin typeface="Monaco" pitchFamily="2" charset="77"/>
              </a:rPr>
              <a:t>pi</a:t>
            </a:r>
            <a:r>
              <a:rPr lang="de-DE" sz="1800" dirty="0">
                <a:latin typeface="Monaco" pitchFamily="2" charset="77"/>
              </a:rPr>
              <a:t>/8 </a:t>
            </a:r>
            <a:r>
              <a:rPr lang="de-DE" sz="1800" dirty="0" err="1">
                <a:latin typeface="Monaco" pitchFamily="2" charset="77"/>
              </a:rPr>
              <a:t>drehung</a:t>
            </a:r>
            <a:r>
              <a:rPr lang="de-DE" sz="1800" dirty="0">
                <a:latin typeface="Monaco" pitchFamily="2" charset="77"/>
              </a:rPr>
              <a:t> in TT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CNOT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| </a:t>
            </a:r>
            <a:r>
              <a:rPr lang="de-DE" sz="1800" dirty="0" err="1">
                <a:latin typeface="Monaco" pitchFamily="2" charset="77"/>
              </a:rPr>
              <a:t>Toffoli</a:t>
            </a:r>
            <a:endParaRPr lang="de-DE" sz="18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sz="1800" dirty="0" err="1">
                <a:latin typeface="Monaco" pitchFamily="2" charset="77"/>
              </a:rPr>
              <a:t>deriving</a:t>
            </a:r>
            <a:r>
              <a:rPr lang="de-DE" sz="1800" dirty="0">
                <a:latin typeface="Monaco" pitchFamily="2" charset="77"/>
              </a:rPr>
              <a:t>(</a:t>
            </a:r>
            <a:r>
              <a:rPr lang="de-DE" sz="1800" dirty="0" err="1">
                <a:latin typeface="Monaco" pitchFamily="2" charset="77"/>
              </a:rPr>
              <a:t>Eq,Show</a:t>
            </a:r>
            <a:r>
              <a:rPr lang="de-DE" sz="1800" dirty="0">
                <a:latin typeface="Monaco" pitchFamily="2" charset="77"/>
              </a:rPr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013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43816-A520-8C47-874A-2F56FB0F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Reduktionsfunktion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94F36-7C95-0648-AFAD-8EBD344F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u="sng" dirty="0"/>
              <a:t>Vorrausetzungen: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800" b="1" dirty="0" err="1">
                <a:latin typeface="Monaco" pitchFamily="2" charset="77"/>
              </a:rPr>
              <a:t>rename</a:t>
            </a:r>
            <a:r>
              <a:rPr lang="de-DE" dirty="0"/>
              <a:t> Funktion -&gt; Fehler bei gleichen Namen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Frische Namen für alle gebundenen Variablen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800" b="1" dirty="0" err="1">
                <a:latin typeface="Monaco" pitchFamily="2" charset="77"/>
              </a:rPr>
              <a:t>substitutions</a:t>
            </a:r>
            <a:r>
              <a:rPr lang="de-DE" dirty="0"/>
              <a:t> Funktion -&gt;  Ersetzung expr1[expr2/</a:t>
            </a:r>
            <a:r>
              <a:rPr lang="de-DE" dirty="0" err="1"/>
              <a:t>var</a:t>
            </a:r>
            <a:r>
              <a:rPr lang="de-DE" dirty="0"/>
              <a:t>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Alle </a:t>
            </a:r>
            <a:r>
              <a:rPr lang="de-DE" dirty="0" err="1"/>
              <a:t>Qubits</a:t>
            </a:r>
            <a:r>
              <a:rPr lang="de-DE" dirty="0"/>
              <a:t> für QIO-Berechnungen erstellt:</a:t>
            </a:r>
          </a:p>
          <a:p>
            <a:pPr marL="0" indent="0">
              <a:buNone/>
            </a:pPr>
            <a:r>
              <a:rPr lang="de-DE" sz="1900" dirty="0">
                <a:latin typeface="Monaco" pitchFamily="2" charset="77"/>
              </a:rPr>
              <a:t>	</a:t>
            </a:r>
            <a:r>
              <a:rPr lang="de-DE" sz="1900" dirty="0" err="1">
                <a:latin typeface="Monaco" pitchFamily="2" charset="77"/>
              </a:rPr>
              <a:t>createQbits</a:t>
            </a:r>
            <a:r>
              <a:rPr lang="de-DE" sz="1900" dirty="0">
                <a:latin typeface="Monaco" pitchFamily="2" charset="77"/>
              </a:rPr>
              <a:t> (Quantum(</a:t>
            </a:r>
            <a:r>
              <a:rPr lang="de-DE" sz="1900" dirty="0" err="1">
                <a:latin typeface="Monaco" pitchFamily="2" charset="77"/>
              </a:rPr>
              <a:t>QbValue</a:t>
            </a:r>
            <a:r>
              <a:rPr lang="de-DE" sz="1900" dirty="0">
                <a:latin typeface="Monaco" pitchFamily="2" charset="77"/>
              </a:rPr>
              <a:t> v)) = do </a:t>
            </a:r>
          </a:p>
          <a:p>
            <a:pPr marL="0" indent="0">
              <a:buNone/>
            </a:pPr>
            <a:r>
              <a:rPr lang="de-DE" sz="1900" dirty="0">
                <a:latin typeface="Monaco" pitchFamily="2" charset="77"/>
              </a:rPr>
              <a:t>	</a:t>
            </a:r>
            <a:r>
              <a:rPr lang="de-DE" sz="1900" dirty="0" err="1">
                <a:latin typeface="Monaco" pitchFamily="2" charset="77"/>
              </a:rPr>
              <a:t>q</a:t>
            </a:r>
            <a:r>
              <a:rPr lang="de-DE" sz="1900" dirty="0">
                <a:latin typeface="Monaco" pitchFamily="2" charset="77"/>
              </a:rPr>
              <a:t> &lt;- </a:t>
            </a:r>
            <a:r>
              <a:rPr lang="de-DE" sz="1900" dirty="0" err="1">
                <a:latin typeface="Monaco" pitchFamily="2" charset="77"/>
              </a:rPr>
              <a:t>mkQbit</a:t>
            </a:r>
            <a:r>
              <a:rPr lang="de-DE" sz="1900" dirty="0">
                <a:latin typeface="Monaco" pitchFamily="2" charset="77"/>
              </a:rPr>
              <a:t> v </a:t>
            </a:r>
          </a:p>
          <a:p>
            <a:pPr marL="0" indent="0">
              <a:buNone/>
            </a:pPr>
            <a:r>
              <a:rPr lang="de-DE" sz="1900" dirty="0">
                <a:latin typeface="Monaco" pitchFamily="2" charset="77"/>
              </a:rPr>
              <a:t>	</a:t>
            </a:r>
            <a:r>
              <a:rPr lang="de-DE" sz="1900" dirty="0" err="1">
                <a:latin typeface="Monaco" pitchFamily="2" charset="77"/>
              </a:rPr>
              <a:t>return</a:t>
            </a:r>
            <a:r>
              <a:rPr lang="de-DE" sz="1900" dirty="0">
                <a:latin typeface="Monaco" pitchFamily="2" charset="77"/>
              </a:rPr>
              <a:t> (Quantum(</a:t>
            </a:r>
            <a:r>
              <a:rPr lang="de-DE" sz="1900" dirty="0" err="1">
                <a:latin typeface="Monaco" pitchFamily="2" charset="77"/>
              </a:rPr>
              <a:t>Qb</a:t>
            </a:r>
            <a:r>
              <a:rPr lang="de-DE" sz="1900" dirty="0">
                <a:latin typeface="Monaco" pitchFamily="2" charset="77"/>
              </a:rPr>
              <a:t> </a:t>
            </a:r>
            <a:r>
              <a:rPr lang="de-DE" sz="1900" dirty="0" err="1">
                <a:latin typeface="Monaco" pitchFamily="2" charset="77"/>
              </a:rPr>
              <a:t>q</a:t>
            </a:r>
            <a:r>
              <a:rPr lang="de-DE" sz="1900" dirty="0">
                <a:latin typeface="Monaco" pitchFamily="2" charset="77"/>
              </a:rPr>
              <a:t>))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r>
              <a:rPr lang="de-DE" u="sng" dirty="0"/>
              <a:t>Reduktionsfunktion</a:t>
            </a:r>
          </a:p>
          <a:p>
            <a:pPr marL="0" indent="0">
              <a:buNone/>
            </a:pPr>
            <a:r>
              <a:rPr lang="de-DE" sz="1800" dirty="0">
                <a:latin typeface="Monaco" pitchFamily="2" charset="77"/>
              </a:rPr>
              <a:t> </a:t>
            </a:r>
            <a:r>
              <a:rPr lang="de-DE" sz="1800" dirty="0" err="1">
                <a:latin typeface="Monaco" pitchFamily="2" charset="77"/>
              </a:rPr>
              <a:t>newReduction</a:t>
            </a:r>
            <a:r>
              <a:rPr lang="de-DE" sz="1800" dirty="0">
                <a:latin typeface="Monaco" pitchFamily="2" charset="77"/>
              </a:rPr>
              <a:t>:: 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String -&gt; [String] -&gt; QIO (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String,[String])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142610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64CDC-F5F6-184C-AF1B-728D8FFB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Reduktion Quantum Gatter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2E8ED-37D2-D541-9133-ED265B38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89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u="sng" dirty="0" err="1"/>
              <a:t>Matching</a:t>
            </a:r>
            <a:r>
              <a:rPr lang="de-DE" u="sng" dirty="0"/>
              <a:t> auf Gatter:</a:t>
            </a:r>
          </a:p>
          <a:p>
            <a:pPr marL="514350" indent="-514350">
              <a:buFont typeface="+mj-lt"/>
              <a:buAutoNum type="arabicPeriod"/>
            </a:pPr>
            <a:endParaRPr lang="de-DE" u="sng" dirty="0"/>
          </a:p>
          <a:p>
            <a:pPr marL="514350" indent="-514350">
              <a:buFont typeface="+mj-lt"/>
              <a:buAutoNum type="arabicPeriod"/>
            </a:pPr>
            <a:endParaRPr lang="de-DE" u="sng" dirty="0"/>
          </a:p>
          <a:p>
            <a:pPr marL="514350" indent="-514350">
              <a:buFont typeface="+mj-lt"/>
              <a:buAutoNum type="arabicPeriod"/>
            </a:pPr>
            <a:endParaRPr lang="de-DE" u="sng" dirty="0"/>
          </a:p>
          <a:p>
            <a:pPr marL="514350" indent="-514350">
              <a:buFont typeface="+mj-lt"/>
              <a:buAutoNum type="arabicPeriod"/>
            </a:pPr>
            <a:r>
              <a:rPr lang="de-DE" u="sng" dirty="0"/>
              <a:t>Aufbau Multi </a:t>
            </a:r>
            <a:r>
              <a:rPr lang="de-DE" u="sng" dirty="0" err="1"/>
              <a:t>Qubit</a:t>
            </a:r>
            <a:r>
              <a:rPr lang="de-DE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de-DE" u="sng" dirty="0"/>
          </a:p>
          <a:p>
            <a:pPr marL="514350" indent="-514350">
              <a:buFont typeface="+mj-lt"/>
              <a:buAutoNum type="arabicPeriod"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sz="2000" dirty="0"/>
              <a:t>Analog mit größeren Gattern: </a:t>
            </a:r>
            <a:r>
              <a:rPr lang="de-DE" sz="1400" dirty="0">
                <a:latin typeface="Monaco" pitchFamily="2" charset="77"/>
              </a:rPr>
              <a:t>App(.....(App(Quantum(Operation 0)(Quantum </a:t>
            </a:r>
            <a:r>
              <a:rPr lang="de-DE" sz="1400" dirty="0" err="1">
                <a:latin typeface="Monaco" pitchFamily="2" charset="77"/>
              </a:rPr>
              <a:t>Qb</a:t>
            </a:r>
            <a:r>
              <a:rPr lang="de-DE" sz="1400" dirty="0">
                <a:latin typeface="Monaco" pitchFamily="2" charset="77"/>
              </a:rPr>
              <a:t> q1)............)</a:t>
            </a:r>
            <a:endParaRPr lang="de-DE" sz="2000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C7194-640D-5F4F-A73E-16B7AA5BCB23}"/>
              </a:ext>
            </a:extLst>
          </p:cNvPr>
          <p:cNvSpPr txBox="1"/>
          <p:nvPr/>
        </p:nvSpPr>
        <p:spPr>
          <a:xfrm>
            <a:off x="703217" y="2339498"/>
            <a:ext cx="9886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(App (Quantum(Operation </a:t>
            </a:r>
            <a:r>
              <a:rPr lang="de-DE" b="1" dirty="0">
                <a:latin typeface="Monaco" pitchFamily="2" charset="77"/>
              </a:rPr>
              <a:t>H/ X/.... </a:t>
            </a:r>
            <a:r>
              <a:rPr lang="de-DE" dirty="0">
                <a:latin typeface="Monaco" pitchFamily="2" charset="77"/>
              </a:rPr>
              <a:t>))(Quantum(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</a:t>
            </a:r>
            <a:r>
              <a:rPr lang="de-DE" dirty="0">
                <a:latin typeface="Monaco" pitchFamily="2" charset="77"/>
              </a:rPr>
              <a:t> )))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 </a:t>
            </a:r>
          </a:p>
          <a:p>
            <a:r>
              <a:rPr lang="de-DE" dirty="0" err="1">
                <a:latin typeface="Monaco" pitchFamily="2" charset="77"/>
              </a:rPr>
              <a:t>applyOneHadamard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</a:t>
            </a:r>
            <a:r>
              <a:rPr lang="de-DE" dirty="0">
                <a:latin typeface="Monaco" pitchFamily="2" charset="77"/>
              </a:rPr>
              <a:t> </a:t>
            </a: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(Quantum(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q</a:t>
            </a:r>
            <a:r>
              <a:rPr lang="de-DE" dirty="0">
                <a:latin typeface="Monaco" pitchFamily="2" charset="77"/>
              </a:rPr>
              <a:t>),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)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5E068A-A896-DA4B-AB3B-2894B638CDD0}"/>
              </a:ext>
            </a:extLst>
          </p:cNvPr>
          <p:cNvSpPr txBox="1"/>
          <p:nvPr/>
        </p:nvSpPr>
        <p:spPr>
          <a:xfrm>
            <a:off x="616131" y="4534035"/>
            <a:ext cx="1167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(App (App(Quantum(Operation </a:t>
            </a:r>
            <a:r>
              <a:rPr lang="de-DE" b="1" dirty="0">
                <a:latin typeface="Monaco" pitchFamily="2" charset="77"/>
              </a:rPr>
              <a:t>CNOT</a:t>
            </a:r>
            <a:r>
              <a:rPr lang="de-DE" dirty="0">
                <a:latin typeface="Monaco" pitchFamily="2" charset="77"/>
              </a:rPr>
              <a:t>))(Quantum(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q1 ))) (Quantum(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q2)))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 </a:t>
            </a:r>
            <a:r>
              <a:rPr lang="de-DE" dirty="0" err="1">
                <a:latin typeface="Monaco" pitchFamily="2" charset="77"/>
              </a:rPr>
              <a:t>applyCNOT</a:t>
            </a:r>
            <a:r>
              <a:rPr lang="de-DE" dirty="0">
                <a:latin typeface="Monaco" pitchFamily="2" charset="77"/>
              </a:rPr>
              <a:t> q1 q2</a:t>
            </a: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(App (Quantum(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q1))((Quantum(</a:t>
            </a:r>
            <a:r>
              <a:rPr lang="de-DE" dirty="0" err="1">
                <a:latin typeface="Monaco" pitchFamily="2" charset="77"/>
              </a:rPr>
              <a:t>Qb</a:t>
            </a:r>
            <a:r>
              <a:rPr lang="de-DE" dirty="0">
                <a:latin typeface="Monaco" pitchFamily="2" charset="77"/>
              </a:rPr>
              <a:t> q2))),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886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C768-D5A2-494D-8317-37A24A17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Substitutionen - Matchen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52B07-0F5F-0942-8EDD-879DEEC2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u="sng" dirty="0"/>
              <a:t>Lineare Lambdas \</a:t>
            </a:r>
            <a:r>
              <a:rPr lang="de-DE" u="sng" dirty="0" err="1"/>
              <a:t>x.t</a:t>
            </a:r>
            <a:endParaRPr lang="de-DE" u="sng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b="1" dirty="0"/>
              <a:t>Werte</a:t>
            </a:r>
            <a:r>
              <a:rPr lang="de-DE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im Funktionskörper </a:t>
            </a:r>
            <a:r>
              <a:rPr lang="de-DE" b="1" dirty="0" err="1"/>
              <a:t>e</a:t>
            </a:r>
            <a:r>
              <a:rPr lang="de-DE" dirty="0"/>
              <a:t> dann Substituiert 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de-DE" u="sng" dirty="0"/>
              <a:t>Nichtlineare Lambdas \!</a:t>
            </a:r>
            <a:r>
              <a:rPr lang="de-DE" u="sng" dirty="0" err="1"/>
              <a:t>x.t</a:t>
            </a:r>
            <a:endParaRPr lang="de-DE" u="sng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Nur </a:t>
            </a:r>
            <a:r>
              <a:rPr lang="de-DE" b="1" dirty="0" err="1"/>
              <a:t>Excl-Subst</a:t>
            </a:r>
            <a:r>
              <a:rPr lang="de-DE" b="1" dirty="0"/>
              <a:t>.</a:t>
            </a:r>
            <a:r>
              <a:rPr lang="de-DE" dirty="0"/>
              <a:t> erlaubt!</a:t>
            </a:r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540B0F3-FF10-C945-8EF2-868498403EC2}"/>
              </a:ext>
            </a:extLst>
          </p:cNvPr>
          <p:cNvSpPr txBox="1"/>
          <p:nvPr/>
        </p:nvSpPr>
        <p:spPr>
          <a:xfrm>
            <a:off x="1243148" y="2190185"/>
            <a:ext cx="996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(App (Lambda v1 e1) </a:t>
            </a:r>
            <a:r>
              <a:rPr lang="de-DE" b="1" dirty="0">
                <a:latin typeface="Monaco" pitchFamily="2" charset="77"/>
              </a:rPr>
              <a:t>Werte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</a:t>
            </a:r>
          </a:p>
          <a:p>
            <a:r>
              <a:rPr lang="de-DE" dirty="0" err="1">
                <a:latin typeface="Monaco" pitchFamily="2" charset="77"/>
              </a:rPr>
              <a:t>let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',</a:t>
            </a:r>
            <a:r>
              <a:rPr lang="de-DE" dirty="0" err="1">
                <a:latin typeface="Monaco" pitchFamily="2" charset="77"/>
              </a:rPr>
              <a:t>vars</a:t>
            </a:r>
            <a:r>
              <a:rPr lang="de-DE" dirty="0">
                <a:latin typeface="Monaco" pitchFamily="2" charset="77"/>
              </a:rPr>
              <a:t>) = </a:t>
            </a:r>
            <a:r>
              <a:rPr lang="de-DE" dirty="0" err="1">
                <a:latin typeface="Monaco" pitchFamily="2" charset="77"/>
              </a:rPr>
              <a:t>substitute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e1 (Lambda v2 e2) v1</a:t>
            </a: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',</a:t>
            </a:r>
            <a:r>
              <a:rPr lang="de-DE" dirty="0" err="1">
                <a:latin typeface="Monaco" pitchFamily="2" charset="77"/>
              </a:rPr>
              <a:t>vars</a:t>
            </a:r>
            <a:r>
              <a:rPr lang="de-DE" dirty="0">
                <a:latin typeface="Monaco" pitchFamily="2" charset="77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EF225A-9948-C34B-A49F-6B54A5B2D7DB}"/>
              </a:ext>
            </a:extLst>
          </p:cNvPr>
          <p:cNvSpPr txBox="1"/>
          <p:nvPr/>
        </p:nvSpPr>
        <p:spPr>
          <a:xfrm>
            <a:off x="2566851" y="3312185"/>
            <a:ext cx="99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Monaco" pitchFamily="2" charset="77"/>
              </a:rPr>
              <a:t>Var x - (Lambda v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 – (</a:t>
            </a:r>
            <a:r>
              <a:rPr lang="de-DE" dirty="0" err="1">
                <a:latin typeface="Monaco" pitchFamily="2" charset="77"/>
              </a:rPr>
              <a:t>Excl_Lambda</a:t>
            </a:r>
            <a:r>
              <a:rPr lang="de-DE" dirty="0">
                <a:latin typeface="Monaco" pitchFamily="2" charset="77"/>
              </a:rPr>
              <a:t> v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 – (</a:t>
            </a:r>
            <a:r>
              <a:rPr lang="de-DE" dirty="0" err="1">
                <a:latin typeface="Monaco" pitchFamily="2" charset="77"/>
              </a:rPr>
              <a:t>Excl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))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0A8EBDB-FCBA-5344-8C7B-0B632F5EAB2D}"/>
              </a:ext>
            </a:extLst>
          </p:cNvPr>
          <p:cNvSpPr txBox="1"/>
          <p:nvPr/>
        </p:nvSpPr>
        <p:spPr>
          <a:xfrm>
            <a:off x="1243148" y="4555746"/>
            <a:ext cx="996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(App (</a:t>
            </a:r>
            <a:r>
              <a:rPr lang="de-DE" dirty="0" err="1">
                <a:latin typeface="Monaco" pitchFamily="2" charset="77"/>
              </a:rPr>
              <a:t>Excl_Lambda</a:t>
            </a:r>
            <a:r>
              <a:rPr lang="de-DE" dirty="0">
                <a:latin typeface="Monaco" pitchFamily="2" charset="77"/>
              </a:rPr>
              <a:t> v1 e1) (</a:t>
            </a:r>
            <a:r>
              <a:rPr lang="de-DE" dirty="0" err="1">
                <a:latin typeface="Monaco" pitchFamily="2" charset="77"/>
              </a:rPr>
              <a:t>Excl</a:t>
            </a:r>
            <a:r>
              <a:rPr lang="de-DE" dirty="0">
                <a:latin typeface="Monaco" pitchFamily="2" charset="77"/>
              </a:rPr>
              <a:t>(e2)))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 </a:t>
            </a:r>
          </a:p>
          <a:p>
            <a:r>
              <a:rPr lang="de-DE" dirty="0" err="1">
                <a:latin typeface="Monaco" pitchFamily="2" charset="77"/>
              </a:rPr>
              <a:t>let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',</a:t>
            </a:r>
            <a:r>
              <a:rPr lang="de-DE" dirty="0" err="1">
                <a:latin typeface="Monaco" pitchFamily="2" charset="77"/>
              </a:rPr>
              <a:t>vars</a:t>
            </a:r>
            <a:r>
              <a:rPr lang="de-DE" dirty="0">
                <a:latin typeface="Monaco" pitchFamily="2" charset="77"/>
              </a:rPr>
              <a:t>) = </a:t>
            </a:r>
            <a:r>
              <a:rPr lang="de-DE" dirty="0" err="1">
                <a:latin typeface="Monaco" pitchFamily="2" charset="77"/>
              </a:rPr>
              <a:t>substitute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e1 e2 v1</a:t>
            </a: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',</a:t>
            </a:r>
            <a:r>
              <a:rPr lang="de-DE" dirty="0" err="1">
                <a:latin typeface="Monaco" pitchFamily="2" charset="77"/>
              </a:rPr>
              <a:t>vars</a:t>
            </a:r>
            <a:r>
              <a:rPr lang="de-DE" dirty="0">
                <a:latin typeface="Monaco" pitchFamily="2" charset="77"/>
              </a:rPr>
              <a:t>)</a:t>
            </a:r>
          </a:p>
          <a:p>
            <a:endParaRPr lang="de-DE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959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A0E6A-F941-EF4F-912F-79DEF835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Qubit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7446F-0139-E543-BD42-7D187F72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Klassische Bits: 0 oder 1 Zustand </a:t>
            </a:r>
          </a:p>
          <a:p>
            <a:r>
              <a:rPr lang="de-DE" u="sng" dirty="0"/>
              <a:t>Ein </a:t>
            </a:r>
            <a:r>
              <a:rPr lang="de-DE" u="sng" dirty="0" err="1"/>
              <a:t>Qubit</a:t>
            </a:r>
            <a:r>
              <a:rPr lang="de-DE" u="sng" dirty="0"/>
              <a:t> </a:t>
            </a:r>
            <a:r>
              <a:rPr lang="de-DE" dirty="0"/>
              <a:t> :</a:t>
            </a:r>
          </a:p>
          <a:p>
            <a:pPr lvl="1"/>
            <a:r>
              <a:rPr lang="de-DE" dirty="0"/>
              <a:t>Zustandsvektor mit komplexen Einträgen :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|x⟩ = a</a:t>
            </a:r>
            <a:r>
              <a:rPr lang="el-GR" dirty="0"/>
              <a:t>|0⟩ + β|1⟩</a:t>
            </a:r>
            <a:r>
              <a:rPr lang="de-DE" dirty="0"/>
              <a:t>  , (a, </a:t>
            </a:r>
            <a:r>
              <a:rPr lang="el-GR" dirty="0"/>
              <a:t>β</a:t>
            </a:r>
            <a:r>
              <a:rPr lang="de-DE" dirty="0"/>
              <a:t> ∈ </a:t>
            </a:r>
            <a:r>
              <a:rPr lang="de-DE" b="1" dirty="0"/>
              <a:t>C</a:t>
            </a:r>
            <a:r>
              <a:rPr lang="de-DE" dirty="0"/>
              <a:t>),  |a|</a:t>
            </a:r>
            <a:r>
              <a:rPr lang="de-DE" baseline="30000" dirty="0"/>
              <a:t>2</a:t>
            </a:r>
            <a:r>
              <a:rPr lang="de-DE" dirty="0"/>
              <a:t> + |</a:t>
            </a:r>
            <a:r>
              <a:rPr lang="el-GR" dirty="0"/>
              <a:t>β</a:t>
            </a:r>
            <a:r>
              <a:rPr lang="de-DE" dirty="0"/>
              <a:t>|</a:t>
            </a:r>
            <a:r>
              <a:rPr lang="de-DE" baseline="30000" dirty="0"/>
              <a:t>2</a:t>
            </a:r>
            <a:r>
              <a:rPr lang="el-GR" dirty="0"/>
              <a:t> </a:t>
            </a:r>
            <a:r>
              <a:rPr lang="de-DE" dirty="0"/>
              <a:t>= 1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Superposition: </a:t>
            </a:r>
            <a:r>
              <a:rPr lang="de-DE" dirty="0" err="1"/>
              <a:t>Qubit</a:t>
            </a:r>
            <a:r>
              <a:rPr lang="de-DE" dirty="0"/>
              <a:t> in Zuständen 0 und 1 gleichzeitig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l-GR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A567B0F-EA58-9E48-AC6F-2D2DA891A54F}"/>
                  </a:ext>
                </a:extLst>
              </p:cNvPr>
              <p:cNvSpPr txBox="1"/>
              <p:nvPr/>
            </p:nvSpPr>
            <p:spPr>
              <a:xfrm>
                <a:off x="7232694" y="2731437"/>
                <a:ext cx="552139" cy="697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sz="2400" dirty="0"/>
                                <m:t>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A567B0F-EA58-9E48-AC6F-2D2DA891A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94" y="2731437"/>
                <a:ext cx="552139" cy="697563"/>
              </a:xfrm>
              <a:prstGeom prst="rect">
                <a:avLst/>
              </a:prstGeom>
              <a:blipFill>
                <a:blip r:embed="rId3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89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A657-7D2D-3240-AADA-1FE5B4EF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Einhalten CBV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C4F59-875E-0B4B-BE40-37C95430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u="sng" dirty="0"/>
              <a:t>Bei Ausdrücken </a:t>
            </a:r>
            <a:r>
              <a:rPr lang="de-DE" sz="1800" u="sng" dirty="0">
                <a:latin typeface="Monaco" pitchFamily="2" charset="77"/>
              </a:rPr>
              <a:t>App Wert </a:t>
            </a:r>
            <a:r>
              <a:rPr lang="de-DE" sz="1800" u="sng" dirty="0" err="1">
                <a:latin typeface="Monaco" pitchFamily="2" charset="77"/>
              </a:rPr>
              <a:t>term</a:t>
            </a: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Ausdruck: </a:t>
            </a:r>
            <a:r>
              <a:rPr lang="de-DE" sz="1800" u="sng" dirty="0">
                <a:latin typeface="Monaco" pitchFamily="2" charset="77"/>
              </a:rPr>
              <a:t>App e1 e2</a:t>
            </a: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Keine Reduktion in </a:t>
            </a:r>
            <a:r>
              <a:rPr lang="de-DE" sz="24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Excl</a:t>
            </a:r>
            <a:endParaRPr lang="de-DE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Reduktion in !t-Suspension verboten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u="sng" dirty="0">
              <a:latin typeface="Monaco" pitchFamily="2" charset="77"/>
            </a:endParaRPr>
          </a:p>
          <a:p>
            <a:pPr marL="514350" indent="-514350">
              <a:buFont typeface="+mj-lt"/>
              <a:buAutoNum type="arabicPeriod"/>
            </a:pPr>
            <a:endParaRPr lang="de-DE" sz="1800" dirty="0">
              <a:latin typeface="Monaco" pitchFamily="2" charset="77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de-DE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8C00EC-01EB-CC42-965B-2EE411C3360B}"/>
              </a:ext>
            </a:extLst>
          </p:cNvPr>
          <p:cNvSpPr txBox="1"/>
          <p:nvPr/>
        </p:nvSpPr>
        <p:spPr>
          <a:xfrm>
            <a:off x="838200" y="2399190"/>
            <a:ext cx="996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(App(</a:t>
            </a:r>
            <a:r>
              <a:rPr lang="de-DE" b="1" dirty="0">
                <a:latin typeface="Monaco" pitchFamily="2" charset="77"/>
              </a:rPr>
              <a:t>Wert</a:t>
            </a:r>
            <a:r>
              <a:rPr lang="de-DE" dirty="0">
                <a:latin typeface="Monaco" pitchFamily="2" charset="77"/>
              </a:rPr>
              <a:t>) e2)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 </a:t>
            </a:r>
          </a:p>
          <a:p>
            <a:r>
              <a:rPr lang="de-DE" dirty="0">
                <a:latin typeface="Monaco" pitchFamily="2" charset="77"/>
              </a:rPr>
              <a:t>(e2',vars) &lt;- </a:t>
            </a:r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e2 </a:t>
            </a:r>
            <a:r>
              <a:rPr lang="de-DE" dirty="0" err="1">
                <a:latin typeface="Monaco" pitchFamily="2" charset="77"/>
              </a:rPr>
              <a:t>freshvars</a:t>
            </a:r>
            <a:endParaRPr lang="de-DE" dirty="0">
              <a:latin typeface="Monaco" pitchFamily="2" charset="77"/>
            </a:endParaRP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 ((App(</a:t>
            </a:r>
            <a:r>
              <a:rPr lang="de-DE" dirty="0" err="1">
                <a:latin typeface="Monaco" pitchFamily="2" charset="77"/>
              </a:rPr>
              <a:t>Excl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 e2'),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98264A-4B0A-5A41-8506-0C05537FB690}"/>
              </a:ext>
            </a:extLst>
          </p:cNvPr>
          <p:cNvSpPr txBox="1"/>
          <p:nvPr/>
        </p:nvSpPr>
        <p:spPr>
          <a:xfrm>
            <a:off x="838199" y="3631962"/>
            <a:ext cx="996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dirty="0">
                <a:latin typeface="Monaco" pitchFamily="2" charset="77"/>
              </a:rPr>
              <a:t>Var x - (Lambda v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 – (</a:t>
            </a:r>
            <a:r>
              <a:rPr lang="de-DE" dirty="0" err="1">
                <a:latin typeface="Monaco" pitchFamily="2" charset="77"/>
              </a:rPr>
              <a:t>Excl_Lambda</a:t>
            </a:r>
            <a:r>
              <a:rPr lang="de-DE" dirty="0">
                <a:latin typeface="Monaco" pitchFamily="2" charset="77"/>
              </a:rPr>
              <a:t> v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 – (</a:t>
            </a:r>
            <a:r>
              <a:rPr lang="de-DE" dirty="0" err="1">
                <a:latin typeface="Monaco" pitchFamily="2" charset="77"/>
              </a:rPr>
              <a:t>Excl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)) – Quantum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6B2ABE-1125-D04F-80F5-5CDAE2D7C7B9}"/>
              </a:ext>
            </a:extLst>
          </p:cNvPr>
          <p:cNvSpPr txBox="1"/>
          <p:nvPr/>
        </p:nvSpPr>
        <p:spPr>
          <a:xfrm>
            <a:off x="838198" y="4680161"/>
            <a:ext cx="996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(App e1 e2)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 --1</a:t>
            </a:r>
          </a:p>
          <a:p>
            <a:r>
              <a:rPr lang="de-DE" dirty="0">
                <a:latin typeface="Monaco" pitchFamily="2" charset="77"/>
              </a:rPr>
              <a:t>(e1',vars) &lt;- </a:t>
            </a:r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e1 </a:t>
            </a:r>
            <a:r>
              <a:rPr lang="de-DE" dirty="0" err="1">
                <a:latin typeface="Monaco" pitchFamily="2" charset="77"/>
              </a:rPr>
              <a:t>freshvars</a:t>
            </a:r>
            <a:endParaRPr lang="de-DE" dirty="0">
              <a:latin typeface="Monaco" pitchFamily="2" charset="77"/>
            </a:endParaRP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 ((App e1' e2), </a:t>
            </a:r>
            <a:r>
              <a:rPr lang="de-DE" dirty="0" err="1">
                <a:latin typeface="Monaco" pitchFamily="2" charset="77"/>
              </a:rPr>
              <a:t>vars</a:t>
            </a:r>
            <a:r>
              <a:rPr lang="de-DE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98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0E2AB-C820-C848-8F6A-998C7654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40D27-C21A-A543-81B9-7AE860C9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err="1"/>
              <a:t>Matching</a:t>
            </a:r>
            <a:r>
              <a:rPr lang="de-DE" u="sng" dirty="0"/>
              <a:t> auf Werte </a:t>
            </a:r>
          </a:p>
          <a:p>
            <a:r>
              <a:rPr lang="de-DE" dirty="0"/>
              <a:t>Wert allein: Rückgabe unveränderter Term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Term unverändert nach Ausführung von </a:t>
            </a:r>
            <a:r>
              <a:rPr lang="de-DE" sz="1800" dirty="0" err="1">
                <a:latin typeface="Monaco" pitchFamily="2" charset="77"/>
              </a:rPr>
              <a:t>newReduction</a:t>
            </a:r>
            <a:endParaRPr lang="de-DE" sz="1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dirty="0"/>
              <a:t>    -&gt; Abbruch Interpreter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9E6697-84F3-BE46-B72A-30629193C572}"/>
              </a:ext>
            </a:extLst>
          </p:cNvPr>
          <p:cNvSpPr txBox="1"/>
          <p:nvPr/>
        </p:nvSpPr>
        <p:spPr>
          <a:xfrm>
            <a:off x="838200" y="4928757"/>
            <a:ext cx="760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',</a:t>
            </a:r>
            <a:r>
              <a:rPr lang="de-DE" dirty="0" err="1">
                <a:latin typeface="Monaco" pitchFamily="2" charset="77"/>
              </a:rPr>
              <a:t>vars</a:t>
            </a:r>
            <a:r>
              <a:rPr lang="de-DE" dirty="0">
                <a:latin typeface="Monaco" pitchFamily="2" charset="77"/>
              </a:rPr>
              <a:t>) &lt;- </a:t>
            </a:r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freshvars</a:t>
            </a:r>
            <a:endParaRPr lang="de-DE" dirty="0">
              <a:latin typeface="Monaco" pitchFamily="2" charset="77"/>
            </a:endParaRPr>
          </a:p>
          <a:p>
            <a:r>
              <a:rPr lang="de-DE" dirty="0" err="1">
                <a:latin typeface="Monaco" pitchFamily="2" charset="77"/>
              </a:rPr>
              <a:t>if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 ==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' </a:t>
            </a:r>
            <a:r>
              <a:rPr lang="de-DE" dirty="0" err="1">
                <a:latin typeface="Monaco" pitchFamily="2" charset="77"/>
              </a:rPr>
              <a:t>then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e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else</a:t>
            </a:r>
            <a:r>
              <a:rPr lang="de-DE" dirty="0">
                <a:latin typeface="Monaco" pitchFamily="2" charset="77"/>
              </a:rPr>
              <a:t> ...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B17FAF-9DE0-E147-BCF9-7D18EE22CE37}"/>
              </a:ext>
            </a:extLst>
          </p:cNvPr>
          <p:cNvSpPr txBox="1"/>
          <p:nvPr/>
        </p:nvSpPr>
        <p:spPr>
          <a:xfrm>
            <a:off x="938349" y="2915526"/>
            <a:ext cx="760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newReduction</a:t>
            </a:r>
            <a:r>
              <a:rPr lang="de-DE" dirty="0">
                <a:latin typeface="Monaco" pitchFamily="2" charset="77"/>
              </a:rPr>
              <a:t> (</a:t>
            </a:r>
            <a:r>
              <a:rPr lang="de-DE" b="1" dirty="0">
                <a:latin typeface="Monaco" pitchFamily="2" charset="77"/>
              </a:rPr>
              <a:t>Wert</a:t>
            </a:r>
            <a:r>
              <a:rPr lang="de-DE" dirty="0">
                <a:latin typeface="Monaco" pitchFamily="2" charset="77"/>
              </a:rPr>
              <a:t>) 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 = do </a:t>
            </a:r>
          </a:p>
          <a:p>
            <a:r>
              <a:rPr lang="de-DE" dirty="0" err="1">
                <a:latin typeface="Monaco" pitchFamily="2" charset="77"/>
              </a:rPr>
              <a:t>return</a:t>
            </a:r>
            <a:r>
              <a:rPr lang="de-DE" dirty="0">
                <a:latin typeface="Monaco" pitchFamily="2" charset="77"/>
              </a:rPr>
              <a:t>((</a:t>
            </a:r>
            <a:r>
              <a:rPr lang="de-DE" b="1" dirty="0">
                <a:latin typeface="Monaco" pitchFamily="2" charset="77"/>
              </a:rPr>
              <a:t>Wert</a:t>
            </a:r>
            <a:r>
              <a:rPr lang="de-DE" dirty="0">
                <a:latin typeface="Monaco" pitchFamily="2" charset="77"/>
              </a:rPr>
              <a:t>),</a:t>
            </a:r>
            <a:r>
              <a:rPr lang="de-DE" dirty="0" err="1">
                <a:latin typeface="Monaco" pitchFamily="2" charset="77"/>
              </a:rPr>
              <a:t>freshvars</a:t>
            </a:r>
            <a:r>
              <a:rPr lang="de-DE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292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ECE9A-CE91-084A-B5EF-29E54BB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Historienfunktion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37FBB-293E-7141-A966-1BD7F460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bei jedem Durchlauf von </a:t>
            </a:r>
            <a:r>
              <a:rPr lang="de-DE" sz="2400" dirty="0" err="1"/>
              <a:t>newReduction</a:t>
            </a:r>
            <a:r>
              <a:rPr lang="de-DE" sz="2400" dirty="0"/>
              <a:t> anwenden:</a:t>
            </a:r>
          </a:p>
          <a:p>
            <a:endParaRPr lang="de-DE" sz="2400" dirty="0"/>
          </a:p>
          <a:p>
            <a:r>
              <a:rPr lang="de-DE" sz="2400" dirty="0"/>
              <a:t>Historie als Liste von </a:t>
            </a:r>
            <a:r>
              <a:rPr lang="de-DE" sz="1800" dirty="0" err="1">
                <a:latin typeface="Monaco" pitchFamily="2" charset="77"/>
              </a:rPr>
              <a:t>LExp</a:t>
            </a:r>
            <a:r>
              <a:rPr lang="de-DE" sz="1800" dirty="0">
                <a:latin typeface="Monaco" pitchFamily="2" charset="77"/>
              </a:rPr>
              <a:t> String </a:t>
            </a:r>
          </a:p>
          <a:p>
            <a:r>
              <a:rPr lang="de-DE" sz="1800" dirty="0">
                <a:latin typeface="Monaco" pitchFamily="2" charset="77"/>
              </a:rPr>
              <a:t>_ = </a:t>
            </a:r>
            <a:r>
              <a:rPr lang="de-DE" sz="1800" dirty="0" err="1">
                <a:latin typeface="Monaco" pitchFamily="2" charset="77"/>
              </a:rPr>
              <a:t>P_h</a:t>
            </a:r>
            <a:r>
              <a:rPr lang="de-DE" sz="1800" dirty="0">
                <a:latin typeface="Monaco" pitchFamily="2" charset="77"/>
              </a:rPr>
              <a:t>: 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Platzhalter für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Subterm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dirty="0" err="1"/>
              <a:t>newHistory</a:t>
            </a:r>
            <a:r>
              <a:rPr lang="de-DE" sz="2400" dirty="0"/>
              <a:t>: Gleiches Vorgehen wie bei </a:t>
            </a:r>
            <a:r>
              <a:rPr lang="de-DE" sz="1800" dirty="0" err="1">
                <a:latin typeface="Monaco" pitchFamily="2" charset="77"/>
              </a:rPr>
              <a:t>newReduction</a:t>
            </a:r>
            <a:r>
              <a:rPr lang="de-DE" sz="2400" dirty="0">
                <a:latin typeface="Monaco" pitchFamily="2" charset="77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Suche nach zu reduzierenden Term:</a:t>
            </a:r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20220A-996D-8841-AFD2-1FC5707224E6}"/>
              </a:ext>
            </a:extLst>
          </p:cNvPr>
          <p:cNvSpPr txBox="1"/>
          <p:nvPr/>
        </p:nvSpPr>
        <p:spPr>
          <a:xfrm>
            <a:off x="838200" y="2307750"/>
            <a:ext cx="99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aco" pitchFamily="2" charset="77"/>
              </a:rPr>
              <a:t>new_History</a:t>
            </a:r>
            <a:r>
              <a:rPr lang="de-DE" dirty="0">
                <a:latin typeface="Monaco" pitchFamily="2" charset="77"/>
              </a:rPr>
              <a:t>:: </a:t>
            </a:r>
            <a:r>
              <a:rPr lang="de-DE" dirty="0" err="1">
                <a:latin typeface="Monaco" pitchFamily="2" charset="77"/>
              </a:rPr>
              <a:t>LExp</a:t>
            </a:r>
            <a:r>
              <a:rPr lang="de-DE" dirty="0">
                <a:latin typeface="Monaco" pitchFamily="2" charset="77"/>
              </a:rPr>
              <a:t> String -&gt; </a:t>
            </a:r>
            <a:r>
              <a:rPr lang="de-DE" dirty="0" err="1">
                <a:latin typeface="Monaco" pitchFamily="2" charset="77"/>
              </a:rPr>
              <a:t>LExp</a:t>
            </a:r>
            <a:r>
              <a:rPr lang="de-DE" dirty="0">
                <a:latin typeface="Monaco" pitchFamily="2" charset="77"/>
              </a:rPr>
              <a:t> String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D535C8-0870-0647-B838-87B247D2286F}"/>
              </a:ext>
            </a:extLst>
          </p:cNvPr>
          <p:cNvSpPr txBox="1"/>
          <p:nvPr/>
        </p:nvSpPr>
        <p:spPr>
          <a:xfrm>
            <a:off x="143692" y="4468803"/>
            <a:ext cx="7759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Monaco" pitchFamily="2" charset="77"/>
              </a:rPr>
              <a:t>1.Fall</a:t>
            </a:r>
          </a:p>
          <a:p>
            <a:r>
              <a:rPr lang="de-DE" dirty="0" err="1">
                <a:latin typeface="Monaco" pitchFamily="2" charset="77"/>
              </a:rPr>
              <a:t>new_History</a:t>
            </a:r>
            <a:r>
              <a:rPr lang="de-DE" dirty="0">
                <a:latin typeface="Monaco" pitchFamily="2" charset="77"/>
              </a:rPr>
              <a:t>(App(</a:t>
            </a:r>
            <a:r>
              <a:rPr lang="de-DE" b="1" dirty="0">
                <a:latin typeface="Monaco" pitchFamily="2" charset="77"/>
              </a:rPr>
              <a:t>Wert</a:t>
            </a:r>
            <a:r>
              <a:rPr lang="de-DE" dirty="0">
                <a:latin typeface="Monaco" pitchFamily="2" charset="77"/>
              </a:rPr>
              <a:t>) e2) = </a:t>
            </a:r>
          </a:p>
          <a:p>
            <a:r>
              <a:rPr lang="de-DE" dirty="0" err="1">
                <a:latin typeface="Monaco" pitchFamily="2" charset="77"/>
              </a:rPr>
              <a:t>let</a:t>
            </a:r>
            <a:r>
              <a:rPr lang="de-DE" dirty="0">
                <a:latin typeface="Monaco" pitchFamily="2" charset="77"/>
              </a:rPr>
              <a:t> e2' = </a:t>
            </a:r>
            <a:r>
              <a:rPr lang="de-DE" dirty="0" err="1">
                <a:latin typeface="Monaco" pitchFamily="2" charset="77"/>
              </a:rPr>
              <a:t>new_History</a:t>
            </a:r>
            <a:r>
              <a:rPr lang="de-DE" dirty="0">
                <a:latin typeface="Monaco" pitchFamily="2" charset="77"/>
              </a:rPr>
              <a:t> e2</a:t>
            </a:r>
          </a:p>
          <a:p>
            <a:r>
              <a:rPr lang="de-DE" dirty="0">
                <a:latin typeface="Monaco" pitchFamily="2" charset="77"/>
              </a:rPr>
              <a:t>in(App(</a:t>
            </a:r>
            <a:r>
              <a:rPr lang="de-DE" dirty="0" err="1">
                <a:latin typeface="Monaco" pitchFamily="2" charset="77"/>
              </a:rPr>
              <a:t>P_h</a:t>
            </a:r>
            <a:r>
              <a:rPr lang="de-DE" dirty="0">
                <a:latin typeface="Monaco" pitchFamily="2" charset="77"/>
              </a:rPr>
              <a:t>) e2‘)</a:t>
            </a:r>
          </a:p>
          <a:p>
            <a:endParaRPr lang="de-DE" dirty="0">
              <a:latin typeface="Monaco" pitchFamily="2" charset="77"/>
            </a:endParaRPr>
          </a:p>
          <a:p>
            <a:r>
              <a:rPr lang="de-DE" u="sng" dirty="0">
                <a:latin typeface="Monaco" pitchFamily="2" charset="77"/>
              </a:rPr>
              <a:t>2.Fall</a:t>
            </a:r>
          </a:p>
          <a:p>
            <a:r>
              <a:rPr lang="de-DE" dirty="0" err="1">
                <a:latin typeface="Monaco" pitchFamily="2" charset="77"/>
              </a:rPr>
              <a:t>new_History</a:t>
            </a:r>
            <a:r>
              <a:rPr lang="de-DE" dirty="0">
                <a:latin typeface="Monaco" pitchFamily="2" charset="77"/>
              </a:rPr>
              <a:t> (App e1 e2) = (App (</a:t>
            </a:r>
            <a:r>
              <a:rPr lang="de-DE" dirty="0" err="1">
                <a:latin typeface="Monaco" pitchFamily="2" charset="77"/>
              </a:rPr>
              <a:t>new_History</a:t>
            </a:r>
            <a:r>
              <a:rPr lang="de-DE" dirty="0">
                <a:latin typeface="Monaco" pitchFamily="2" charset="77"/>
              </a:rPr>
              <a:t> e1) (</a:t>
            </a:r>
            <a:r>
              <a:rPr lang="de-DE" dirty="0" err="1">
                <a:latin typeface="Monaco" pitchFamily="2" charset="77"/>
              </a:rPr>
              <a:t>P_h</a:t>
            </a:r>
            <a:r>
              <a:rPr lang="de-DE" dirty="0">
                <a:latin typeface="Monaco" pitchFamily="2" charset="77"/>
              </a:rPr>
              <a:t>))</a:t>
            </a:r>
          </a:p>
          <a:p>
            <a:endParaRPr lang="de-DE" dirty="0">
              <a:latin typeface="Monaco" pitchFamily="2" charset="77"/>
            </a:endParaRPr>
          </a:p>
          <a:p>
            <a:endParaRPr lang="de-DE" dirty="0">
              <a:latin typeface="Monaco" pitchFamily="2" charset="77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725D9A-392D-8449-81B3-75ABC81C298B}"/>
              </a:ext>
            </a:extLst>
          </p:cNvPr>
          <p:cNvSpPr txBox="1"/>
          <p:nvPr/>
        </p:nvSpPr>
        <p:spPr>
          <a:xfrm>
            <a:off x="7733211" y="4468803"/>
            <a:ext cx="379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Monaco" pitchFamily="2" charset="77"/>
              </a:rPr>
              <a:t>3.Fall</a:t>
            </a:r>
          </a:p>
          <a:p>
            <a:r>
              <a:rPr lang="de-DE" dirty="0" err="1">
                <a:latin typeface="Monaco" pitchFamily="2" charset="77"/>
              </a:rPr>
              <a:t>newHistory</a:t>
            </a:r>
            <a:r>
              <a:rPr lang="de-DE" dirty="0">
                <a:latin typeface="Monaco" pitchFamily="2" charset="77"/>
              </a:rPr>
              <a:t> Wert = (</a:t>
            </a:r>
            <a:r>
              <a:rPr lang="de-DE" dirty="0" err="1">
                <a:latin typeface="Monaco" pitchFamily="2" charset="77"/>
              </a:rPr>
              <a:t>P_h</a:t>
            </a:r>
            <a:r>
              <a:rPr lang="de-DE" dirty="0">
                <a:latin typeface="Monaco" pitchFamily="2" charset="77"/>
              </a:rPr>
              <a:t>) </a:t>
            </a:r>
          </a:p>
          <a:p>
            <a:r>
              <a:rPr lang="de-DE" dirty="0">
                <a:latin typeface="Monaco" pitchFamily="2" charset="77"/>
              </a:rPr>
              <a:t>-&gt;Terminierung</a:t>
            </a:r>
          </a:p>
          <a:p>
            <a:endParaRPr lang="de-DE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0552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5432D-63AF-5244-B131-1E37C6E7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Setzen der Platzhalter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788CB-533E-4349-9F7F-F9929020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8"/>
            <a:ext cx="10515600" cy="561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In zu reduzierenden Lambdas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>
                <a:latin typeface="Monaco" pitchFamily="2" charset="77"/>
              </a:rPr>
              <a:t>Excl_Lambda</a:t>
            </a:r>
            <a:r>
              <a:rPr lang="de-DE" sz="1800" b="1" dirty="0">
                <a:latin typeface="Monaco" pitchFamily="2" charset="77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Monaco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Monaco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Monaco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>
                <a:latin typeface="Monaco" pitchFamily="2" charset="77"/>
              </a:rPr>
              <a:t>Lambda: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Monaco" pitchFamily="2" charset="77"/>
            </a:endParaRPr>
          </a:p>
          <a:p>
            <a:pPr marL="0" indent="0">
              <a:buNone/>
            </a:pPr>
            <a:endParaRPr lang="de-DE" sz="18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u="sng" dirty="0" err="1"/>
              <a:t>lambda_History</a:t>
            </a:r>
            <a:endParaRPr lang="de-DE" u="sng" dirty="0"/>
          </a:p>
          <a:p>
            <a:pPr marL="0" indent="0">
              <a:buNone/>
            </a:pPr>
            <a:r>
              <a:rPr lang="de-DE" sz="1800" u="sng" dirty="0"/>
              <a:t>Platzhalter innerhalb Abstraktionen</a:t>
            </a: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r>
              <a:rPr lang="de-DE" sz="1800" dirty="0"/>
              <a:t>Sonst </a:t>
            </a:r>
            <a:r>
              <a:rPr lang="de-DE" sz="1800" dirty="0" err="1"/>
              <a:t>P_h</a:t>
            </a:r>
            <a:r>
              <a:rPr lang="de-DE" sz="1800" dirty="0"/>
              <a:t> -&gt; Suche </a:t>
            </a:r>
            <a:r>
              <a:rPr lang="de-DE" sz="1800" dirty="0" err="1"/>
              <a:t>Excl</a:t>
            </a:r>
            <a:r>
              <a:rPr lang="de-DE" sz="1800" dirty="0"/>
              <a:t>(</a:t>
            </a:r>
            <a:r>
              <a:rPr lang="de-DE" sz="1800" dirty="0" err="1"/>
              <a:t>e</a:t>
            </a:r>
            <a:r>
              <a:rPr lang="de-DE" sz="1800" dirty="0"/>
              <a:t>) – gebundene </a:t>
            </a:r>
            <a:r>
              <a:rPr lang="de-DE" sz="1800" dirty="0" err="1"/>
              <a:t>vars</a:t>
            </a:r>
            <a:endParaRPr lang="de-DE" sz="18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800" b="1" dirty="0">
              <a:latin typeface="Monaco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Monaco" pitchFamily="2" charset="77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7836BC-90EE-6F4D-8B12-D009EAA56F2E}"/>
              </a:ext>
            </a:extLst>
          </p:cNvPr>
          <p:cNvSpPr txBox="1"/>
          <p:nvPr/>
        </p:nvSpPr>
        <p:spPr>
          <a:xfrm>
            <a:off x="838199" y="2342830"/>
            <a:ext cx="99647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new_History</a:t>
            </a:r>
            <a:r>
              <a:rPr lang="de-DE" sz="1600" dirty="0">
                <a:latin typeface="Monaco" pitchFamily="2" charset="77"/>
              </a:rPr>
              <a:t> (App(</a:t>
            </a:r>
            <a:r>
              <a:rPr lang="de-DE" sz="1600" dirty="0" err="1">
                <a:latin typeface="Monaco" pitchFamily="2" charset="77"/>
              </a:rPr>
              <a:t>Excl_Lambda</a:t>
            </a:r>
            <a:r>
              <a:rPr lang="de-DE" sz="1600" dirty="0">
                <a:latin typeface="Monaco" pitchFamily="2" charset="77"/>
              </a:rPr>
              <a:t> v1 e1)(</a:t>
            </a:r>
            <a:r>
              <a:rPr lang="de-DE" sz="1600" dirty="0" err="1">
                <a:latin typeface="Monaco" pitchFamily="2" charset="77"/>
              </a:rPr>
              <a:t>Excl</a:t>
            </a:r>
            <a:r>
              <a:rPr lang="de-DE" sz="1600" dirty="0">
                <a:latin typeface="Monaco" pitchFamily="2" charset="77"/>
              </a:rPr>
              <a:t>(e2)))</a:t>
            </a:r>
          </a:p>
          <a:p>
            <a:r>
              <a:rPr lang="de-DE" sz="1600" dirty="0">
                <a:latin typeface="Monaco" pitchFamily="2" charset="77"/>
              </a:rPr>
              <a:t>|</a:t>
            </a:r>
            <a:r>
              <a:rPr lang="de-DE" sz="1600" dirty="0" err="1">
                <a:latin typeface="Monaco" pitchFamily="2" charset="77"/>
              </a:rPr>
              <a:t>checkfree</a:t>
            </a:r>
            <a:r>
              <a:rPr lang="de-DE" sz="1600" dirty="0">
                <a:latin typeface="Monaco" pitchFamily="2" charset="77"/>
              </a:rPr>
              <a:t> e1 v1 = (App(</a:t>
            </a:r>
            <a:r>
              <a:rPr lang="de-DE" sz="1600" dirty="0" err="1">
                <a:latin typeface="Monaco" pitchFamily="2" charset="77"/>
              </a:rPr>
              <a:t>Excl_Lambda</a:t>
            </a:r>
            <a:r>
              <a:rPr lang="de-DE" sz="1600" dirty="0">
                <a:latin typeface="Monaco" pitchFamily="2" charset="77"/>
              </a:rPr>
              <a:t> v1 (</a:t>
            </a:r>
            <a:r>
              <a:rPr lang="de-DE" sz="1600" dirty="0" err="1">
                <a:latin typeface="Monaco" pitchFamily="2" charset="77"/>
              </a:rPr>
              <a:t>lambda_History</a:t>
            </a:r>
            <a:r>
              <a:rPr lang="de-DE" sz="1600" dirty="0">
                <a:latin typeface="Monaco" pitchFamily="2" charset="77"/>
              </a:rPr>
              <a:t> e1 v1))(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))</a:t>
            </a:r>
          </a:p>
          <a:p>
            <a:r>
              <a:rPr lang="de-DE" sz="1600" dirty="0">
                <a:latin typeface="Monaco" pitchFamily="2" charset="77"/>
              </a:rPr>
              <a:t>|</a:t>
            </a:r>
            <a:r>
              <a:rPr lang="de-DE" sz="1600" dirty="0" err="1">
                <a:latin typeface="Monaco" pitchFamily="2" charset="77"/>
              </a:rPr>
              <a:t>otherwise</a:t>
            </a:r>
            <a:r>
              <a:rPr lang="de-DE" sz="1600" dirty="0">
                <a:latin typeface="Monaco" pitchFamily="2" charset="77"/>
              </a:rPr>
              <a:t> = (App (</a:t>
            </a:r>
            <a:r>
              <a:rPr lang="de-DE" sz="1600" dirty="0" err="1">
                <a:latin typeface="Monaco" pitchFamily="2" charset="77"/>
              </a:rPr>
              <a:t>Excl_Lambda</a:t>
            </a:r>
            <a:r>
              <a:rPr lang="de-DE" sz="1600" dirty="0">
                <a:latin typeface="Monaco" pitchFamily="2" charset="77"/>
              </a:rPr>
              <a:t> v1 (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))(</a:t>
            </a:r>
            <a:r>
              <a:rPr lang="de-DE" sz="1600" dirty="0" err="1">
                <a:latin typeface="Monaco" pitchFamily="2" charset="77"/>
              </a:rPr>
              <a:t>Excl</a:t>
            </a:r>
            <a:r>
              <a:rPr lang="de-DE" sz="1600" dirty="0">
                <a:latin typeface="Monaco" pitchFamily="2" charset="77"/>
              </a:rPr>
              <a:t>(e2)))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97EA6D-0555-F04F-B472-27560DCBAAA8}"/>
              </a:ext>
            </a:extLst>
          </p:cNvPr>
          <p:cNvSpPr txBox="1"/>
          <p:nvPr/>
        </p:nvSpPr>
        <p:spPr>
          <a:xfrm>
            <a:off x="838198" y="3653397"/>
            <a:ext cx="99647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new_History</a:t>
            </a:r>
            <a:r>
              <a:rPr lang="de-DE" sz="1600" dirty="0">
                <a:latin typeface="Monaco" pitchFamily="2" charset="77"/>
              </a:rPr>
              <a:t> (App (Lambda v1 e1) (</a:t>
            </a:r>
            <a:r>
              <a:rPr lang="de-DE" sz="1600" b="1" dirty="0">
                <a:latin typeface="Monaco" pitchFamily="2" charset="77"/>
              </a:rPr>
              <a:t>Wert</a:t>
            </a:r>
            <a:r>
              <a:rPr lang="de-DE" sz="1600" dirty="0">
                <a:latin typeface="Monaco" pitchFamily="2" charset="77"/>
              </a:rPr>
              <a:t>)) </a:t>
            </a:r>
          </a:p>
          <a:p>
            <a:r>
              <a:rPr lang="de-DE" sz="1600" dirty="0">
                <a:latin typeface="Monaco" pitchFamily="2" charset="77"/>
              </a:rPr>
              <a:t>|</a:t>
            </a:r>
            <a:r>
              <a:rPr lang="de-DE" sz="1600" dirty="0" err="1">
                <a:latin typeface="Monaco" pitchFamily="2" charset="77"/>
              </a:rPr>
              <a:t>checkfree</a:t>
            </a:r>
            <a:r>
              <a:rPr lang="de-DE" sz="1600" dirty="0">
                <a:latin typeface="Monaco" pitchFamily="2" charset="77"/>
              </a:rPr>
              <a:t> e1 v1 = (App(Lambda v1 (</a:t>
            </a:r>
            <a:r>
              <a:rPr lang="de-DE" sz="1600" dirty="0" err="1">
                <a:latin typeface="Monaco" pitchFamily="2" charset="77"/>
              </a:rPr>
              <a:t>lambda_History</a:t>
            </a:r>
            <a:r>
              <a:rPr lang="de-DE" sz="1600" dirty="0">
                <a:latin typeface="Monaco" pitchFamily="2" charset="77"/>
              </a:rPr>
              <a:t> e1 v1))(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))</a:t>
            </a:r>
          </a:p>
          <a:p>
            <a:r>
              <a:rPr lang="de-DE" sz="1600" dirty="0">
                <a:latin typeface="Monaco" pitchFamily="2" charset="77"/>
              </a:rPr>
              <a:t>|</a:t>
            </a:r>
            <a:r>
              <a:rPr lang="de-DE" sz="1600" dirty="0" err="1">
                <a:latin typeface="Monaco" pitchFamily="2" charset="77"/>
              </a:rPr>
              <a:t>otherwise</a:t>
            </a:r>
            <a:r>
              <a:rPr lang="de-DE" sz="1600" dirty="0">
                <a:latin typeface="Monaco" pitchFamily="2" charset="77"/>
              </a:rPr>
              <a:t> = (App(Lambda v1 (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))(</a:t>
            </a:r>
            <a:r>
              <a:rPr lang="de-DE" sz="1600" b="1" dirty="0">
                <a:latin typeface="Monaco" pitchFamily="2" charset="77"/>
              </a:rPr>
              <a:t>Wert</a:t>
            </a:r>
            <a:r>
              <a:rPr lang="de-DE" sz="1600" dirty="0">
                <a:latin typeface="Monaco" pitchFamily="2" charset="77"/>
              </a:rPr>
              <a:t>))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C0B3A-C4D8-9743-9520-ABE360F215CB}"/>
              </a:ext>
            </a:extLst>
          </p:cNvPr>
          <p:cNvSpPr txBox="1"/>
          <p:nvPr/>
        </p:nvSpPr>
        <p:spPr>
          <a:xfrm>
            <a:off x="838197" y="5255698"/>
            <a:ext cx="9964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new_History</a:t>
            </a:r>
            <a:r>
              <a:rPr lang="de-DE" sz="1600" dirty="0">
                <a:latin typeface="Monaco" pitchFamily="2" charset="77"/>
              </a:rPr>
              <a:t> (App (Lambda v1 e1) (</a:t>
            </a:r>
            <a:r>
              <a:rPr lang="de-DE" sz="1600" b="1" dirty="0">
                <a:latin typeface="Monaco" pitchFamily="2" charset="77"/>
              </a:rPr>
              <a:t>Wert</a:t>
            </a:r>
            <a:r>
              <a:rPr lang="de-DE" sz="1600" dirty="0">
                <a:latin typeface="Monaco" pitchFamily="2" charset="77"/>
              </a:rPr>
              <a:t>)) </a:t>
            </a:r>
          </a:p>
          <a:p>
            <a:r>
              <a:rPr lang="de-DE" sz="1600" dirty="0">
                <a:latin typeface="Monaco" pitchFamily="2" charset="77"/>
              </a:rPr>
              <a:t>|</a:t>
            </a:r>
            <a:r>
              <a:rPr lang="de-DE" sz="1600" dirty="0" err="1">
                <a:latin typeface="Monaco" pitchFamily="2" charset="77"/>
              </a:rPr>
              <a:t>checkfree</a:t>
            </a:r>
            <a:r>
              <a:rPr lang="de-DE" sz="1600" dirty="0">
                <a:latin typeface="Monaco" pitchFamily="2" charset="77"/>
              </a:rPr>
              <a:t> e1 v1 = (App(Lambda v1 (</a:t>
            </a:r>
            <a:r>
              <a:rPr lang="de-DE" sz="1600" dirty="0" err="1">
                <a:latin typeface="Monaco" pitchFamily="2" charset="77"/>
              </a:rPr>
              <a:t>lambda_History</a:t>
            </a:r>
            <a:r>
              <a:rPr lang="de-DE" sz="1600" dirty="0">
                <a:latin typeface="Monaco" pitchFamily="2" charset="77"/>
              </a:rPr>
              <a:t> e1 v1))(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))</a:t>
            </a:r>
          </a:p>
          <a:p>
            <a:r>
              <a:rPr lang="de-DE" sz="1600" dirty="0">
                <a:latin typeface="Monaco" pitchFamily="2" charset="77"/>
              </a:rPr>
              <a:t>|</a:t>
            </a:r>
            <a:r>
              <a:rPr lang="de-DE" sz="1600" dirty="0" err="1">
                <a:latin typeface="Monaco" pitchFamily="2" charset="77"/>
              </a:rPr>
              <a:t>otherwise</a:t>
            </a:r>
            <a:r>
              <a:rPr lang="de-DE" sz="1600" dirty="0">
                <a:latin typeface="Monaco" pitchFamily="2" charset="77"/>
              </a:rPr>
              <a:t> = (App(Lambda v1 (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))(</a:t>
            </a:r>
            <a:r>
              <a:rPr lang="de-DE" sz="1600" b="1" dirty="0">
                <a:latin typeface="Monaco" pitchFamily="2" charset="77"/>
              </a:rPr>
              <a:t>Wert</a:t>
            </a:r>
            <a:r>
              <a:rPr lang="de-DE" sz="1600" dirty="0">
                <a:latin typeface="Monaco" pitchFamily="2" charset="77"/>
              </a:rPr>
              <a:t>))</a:t>
            </a:r>
          </a:p>
          <a:p>
            <a:endParaRPr lang="de-DE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47617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4930E-CDB2-6E49-9C6D-E6CDF63F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Wohlgeformte Terme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B9BAF-D23C-B14B-97E8-F23EDC92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Hauptfunktion:</a:t>
            </a:r>
          </a:p>
          <a:p>
            <a:pPr marL="0" indent="0">
              <a:buNone/>
            </a:pPr>
            <a:r>
              <a:rPr lang="de-DE" u="sng" dirty="0"/>
              <a:t>Kontrolle:</a:t>
            </a:r>
            <a:endParaRPr lang="de-DE" sz="1400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B425DC-798C-E645-8114-E47C3FBFB211}"/>
              </a:ext>
            </a:extLst>
          </p:cNvPr>
          <p:cNvSpPr txBox="1"/>
          <p:nvPr/>
        </p:nvSpPr>
        <p:spPr>
          <a:xfrm>
            <a:off x="3267891" y="1928928"/>
            <a:ext cx="996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:: 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 -&gt; [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String] -&gt; [String] -&gt; </a:t>
            </a:r>
            <a:r>
              <a:rPr lang="de-DE" sz="1600" dirty="0" err="1">
                <a:latin typeface="Monaco" pitchFamily="2" charset="77"/>
              </a:rPr>
              <a:t>Bool</a:t>
            </a:r>
            <a:endParaRPr lang="de-DE" sz="1600" dirty="0">
              <a:latin typeface="Monaco" pitchFamily="2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BE21CE-DE8E-DD46-A5CC-CDA44DBE5EFC}"/>
              </a:ext>
            </a:extLst>
          </p:cNvPr>
          <p:cNvSpPr txBox="1"/>
          <p:nvPr/>
        </p:nvSpPr>
        <p:spPr>
          <a:xfrm>
            <a:off x="838200" y="2760207"/>
            <a:ext cx="12424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Monaco" pitchFamily="2" charset="77"/>
              </a:rPr>
              <a:t>Werte: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b="1" dirty="0">
                <a:latin typeface="Monaco" pitchFamily="2" charset="77"/>
              </a:rPr>
              <a:t>(Werte)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=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‘ (</a:t>
            </a:r>
            <a:r>
              <a:rPr lang="de-DE" sz="1600" b="1" dirty="0">
                <a:latin typeface="Monaco" pitchFamily="2" charset="77"/>
              </a:rPr>
              <a:t>Werte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endParaRPr lang="de-DE" sz="1600" dirty="0">
              <a:latin typeface="Monaco" pitchFamily="2" charset="77"/>
            </a:endParaRPr>
          </a:p>
          <a:p>
            <a:endParaRPr lang="de-DE" sz="1600" dirty="0">
              <a:latin typeface="Monaco" pitchFamily="2" charset="77"/>
            </a:endParaRPr>
          </a:p>
          <a:p>
            <a:r>
              <a:rPr lang="de-DE" sz="1600" b="1" dirty="0">
                <a:latin typeface="Monaco" pitchFamily="2" charset="77"/>
              </a:rPr>
              <a:t>(App e1 e2 ):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b="1" dirty="0">
                <a:latin typeface="Monaco" pitchFamily="2" charset="77"/>
              </a:rPr>
              <a:t>(App e1 e2)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=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b="1" dirty="0">
                <a:latin typeface="Monaco" pitchFamily="2" charset="77"/>
              </a:rPr>
              <a:t>e1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</a:t>
            </a:r>
          </a:p>
          <a:p>
            <a:r>
              <a:rPr lang="de-DE" sz="1600" dirty="0">
                <a:latin typeface="Monaco" pitchFamily="2" charset="77"/>
              </a:rPr>
              <a:t>&amp;&amp;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b="1" dirty="0">
                <a:latin typeface="Monaco" pitchFamily="2" charset="77"/>
              </a:rPr>
              <a:t>e2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</a:t>
            </a:r>
          </a:p>
          <a:p>
            <a:endParaRPr lang="de-DE" sz="1600" dirty="0">
              <a:latin typeface="Monaco" pitchFamily="2" charset="77"/>
            </a:endParaRPr>
          </a:p>
          <a:p>
            <a:r>
              <a:rPr lang="de-DE" sz="1600" dirty="0"/>
              <a:t>(Konstanten immer </a:t>
            </a:r>
            <a:r>
              <a:rPr lang="de-DE" sz="1600" b="1" dirty="0"/>
              <a:t>True</a:t>
            </a:r>
            <a:r>
              <a:rPr lang="de-DE" sz="1600" dirty="0"/>
              <a:t>)</a:t>
            </a:r>
            <a:endParaRPr lang="de-DE" sz="1600" dirty="0">
              <a:latin typeface="Monaco" pitchFamily="2" charset="77"/>
            </a:endParaRPr>
          </a:p>
          <a:p>
            <a:endParaRPr lang="de-DE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3599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855E8-444E-2B4B-AD68-534C3E72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Regelabfrage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7DA6F-17F0-AE4E-9085-B27534AA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0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:: 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 -&gt; [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String] -&gt; [String] -&gt; </a:t>
            </a:r>
            <a:r>
              <a:rPr lang="de-DE" sz="1600" dirty="0" err="1">
                <a:latin typeface="Monaco" pitchFamily="2" charset="77"/>
              </a:rPr>
              <a:t>Bool</a:t>
            </a:r>
            <a:endParaRPr lang="de-DE" sz="1600" dirty="0">
              <a:latin typeface="Monaco" pitchFamily="2" charset="77"/>
            </a:endParaRPr>
          </a:p>
          <a:p>
            <a:r>
              <a:rPr lang="de-DE" sz="2400" dirty="0"/>
              <a:t>Term – Kontext – Liste frischer Namen für </a:t>
            </a:r>
            <a:r>
              <a:rPr lang="de-DE" sz="2400" i="1" dirty="0" err="1"/>
              <a:t>Contraction</a:t>
            </a:r>
            <a:endParaRPr lang="de-DE" sz="2400" i="1" dirty="0"/>
          </a:p>
          <a:p>
            <a:r>
              <a:rPr lang="de-DE" sz="2400" dirty="0"/>
              <a:t>Regeln nichtdeterministisch</a:t>
            </a:r>
          </a:p>
          <a:p>
            <a:pPr marL="0" indent="0">
              <a:buNone/>
            </a:pPr>
            <a:r>
              <a:rPr lang="de-DE" sz="2400" dirty="0"/>
              <a:t> –&gt; wohlgeformte Terme bei falscher Regelanwendung </a:t>
            </a:r>
          </a:p>
          <a:p>
            <a:r>
              <a:rPr lang="de-DE" sz="2400" u="sng" dirty="0"/>
              <a:t>Reihenfolge der Abfrage: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 err="1"/>
              <a:t>Contraction</a:t>
            </a:r>
            <a:r>
              <a:rPr lang="de-DE" sz="2000" i="1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 err="1"/>
              <a:t>Const</a:t>
            </a:r>
            <a:r>
              <a:rPr lang="de-DE" sz="2000" i="1" dirty="0"/>
              <a:t> – </a:t>
            </a:r>
            <a:r>
              <a:rPr lang="de-DE" sz="2000" dirty="0"/>
              <a:t>Unterabfragen:</a:t>
            </a:r>
            <a:r>
              <a:rPr lang="de-DE" sz="2000" i="1" dirty="0"/>
              <a:t> </a:t>
            </a:r>
            <a:r>
              <a:rPr lang="de-DE" sz="2000" i="1" dirty="0" err="1"/>
              <a:t>Weakening</a:t>
            </a:r>
            <a:endParaRPr lang="de-DE" sz="2000" i="1" dirty="0"/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 err="1"/>
              <a:t>Id</a:t>
            </a:r>
            <a:r>
              <a:rPr lang="de-DE" sz="2000" i="1" dirty="0"/>
              <a:t> – </a:t>
            </a:r>
            <a:r>
              <a:rPr lang="de-DE" sz="2000" dirty="0"/>
              <a:t>Unterabfragen: </a:t>
            </a:r>
            <a:r>
              <a:rPr lang="de-DE" sz="2000" i="1" dirty="0" err="1"/>
              <a:t>Dereliction</a:t>
            </a:r>
            <a:r>
              <a:rPr lang="de-DE" sz="2000" dirty="0"/>
              <a:t> – </a:t>
            </a:r>
            <a:r>
              <a:rPr lang="de-DE" sz="2000" i="1" dirty="0" err="1"/>
              <a:t>Weakening</a:t>
            </a:r>
            <a:r>
              <a:rPr lang="de-DE" sz="2000" dirty="0"/>
              <a:t> </a:t>
            </a:r>
            <a:endParaRPr lang="de-DE" sz="2000" i="1" dirty="0"/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/>
              <a:t>-</a:t>
            </a:r>
            <a:r>
              <a:rPr lang="de-DE" sz="2000" i="1" dirty="0" err="1"/>
              <a:t>oI</a:t>
            </a:r>
            <a:r>
              <a:rPr lang="de-DE" sz="2000" i="1" dirty="0"/>
              <a:t> – </a:t>
            </a:r>
            <a:r>
              <a:rPr lang="de-DE" sz="2000" dirty="0"/>
              <a:t>füllen</a:t>
            </a:r>
            <a:r>
              <a:rPr lang="de-DE" sz="2000" i="1" dirty="0"/>
              <a:t> </a:t>
            </a:r>
            <a:r>
              <a:rPr lang="de-DE" sz="2000" dirty="0"/>
              <a:t>Kontext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/>
              <a:t>-&gt;I - </a:t>
            </a:r>
            <a:r>
              <a:rPr lang="de-DE" sz="2000" dirty="0"/>
              <a:t>füllen</a:t>
            </a:r>
            <a:r>
              <a:rPr lang="de-DE" sz="2000" i="1" dirty="0"/>
              <a:t> </a:t>
            </a:r>
            <a:r>
              <a:rPr lang="de-DE" sz="2000" dirty="0"/>
              <a:t>Kontext</a:t>
            </a:r>
            <a:endParaRPr lang="de-DE" sz="2000" i="1" dirty="0"/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 err="1"/>
              <a:t>Pomotion</a:t>
            </a:r>
            <a:endParaRPr lang="de-DE" sz="2000" i="1" dirty="0"/>
          </a:p>
          <a:p>
            <a:pPr marL="914400" lvl="1" indent="-457200">
              <a:buFont typeface="+mj-lt"/>
              <a:buAutoNum type="arabicPeriod"/>
            </a:pPr>
            <a:r>
              <a:rPr lang="de-DE" sz="2000" i="1" dirty="0"/>
              <a:t>-</a:t>
            </a:r>
            <a:r>
              <a:rPr lang="de-DE" sz="2000" i="1" dirty="0" err="1"/>
              <a:t>oE</a:t>
            </a:r>
            <a:endParaRPr lang="de-DE" i="1" dirty="0"/>
          </a:p>
          <a:p>
            <a:pPr marL="914400" lvl="1" indent="-457200">
              <a:buFont typeface="+mj-lt"/>
              <a:buAutoNum type="arabicPeriod"/>
            </a:pPr>
            <a:endParaRPr lang="de-DE" sz="1600" i="1" dirty="0"/>
          </a:p>
          <a:p>
            <a:pPr lvl="1">
              <a:buFont typeface="Courier New" panose="02070309020205020404" pitchFamily="49" charset="0"/>
              <a:buChar char="o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86929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4FD3B-F4A8-514C-A8FE-9EB589FC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5CF02-A579-CA4C-96D1-9653D875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Bedingung </a:t>
            </a:r>
            <a:r>
              <a:rPr lang="de-DE" u="sng" dirty="0" err="1"/>
              <a:t>matchen</a:t>
            </a:r>
            <a:r>
              <a:rPr lang="de-DE" u="sng" dirty="0"/>
              <a:t>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sz="1600" dirty="0" err="1">
                <a:latin typeface="Monaco" pitchFamily="2" charset="77"/>
              </a:rPr>
              <a:t>check_contraction</a:t>
            </a:r>
            <a:r>
              <a:rPr lang="de-DE" sz="1600" dirty="0">
                <a:latin typeface="Monaco" pitchFamily="2" charset="77"/>
              </a:rPr>
              <a:t>: </a:t>
            </a:r>
            <a:r>
              <a:rPr lang="de-DE" sz="1800" dirty="0"/>
              <a:t>Testet nach vorkommen der Variablen im Kontext</a:t>
            </a:r>
            <a:endParaRPr lang="de-DE" dirty="0"/>
          </a:p>
          <a:p>
            <a:pPr marL="0" indent="0">
              <a:buNone/>
            </a:pPr>
            <a:r>
              <a:rPr lang="de-DE" sz="1800" dirty="0"/>
              <a:t>-&gt; Variable mind. &gt;2 vorkommen</a:t>
            </a:r>
          </a:p>
          <a:p>
            <a:pPr marL="0" indent="0">
              <a:buNone/>
            </a:pPr>
            <a:r>
              <a:rPr lang="de-DE" u="sng" dirty="0"/>
              <a:t>Anwendung: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r>
              <a:rPr lang="de-DE" sz="1600" dirty="0" err="1">
                <a:latin typeface="Monaco" pitchFamily="2" charset="77"/>
              </a:rPr>
              <a:t>get_contraction_var</a:t>
            </a:r>
            <a:r>
              <a:rPr lang="de-DE" sz="1600" dirty="0">
                <a:latin typeface="Monaco" pitchFamily="2" charset="77"/>
              </a:rPr>
              <a:t>: </a:t>
            </a:r>
            <a:r>
              <a:rPr lang="de-DE" sz="1800" dirty="0"/>
              <a:t>Rückgabe einer Variable für Umbenennung  </a:t>
            </a:r>
          </a:p>
          <a:p>
            <a:r>
              <a:rPr lang="de-DE" sz="1600" dirty="0" err="1">
                <a:latin typeface="Monaco" pitchFamily="2" charset="77"/>
              </a:rPr>
              <a:t>contraction</a:t>
            </a:r>
            <a:r>
              <a:rPr lang="de-DE" sz="2400" dirty="0"/>
              <a:t>:  </a:t>
            </a:r>
            <a:r>
              <a:rPr lang="de-DE" sz="1800" dirty="0"/>
              <a:t>Ausführung </a:t>
            </a:r>
            <a:r>
              <a:rPr lang="de-DE" sz="1800" dirty="0" err="1"/>
              <a:t>Umbennenung</a:t>
            </a:r>
            <a:r>
              <a:rPr lang="de-DE" sz="1800" dirty="0"/>
              <a:t> – Analog zu einer </a:t>
            </a:r>
            <a:r>
              <a:rPr lang="de-DE" sz="1600" dirty="0" err="1">
                <a:latin typeface="Monaco" pitchFamily="2" charset="77"/>
              </a:rPr>
              <a:t>rename</a:t>
            </a:r>
            <a:r>
              <a:rPr lang="de-DE" sz="1800" dirty="0"/>
              <a:t> Funktion von Ausdrücken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CC1B1B-E25B-CA4F-92C1-D0C1E04FA816}"/>
              </a:ext>
            </a:extLst>
          </p:cNvPr>
          <p:cNvSpPr txBox="1"/>
          <p:nvPr/>
        </p:nvSpPr>
        <p:spPr>
          <a:xfrm>
            <a:off x="4537166" y="1713971"/>
            <a:ext cx="9964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endParaRPr lang="de-DE" sz="1600" dirty="0">
              <a:latin typeface="Monaco" pitchFamily="2" charset="77"/>
            </a:endParaRPr>
          </a:p>
          <a:p>
            <a:r>
              <a:rPr lang="de-DE" sz="1600" dirty="0">
                <a:latin typeface="Monaco" pitchFamily="2" charset="77"/>
              </a:rPr>
              <a:t>| (</a:t>
            </a:r>
            <a:r>
              <a:rPr lang="de-DE" sz="1600" b="1" dirty="0" err="1">
                <a:highlight>
                  <a:srgbClr val="FF0000"/>
                </a:highlight>
                <a:latin typeface="Monaco" pitchFamily="2" charset="77"/>
              </a:rPr>
              <a:t>check_contraction</a:t>
            </a:r>
            <a:r>
              <a:rPr lang="de-DE" sz="1600" b="1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) =</a:t>
            </a:r>
          </a:p>
          <a:p>
            <a:r>
              <a:rPr lang="de-DE" sz="1600" dirty="0">
                <a:latin typeface="Monaco" pitchFamily="2" charset="77"/>
              </a:rPr>
              <a:t> 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F5834C-CDAC-B04D-9ADA-1E74E7D4B680}"/>
              </a:ext>
            </a:extLst>
          </p:cNvPr>
          <p:cNvSpPr txBox="1"/>
          <p:nvPr/>
        </p:nvSpPr>
        <p:spPr>
          <a:xfrm>
            <a:off x="4537165" y="3759035"/>
            <a:ext cx="99647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let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</a:t>
            </a:r>
            <a:r>
              <a:rPr lang="de-DE" sz="1600" dirty="0">
                <a:latin typeface="Monaco" pitchFamily="2" charset="77"/>
              </a:rPr>
              <a:t> = </a:t>
            </a:r>
            <a:r>
              <a:rPr lang="de-DE" sz="1600" dirty="0" err="1">
                <a:highlight>
                  <a:srgbClr val="FF0000"/>
                </a:highlight>
                <a:latin typeface="Monaco" pitchFamily="2" charset="77"/>
              </a:rPr>
              <a:t>get_contraction_var</a:t>
            </a:r>
            <a:r>
              <a:rPr lang="de-DE" sz="1600" dirty="0">
                <a:highlight>
                  <a:srgbClr val="FF0000"/>
                </a:highlight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--</a:t>
            </a:r>
            <a:r>
              <a:rPr lang="de-DE" sz="1600" dirty="0" err="1">
                <a:latin typeface="Monaco" pitchFamily="2" charset="77"/>
              </a:rPr>
              <a:t>contraction</a:t>
            </a:r>
            <a:endParaRPr lang="de-DE" sz="1600" dirty="0">
              <a:latin typeface="Monaco" pitchFamily="2" charset="77"/>
            </a:endParaRPr>
          </a:p>
          <a:p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' = </a:t>
            </a:r>
            <a:r>
              <a:rPr lang="de-DE" sz="1600" dirty="0" err="1">
                <a:latin typeface="Monaco" pitchFamily="2" charset="77"/>
              </a:rPr>
              <a:t>drop_context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</a:t>
            </a:r>
            <a:endParaRPr lang="de-DE" sz="1600" dirty="0">
              <a:latin typeface="Monaco" pitchFamily="2" charset="77"/>
            </a:endParaRPr>
          </a:p>
          <a:p>
            <a:r>
              <a:rPr lang="de-DE" sz="1600" dirty="0">
                <a:latin typeface="Monaco" pitchFamily="2" charset="77"/>
              </a:rPr>
              <a:t>(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',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'',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') = </a:t>
            </a:r>
            <a:r>
              <a:rPr lang="de-DE" sz="1600" dirty="0" err="1">
                <a:highlight>
                  <a:srgbClr val="FF0000"/>
                </a:highlight>
                <a:latin typeface="Monaco" pitchFamily="2" charset="77"/>
              </a:rPr>
              <a:t>contraction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var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</a:t>
            </a:r>
          </a:p>
          <a:p>
            <a:r>
              <a:rPr lang="de-DE" sz="1600" dirty="0">
                <a:latin typeface="Monaco" pitchFamily="2" charset="77"/>
              </a:rPr>
              <a:t>in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''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'</a:t>
            </a: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6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AB2C5-64A8-3D4D-B8E5-D0D2441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61917-658E-294A-B3D6-F0C1BA4E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30"/>
            <a:ext cx="10515600" cy="5355770"/>
          </a:xfrm>
        </p:spPr>
        <p:txBody>
          <a:bodyPr/>
          <a:lstStyle/>
          <a:p>
            <a:pPr marL="0" indent="0">
              <a:buNone/>
            </a:pPr>
            <a:r>
              <a:rPr lang="de-DE" i="1" u="sng" dirty="0"/>
              <a:t>-</a:t>
            </a:r>
            <a:r>
              <a:rPr lang="de-DE" i="1" u="sng" dirty="0" err="1"/>
              <a:t>oI</a:t>
            </a:r>
            <a:r>
              <a:rPr lang="de-DE" i="1" u="sng" dirty="0"/>
              <a:t> : </a:t>
            </a:r>
          </a:p>
          <a:p>
            <a:pPr marL="0" indent="0">
              <a:buNone/>
            </a:pPr>
            <a:endParaRPr lang="de-DE" i="1" u="sng" dirty="0"/>
          </a:p>
          <a:p>
            <a:pPr marL="0" indent="0">
              <a:buNone/>
            </a:pPr>
            <a:r>
              <a:rPr lang="de-DE" i="1" u="sng" dirty="0"/>
              <a:t>-&gt;I:</a:t>
            </a:r>
          </a:p>
          <a:p>
            <a:pPr marL="0" indent="0">
              <a:buNone/>
            </a:pPr>
            <a:endParaRPr lang="de-DE" i="1" u="sng" dirty="0"/>
          </a:p>
          <a:p>
            <a:pPr marL="0" indent="0">
              <a:buNone/>
            </a:pPr>
            <a:r>
              <a:rPr lang="de-DE" i="1" u="sng" dirty="0" err="1"/>
              <a:t>Const</a:t>
            </a:r>
            <a:r>
              <a:rPr lang="de-DE" i="1" u="sng" dirty="0"/>
              <a:t>:</a:t>
            </a:r>
          </a:p>
          <a:p>
            <a:pPr marL="0" indent="0">
              <a:buNone/>
            </a:pPr>
            <a:endParaRPr lang="de-DE" i="1" u="sng" dirty="0"/>
          </a:p>
          <a:p>
            <a:pPr marL="0" indent="0">
              <a:buNone/>
            </a:pPr>
            <a:endParaRPr lang="de-DE" i="1" u="sng" dirty="0"/>
          </a:p>
          <a:p>
            <a:pPr marL="0" indent="0">
              <a:buNone/>
            </a:pPr>
            <a:r>
              <a:rPr lang="de-DE" i="1" u="sng" dirty="0" err="1"/>
              <a:t>Id</a:t>
            </a:r>
            <a:r>
              <a:rPr lang="de-DE" i="1" u="sng" dirty="0"/>
              <a:t>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B897FD-5EAC-1C49-A40B-E22B8F1AC8A6}"/>
              </a:ext>
            </a:extLst>
          </p:cNvPr>
          <p:cNvSpPr txBox="1"/>
          <p:nvPr/>
        </p:nvSpPr>
        <p:spPr>
          <a:xfrm>
            <a:off x="2876001" y="1401437"/>
            <a:ext cx="996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(Lambda v </a:t>
            </a:r>
            <a:r>
              <a:rPr lang="de-DE" sz="1600" dirty="0" err="1">
                <a:latin typeface="Monaco" pitchFamily="2" charset="77"/>
              </a:rPr>
              <a:t>e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=</a:t>
            </a:r>
          </a:p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e</a:t>
            </a:r>
            <a:r>
              <a:rPr lang="de-DE" sz="1600" dirty="0">
                <a:latin typeface="Monaco" pitchFamily="2" charset="77"/>
              </a:rPr>
              <a:t> ([(Var v)] ++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D2582B9-2740-9742-A104-3B7DE3E44F40}"/>
              </a:ext>
            </a:extLst>
          </p:cNvPr>
          <p:cNvSpPr txBox="1"/>
          <p:nvPr/>
        </p:nvSpPr>
        <p:spPr>
          <a:xfrm>
            <a:off x="2876000" y="2423706"/>
            <a:ext cx="99647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(</a:t>
            </a:r>
            <a:r>
              <a:rPr lang="de-DE" sz="1600" dirty="0" err="1">
                <a:latin typeface="Monaco" pitchFamily="2" charset="77"/>
              </a:rPr>
              <a:t>Excl_Lambda</a:t>
            </a:r>
            <a:r>
              <a:rPr lang="de-DE" sz="1600" dirty="0">
                <a:latin typeface="Monaco" pitchFamily="2" charset="77"/>
              </a:rPr>
              <a:t> v </a:t>
            </a:r>
            <a:r>
              <a:rPr lang="de-DE" sz="1600" dirty="0" err="1">
                <a:latin typeface="Monaco" pitchFamily="2" charset="77"/>
              </a:rPr>
              <a:t>e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= </a:t>
            </a:r>
          </a:p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e</a:t>
            </a:r>
            <a:r>
              <a:rPr lang="de-DE" sz="1600" dirty="0">
                <a:latin typeface="Monaco" pitchFamily="2" charset="77"/>
              </a:rPr>
              <a:t> ([</a:t>
            </a:r>
            <a:r>
              <a:rPr lang="de-DE" sz="1600" dirty="0" err="1">
                <a:latin typeface="Monaco" pitchFamily="2" charset="77"/>
              </a:rPr>
              <a:t>Excl</a:t>
            </a:r>
            <a:r>
              <a:rPr lang="de-DE" sz="1600" dirty="0">
                <a:latin typeface="Monaco" pitchFamily="2" charset="77"/>
              </a:rPr>
              <a:t>(Var v)] ++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64D0A0-119E-3A44-BB8A-FB6500056C32}"/>
              </a:ext>
            </a:extLst>
          </p:cNvPr>
          <p:cNvSpPr txBox="1"/>
          <p:nvPr/>
        </p:nvSpPr>
        <p:spPr>
          <a:xfrm>
            <a:off x="2876001" y="3561645"/>
            <a:ext cx="99647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(Quantum </a:t>
            </a:r>
            <a:r>
              <a:rPr lang="de-DE" sz="1600" dirty="0" err="1">
                <a:latin typeface="Monaco" pitchFamily="2" charset="77"/>
              </a:rPr>
              <a:t>q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	</a:t>
            </a:r>
          </a:p>
          <a:p>
            <a:r>
              <a:rPr lang="de-DE" sz="1600" dirty="0">
                <a:latin typeface="Monaco" pitchFamily="2" charset="77"/>
              </a:rPr>
              <a:t>    | </a:t>
            </a:r>
            <a:r>
              <a:rPr lang="de-DE" sz="1600" dirty="0" err="1">
                <a:latin typeface="Monaco" pitchFamily="2" charset="77"/>
              </a:rPr>
              <a:t>check_weakening</a:t>
            </a:r>
            <a:r>
              <a:rPr lang="de-DE" sz="1600" dirty="0">
                <a:latin typeface="Monaco" pitchFamily="2" charset="77"/>
              </a:rPr>
              <a:t> (Quantum </a:t>
            </a:r>
            <a:r>
              <a:rPr lang="de-DE" sz="1600" dirty="0" err="1">
                <a:latin typeface="Monaco" pitchFamily="2" charset="77"/>
              </a:rPr>
              <a:t>q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.... (do </a:t>
            </a:r>
            <a:r>
              <a:rPr lang="de-DE" sz="1600" dirty="0" err="1">
                <a:latin typeface="Monaco" pitchFamily="2" charset="77"/>
              </a:rPr>
              <a:t>weakening</a:t>
            </a:r>
            <a:r>
              <a:rPr lang="de-DE" sz="1600" dirty="0">
                <a:latin typeface="Monaco" pitchFamily="2" charset="77"/>
              </a:rPr>
              <a:t>)</a:t>
            </a:r>
          </a:p>
          <a:p>
            <a:r>
              <a:rPr lang="de-DE" sz="1600" dirty="0">
                <a:latin typeface="Monaco" pitchFamily="2" charset="77"/>
              </a:rPr>
              <a:t>    | (null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) = True</a:t>
            </a:r>
          </a:p>
          <a:p>
            <a:r>
              <a:rPr lang="de-DE" dirty="0"/>
              <a:t>  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63F1DA-3278-F745-B814-7295542F7E55}"/>
              </a:ext>
            </a:extLst>
          </p:cNvPr>
          <p:cNvSpPr txBox="1"/>
          <p:nvPr/>
        </p:nvSpPr>
        <p:spPr>
          <a:xfrm>
            <a:off x="2876000" y="5061714"/>
            <a:ext cx="9964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check_wellformed</a:t>
            </a:r>
            <a:r>
              <a:rPr lang="de-DE" dirty="0"/>
              <a:t>' (Var </a:t>
            </a:r>
            <a:r>
              <a:rPr lang="de-DE" dirty="0" err="1"/>
              <a:t>var</a:t>
            </a:r>
            <a:r>
              <a:rPr lang="de-DE" dirty="0"/>
              <a:t>)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vars</a:t>
            </a:r>
            <a:endParaRPr lang="de-DE" dirty="0"/>
          </a:p>
          <a:p>
            <a:r>
              <a:rPr lang="de-DE" dirty="0"/>
              <a:t>    | </a:t>
            </a:r>
            <a:r>
              <a:rPr lang="de-DE" dirty="0" err="1"/>
              <a:t>in_context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(</a:t>
            </a:r>
            <a:r>
              <a:rPr lang="de-DE" dirty="0" err="1"/>
              <a:t>Excl</a:t>
            </a:r>
            <a:r>
              <a:rPr lang="de-DE" dirty="0"/>
              <a:t>(Var </a:t>
            </a:r>
            <a:r>
              <a:rPr lang="de-DE" dirty="0" err="1"/>
              <a:t>var</a:t>
            </a:r>
            <a:r>
              <a:rPr lang="de-DE" dirty="0"/>
              <a:t>)) -&gt;</a:t>
            </a:r>
            <a:r>
              <a:rPr lang="de-DE" dirty="0" err="1"/>
              <a:t>Dereliction</a:t>
            </a:r>
            <a:r>
              <a:rPr lang="de-DE" dirty="0"/>
              <a:t> und </a:t>
            </a:r>
            <a:r>
              <a:rPr lang="de-DE" dirty="0" err="1"/>
              <a:t>drop</a:t>
            </a:r>
            <a:r>
              <a:rPr lang="de-DE" dirty="0"/>
              <a:t> aus Kontext, </a:t>
            </a:r>
            <a:r>
              <a:rPr lang="de-DE" b="1" dirty="0"/>
              <a:t>vor </a:t>
            </a:r>
            <a:r>
              <a:rPr lang="de-DE" b="1" dirty="0" err="1"/>
              <a:t>Weakening</a:t>
            </a:r>
            <a:endParaRPr lang="de-DE" b="1" dirty="0"/>
          </a:p>
          <a:p>
            <a:r>
              <a:rPr lang="de-DE" dirty="0"/>
              <a:t>    | </a:t>
            </a:r>
            <a:r>
              <a:rPr lang="de-DE" dirty="0" err="1"/>
              <a:t>check_weakening</a:t>
            </a:r>
            <a:r>
              <a:rPr lang="de-DE" dirty="0"/>
              <a:t> (Var </a:t>
            </a:r>
            <a:r>
              <a:rPr lang="de-DE" dirty="0" err="1"/>
              <a:t>var</a:t>
            </a:r>
            <a:r>
              <a:rPr lang="de-DE" dirty="0"/>
              <a:t>) </a:t>
            </a:r>
            <a:r>
              <a:rPr lang="de-DE" dirty="0" err="1"/>
              <a:t>context</a:t>
            </a:r>
            <a:r>
              <a:rPr lang="de-DE" dirty="0"/>
              <a:t> -&gt; </a:t>
            </a:r>
            <a:r>
              <a:rPr lang="de-DE" dirty="0" err="1"/>
              <a:t>Weakening</a:t>
            </a:r>
            <a:r>
              <a:rPr lang="de-DE" dirty="0"/>
              <a:t> ausführen</a:t>
            </a:r>
          </a:p>
          <a:p>
            <a:r>
              <a:rPr lang="de-DE" dirty="0"/>
              <a:t>    | </a:t>
            </a:r>
            <a:r>
              <a:rPr lang="de-DE" dirty="0" err="1"/>
              <a:t>in_context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(Var </a:t>
            </a:r>
            <a:r>
              <a:rPr lang="de-DE" dirty="0" err="1"/>
              <a:t>var</a:t>
            </a:r>
            <a:r>
              <a:rPr lang="de-DE" dirty="0"/>
              <a:t>) = </a:t>
            </a:r>
            <a:r>
              <a:rPr lang="de-DE" dirty="0" err="1"/>
              <a:t>check_wellformed</a:t>
            </a:r>
            <a:r>
              <a:rPr lang="de-DE" dirty="0"/>
              <a:t>' (</a:t>
            </a:r>
            <a:r>
              <a:rPr lang="de-DE" dirty="0" err="1"/>
              <a:t>P_h</a:t>
            </a:r>
            <a:r>
              <a:rPr lang="de-DE" dirty="0"/>
              <a:t>) (</a:t>
            </a:r>
            <a:r>
              <a:rPr lang="de-DE" dirty="0" err="1"/>
              <a:t>drop_context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(Var </a:t>
            </a:r>
            <a:r>
              <a:rPr lang="de-DE" dirty="0" err="1"/>
              <a:t>var</a:t>
            </a:r>
            <a:r>
              <a:rPr lang="de-DE" dirty="0"/>
              <a:t>)) </a:t>
            </a:r>
            <a:r>
              <a:rPr lang="de-DE" dirty="0" err="1"/>
              <a:t>vars</a:t>
            </a:r>
            <a:endParaRPr lang="de-DE" dirty="0"/>
          </a:p>
          <a:p>
            <a:r>
              <a:rPr lang="de-DE" b="1" dirty="0"/>
              <a:t>    -&gt;leere Ableitung</a:t>
            </a:r>
          </a:p>
          <a:p>
            <a:r>
              <a:rPr lang="de-DE" dirty="0"/>
              <a:t>    | </a:t>
            </a:r>
            <a:r>
              <a:rPr lang="de-DE" dirty="0" err="1"/>
              <a:t>otherwise</a:t>
            </a:r>
            <a:r>
              <a:rPr lang="de-DE" dirty="0"/>
              <a:t> = </a:t>
            </a:r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b="1" dirty="0"/>
              <a:t>-&gt;fehlerhafter Term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68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A6EBD-D663-6D47-BCDF-0E46557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Weakening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8EDE2-754E-114B-AF13-6DE3F055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ausgeführt als Unterabfrage in </a:t>
            </a:r>
            <a:r>
              <a:rPr lang="de-DE" i="1" dirty="0" err="1"/>
              <a:t>Id</a:t>
            </a:r>
            <a:r>
              <a:rPr lang="de-DE" dirty="0"/>
              <a:t> und </a:t>
            </a:r>
            <a:r>
              <a:rPr lang="de-DE" i="1" dirty="0" err="1"/>
              <a:t>Const</a:t>
            </a:r>
            <a:endParaRPr lang="de-DE" i="1" dirty="0"/>
          </a:p>
          <a:p>
            <a:r>
              <a:rPr lang="de-DE" dirty="0"/>
              <a:t>Durchsuchen Kontext nach Variable die </a:t>
            </a:r>
            <a:r>
              <a:rPr lang="de-DE" b="1" dirty="0"/>
              <a:t>NICHT</a:t>
            </a:r>
            <a:r>
              <a:rPr lang="de-DE" dirty="0"/>
              <a:t> im Term enthalten</a:t>
            </a:r>
          </a:p>
          <a:p>
            <a:r>
              <a:rPr lang="de-DE" dirty="0"/>
              <a:t>Entferne Variable aus Kontext: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DEAFAB-CFE1-EA4D-9917-0E205744A012}"/>
              </a:ext>
            </a:extLst>
          </p:cNvPr>
          <p:cNvSpPr txBox="1"/>
          <p:nvPr/>
        </p:nvSpPr>
        <p:spPr>
          <a:xfrm>
            <a:off x="838200" y="3712589"/>
            <a:ext cx="9964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check_weakening</a:t>
            </a:r>
            <a:r>
              <a:rPr lang="de-DE" sz="1600" dirty="0">
                <a:latin typeface="Monaco" pitchFamily="2" charset="77"/>
              </a:rPr>
              <a:t>:: 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 -&gt; [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String] -&gt; </a:t>
            </a:r>
            <a:r>
              <a:rPr lang="de-DE" sz="1600" dirty="0" err="1">
                <a:latin typeface="Monaco" pitchFamily="2" charset="77"/>
              </a:rPr>
              <a:t>Bool</a:t>
            </a:r>
            <a:endParaRPr lang="de-DE" sz="1600" dirty="0">
              <a:latin typeface="Monaco" pitchFamily="2" charset="77"/>
            </a:endParaRPr>
          </a:p>
          <a:p>
            <a:endParaRPr lang="de-DE" sz="1600" dirty="0">
              <a:latin typeface="Monaco" pitchFamily="2" charset="77"/>
            </a:endParaRPr>
          </a:p>
          <a:p>
            <a:r>
              <a:rPr lang="de-DE" sz="1600" dirty="0" err="1">
                <a:latin typeface="Monaco" pitchFamily="2" charset="77"/>
              </a:rPr>
              <a:t>do_weakening</a:t>
            </a:r>
            <a:r>
              <a:rPr lang="de-DE" sz="1600" dirty="0">
                <a:latin typeface="Monaco" pitchFamily="2" charset="77"/>
              </a:rPr>
              <a:t>:: 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 -&gt; [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String] -&gt; [</a:t>
            </a:r>
            <a:r>
              <a:rPr lang="de-DE" sz="1600" dirty="0" err="1">
                <a:latin typeface="Monaco" pitchFamily="2" charset="77"/>
              </a:rPr>
              <a:t>LExp</a:t>
            </a:r>
            <a:r>
              <a:rPr lang="de-DE" sz="1600" dirty="0">
                <a:latin typeface="Monaco" pitchFamily="2" charset="77"/>
              </a:rPr>
              <a:t> String]</a:t>
            </a:r>
          </a:p>
          <a:p>
            <a:r>
              <a:rPr lang="de-DE" sz="1600" dirty="0">
                <a:latin typeface="Monaco" pitchFamily="2" charset="77"/>
              </a:rPr>
              <a:t> </a:t>
            </a: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35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53697-6C30-C842-88A6-AEB59DFA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Pomotion</a:t>
            </a:r>
            <a:r>
              <a:rPr lang="de-DE" dirty="0"/>
              <a:t> und -</a:t>
            </a:r>
            <a:r>
              <a:rPr lang="de-DE" dirty="0" err="1"/>
              <a:t>oE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0FF6C-A3CD-824C-A034-4EE41C8A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Regeln mit gleichem Match:</a:t>
            </a:r>
          </a:p>
          <a:p>
            <a:pPr marL="0" indent="0">
              <a:buNone/>
            </a:pPr>
            <a:r>
              <a:rPr lang="de-DE" b="1" dirty="0"/>
              <a:t>Entfernen von </a:t>
            </a:r>
            <a:r>
              <a:rPr lang="de-DE" b="1" dirty="0" err="1"/>
              <a:t>Excl</a:t>
            </a:r>
            <a:endParaRPr lang="de-DE" b="1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b="1" dirty="0"/>
              <a:t>Trennen Ausdruck </a:t>
            </a:r>
            <a:r>
              <a:rPr lang="de-DE" sz="1600" b="1" dirty="0">
                <a:latin typeface="Monaco" pitchFamily="2" charset="77"/>
              </a:rPr>
              <a:t>(App e1 e2) </a:t>
            </a:r>
          </a:p>
          <a:p>
            <a:pPr marL="0" indent="0">
              <a:buNone/>
            </a:pPr>
            <a:endParaRPr lang="de-DE" u="sng" dirty="0">
              <a:latin typeface="Monaco" pitchFamily="2" charset="77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AA4225-D312-BD4A-9D8B-7B12A2168B7A}"/>
              </a:ext>
            </a:extLst>
          </p:cNvPr>
          <p:cNvSpPr txBox="1"/>
          <p:nvPr/>
        </p:nvSpPr>
        <p:spPr>
          <a:xfrm>
            <a:off x="5462451" y="1928928"/>
            <a:ext cx="996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endParaRPr lang="de-DE" sz="1600" dirty="0">
              <a:latin typeface="Monaco" pitchFamily="2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B19438-4E6F-3B4B-B66E-00402CE1CAC5}"/>
              </a:ext>
            </a:extLst>
          </p:cNvPr>
          <p:cNvSpPr txBox="1"/>
          <p:nvPr/>
        </p:nvSpPr>
        <p:spPr>
          <a:xfrm>
            <a:off x="838200" y="2871482"/>
            <a:ext cx="996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onaco" pitchFamily="2" charset="77"/>
              </a:rPr>
              <a:t>| </a:t>
            </a:r>
            <a:r>
              <a:rPr lang="de-DE" sz="1600" dirty="0" err="1">
                <a:latin typeface="Monaco" pitchFamily="2" charset="77"/>
              </a:rPr>
              <a:t>is_excl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&amp;&amp; </a:t>
            </a:r>
            <a:r>
              <a:rPr lang="de-DE" sz="1600" dirty="0" err="1">
                <a:latin typeface="Monaco" pitchFamily="2" charset="77"/>
              </a:rPr>
              <a:t>allnonlinear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= </a:t>
            </a:r>
          </a:p>
          <a:p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(</a:t>
            </a:r>
            <a:r>
              <a:rPr lang="de-DE" sz="1600" dirty="0" err="1">
                <a:latin typeface="Monaco" pitchFamily="2" charset="77"/>
              </a:rPr>
              <a:t>return_no_excl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) </a:t>
            </a:r>
            <a:r>
              <a:rPr lang="de-DE" sz="1600" dirty="0" err="1">
                <a:latin typeface="Monaco" pitchFamily="2" charset="77"/>
              </a:rPr>
              <a:t>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vars</a:t>
            </a:r>
            <a:endParaRPr lang="de-DE" sz="1600" dirty="0">
              <a:latin typeface="Monaco" pitchFamily="2" charset="77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5140C9-9A69-1E40-AB88-DB2953D4A968}"/>
              </a:ext>
            </a:extLst>
          </p:cNvPr>
          <p:cNvSpPr txBox="1"/>
          <p:nvPr/>
        </p:nvSpPr>
        <p:spPr>
          <a:xfrm>
            <a:off x="898071" y="4590519"/>
            <a:ext cx="10455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onaco" pitchFamily="2" charset="77"/>
              </a:rPr>
              <a:t>| </a:t>
            </a:r>
            <a:r>
              <a:rPr lang="de-DE" sz="1600" dirty="0" err="1">
                <a:latin typeface="Monaco" pitchFamily="2" charset="77"/>
              </a:rPr>
              <a:t>app_form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=</a:t>
            </a:r>
          </a:p>
          <a:p>
            <a:r>
              <a:rPr lang="de-DE" sz="1600" dirty="0">
                <a:latin typeface="Monaco" pitchFamily="2" charset="77"/>
              </a:rPr>
              <a:t> </a:t>
            </a:r>
          </a:p>
          <a:p>
            <a:r>
              <a:rPr lang="de-DE" sz="1600" dirty="0" err="1">
                <a:latin typeface="Monaco" pitchFamily="2" charset="77"/>
              </a:rPr>
              <a:t>let</a:t>
            </a:r>
            <a:r>
              <a:rPr lang="de-DE" sz="1600" dirty="0">
                <a:latin typeface="Monaco" pitchFamily="2" charset="77"/>
              </a:rPr>
              <a:t>(e1',context1,e2',context2) = </a:t>
            </a:r>
            <a:r>
              <a:rPr lang="de-DE" sz="1600" dirty="0" err="1">
                <a:latin typeface="Monaco" pitchFamily="2" charset="77"/>
              </a:rPr>
              <a:t>divide_context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expr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context</a:t>
            </a:r>
            <a:endParaRPr lang="de-DE" sz="1600" dirty="0">
              <a:latin typeface="Monaco" pitchFamily="2" charset="77"/>
            </a:endParaRPr>
          </a:p>
          <a:p>
            <a:r>
              <a:rPr lang="de-DE" sz="1600" dirty="0">
                <a:latin typeface="Monaco" pitchFamily="2" charset="77"/>
              </a:rPr>
              <a:t> </a:t>
            </a:r>
          </a:p>
          <a:p>
            <a:r>
              <a:rPr lang="de-DE" sz="1600" dirty="0">
                <a:latin typeface="Monaco" pitchFamily="2" charset="77"/>
              </a:rPr>
              <a:t>b = </a:t>
            </a:r>
            <a:r>
              <a:rPr lang="de-DE" sz="1600" dirty="0" err="1">
                <a:latin typeface="Monaco" pitchFamily="2" charset="77"/>
              </a:rPr>
              <a:t>distinct</a:t>
            </a:r>
            <a:r>
              <a:rPr lang="de-DE" sz="1600" dirty="0">
                <a:latin typeface="Monaco" pitchFamily="2" charset="77"/>
              </a:rPr>
              <a:t> context1 context2 </a:t>
            </a:r>
          </a:p>
          <a:p>
            <a:r>
              <a:rPr lang="de-DE" sz="1600" dirty="0">
                <a:latin typeface="Monaco" pitchFamily="2" charset="77"/>
              </a:rPr>
              <a:t>in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e1' context1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&amp;&amp; </a:t>
            </a:r>
            <a:r>
              <a:rPr lang="de-DE" sz="1600" dirty="0" err="1">
                <a:latin typeface="Monaco" pitchFamily="2" charset="77"/>
              </a:rPr>
              <a:t>check_wellformed</a:t>
            </a:r>
            <a:r>
              <a:rPr lang="de-DE" sz="1600" dirty="0">
                <a:latin typeface="Monaco" pitchFamily="2" charset="77"/>
              </a:rPr>
              <a:t>' e2' context2 </a:t>
            </a:r>
            <a:r>
              <a:rPr lang="de-DE" sz="1600" dirty="0" err="1">
                <a:latin typeface="Monaco" pitchFamily="2" charset="77"/>
              </a:rPr>
              <a:t>vars</a:t>
            </a:r>
            <a:r>
              <a:rPr lang="de-DE" sz="1600" dirty="0">
                <a:latin typeface="Monaco" pitchFamily="2" charset="77"/>
              </a:rPr>
              <a:t> &amp;&amp; b </a:t>
            </a:r>
          </a:p>
        </p:txBody>
      </p:sp>
    </p:spTree>
    <p:extLst>
      <p:ext uri="{BB962C8B-B14F-4D97-AF65-F5344CB8AC3E}">
        <p14:creationId xmlns:p14="http://schemas.microsoft.com/office/powerpoint/2010/main" val="84152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648E1-A117-C049-BC14-7E97F4FE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602D4B-00EB-4C48-B7AF-BE226E3C4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7482" y="1690688"/>
            <a:ext cx="1856318" cy="180451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AD6763-FA0C-104E-A9AE-B2E28B07693B}"/>
              </a:ext>
            </a:extLst>
          </p:cNvPr>
          <p:cNvSpPr txBox="1"/>
          <p:nvPr/>
        </p:nvSpPr>
        <p:spPr>
          <a:xfrm>
            <a:off x="838200" y="1690688"/>
            <a:ext cx="8492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Kollabieren des Zustands eines </a:t>
            </a:r>
            <a:r>
              <a:rPr lang="de-DE" sz="2800" dirty="0" err="1"/>
              <a:t>Qubits</a:t>
            </a:r>
            <a:r>
              <a:rPr lang="de-DE" sz="2800" dirty="0"/>
              <a:t>:</a:t>
            </a:r>
          </a:p>
          <a:p>
            <a:pPr marL="914400" lvl="1" indent="-457200">
              <a:buFont typeface="Symbol" pitchFamily="2" charset="2"/>
              <a:buChar char="-"/>
            </a:pPr>
            <a:r>
              <a:rPr lang="de-DE" sz="2800" dirty="0"/>
              <a:t>|a|</a:t>
            </a:r>
            <a:r>
              <a:rPr lang="de-DE" sz="2800" baseline="30000" dirty="0"/>
              <a:t>2 </a:t>
            </a:r>
            <a:r>
              <a:rPr lang="de-DE" sz="2800" dirty="0"/>
              <a:t> = Wahrscheinlichkeit für 0, </a:t>
            </a:r>
          </a:p>
          <a:p>
            <a:pPr marL="914400" lvl="1" indent="-457200">
              <a:buFont typeface="Symbol" pitchFamily="2" charset="2"/>
              <a:buChar char="-"/>
            </a:pPr>
            <a:r>
              <a:rPr lang="de-DE" sz="2800" dirty="0"/>
              <a:t>|</a:t>
            </a:r>
            <a:r>
              <a:rPr lang="el-GR" sz="2800" dirty="0"/>
              <a:t>β</a:t>
            </a:r>
            <a:r>
              <a:rPr lang="de-DE" sz="2800" dirty="0"/>
              <a:t>|</a:t>
            </a:r>
            <a:r>
              <a:rPr lang="de-DE" sz="2800" baseline="30000" dirty="0"/>
              <a:t>2</a:t>
            </a:r>
            <a:r>
              <a:rPr lang="el-GR" sz="2800" dirty="0"/>
              <a:t> </a:t>
            </a:r>
            <a:r>
              <a:rPr lang="de-DE" sz="2800" dirty="0"/>
              <a:t>= Wahrscheinlichkeit für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-&gt; Grund für Bedingung |a|</a:t>
            </a:r>
            <a:r>
              <a:rPr lang="de-DE" sz="2800" baseline="30000" dirty="0"/>
              <a:t>2</a:t>
            </a:r>
            <a:r>
              <a:rPr lang="de-DE" sz="2800" dirty="0"/>
              <a:t> + |</a:t>
            </a:r>
            <a:r>
              <a:rPr lang="el-GR" sz="2800" dirty="0"/>
              <a:t>β</a:t>
            </a:r>
            <a:r>
              <a:rPr lang="de-DE" sz="2800" dirty="0"/>
              <a:t>|</a:t>
            </a:r>
            <a:r>
              <a:rPr lang="de-DE" sz="2800" baseline="30000" dirty="0"/>
              <a:t>2</a:t>
            </a:r>
            <a:r>
              <a:rPr lang="el-GR" sz="2800" dirty="0"/>
              <a:t> </a:t>
            </a:r>
            <a:r>
              <a:rPr lang="de-DE" sz="2800" dirty="0"/>
              <a:t>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69780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D2E5-B738-CF41-95AB-D7D5ACAC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von Ausgaben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BCB7E-ECA4-5044-8FE7-BE346939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Ergebnis: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E601DA-9BF4-4F4C-8452-E31D3D362982}"/>
              </a:ext>
            </a:extLst>
          </p:cNvPr>
          <p:cNvSpPr txBox="1"/>
          <p:nvPr/>
        </p:nvSpPr>
        <p:spPr>
          <a:xfrm>
            <a:off x="1389017" y="1865354"/>
            <a:ext cx="996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onaco" pitchFamily="2" charset="77"/>
              </a:rPr>
              <a:t>App (Quantum(Operation H))(App(Quantum(Operation H))(Quantum(</a:t>
            </a:r>
            <a:r>
              <a:rPr lang="de-DE" sz="1600" dirty="0" err="1">
                <a:latin typeface="Monaco" pitchFamily="2" charset="77"/>
              </a:rPr>
              <a:t>QbValue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False</a:t>
            </a:r>
            <a:r>
              <a:rPr lang="de-DE" sz="1600" dirty="0">
                <a:latin typeface="Monaco" pitchFamily="2" charset="77"/>
              </a:rPr>
              <a:t>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2D17ED-789E-B245-82EF-EE43FDCCA120}"/>
              </a:ext>
            </a:extLst>
          </p:cNvPr>
          <p:cNvSpPr txBox="1"/>
          <p:nvPr/>
        </p:nvSpPr>
        <p:spPr>
          <a:xfrm>
            <a:off x="1389017" y="2717128"/>
            <a:ext cx="1041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onaco" pitchFamily="2" charset="77"/>
              </a:rPr>
              <a:t>[((Quantum (</a:t>
            </a:r>
            <a:r>
              <a:rPr lang="de-DE" sz="1600" dirty="0" err="1">
                <a:latin typeface="Monaco" pitchFamily="2" charset="77"/>
              </a:rPr>
              <a:t>Qb_M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False</a:t>
            </a:r>
            <a:r>
              <a:rPr lang="de-DE" sz="1600" dirty="0">
                <a:latin typeface="Monaco" pitchFamily="2" charset="77"/>
              </a:rPr>
              <a:t>),</a:t>
            </a:r>
          </a:p>
          <a:p>
            <a:r>
              <a:rPr lang="de-DE" sz="1600" dirty="0">
                <a:latin typeface="Monaco" pitchFamily="2" charset="77"/>
              </a:rPr>
              <a:t>[App 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 (App (Quantum (Operation H)) </a:t>
            </a:r>
            <a:r>
              <a:rPr lang="de-DE" sz="1600" dirty="0" err="1">
                <a:latin typeface="Monaco" pitchFamily="2" charset="77"/>
              </a:rPr>
              <a:t>P_h</a:t>
            </a:r>
            <a:r>
              <a:rPr lang="de-DE" sz="1600" dirty="0">
                <a:latin typeface="Monaco" pitchFamily="2" charset="77"/>
              </a:rPr>
              <a:t>),App (Quantum (Operation H)) </a:t>
            </a:r>
            <a:r>
              <a:rPr lang="de-DE" sz="1600" dirty="0" err="1">
                <a:latin typeface="Monaco" pitchFamily="2" charset="77"/>
              </a:rPr>
              <a:t>P_h,P_h</a:t>
            </a:r>
            <a:r>
              <a:rPr lang="de-DE" sz="1600" dirty="0">
                <a:latin typeface="Monaco" pitchFamily="2" charset="77"/>
              </a:rPr>
              <a:t>]),</a:t>
            </a:r>
          </a:p>
          <a:p>
            <a:r>
              <a:rPr lang="de-DE" sz="1600" dirty="0">
                <a:latin typeface="Monaco" pitchFamily="2" charset="77"/>
              </a:rPr>
              <a:t>1.0)]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FC2F1A-AC24-0441-8327-0097CEDBE602}"/>
              </a:ext>
            </a:extLst>
          </p:cNvPr>
          <p:cNvSpPr txBox="1"/>
          <p:nvPr/>
        </p:nvSpPr>
        <p:spPr>
          <a:xfrm>
            <a:off x="942703" y="3823096"/>
            <a:ext cx="9964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onaco" pitchFamily="2" charset="77"/>
              </a:rPr>
              <a:t>    App(App(Lambda "x" (Lambda "</a:t>
            </a:r>
            <a:r>
              <a:rPr lang="de-DE" sz="1600" dirty="0" err="1">
                <a:latin typeface="Monaco" pitchFamily="2" charset="77"/>
              </a:rPr>
              <a:t>y</a:t>
            </a:r>
            <a:r>
              <a:rPr lang="de-DE" sz="1600" dirty="0">
                <a:latin typeface="Monaco" pitchFamily="2" charset="77"/>
              </a:rPr>
              <a:t>" (App (App(Quantum(Operation CNOT))</a:t>
            </a:r>
          </a:p>
          <a:p>
            <a:r>
              <a:rPr lang="de-DE" sz="1600" dirty="0">
                <a:latin typeface="Monaco" pitchFamily="2" charset="77"/>
              </a:rPr>
              <a:t>    (App(Quantum(Operation H))(Var "x"))) (Var "</a:t>
            </a:r>
            <a:r>
              <a:rPr lang="de-DE" sz="1600" dirty="0" err="1">
                <a:latin typeface="Monaco" pitchFamily="2" charset="77"/>
              </a:rPr>
              <a:t>y</a:t>
            </a:r>
            <a:r>
              <a:rPr lang="de-DE" sz="1600" dirty="0">
                <a:latin typeface="Monaco" pitchFamily="2" charset="77"/>
              </a:rPr>
              <a:t>")))) </a:t>
            </a:r>
          </a:p>
          <a:p>
            <a:r>
              <a:rPr lang="de-DE" sz="1600" dirty="0">
                <a:latin typeface="Monaco" pitchFamily="2" charset="77"/>
              </a:rPr>
              <a:t>    (Quantum(</a:t>
            </a:r>
            <a:r>
              <a:rPr lang="de-DE" sz="1600" dirty="0" err="1">
                <a:latin typeface="Monaco" pitchFamily="2" charset="77"/>
              </a:rPr>
              <a:t>QbValue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False</a:t>
            </a:r>
            <a:r>
              <a:rPr lang="de-DE" sz="1600" dirty="0">
                <a:latin typeface="Monaco" pitchFamily="2" charset="77"/>
              </a:rPr>
              <a:t>)))(Quantum(</a:t>
            </a:r>
            <a:r>
              <a:rPr lang="de-DE" sz="1600" dirty="0" err="1">
                <a:latin typeface="Monaco" pitchFamily="2" charset="77"/>
              </a:rPr>
              <a:t>QbValue</a:t>
            </a:r>
            <a:r>
              <a:rPr lang="de-DE" sz="1600" dirty="0">
                <a:latin typeface="Monaco" pitchFamily="2" charset="77"/>
              </a:rPr>
              <a:t> </a:t>
            </a:r>
            <a:r>
              <a:rPr lang="de-DE" sz="1600" dirty="0" err="1">
                <a:latin typeface="Monaco" pitchFamily="2" charset="77"/>
              </a:rPr>
              <a:t>False</a:t>
            </a:r>
            <a:r>
              <a:rPr lang="de-DE" sz="1600" dirty="0">
                <a:latin typeface="Monaco" pitchFamily="2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3072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39719-3B5D-1946-A0BA-F4F0CB89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3CE4C5-07B7-6D45-95D7-919510BE2475}"/>
              </a:ext>
            </a:extLst>
          </p:cNvPr>
          <p:cNvSpPr txBox="1"/>
          <p:nvPr/>
        </p:nvSpPr>
        <p:spPr>
          <a:xfrm>
            <a:off x="838200" y="1690688"/>
            <a:ext cx="99647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Monaco" pitchFamily="2" charset="77"/>
              </a:rPr>
              <a:t>[((App (Quantum (</a:t>
            </a:r>
            <a:r>
              <a:rPr lang="de-DE" sz="1400" dirty="0" err="1">
                <a:latin typeface="Monaco" pitchFamily="2" charset="77"/>
              </a:rPr>
              <a:t>Qb_M</a:t>
            </a:r>
            <a:r>
              <a:rPr lang="de-DE" sz="1400" dirty="0">
                <a:latin typeface="Monaco" pitchFamily="2" charset="77"/>
              </a:rPr>
              <a:t> True)) (Quantum (</a:t>
            </a:r>
            <a:r>
              <a:rPr lang="de-DE" sz="1400" dirty="0" err="1">
                <a:latin typeface="Monaco" pitchFamily="2" charset="77"/>
              </a:rPr>
              <a:t>Qb_M</a:t>
            </a:r>
            <a:r>
              <a:rPr lang="de-DE" sz="1400" dirty="0">
                <a:latin typeface="Monaco" pitchFamily="2" charset="77"/>
              </a:rPr>
              <a:t> True)), --</a:t>
            </a:r>
            <a:r>
              <a:rPr lang="de-DE" sz="1400" dirty="0"/>
              <a:t> |11⟩ </a:t>
            </a:r>
            <a:endParaRPr lang="de-DE" sz="1400" dirty="0">
              <a:latin typeface="Monaco" pitchFamily="2" charset="77"/>
            </a:endParaRPr>
          </a:p>
          <a:p>
            <a:endParaRPr lang="de-DE" sz="1400" dirty="0">
              <a:highlight>
                <a:srgbClr val="FF0000"/>
              </a:highlight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[App (App (Lambda "x_1"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(Var "x_1")))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,</a:t>
            </a:r>
          </a:p>
          <a:p>
            <a:endParaRPr lang="de-DE" sz="1400" dirty="0"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App (Lambda "x_2" (App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)) (Var "x_2")))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,</a:t>
            </a:r>
          </a:p>
          <a:p>
            <a:endParaRPr lang="de-DE" sz="1400" dirty="0"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App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(Quantum (Operation H))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,</a:t>
            </a:r>
          </a:p>
          <a:p>
            <a:endParaRPr lang="de-DE" sz="1400" dirty="0"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App (Quantum (Operation CNOT)) </a:t>
            </a:r>
            <a:r>
              <a:rPr lang="de-DE" sz="1400" dirty="0" err="1">
                <a:latin typeface="Monaco" pitchFamily="2" charset="77"/>
              </a:rPr>
              <a:t>P_h,P_h</a:t>
            </a:r>
            <a:r>
              <a:rPr lang="de-DE" sz="1400" dirty="0">
                <a:latin typeface="Monaco" pitchFamily="2" charset="77"/>
              </a:rPr>
              <a:t>]),0.5),</a:t>
            </a:r>
          </a:p>
          <a:p>
            <a:endParaRPr lang="de-DE" sz="1400" dirty="0">
              <a:highlight>
                <a:srgbClr val="FF0000"/>
              </a:highlight>
              <a:latin typeface="Monaco" pitchFamily="2" charset="77"/>
            </a:endParaRPr>
          </a:p>
          <a:p>
            <a:r>
              <a:rPr lang="de-DE" sz="1400" dirty="0">
                <a:highlight>
                  <a:srgbClr val="FF0000"/>
                </a:highlight>
                <a:latin typeface="Monaco" pitchFamily="2" charset="77"/>
              </a:rPr>
              <a:t>----------------------------------------------</a:t>
            </a:r>
          </a:p>
          <a:p>
            <a:endParaRPr lang="de-DE" sz="1400" dirty="0">
              <a:highlight>
                <a:srgbClr val="FF0000"/>
              </a:highlight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((App (Quantum (</a:t>
            </a:r>
            <a:r>
              <a:rPr lang="de-DE" sz="1400" dirty="0" err="1">
                <a:latin typeface="Monaco" pitchFamily="2" charset="77"/>
              </a:rPr>
              <a:t>Qb_M</a:t>
            </a:r>
            <a:r>
              <a:rPr lang="de-DE" sz="1400" dirty="0">
                <a:latin typeface="Monaco" pitchFamily="2" charset="77"/>
              </a:rPr>
              <a:t> </a:t>
            </a:r>
            <a:r>
              <a:rPr lang="de-DE" sz="1400" dirty="0" err="1">
                <a:latin typeface="Monaco" pitchFamily="2" charset="77"/>
              </a:rPr>
              <a:t>False</a:t>
            </a:r>
            <a:r>
              <a:rPr lang="de-DE" sz="1400" dirty="0">
                <a:latin typeface="Monaco" pitchFamily="2" charset="77"/>
              </a:rPr>
              <a:t>)) (Quantum (</a:t>
            </a:r>
            <a:r>
              <a:rPr lang="de-DE" sz="1400" dirty="0" err="1">
                <a:latin typeface="Monaco" pitchFamily="2" charset="77"/>
              </a:rPr>
              <a:t>Qb_M</a:t>
            </a:r>
            <a:r>
              <a:rPr lang="de-DE" sz="1400" dirty="0">
                <a:latin typeface="Monaco" pitchFamily="2" charset="77"/>
              </a:rPr>
              <a:t> </a:t>
            </a:r>
            <a:r>
              <a:rPr lang="de-DE" sz="1400" dirty="0" err="1">
                <a:latin typeface="Monaco" pitchFamily="2" charset="77"/>
              </a:rPr>
              <a:t>False</a:t>
            </a:r>
            <a:r>
              <a:rPr lang="de-DE" sz="1400" dirty="0">
                <a:latin typeface="Monaco" pitchFamily="2" charset="77"/>
              </a:rPr>
              <a:t>)),  --|00⟩ </a:t>
            </a:r>
          </a:p>
          <a:p>
            <a:endParaRPr lang="de-DE" sz="1400" dirty="0">
              <a:highlight>
                <a:srgbClr val="FF0000"/>
              </a:highlight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[App (App (Lambda "x_1"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(Var "x_1")))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,</a:t>
            </a:r>
          </a:p>
          <a:p>
            <a:endParaRPr lang="de-DE" sz="1400" dirty="0"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App (Lambda "x_2" (App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)) (Var "x_2")))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,</a:t>
            </a:r>
          </a:p>
          <a:p>
            <a:endParaRPr lang="de-DE" sz="1400" dirty="0"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App (App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 (App (Quantum (Operation H))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)) </a:t>
            </a:r>
            <a:r>
              <a:rPr lang="de-DE" sz="1400" dirty="0" err="1">
                <a:latin typeface="Monaco" pitchFamily="2" charset="77"/>
              </a:rPr>
              <a:t>P_h</a:t>
            </a:r>
            <a:r>
              <a:rPr lang="de-DE" sz="1400" dirty="0">
                <a:latin typeface="Monaco" pitchFamily="2" charset="77"/>
              </a:rPr>
              <a:t>,</a:t>
            </a:r>
          </a:p>
          <a:p>
            <a:endParaRPr lang="de-DE" sz="1400" dirty="0">
              <a:latin typeface="Monaco" pitchFamily="2" charset="77"/>
            </a:endParaRPr>
          </a:p>
          <a:p>
            <a:r>
              <a:rPr lang="de-DE" sz="1400" dirty="0">
                <a:latin typeface="Monaco" pitchFamily="2" charset="77"/>
              </a:rPr>
              <a:t>App (Quantum (Operation CNOT)) </a:t>
            </a:r>
            <a:r>
              <a:rPr lang="de-DE" sz="1400" dirty="0" err="1">
                <a:latin typeface="Monaco" pitchFamily="2" charset="77"/>
              </a:rPr>
              <a:t>P_h,P_h</a:t>
            </a:r>
            <a:r>
              <a:rPr lang="de-DE" sz="1400" dirty="0">
                <a:latin typeface="Monaco" pitchFamily="2" charset="77"/>
              </a:rPr>
              <a:t>]),0.5)]</a:t>
            </a:r>
          </a:p>
        </p:txBody>
      </p:sp>
    </p:spTree>
    <p:extLst>
      <p:ext uri="{BB962C8B-B14F-4D97-AF65-F5344CB8AC3E}">
        <p14:creationId xmlns:p14="http://schemas.microsoft.com/office/powerpoint/2010/main" val="112625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98A30-5826-F54C-BA0E-62F542A3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No-Cloning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0157C-E74A-D34F-BD2E-0345A848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No </a:t>
            </a:r>
            <a:r>
              <a:rPr lang="de-DE" b="1" dirty="0" err="1"/>
              <a:t>Cloning</a:t>
            </a:r>
            <a:r>
              <a:rPr lang="de-DE" dirty="0"/>
              <a:t>: Kopieren eines </a:t>
            </a:r>
            <a:r>
              <a:rPr lang="de-DE" dirty="0" err="1"/>
              <a:t>Qubits</a:t>
            </a:r>
            <a:r>
              <a:rPr lang="de-DE" dirty="0"/>
              <a:t> in unbekannten Zustand nicht möglich</a:t>
            </a:r>
          </a:p>
          <a:p>
            <a:r>
              <a:rPr lang="de-DE" dirty="0"/>
              <a:t>Messung zerstört ursprünglichen Zustand </a:t>
            </a:r>
          </a:p>
          <a:p>
            <a:r>
              <a:rPr lang="de-DE" b="1" dirty="0"/>
              <a:t>Einzige</a:t>
            </a:r>
            <a:r>
              <a:rPr lang="de-DE" dirty="0"/>
              <a:t> Information bekannt nach Messung:</a:t>
            </a:r>
          </a:p>
          <a:p>
            <a:pPr lvl="1">
              <a:buFont typeface="Symbol" pitchFamily="2" charset="2"/>
              <a:buChar char="-"/>
            </a:pPr>
            <a:r>
              <a:rPr lang="de-DE" sz="2800" dirty="0"/>
              <a:t>Ergebnis 0 : </a:t>
            </a:r>
            <a:r>
              <a:rPr lang="de-DE" sz="2800" i="1" dirty="0"/>
              <a:t>Amplitude</a:t>
            </a:r>
            <a:r>
              <a:rPr lang="de-DE" sz="2800" dirty="0"/>
              <a:t> </a:t>
            </a:r>
            <a:r>
              <a:rPr lang="de-DE" sz="2800" b="1" dirty="0"/>
              <a:t>a</a:t>
            </a:r>
            <a:r>
              <a:rPr lang="de-DE" sz="2800" dirty="0"/>
              <a:t> muss größer als 0 gewesen sein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37614-6190-3B41-8BD2-1334B06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Reversibilität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B96DFF-A58B-7E4C-A05E-69FCCF3F1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Reversibilität</a:t>
                </a:r>
                <a:r>
                  <a:rPr lang="de-DE" dirty="0"/>
                  <a:t>: Quanten – Operationen reversibel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dirty="0"/>
                  <a:t>Matrizen von Gates unitär, um die Länge des Vektors zu bewahren</a:t>
                </a:r>
              </a:p>
              <a:p>
                <a:pPr marL="457200" lvl="1" indent="0">
                  <a:buNone/>
                </a:pPr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reversibel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dirty="0"/>
                  <a:t>Operationen U: </a:t>
                </a:r>
                <a:r>
                  <a:rPr lang="de-DE" dirty="0" err="1"/>
                  <a:t>UU</a:t>
                </a:r>
                <a:r>
                  <a:rPr lang="de-DE" baseline="30000" dirty="0" err="1"/>
                  <a:t>t</a:t>
                </a:r>
                <a:r>
                  <a:rPr lang="de-DE" dirty="0" err="1"/>
                  <a:t>|x</a:t>
                </a:r>
                <a:r>
                  <a:rPr lang="de-DE" dirty="0"/>
                  <a:t>⟩  = |x⟩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B96DFF-A58B-7E4C-A05E-69FCCF3F1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0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4074F-1CC8-634E-8D4F-2540C1F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Bloch-Kugel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A80D938-822A-884A-82B5-F0A81CD13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2834217" cy="3212113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41CC86-E8D0-3141-911E-4CDF027E82D2}"/>
              </a:ext>
            </a:extLst>
          </p:cNvPr>
          <p:cNvSpPr txBox="1"/>
          <p:nvPr/>
        </p:nvSpPr>
        <p:spPr>
          <a:xfrm>
            <a:off x="5181599" y="1688043"/>
            <a:ext cx="636693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Visuelle </a:t>
            </a:r>
            <a:r>
              <a:rPr lang="de-DE" sz="2800" dirty="0" err="1"/>
              <a:t>Qubit</a:t>
            </a:r>
            <a:r>
              <a:rPr lang="de-DE" sz="2800" dirty="0"/>
              <a:t> Repräsentation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Darstellung Koeffizienten als Winkel</a:t>
            </a:r>
          </a:p>
          <a:p>
            <a:pPr marL="914400" lvl="1" indent="-457200">
              <a:buFont typeface="Symbol" pitchFamily="2" charset="2"/>
              <a:buChar char="-"/>
            </a:pPr>
            <a:r>
              <a:rPr lang="de-DE" sz="2800" dirty="0"/>
              <a:t>Gatter als Rotation um </a:t>
            </a:r>
            <a:r>
              <a:rPr lang="de-DE" sz="2800" i="1" dirty="0" err="1"/>
              <a:t>x,y,z</a:t>
            </a:r>
            <a:r>
              <a:rPr lang="de-DE" sz="2800" dirty="0"/>
              <a:t>-Achsen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Qubits</a:t>
            </a:r>
            <a:r>
              <a:rPr lang="de-DE" sz="2800" dirty="0"/>
              <a:t> im oberen Part Bloch-Kugel:</a:t>
            </a:r>
          </a:p>
          <a:p>
            <a:pPr marL="914400" lvl="1" indent="-457200">
              <a:buFont typeface="Symbol" pitchFamily="2" charset="2"/>
              <a:buChar char="-"/>
            </a:pPr>
            <a:r>
              <a:rPr lang="de-DE" sz="2800" i="1" dirty="0"/>
              <a:t>Amplitude</a:t>
            </a:r>
            <a:r>
              <a:rPr lang="de-DE" sz="2800" b="1" dirty="0"/>
              <a:t> a</a:t>
            </a:r>
            <a:r>
              <a:rPr lang="de-DE" sz="2800" dirty="0"/>
              <a:t> größer als </a:t>
            </a:r>
            <a:r>
              <a:rPr lang="el-GR" sz="2800" b="1" dirty="0"/>
              <a:t>β</a:t>
            </a:r>
            <a:endParaRPr lang="de-DE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Analog unterer Teil Bloch-Kugel :</a:t>
            </a:r>
          </a:p>
          <a:p>
            <a:pPr marL="914400" lvl="1" indent="-457200">
              <a:buFont typeface="Symbol" pitchFamily="2" charset="2"/>
              <a:buChar char="-"/>
            </a:pPr>
            <a:r>
              <a:rPr lang="de-DE" sz="2800" i="1" dirty="0"/>
              <a:t>Amplitude </a:t>
            </a:r>
            <a:r>
              <a:rPr lang="el-GR" sz="2800" b="1" dirty="0"/>
              <a:t>β</a:t>
            </a:r>
            <a:r>
              <a:rPr lang="el-GR" sz="2800" dirty="0"/>
              <a:t> </a:t>
            </a:r>
            <a:r>
              <a:rPr lang="de-DE" sz="2800" dirty="0"/>
              <a:t>größer als </a:t>
            </a:r>
            <a:r>
              <a:rPr lang="de-DE" sz="2800" b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lvl="1"/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3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CFFCD-DC55-1E4D-BD60-66914475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Quanten-Gatter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5B6962BB-0F4A-540E-52A8-6F6579FB1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547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14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{045EFB1E-C768-8745-91E5-5F853198134A}tf10001063</Template>
  <TotalTime>0</TotalTime>
  <Words>3177</Words>
  <Application>Microsoft Macintosh PowerPoint</Application>
  <PresentationFormat>Breitbild</PresentationFormat>
  <Paragraphs>556</Paragraphs>
  <Slides>51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Monaco</vt:lpstr>
      <vt:lpstr>Symbol</vt:lpstr>
      <vt:lpstr>Office</vt:lpstr>
      <vt:lpstr>Grundlagen des  Quantum-Lambda Kalküls</vt:lpstr>
      <vt:lpstr>Überblick </vt:lpstr>
      <vt:lpstr>1) Grundlagen Quantencomputing</vt:lpstr>
      <vt:lpstr>Das Qubit </vt:lpstr>
      <vt:lpstr>Messung</vt:lpstr>
      <vt:lpstr>No-Cloning</vt:lpstr>
      <vt:lpstr>Reversibilität</vt:lpstr>
      <vt:lpstr>Bloch-Kugel</vt:lpstr>
      <vt:lpstr>Quanten-Gatter</vt:lpstr>
      <vt:lpstr>Pauli-Gatter</vt:lpstr>
      <vt:lpstr>Hadamard - Gatter</vt:lpstr>
      <vt:lpstr>Hadamard – Bloch Kugel </vt:lpstr>
      <vt:lpstr>CNOT und Toffoli Gatter  </vt:lpstr>
      <vt:lpstr>Beispiel: Verschränkung</vt:lpstr>
      <vt:lpstr>2) Das Quantum Lambda Kalkül nach Tondér</vt:lpstr>
      <vt:lpstr>Grundlage für QLK</vt:lpstr>
      <vt:lpstr>Modellieren von Quanten Gattern</vt:lpstr>
      <vt:lpstr>Reversibilität – Historie </vt:lpstr>
      <vt:lpstr>Historienregeln</vt:lpstr>
      <vt:lpstr>Beispiel Reduktion</vt:lpstr>
      <vt:lpstr>allgemeine Gatterdefinition</vt:lpstr>
      <vt:lpstr>Quantum – klassische Ressourcen</vt:lpstr>
      <vt:lpstr>Werte</vt:lpstr>
      <vt:lpstr>Wohlgeformte Terme </vt:lpstr>
      <vt:lpstr>!t-Suspension</vt:lpstr>
      <vt:lpstr>Ableitung – Beispiel</vt:lpstr>
      <vt:lpstr>Ableitung - Beispiel</vt:lpstr>
      <vt:lpstr>Operationales Modell</vt:lpstr>
      <vt:lpstr>Terminierung</vt:lpstr>
      <vt:lpstr>3) Quantencomputing in Haskell</vt:lpstr>
      <vt:lpstr>Definition einfache Gatter in QIO</vt:lpstr>
      <vt:lpstr>CNOT – QIO(.QArith)</vt:lpstr>
      <vt:lpstr>Beispiel QIO - Implementierung</vt:lpstr>
      <vt:lpstr>4) Implementieren eines Interpreters</vt:lpstr>
      <vt:lpstr>Datentyp für Lambda-Ausdrücke </vt:lpstr>
      <vt:lpstr>Datentypen für Quanten-Operationen</vt:lpstr>
      <vt:lpstr>Reduktionsfunktion</vt:lpstr>
      <vt:lpstr>Reduktion Quantum Gatter</vt:lpstr>
      <vt:lpstr>Substitutionen - Matchen</vt:lpstr>
      <vt:lpstr>Einhalten CBV</vt:lpstr>
      <vt:lpstr>Terminierung </vt:lpstr>
      <vt:lpstr>Historienfunktion</vt:lpstr>
      <vt:lpstr>Setzen der Platzhalter</vt:lpstr>
      <vt:lpstr>Wohlgeformte Terme</vt:lpstr>
      <vt:lpstr>Regelabfrage</vt:lpstr>
      <vt:lpstr>Contraction</vt:lpstr>
      <vt:lpstr>Implementierung Regeln</vt:lpstr>
      <vt:lpstr>Weakening</vt:lpstr>
      <vt:lpstr>Pomotion und -oE</vt:lpstr>
      <vt:lpstr>Evaluation von Ausgaben</vt:lpstr>
      <vt:lpstr>Ergebnis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ru85qex</dc:creator>
  <cp:lastModifiedBy>ru85qex</cp:lastModifiedBy>
  <cp:revision>19</cp:revision>
  <cp:lastPrinted>2022-04-09T17:00:08Z</cp:lastPrinted>
  <dcterms:created xsi:type="dcterms:W3CDTF">2022-04-05T10:46:15Z</dcterms:created>
  <dcterms:modified xsi:type="dcterms:W3CDTF">2022-04-24T19:17:21Z</dcterms:modified>
</cp:coreProperties>
</file>