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4"/>
  </p:notesMasterIdLst>
  <p:handoutMasterIdLst>
    <p:handoutMasterId r:id="rId25"/>
  </p:handoutMasterIdLst>
  <p:sldIdLst>
    <p:sldId id="256" r:id="rId4"/>
    <p:sldId id="471" r:id="rId5"/>
    <p:sldId id="483" r:id="rId6"/>
    <p:sldId id="481" r:id="rId7"/>
    <p:sldId id="472" r:id="rId8"/>
    <p:sldId id="489" r:id="rId9"/>
    <p:sldId id="490" r:id="rId10"/>
    <p:sldId id="491" r:id="rId11"/>
    <p:sldId id="473" r:id="rId12"/>
    <p:sldId id="488" r:id="rId13"/>
    <p:sldId id="493" r:id="rId14"/>
    <p:sldId id="492" r:id="rId15"/>
    <p:sldId id="496" r:id="rId16"/>
    <p:sldId id="477" r:id="rId17"/>
    <p:sldId id="495" r:id="rId18"/>
    <p:sldId id="497" r:id="rId19"/>
    <p:sldId id="479" r:id="rId20"/>
    <p:sldId id="475" r:id="rId21"/>
    <p:sldId id="273" r:id="rId22"/>
    <p:sldId id="274" r:id="rId23"/>
  </p:sldIdLst>
  <p:sldSz cx="12192000" cy="6858000"/>
  <p:notesSz cx="6858000" cy="9144000"/>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3586DE7-2512-49E1-82B6-F9F471AF850F}">
          <p14:sldIdLst>
            <p14:sldId id="256"/>
            <p14:sldId id="471"/>
            <p14:sldId id="483"/>
            <p14:sldId id="481"/>
            <p14:sldId id="472"/>
            <p14:sldId id="489"/>
            <p14:sldId id="490"/>
            <p14:sldId id="491"/>
            <p14:sldId id="473"/>
            <p14:sldId id="488"/>
            <p14:sldId id="493"/>
            <p14:sldId id="492"/>
            <p14:sldId id="496"/>
            <p14:sldId id="477"/>
            <p14:sldId id="495"/>
            <p14:sldId id="497"/>
            <p14:sldId id="479"/>
            <p14:sldId id="475"/>
            <p14:sldId id="273"/>
            <p14:sldId id="27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z Strzałka" initials="TS" lastIdx="1" clrIdx="0">
    <p:extLst>
      <p:ext uri="{19B8F6BF-5375-455C-9EA6-DF929625EA0E}">
        <p15:presenceInfo xmlns:p15="http://schemas.microsoft.com/office/powerpoint/2012/main" userId="e6f75e599a2ed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12ABDB"/>
    <a:srgbClr val="0070AD"/>
    <a:srgbClr val="860864"/>
    <a:srgbClr val="FE304C"/>
    <a:srgbClr val="CC2980"/>
    <a:srgbClr val="93E416"/>
    <a:srgbClr val="00C37B"/>
    <a:srgbClr val="F5F5F5"/>
    <a:srgbClr val="FF7E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73403" autoAdjust="0"/>
  </p:normalViewPr>
  <p:slideViewPr>
    <p:cSldViewPr>
      <p:cViewPr varScale="1">
        <p:scale>
          <a:sx n="84" d="100"/>
          <a:sy n="84" d="100"/>
        </p:scale>
        <p:origin x="1560" y="9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03/05/2020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03/05/2020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endParaRPr lang="en-US" noProof="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b="0" dirty="0"/>
              <a:t>[-&gt;] so let us just focus on these two for now. The simplest one – </a:t>
            </a:r>
            <a:r>
              <a:rPr lang="en-US" b="1" dirty="0"/>
              <a:t>HTTP Trigger</a:t>
            </a:r>
            <a:r>
              <a:rPr lang="en-US" b="0" dirty="0"/>
              <a:t> which allows us to run our function once we send a request over HTTP, much like an API call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205776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[-&gt;] and the second one – </a:t>
            </a:r>
            <a:r>
              <a:rPr lang="en-US" b="1" dirty="0"/>
              <a:t>Azure Cosmos DB, </a:t>
            </a:r>
            <a:r>
              <a:rPr lang="en-US" dirty="0"/>
              <a:t>which can serve as a persistent layer for our cloud solution.</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99707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In fact let us create and run some simple solutions, one for ASP.NET Core Web Application and one for Azure Functions and make them do the same.</a:t>
            </a:r>
          </a:p>
          <a:p>
            <a:pPr marL="0" indent="0">
              <a:buNone/>
            </a:pPr>
            <a:endParaRPr lang="en-US" dirty="0"/>
          </a:p>
          <a:p>
            <a:pPr marL="0" indent="0">
              <a:buNone/>
            </a:pPr>
            <a:r>
              <a:rPr lang="en-US" dirty="0"/>
              <a:t>Let us open Visual Studio:</a:t>
            </a:r>
          </a:p>
          <a:p>
            <a:pPr marL="171450" indent="-171450">
              <a:buFontTx/>
              <a:buChar char="-"/>
            </a:pPr>
            <a:r>
              <a:rPr lang="en-US" dirty="0"/>
              <a:t>Select </a:t>
            </a:r>
            <a:r>
              <a:rPr lang="en-US" b="1" dirty="0"/>
              <a:t>.\Capgemini.NET\</a:t>
            </a:r>
            <a:r>
              <a:rPr lang="en-US" b="1" dirty="0" err="1"/>
              <a:t>AzureFunctions</a:t>
            </a:r>
            <a:r>
              <a:rPr lang="en-US" b="1" dirty="0"/>
              <a:t>\Demo\Begin\HTTP Trigger</a:t>
            </a:r>
            <a:r>
              <a:rPr lang="en-US" b="0" dirty="0"/>
              <a:t> </a:t>
            </a:r>
            <a:r>
              <a:rPr lang="en-US" dirty="0"/>
              <a:t>directory</a:t>
            </a:r>
            <a:endParaRPr lang="pl-PL"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dirty="0"/>
              <a:t>Open </a:t>
            </a:r>
            <a:r>
              <a:rPr lang="en-US" dirty="0"/>
              <a:t>already created blank solution named “</a:t>
            </a:r>
            <a:r>
              <a:rPr lang="en-US" b="1" dirty="0"/>
              <a:t>Projects”</a:t>
            </a:r>
            <a:endParaRPr lang="en-US" dirty="0"/>
          </a:p>
          <a:p>
            <a:pPr marL="0" indent="0">
              <a:buNone/>
            </a:pPr>
            <a:endParaRPr lang="en-US" dirty="0"/>
          </a:p>
          <a:p>
            <a:pPr marL="0" indent="0">
              <a:buNone/>
            </a:pPr>
            <a:r>
              <a:rPr lang="en-US" dirty="0"/>
              <a:t>First let us scaffold an ASP.NET API project:</a:t>
            </a:r>
          </a:p>
          <a:p>
            <a:pPr marL="171450" indent="-171450">
              <a:buFontTx/>
              <a:buChar char="-"/>
            </a:pPr>
            <a:r>
              <a:rPr lang="en-US" dirty="0"/>
              <a:t>create some new project</a:t>
            </a:r>
          </a:p>
          <a:p>
            <a:pPr marL="171450" indent="-171450">
              <a:buFontTx/>
              <a:buChar char="-"/>
            </a:pPr>
            <a:r>
              <a:rPr lang="en-US" dirty="0"/>
              <a:t>With the </a:t>
            </a:r>
            <a:r>
              <a:rPr lang="en-US" b="1" dirty="0"/>
              <a:t>ASP.NET Core Web Application</a:t>
            </a:r>
            <a:r>
              <a:rPr lang="en-US" dirty="0"/>
              <a:t> template</a:t>
            </a:r>
          </a:p>
          <a:p>
            <a:pPr marL="171450" indent="-171450">
              <a:buFontTx/>
              <a:buChar char="-"/>
            </a:pPr>
            <a:r>
              <a:rPr lang="en-US" dirty="0"/>
              <a:t>Select </a:t>
            </a:r>
            <a:r>
              <a:rPr lang="en-US" b="1" dirty="0"/>
              <a:t>Add to solution</a:t>
            </a:r>
          </a:p>
          <a:p>
            <a:pPr marL="171450" indent="-171450">
              <a:buFontTx/>
              <a:buChar char="-"/>
            </a:pPr>
            <a:r>
              <a:rPr lang="en-US" dirty="0"/>
              <a:t>Select </a:t>
            </a:r>
            <a:r>
              <a:rPr lang="en-US" b="1" dirty="0"/>
              <a:t>API</a:t>
            </a:r>
            <a:r>
              <a:rPr lang="en-US" dirty="0"/>
              <a:t> template</a:t>
            </a:r>
          </a:p>
          <a:p>
            <a:pPr marL="171450" indent="-171450">
              <a:buFontTx/>
              <a:buChar char="-"/>
            </a:pPr>
            <a:r>
              <a:rPr lang="en-US" dirty="0"/>
              <a:t>Disable </a:t>
            </a:r>
            <a:r>
              <a:rPr lang="en-US" b="1" dirty="0"/>
              <a:t>Configure for HTTPS</a:t>
            </a:r>
          </a:p>
          <a:p>
            <a:pPr marL="171450" indent="-171450">
              <a:buFontTx/>
              <a:buChar char="-"/>
            </a:pPr>
            <a:r>
              <a:rPr lang="en-US" dirty="0"/>
              <a:t>Run</a:t>
            </a:r>
          </a:p>
          <a:p>
            <a:pPr marL="0" indent="0">
              <a:buFontTx/>
              <a:buNone/>
            </a:pPr>
            <a:endParaRPr lang="en-US" dirty="0"/>
          </a:p>
          <a:p>
            <a:pPr marL="0" indent="0">
              <a:buFontTx/>
              <a:buNone/>
            </a:pPr>
            <a:r>
              <a:rPr lang="en-US" dirty="0"/>
              <a:t>Now for Azure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some new project</a:t>
            </a:r>
          </a:p>
          <a:p>
            <a:pPr marL="171450" indent="-171450">
              <a:buFontTx/>
              <a:buChar char="-"/>
            </a:pPr>
            <a:r>
              <a:rPr lang="en-US" dirty="0"/>
              <a:t>With the </a:t>
            </a:r>
            <a:r>
              <a:rPr lang="en-US" b="1" dirty="0"/>
              <a:t>Azure Functions </a:t>
            </a:r>
            <a:r>
              <a:rPr lang="en-US" dirty="0"/>
              <a:t>template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Select </a:t>
            </a:r>
            <a:r>
              <a:rPr lang="en-US" b="1" dirty="0"/>
              <a:t>Add to solution</a:t>
            </a:r>
            <a:endParaRPr lang="en-US" dirty="0"/>
          </a:p>
          <a:p>
            <a:pPr marL="171450" indent="-171450">
              <a:buFontTx/>
              <a:buChar char="-"/>
            </a:pPr>
            <a:r>
              <a:rPr lang="en-US" dirty="0"/>
              <a:t>Select </a:t>
            </a:r>
            <a:r>
              <a:rPr lang="en-US" b="1" dirty="0"/>
              <a:t>HTTP Trigger</a:t>
            </a:r>
            <a:r>
              <a:rPr lang="en-US" dirty="0"/>
              <a:t> template</a:t>
            </a:r>
          </a:p>
          <a:p>
            <a:pPr marL="171450" indent="-171450">
              <a:buFontTx/>
              <a:buChar char="-"/>
            </a:pPr>
            <a:r>
              <a:rPr lang="en-US" dirty="0"/>
              <a:t>Run</a:t>
            </a:r>
          </a:p>
          <a:p>
            <a:pPr marL="0" indent="0">
              <a:buFontTx/>
              <a:buNone/>
            </a:pPr>
            <a:endParaRPr lang="en-US" dirty="0"/>
          </a:p>
          <a:p>
            <a:pPr marL="0" indent="0">
              <a:buFontTx/>
              <a:buNone/>
            </a:pPr>
            <a:r>
              <a:rPr lang="en-US" dirty="0"/>
              <a:t>Open </a:t>
            </a:r>
            <a:r>
              <a:rPr lang="en-US" sz="900" b="1" kern="1200" dirty="0">
                <a:solidFill>
                  <a:schemeClr val="tx1"/>
                </a:solidFill>
                <a:latin typeface="+mn-lt"/>
                <a:ea typeface="+mn-ea"/>
                <a:cs typeface="+mn-cs"/>
              </a:rPr>
              <a:t>Function1.cs</a:t>
            </a:r>
            <a:r>
              <a:rPr lang="en-US" b="1" dirty="0"/>
              <a:t> </a:t>
            </a:r>
            <a:r>
              <a:rPr lang="en-US" dirty="0"/>
              <a:t>and </a:t>
            </a:r>
            <a:r>
              <a:rPr lang="en-US" sz="900" b="1" kern="1200" dirty="0" err="1">
                <a:solidFill>
                  <a:schemeClr val="tx1"/>
                </a:solidFill>
                <a:latin typeface="+mn-lt"/>
                <a:ea typeface="+mn-ea"/>
                <a:cs typeface="+mn-cs"/>
              </a:rPr>
              <a:t>WeatherForecastController.cs</a:t>
            </a:r>
            <a:r>
              <a:rPr lang="en-US" dirty="0"/>
              <a:t> side by side.</a:t>
            </a:r>
          </a:p>
          <a:p>
            <a:pPr marL="0" indent="0">
              <a:buFontTx/>
              <a:buNone/>
            </a:pPr>
            <a:r>
              <a:rPr lang="en-US" dirty="0"/>
              <a:t>We want to make Azure Function behave same as API:</a:t>
            </a:r>
          </a:p>
          <a:p>
            <a:pPr marL="171450" indent="-171450">
              <a:buFontTx/>
              <a:buChar char="-"/>
            </a:pPr>
            <a:r>
              <a:rPr lang="en-US" dirty="0"/>
              <a:t>Default route:</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 Route = null)] -&gt; [</a:t>
            </a:r>
            <a:r>
              <a:rPr lang="en-US" sz="1200" kern="1200" dirty="0" err="1">
                <a:solidFill>
                  <a:schemeClr val="tx1"/>
                </a:solidFill>
                <a:latin typeface="+mn-lt"/>
                <a:ea typeface="+mn-ea"/>
                <a:cs typeface="+mn-cs"/>
              </a:rPr>
              <a:t>FunctionName</a:t>
            </a:r>
            <a:r>
              <a:rPr lang="en-US" sz="1200" kern="1200" dirty="0">
                <a:solidFill>
                  <a:schemeClr val="tx1"/>
                </a:solidFill>
                <a:latin typeface="+mn-lt"/>
                <a:ea typeface="+mn-ea"/>
                <a:cs typeface="+mn-cs"/>
              </a:rPr>
              <a:t>("Function1")]</a:t>
            </a:r>
          </a:p>
          <a:p>
            <a:pPr marL="628650" lvl="1" indent="-171450">
              <a:buFontTx/>
              <a:buChar char="-"/>
            </a:pPr>
            <a:r>
              <a:rPr lang="en-US" sz="1200" kern="1200" dirty="0">
                <a:solidFill>
                  <a:schemeClr val="tx1"/>
                </a:solidFill>
                <a:latin typeface="+mn-lt"/>
                <a:ea typeface="+mn-ea"/>
                <a:cs typeface="+mn-cs"/>
              </a:rPr>
              <a:t>[Route("[controller]")] -&gt; [Route(“</a:t>
            </a:r>
            <a:r>
              <a:rPr lang="en-US" sz="1200" kern="1200" dirty="0" err="1">
                <a:solidFill>
                  <a:schemeClr val="tx1"/>
                </a:solidFill>
                <a:latin typeface="+mn-lt"/>
                <a:ea typeface="+mn-ea"/>
                <a:cs typeface="+mn-cs"/>
              </a:rPr>
              <a:t>api</a:t>
            </a:r>
            <a:r>
              <a:rPr lang="en-US" sz="1200" kern="1200" dirty="0">
                <a:solidFill>
                  <a:schemeClr val="tx1"/>
                </a:solidFill>
                <a:latin typeface="+mn-lt"/>
                <a:ea typeface="+mn-ea"/>
                <a:cs typeface="+mn-cs"/>
              </a:rPr>
              <a:t>/[controller]")] </a:t>
            </a:r>
          </a:p>
          <a:p>
            <a:pPr marL="171450" lvl="0" indent="-171450">
              <a:buFontTx/>
              <a:buChar char="-"/>
            </a:pPr>
            <a:r>
              <a:rPr lang="en-US" sz="1200" kern="1200" dirty="0">
                <a:solidFill>
                  <a:schemeClr val="tx1"/>
                </a:solidFill>
                <a:latin typeface="+mn-lt"/>
                <a:ea typeface="+mn-ea"/>
                <a:cs typeface="+mn-cs"/>
              </a:rPr>
              <a:t>HTTP Method:</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(…"get", "post“…)]</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HttpGet</a:t>
            </a:r>
            <a:r>
              <a:rPr lang="en-US" sz="1200" kern="1200" dirty="0">
                <a:solidFill>
                  <a:schemeClr val="tx1"/>
                </a:solidFill>
                <a:latin typeface="+mn-lt"/>
                <a:ea typeface="+mn-ea"/>
                <a:cs typeface="+mn-cs"/>
              </a:rPr>
              <a:t>]</a:t>
            </a:r>
          </a:p>
          <a:p>
            <a:pPr marL="171450" lvl="0" indent="-171450">
              <a:buFontTx/>
              <a:buChar char="-"/>
            </a:pPr>
            <a:r>
              <a:rPr lang="en-US" sz="900" kern="1200" dirty="0">
                <a:solidFill>
                  <a:schemeClr val="tx1"/>
                </a:solidFill>
                <a:latin typeface="+mn-lt"/>
                <a:ea typeface="+mn-ea"/>
                <a:cs typeface="+mn-cs"/>
              </a:rPr>
              <a:t>Authorization:</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AuthorizationLevel.Function</a:t>
            </a:r>
            <a:r>
              <a:rPr lang="en-US" sz="1200" kern="1200" dirty="0">
                <a:solidFill>
                  <a:schemeClr val="tx1"/>
                </a:solidFill>
                <a:latin typeface="+mn-lt"/>
                <a:ea typeface="+mn-ea"/>
                <a:cs typeface="+mn-cs"/>
              </a:rPr>
              <a:t>,…)]</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AllowAnonymous</a:t>
            </a:r>
            <a:r>
              <a:rPr lang="en-US" sz="1200" kern="1200" dirty="0">
                <a:solidFill>
                  <a:schemeClr val="tx1"/>
                </a:solidFill>
                <a:latin typeface="+mn-lt"/>
                <a:ea typeface="+mn-ea"/>
                <a:cs typeface="+mn-cs"/>
              </a:rPr>
              <a:t>]</a:t>
            </a:r>
          </a:p>
          <a:p>
            <a:pPr marL="171450" lvl="0" indent="-171450">
              <a:buFontTx/>
              <a:buChar char="-"/>
            </a:pPr>
            <a:r>
              <a:rPr lang="en-US" sz="900" kern="1200" dirty="0">
                <a:solidFill>
                  <a:schemeClr val="tx1"/>
                </a:solidFill>
                <a:latin typeface="+mn-lt"/>
                <a:ea typeface="+mn-ea"/>
                <a:cs typeface="+mn-cs"/>
              </a:rPr>
              <a:t>Signature:</a:t>
            </a:r>
          </a:p>
          <a:p>
            <a:pPr marL="628650" lvl="1" indent="-171450">
              <a:buFontTx/>
              <a:buChar char="-"/>
            </a:pPr>
            <a:r>
              <a:rPr lang="en-US" sz="1200" kern="1200" dirty="0">
                <a:solidFill>
                  <a:schemeClr val="tx1"/>
                </a:solidFill>
                <a:latin typeface="+mn-lt"/>
                <a:ea typeface="+mn-ea"/>
                <a:cs typeface="+mn-cs"/>
              </a:rPr>
              <a:t>public static async Task&lt;</a:t>
            </a:r>
            <a:r>
              <a:rPr lang="en-US" sz="1200" kern="1200" dirty="0" err="1">
                <a:solidFill>
                  <a:schemeClr val="tx1"/>
                </a:solidFill>
                <a:latin typeface="+mn-lt"/>
                <a:ea typeface="+mn-ea"/>
                <a:cs typeface="+mn-cs"/>
              </a:rPr>
              <a:t>IActionResult</a:t>
            </a:r>
            <a:r>
              <a:rPr lang="en-US" sz="1200" kern="1200" dirty="0">
                <a:solidFill>
                  <a:schemeClr val="tx1"/>
                </a:solidFill>
                <a:latin typeface="+mn-lt"/>
                <a:ea typeface="+mn-ea"/>
                <a:cs typeface="+mn-cs"/>
              </a:rPr>
              <a:t>&gt; Run() // note static here as well in the class</a:t>
            </a:r>
          </a:p>
          <a:p>
            <a:pPr marL="628650" lvl="1" indent="-171450">
              <a:buFontTx/>
              <a:buChar char="-"/>
            </a:pPr>
            <a:r>
              <a:rPr lang="en-US" sz="1200" kern="1200" dirty="0">
                <a:solidFill>
                  <a:schemeClr val="tx1"/>
                </a:solidFill>
                <a:latin typeface="+mn-lt"/>
                <a:ea typeface="+mn-ea"/>
                <a:cs typeface="+mn-cs"/>
              </a:rPr>
              <a:t>public </a:t>
            </a:r>
            <a:r>
              <a:rPr lang="en-US" sz="1200" kern="1200" dirty="0" err="1">
                <a:solidFill>
                  <a:schemeClr val="tx1"/>
                </a:solidFill>
                <a:latin typeface="+mn-lt"/>
                <a:ea typeface="+mn-ea"/>
                <a:cs typeface="+mn-cs"/>
              </a:rPr>
              <a:t>IEnumerable</a:t>
            </a:r>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WeatherForecast</a:t>
            </a:r>
            <a:r>
              <a:rPr lang="en-US" sz="1200" kern="1200" dirty="0">
                <a:solidFill>
                  <a:schemeClr val="tx1"/>
                </a:solidFill>
                <a:latin typeface="+mn-lt"/>
                <a:ea typeface="+mn-ea"/>
                <a:cs typeface="+mn-cs"/>
              </a:rPr>
              <a:t>&gt; Get()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278419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sz="1200" kern="1200" dirty="0">
                <a:solidFill>
                  <a:schemeClr val="tx1"/>
                </a:solidFill>
                <a:latin typeface="+mn-lt"/>
                <a:ea typeface="+mn-ea"/>
                <a:cs typeface="+mn-cs"/>
              </a:rPr>
              <a:t>So now as we have our working solution, let us move it to the cloud. Right here we see the tools we need to use.</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First, we will log into my Azure account and by using my paid subscription, we will create a resource group.</a:t>
            </a:r>
          </a:p>
          <a:p>
            <a:pPr marL="0" indent="0">
              <a:buNone/>
            </a:pPr>
            <a:r>
              <a:rPr lang="en-US" sz="1200" kern="1200" dirty="0">
                <a:solidFill>
                  <a:schemeClr val="tx1"/>
                </a:solidFill>
                <a:latin typeface="+mn-lt"/>
                <a:ea typeface="+mn-ea"/>
                <a:cs typeface="+mn-cs"/>
              </a:rPr>
              <a:t>The resource group is nothing more than a container for our future resources, such as our Azure Function in this example.</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All the resource You se here will be created by the Azure Portal wizard so let us do not worry about them for now.</a:t>
            </a:r>
          </a:p>
          <a:p>
            <a:pPr marL="0" indent="0">
              <a:buNone/>
            </a:pPr>
            <a:endParaRPr lang="en-US" sz="1200" kern="1200" dirty="0">
              <a:solidFill>
                <a:schemeClr val="tx1"/>
              </a:solidFill>
              <a:latin typeface="+mn-lt"/>
              <a:ea typeface="+mn-ea"/>
              <a:cs typeface="+mn-cs"/>
            </a:endParaRPr>
          </a:p>
          <a:p>
            <a:pPr marL="228600" indent="-228600">
              <a:buAutoNum type="arabicPeriod"/>
            </a:pPr>
            <a:r>
              <a:rPr lang="en-US" sz="1200" kern="1200" dirty="0">
                <a:solidFill>
                  <a:schemeClr val="tx1"/>
                </a:solidFill>
                <a:latin typeface="+mn-lt"/>
                <a:ea typeface="+mn-ea"/>
                <a:cs typeface="+mn-cs"/>
              </a:rPr>
              <a:t>Got to Azure Portal</a:t>
            </a:r>
          </a:p>
          <a:p>
            <a:pPr marL="228600" indent="-228600">
              <a:buAutoNum type="arabicPeriod"/>
            </a:pPr>
            <a:r>
              <a:rPr lang="en-US" sz="1200" kern="1200" dirty="0">
                <a:solidFill>
                  <a:schemeClr val="tx1"/>
                </a:solidFill>
                <a:latin typeface="+mn-lt"/>
                <a:ea typeface="+mn-ea"/>
                <a:cs typeface="+mn-cs"/>
              </a:rPr>
              <a:t>“</a:t>
            </a:r>
            <a:r>
              <a:rPr lang="en-US" sz="1200" b="1" kern="1200" dirty="0">
                <a:solidFill>
                  <a:schemeClr val="tx1"/>
                </a:solidFill>
                <a:latin typeface="+mn-lt"/>
                <a:ea typeface="+mn-ea"/>
                <a:cs typeface="+mn-cs"/>
              </a:rPr>
              <a:t>Create a resource</a:t>
            </a:r>
            <a:r>
              <a:rPr lang="en-US" sz="1200" kern="1200" dirty="0">
                <a:solidFill>
                  <a:schemeClr val="tx1"/>
                </a:solidFill>
                <a:latin typeface="+mn-lt"/>
                <a:ea typeface="+mn-ea"/>
                <a:cs typeface="+mn-cs"/>
              </a:rPr>
              <a:t>”</a:t>
            </a:r>
          </a:p>
          <a:p>
            <a:pPr marL="228600" indent="-228600">
              <a:buAutoNum type="arabicPeriod"/>
            </a:pPr>
            <a:r>
              <a:rPr lang="en-US" sz="1200" kern="1200" dirty="0">
                <a:solidFill>
                  <a:schemeClr val="tx1"/>
                </a:solidFill>
                <a:latin typeface="+mn-lt"/>
                <a:ea typeface="+mn-ea"/>
                <a:cs typeface="+mn-cs"/>
              </a:rPr>
              <a:t>Select “</a:t>
            </a:r>
            <a:r>
              <a:rPr lang="en-US" sz="1200" b="1" kern="1200" dirty="0">
                <a:solidFill>
                  <a:schemeClr val="tx1"/>
                </a:solidFill>
                <a:latin typeface="+mn-lt"/>
                <a:ea typeface="+mn-ea"/>
                <a:cs typeface="+mn-cs"/>
              </a:rPr>
              <a:t>Function App</a:t>
            </a:r>
            <a:r>
              <a:rPr lang="en-US" sz="1200" kern="1200" dirty="0">
                <a:solidFill>
                  <a:schemeClr val="tx1"/>
                </a:solidFill>
                <a:latin typeface="+mn-lt"/>
                <a:ea typeface="+mn-ea"/>
                <a:cs typeface="+mn-cs"/>
              </a:rPr>
              <a:t>”</a:t>
            </a:r>
          </a:p>
          <a:p>
            <a:pPr marL="685800" lvl="1" indent="-228600">
              <a:buAutoNum type="arabicPeriod"/>
            </a:pPr>
            <a:r>
              <a:rPr lang="en-US" sz="1500" kern="1200" dirty="0">
                <a:solidFill>
                  <a:schemeClr val="tx1"/>
                </a:solidFill>
                <a:latin typeface="+mn-lt"/>
                <a:ea typeface="+mn-ea"/>
                <a:cs typeface="+mn-cs"/>
              </a:rPr>
              <a:t>Create a resource group e.g. “azure-shorts-demo-app”</a:t>
            </a:r>
          </a:p>
          <a:p>
            <a:pPr marL="685800" lvl="1" indent="-228600">
              <a:buAutoNum type="arabicPeriod"/>
            </a:pPr>
            <a:r>
              <a:rPr lang="en-US" sz="1500" kern="1200" dirty="0">
                <a:solidFill>
                  <a:schemeClr val="tx1"/>
                </a:solidFill>
                <a:latin typeface="+mn-lt"/>
                <a:ea typeface="+mn-ea"/>
                <a:cs typeface="+mn-cs"/>
              </a:rPr>
              <a:t>Give a name for a function app e.g. “azure-shorts-demo-app”</a:t>
            </a:r>
          </a:p>
          <a:p>
            <a:pPr marL="685800" lvl="1" indent="-228600">
              <a:buAutoNum type="arabicPeriod"/>
            </a:pPr>
            <a:r>
              <a:rPr lang="en-US" sz="1500" kern="1200" dirty="0">
                <a:solidFill>
                  <a:schemeClr val="tx1"/>
                </a:solidFill>
                <a:latin typeface="+mn-lt"/>
                <a:ea typeface="+mn-ea"/>
                <a:cs typeface="+mn-cs"/>
              </a:rPr>
              <a:t>Select runtime</a:t>
            </a:r>
          </a:p>
          <a:p>
            <a:pPr marL="685800" lvl="1" indent="-228600">
              <a:buAutoNum type="arabicPeriod"/>
            </a:pPr>
            <a:r>
              <a:rPr lang="en-US" sz="1500" kern="1200" dirty="0">
                <a:solidFill>
                  <a:schemeClr val="tx1"/>
                </a:solidFill>
                <a:latin typeface="+mn-lt"/>
                <a:ea typeface="+mn-ea"/>
                <a:cs typeface="+mn-cs"/>
              </a:rPr>
              <a:t>Select region</a:t>
            </a:r>
          </a:p>
          <a:p>
            <a:pPr marL="685800" lvl="1" indent="-228600">
              <a:buAutoNum type="arabicPeriod"/>
            </a:pPr>
            <a:r>
              <a:rPr lang="en-US" sz="1500" kern="1200" dirty="0">
                <a:solidFill>
                  <a:schemeClr val="tx1"/>
                </a:solidFill>
                <a:latin typeface="+mn-lt"/>
                <a:ea typeface="+mn-ea"/>
                <a:cs typeface="+mn-cs"/>
              </a:rPr>
              <a:t>Go next to “Hosting” (storage account)</a:t>
            </a:r>
          </a:p>
          <a:p>
            <a:pPr marL="685800" lvl="1" indent="-228600">
              <a:buAutoNum type="arabicPeriod"/>
            </a:pPr>
            <a:r>
              <a:rPr lang="en-US" sz="1500" kern="1200" dirty="0">
                <a:solidFill>
                  <a:schemeClr val="tx1"/>
                </a:solidFill>
                <a:latin typeface="+mn-lt"/>
                <a:ea typeface="+mn-ea"/>
                <a:cs typeface="+mn-cs"/>
              </a:rPr>
              <a:t>Go next to “Monitoring” (app insights)</a:t>
            </a:r>
          </a:p>
          <a:p>
            <a:pPr marL="685800" lvl="1" indent="-228600">
              <a:buAutoNum type="arabicPeriod"/>
            </a:pPr>
            <a:r>
              <a:rPr lang="en-US" sz="1500" kern="1200" dirty="0">
                <a:solidFill>
                  <a:schemeClr val="tx1"/>
                </a:solidFill>
                <a:latin typeface="+mn-lt"/>
                <a:ea typeface="+mn-ea"/>
                <a:cs typeface="+mn-cs"/>
              </a:rPr>
              <a:t>Create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83516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As we will se in a minute, Azure will create for us all compomers needed for our function to run, </a:t>
            </a:r>
          </a:p>
          <a:p>
            <a:r>
              <a:rPr lang="en-US" dirty="0"/>
              <a:t>will offer a couple options to create new Azure Functions either via Visual Studio, as we did already, by other Code Editors or directly in the portal.</a:t>
            </a:r>
          </a:p>
          <a:p>
            <a:endParaRPr lang="en-US" dirty="0"/>
          </a:p>
          <a:p>
            <a:r>
              <a:rPr lang="en-US" dirty="0"/>
              <a:t>For now let us just recreate our example from previous slides in the portal to create a Weather Forecast function:</a:t>
            </a:r>
          </a:p>
          <a:p>
            <a:pPr marL="228600" indent="-228600">
              <a:buAutoNum type="arabicPeriod"/>
            </a:pPr>
            <a:r>
              <a:rPr lang="en-US" dirty="0"/>
              <a:t>Go to the created resource,</a:t>
            </a:r>
          </a:p>
          <a:p>
            <a:pPr marL="685800" lvl="1" indent="-228600">
              <a:buAutoNum type="arabicPeriod"/>
            </a:pPr>
            <a:r>
              <a:rPr lang="en-US" dirty="0"/>
              <a:t>We can go to the given URL and see how our ap in currently working</a:t>
            </a:r>
          </a:p>
          <a:p>
            <a:pPr marL="228600" indent="-228600">
              <a:buAutoNum type="arabicPeriod"/>
            </a:pPr>
            <a:r>
              <a:rPr lang="en-US" dirty="0"/>
              <a:t>Hit “New function”</a:t>
            </a:r>
          </a:p>
          <a:p>
            <a:pPr marL="228600" indent="-228600">
              <a:buAutoNum type="arabicPeriod"/>
            </a:pPr>
            <a:r>
              <a:rPr lang="en-US" dirty="0"/>
              <a:t>Select “In Portal”</a:t>
            </a:r>
          </a:p>
          <a:p>
            <a:pPr marL="228600" indent="-228600">
              <a:buAutoNum type="arabicPeriod"/>
            </a:pPr>
            <a:r>
              <a:rPr lang="en-US" dirty="0"/>
              <a:t>Select “Webhook + API”</a:t>
            </a:r>
          </a:p>
          <a:p>
            <a:pPr marL="228600" indent="-228600">
              <a:buAutoNum type="arabicPeriod"/>
            </a:pPr>
            <a:r>
              <a:rPr lang="en-US" dirty="0"/>
              <a:t>Hit “Create”</a:t>
            </a:r>
          </a:p>
          <a:p>
            <a:pPr marL="228600" indent="-228600">
              <a:buAutoNum type="arabicPeriod"/>
            </a:pPr>
            <a:r>
              <a:rPr lang="en-US" dirty="0"/>
              <a:t>And we are done.</a:t>
            </a:r>
          </a:p>
          <a:p>
            <a:pPr marL="228600" indent="-228600">
              <a:buAutoNum type="arabicPeriod"/>
            </a:pPr>
            <a:endParaRPr lang="en-US" dirty="0"/>
          </a:p>
          <a:p>
            <a:pPr marL="228600" indent="-228600">
              <a:buAutoNum type="arabicPeriod"/>
            </a:pPr>
            <a:r>
              <a:rPr lang="en-US" dirty="0"/>
              <a:t>We can:</a:t>
            </a:r>
          </a:p>
          <a:p>
            <a:pPr marL="171450" indent="-171450">
              <a:buFontTx/>
              <a:buChar char="-"/>
            </a:pPr>
            <a:r>
              <a:rPr lang="en-US" dirty="0"/>
              <a:t>Get the URL of our function and run it</a:t>
            </a:r>
          </a:p>
          <a:p>
            <a:pPr marL="171450" indent="-171450">
              <a:buFontTx/>
              <a:buChar char="-"/>
            </a:pPr>
            <a:r>
              <a:rPr lang="en-US" dirty="0"/>
              <a:t>Test it locally in the portal</a:t>
            </a:r>
          </a:p>
          <a:p>
            <a:pPr marL="171450" indent="-171450">
              <a:buFontTx/>
              <a:buChar char="-"/>
            </a:pPr>
            <a:r>
              <a:rPr lang="en-US" dirty="0"/>
              <a:t>And we can build our project from here.</a:t>
            </a:r>
          </a:p>
          <a:p>
            <a:pPr marL="171450" indent="-171450">
              <a:buFontTx/>
              <a:buChar char="-"/>
            </a:pPr>
            <a:endParaRPr lang="en-US" dirty="0"/>
          </a:p>
          <a:p>
            <a:pPr marL="0" indent="0">
              <a:buFontTx/>
              <a:buNone/>
            </a:pPr>
            <a:r>
              <a:rPr lang="en-US" dirty="0"/>
              <a:t>8. But what we really want to do is to deploy our existing solution, so we go to:</a:t>
            </a:r>
          </a:p>
          <a:p>
            <a:pPr marL="171450" indent="-171450">
              <a:buFontTx/>
              <a:buChar char="-"/>
            </a:pPr>
            <a:r>
              <a:rPr lang="en-US" dirty="0"/>
              <a:t>“azure-shorts-demo-app”,</a:t>
            </a:r>
          </a:p>
          <a:p>
            <a:pPr marL="171450" indent="-171450">
              <a:buFontTx/>
              <a:buChar char="-"/>
            </a:pPr>
            <a:r>
              <a:rPr lang="en-US" dirty="0"/>
              <a:t>Select “Get publish profile”</a:t>
            </a:r>
          </a:p>
          <a:p>
            <a:pPr marL="171450" indent="-171450">
              <a:buFontTx/>
              <a:buChar char="-"/>
            </a:pPr>
            <a:r>
              <a:rPr lang="en-US" dirty="0"/>
              <a:t>Go to Visual Studio and select “Publish” on our project,</a:t>
            </a:r>
          </a:p>
          <a:p>
            <a:pPr marL="171450" indent="-171450">
              <a:buFontTx/>
              <a:buChar char="-"/>
            </a:pPr>
            <a:r>
              <a:rPr lang="en-US" dirty="0"/>
              <a:t>Select the downloaded profile and publish.</a:t>
            </a: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263876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endParaRPr lang="en-US" sz="1200" kern="1200" dirty="0">
              <a:solidFill>
                <a:schemeClr val="tx1"/>
              </a:solidFill>
              <a:latin typeface="+mn-lt"/>
              <a:ea typeface="+mn-ea"/>
              <a:cs typeface="+mn-cs"/>
            </a:endParaRP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2865056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endParaRPr lang="en-US" sz="1200" kern="1200" dirty="0">
              <a:solidFill>
                <a:schemeClr val="tx1"/>
              </a:solidFill>
              <a:latin typeface="+mn-lt"/>
              <a:ea typeface="+mn-ea"/>
              <a:cs typeface="+mn-cs"/>
            </a:endParaRP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4094444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1119166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230102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Hi everyone, my name is Tomasz, I am a member of a .NET Community</a:t>
            </a:r>
            <a:r>
              <a:rPr lang="pl-PL" noProof="0" dirty="0"/>
              <a:t> and [-&gt;]</a:t>
            </a:r>
            <a:endParaRPr lang="en-US"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70576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noProof="0" dirty="0"/>
              <a:t>[-&gt;] a</a:t>
            </a:r>
            <a:r>
              <a:rPr lang="en-US" noProof="0" dirty="0" err="1"/>
              <a:t>nd</a:t>
            </a:r>
            <a:r>
              <a:rPr lang="en-US" noProof="0" dirty="0"/>
              <a:t> today we are going to talk about Azure Functions. What are those? What is Microsoft Azure? [Next slide]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539539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noProof="0" dirty="0"/>
              <a:t>As we can read “</a:t>
            </a:r>
            <a:r>
              <a:rPr lang="en-US" dirty="0">
                <a:solidFill>
                  <a:srgbClr val="12ABDB"/>
                </a:solidFill>
                <a:latin typeface="+mn-lt"/>
              </a:rPr>
              <a:t>Microsoft Azure is a </a:t>
            </a:r>
            <a:r>
              <a:rPr lang="en-US" b="1" dirty="0">
                <a:solidFill>
                  <a:srgbClr val="12ABDB"/>
                </a:solidFill>
                <a:latin typeface="+mn-lt"/>
              </a:rPr>
              <a:t>set of cloud services</a:t>
            </a:r>
            <a:r>
              <a:rPr lang="en-US" noProof="0" dirty="0"/>
              <a:t>”. Google Drive, Gmail, Office 365 (now Microsoft three-sixty-five) – those web applications are perfect examples of “</a:t>
            </a:r>
            <a:r>
              <a:rPr lang="en-US" b="1" noProof="0" dirty="0"/>
              <a:t>cloud services</a:t>
            </a:r>
            <a:r>
              <a:rPr lang="en-US" noProof="0" dirty="0"/>
              <a:t>”.</a:t>
            </a:r>
          </a:p>
          <a:p>
            <a:pPr marL="171450" indent="-171450">
              <a:buFontTx/>
              <a:buChar char="-"/>
            </a:pPr>
            <a:r>
              <a:rPr lang="en-US" noProof="0" dirty="0"/>
              <a:t>They are ready to use,</a:t>
            </a:r>
          </a:p>
          <a:p>
            <a:pPr marL="171450" indent="-171450">
              <a:buFontTx/>
              <a:buChar char="-"/>
            </a:pPr>
            <a:r>
              <a:rPr lang="en-US" noProof="0" dirty="0"/>
              <a:t>we are not troubled by configuring them,</a:t>
            </a:r>
          </a:p>
          <a:p>
            <a:pPr marL="171450" indent="-171450">
              <a:buFontTx/>
              <a:buChar char="-"/>
            </a:pPr>
            <a:r>
              <a:rPr lang="en-US" noProof="0" dirty="0"/>
              <a:t>maintaining them, </a:t>
            </a:r>
          </a:p>
          <a:p>
            <a:pPr marL="171450" indent="-171450">
              <a:buFontTx/>
              <a:buChar char="-"/>
            </a:pPr>
            <a:r>
              <a:rPr lang="en-US" noProof="0" dirty="0"/>
              <a:t>they are offered to us as a cloud services. We just use them. Everything else is handled for us.</a:t>
            </a:r>
          </a:p>
          <a:p>
            <a:pPr marL="171450" indent="-171450">
              <a:buFontTx/>
              <a:buChar char="-"/>
            </a:pPr>
            <a:endParaRPr lang="en-US" noProof="0" dirty="0"/>
          </a:p>
          <a:p>
            <a:pPr marL="0" indent="0">
              <a:buFontTx/>
              <a:buNone/>
            </a:pPr>
            <a:r>
              <a:rPr lang="en-US" noProof="0" dirty="0"/>
              <a:t>Microsoft Azure is nothing more than a bunch of such services, although not so simple to use. Azure Functions is one of them.</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48864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piece of code which is </a:t>
            </a:r>
            <a:r>
              <a:rPr lang="en-US" b="1" dirty="0">
                <a:solidFill>
                  <a:srgbClr val="12ABDB"/>
                </a:solidFill>
                <a:latin typeface="+mn-lt"/>
              </a:rPr>
              <a:t>run by the trigger”</a:t>
            </a:r>
            <a:r>
              <a:rPr lang="en-US" b="0" noProof="0" dirty="0">
                <a:solidFill>
                  <a:srgbClr val="12ABDB"/>
                </a:solidFill>
                <a:latin typeface="+mn-lt"/>
              </a:rPr>
              <a:t>.</a:t>
            </a:r>
          </a:p>
          <a:p>
            <a:pPr marL="457200" lvl="1" indent="0">
              <a:buNone/>
            </a:pPr>
            <a:endParaRPr lang="en-US" b="0" noProof="0" dirty="0">
              <a:solidFill>
                <a:srgbClr val="12ABDB"/>
              </a:solidFill>
              <a:latin typeface="+mn-lt"/>
            </a:endParaRPr>
          </a:p>
          <a:p>
            <a:pPr marL="457200" lvl="1" indent="0">
              <a:buNone/>
            </a:pPr>
            <a:r>
              <a:rPr lang="en-US" noProof="0" dirty="0"/>
              <a:t>“</a:t>
            </a:r>
            <a:r>
              <a:rPr lang="en-US" b="1" noProof="0" dirty="0"/>
              <a:t>Serverless</a:t>
            </a:r>
            <a:r>
              <a:rPr lang="en-US" noProof="0" dirty="0"/>
              <a:t>” means that we do not need a server on our side to use Azure Functions, all what is needed is given by Azure.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21741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Cloud provider is handling those details for us. In this case cloud provide stands for Microsoft.</a:t>
            </a:r>
            <a:endParaRPr lang="pl-PL"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54557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t>
            </a:r>
            <a:r>
              <a:rPr lang="en-US" b="1" noProof="0" dirty="0"/>
              <a:t>Stateless</a:t>
            </a:r>
            <a:r>
              <a:rPr lang="en-US" noProof="0" dirty="0"/>
              <a:t>” means that our Azure Functions won’t relay on any previous events or states. We just run our code and provide every piece of data it will need for that execution.</a:t>
            </a:r>
          </a:p>
          <a:p>
            <a:pPr marL="457200" lvl="1" indent="0">
              <a:buNone/>
            </a:pPr>
            <a:endParaRPr lang="en-US"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41209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As for the last part: “</a:t>
            </a:r>
            <a:r>
              <a:rPr lang="en-US" b="1" noProof="0" dirty="0"/>
              <a:t>run by trigger</a:t>
            </a:r>
            <a:r>
              <a:rPr lang="en-US" noProof="0" dirty="0"/>
              <a:t>”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4946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[-&gt;] here is the full list of triggers provided to us by the Microsoft Azure.</a:t>
            </a:r>
          </a:p>
          <a:p>
            <a:pPr marL="0" indent="0">
              <a:buNone/>
            </a:pPr>
            <a:r>
              <a:rPr lang="en-US" dirty="0"/>
              <a:t>Most of them are separated services and deserves their own presentation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37842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9.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3.xml"/><Relationship Id="rId16" Type="http://schemas.openxmlformats.org/officeDocument/2006/relationships/image" Target="../media/image12.png"/><Relationship Id="rId1" Type="http://schemas.openxmlformats.org/officeDocument/2006/relationships/tags" Target="../tags/tag14.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7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5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5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3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8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0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en-US" sz="1200" b="1" dirty="0">
                <a:solidFill>
                  <a:schemeClr val="accent1"/>
                </a:solidFill>
                <a:cs typeface="Arial"/>
              </a:rPr>
              <a:t>Tomasz, </a:t>
            </a:r>
            <a:r>
              <a:rPr lang="en-US" sz="1200" b="1" dirty="0" err="1">
                <a:solidFill>
                  <a:schemeClr val="accent1"/>
                </a:solidFill>
                <a:cs typeface="Arial"/>
              </a:rPr>
              <a:t>Strza</a:t>
            </a:r>
            <a:r>
              <a:rPr lang="pl-PL" sz="1200" b="1" dirty="0">
                <a:solidFill>
                  <a:schemeClr val="accent1"/>
                </a:solidFill>
                <a:cs typeface="Arial"/>
              </a:rPr>
              <a:t>ł</a:t>
            </a:r>
            <a:r>
              <a:rPr lang="en-US" sz="1200" b="1" dirty="0">
                <a:solidFill>
                  <a:schemeClr val="accent1"/>
                </a:solidFill>
                <a:cs typeface="Arial"/>
              </a:rPr>
              <a:t>ka</a:t>
            </a:r>
          </a:p>
          <a:p>
            <a:pPr>
              <a:lnSpc>
                <a:spcPts val="1200"/>
              </a:lnSpc>
            </a:pPr>
            <a:r>
              <a:rPr lang="en-US" sz="1000" dirty="0">
                <a:solidFill>
                  <a:schemeClr val="accent2"/>
                </a:solidFill>
                <a:cs typeface="Arial"/>
              </a:rPr>
              <a:t>Software developer</a:t>
            </a:r>
          </a:p>
          <a:p>
            <a:pPr>
              <a:lnSpc>
                <a:spcPts val="1200"/>
              </a:lnSpc>
            </a:pPr>
            <a:r>
              <a:rPr lang="en-US" sz="1000" dirty="0">
                <a:cs typeface="Arial"/>
              </a:rPr>
              <a:t>Capgemini </a:t>
            </a:r>
            <a:r>
              <a:rPr lang="en-US" sz="1000" dirty="0" err="1">
                <a:cs typeface="Arial"/>
              </a:rPr>
              <a:t>Polska</a:t>
            </a:r>
            <a:r>
              <a:rPr lang="en-US" sz="1000" dirty="0">
                <a:cs typeface="Arial"/>
              </a:rPr>
              <a:t> Sp. </a:t>
            </a:r>
            <a:r>
              <a:rPr lang="en-US" sz="1000" dirty="0" err="1">
                <a:cs typeface="Arial"/>
              </a:rPr>
              <a:t>Z.o.o</a:t>
            </a:r>
            <a:r>
              <a:rPr lang="en-US" sz="1000" dirty="0">
                <a:cs typeface="Arial"/>
              </a:rPr>
              <a:t>.</a:t>
            </a:r>
          </a:p>
          <a:p>
            <a:pPr>
              <a:lnSpc>
                <a:spcPts val="1200"/>
              </a:lnSpc>
            </a:pPr>
            <a:r>
              <a:rPr lang="en-US" sz="1000" dirty="0">
                <a:cs typeface="Arial"/>
              </a:rPr>
              <a:t>Ul. </a:t>
            </a:r>
            <a:r>
              <a:rPr lang="en-US" sz="1000" dirty="0" err="1">
                <a:cs typeface="Arial"/>
              </a:rPr>
              <a:t>Legnicka</a:t>
            </a:r>
            <a:r>
              <a:rPr lang="en-US" sz="1000" dirty="0">
                <a:cs typeface="Arial"/>
              </a:rPr>
              <a:t> 48H</a:t>
            </a:r>
          </a:p>
          <a:p>
            <a:pPr>
              <a:lnSpc>
                <a:spcPts val="1200"/>
              </a:lnSpc>
            </a:pPr>
            <a:r>
              <a:rPr lang="en-US" sz="1000" dirty="0">
                <a:cs typeface="Arial"/>
              </a:rPr>
              <a:t>53-110 </a:t>
            </a:r>
            <a:r>
              <a:rPr lang="en-US" sz="1000" dirty="0" err="1">
                <a:cs typeface="Arial"/>
              </a:rPr>
              <a:t>Wroc</a:t>
            </a:r>
            <a:r>
              <a:rPr lang="pl-PL" sz="1000" dirty="0">
                <a:cs typeface="Arial"/>
              </a:rPr>
              <a:t>ł</a:t>
            </a:r>
            <a:r>
              <a:rPr lang="en-US" sz="1000" dirty="0">
                <a:cs typeface="Arial"/>
              </a:rPr>
              <a:t>aw</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860864"/>
              </a:buClr>
              <a:defRPr/>
            </a:lvl2pPr>
            <a:lvl3pPr>
              <a:buClr>
                <a:srgbClr val="CC2980"/>
              </a:buClr>
              <a:defRPr/>
            </a:lvl3pPr>
            <a:lvl5pPr>
              <a:buClr>
                <a:srgbClr val="88D5ED"/>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FF7E83"/>
                </a:solidFill>
              </a:defRPr>
            </a:lvl1pPr>
          </a:lstStyle>
          <a:p>
            <a:pPr lvl="0"/>
            <a:r>
              <a:rPr lang="en-US" dirty="0"/>
              <a:t>Click to edit Master subtitle styles</a:t>
            </a:r>
          </a:p>
        </p:txBody>
      </p:sp>
    </p:spTree>
    <p:extLst>
      <p:ext uri="{BB962C8B-B14F-4D97-AF65-F5344CB8AC3E}">
        <p14:creationId xmlns:p14="http://schemas.microsoft.com/office/powerpoint/2010/main" val="13497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00C37B"/>
              </a:buClr>
              <a:defRPr/>
            </a:lvl2pPr>
            <a:lvl3pPr>
              <a:buClr>
                <a:srgbClr val="93E416"/>
              </a:buClr>
              <a:defRPr/>
            </a:lvl3pPr>
            <a:lvl5pPr>
              <a:buClr>
                <a:srgbClr val="FF7E83"/>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8FF16"/>
                </a:solidFill>
              </a:defRPr>
            </a:lvl1pPr>
          </a:lstStyle>
          <a:p>
            <a:pPr lvl="0"/>
            <a:r>
              <a:rPr lang="en-US" dirty="0"/>
              <a:t>Click to edit Master subtitle styles</a:t>
            </a:r>
          </a:p>
        </p:txBody>
      </p:sp>
    </p:spTree>
    <p:extLst>
      <p:ext uri="{BB962C8B-B14F-4D97-AF65-F5344CB8AC3E}">
        <p14:creationId xmlns:p14="http://schemas.microsoft.com/office/powerpoint/2010/main" val="30845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6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75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FF7E83"/>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1113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77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8FF16"/>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09529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5.xml"/><Relationship Id="rId7" Type="http://schemas.openxmlformats.org/officeDocument/2006/relationships/tags" Target="../tags/tag8.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7.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0.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62" name="think-cell Slide" r:id="rId16" imgW="270" imgH="270" progId="TCLayout.ActiveDocument.1">
                  <p:embed/>
                </p:oleObj>
              </mc:Choice>
              <mc:Fallback>
                <p:oleObj name="think-cell Slide" r:id="rId16" imgW="270" imgH="270" progId="TCLayout.ActiveDocument.1">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a:t>
            </a:r>
            <a:r>
              <a:rPr lang="pl-PL" dirty="0">
                <a:solidFill>
                  <a:schemeClr val="bg1">
                    <a:lumMod val="65000"/>
                  </a:schemeClr>
                </a:solidFill>
              </a:rPr>
              <a:t>9</a:t>
            </a:r>
            <a:r>
              <a:rPr lang="en-US" dirty="0">
                <a:solidFill>
                  <a:schemeClr val="bg1">
                    <a:lumMod val="65000"/>
                  </a:schemeClr>
                </a:solidFill>
              </a:rPr>
              <a:t>.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noProof="0" dirty="0">
                <a:solidFill>
                  <a:schemeClr val="bg1">
                    <a:lumMod val="65000"/>
                  </a:schemeClr>
                </a:solidFill>
              </a:rPr>
              <a:t>Upgrade Your .NET code!</a:t>
            </a:r>
            <a:r>
              <a:rPr lang="pl-PL" noProof="0" dirty="0">
                <a:solidFill>
                  <a:schemeClr val="bg1">
                    <a:lumMod val="65000"/>
                  </a:schemeClr>
                </a:solidFill>
              </a:rPr>
              <a:t> From C# 7.0 to C# 8.0 walkthrough</a:t>
            </a:r>
            <a:r>
              <a:rPr lang="en-US" noProof="0" dirty="0">
                <a:solidFill>
                  <a:schemeClr val="bg1">
                    <a:lumMod val="65000"/>
                  </a:schemeClr>
                </a:solidFill>
              </a:rPr>
              <a:t> | Tomasz Strzałka | 14.03.2019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pic>
        <p:nvPicPr>
          <p:cNvPr id="32" name="Obraz 31">
            <a:extLst>
              <a:ext uri="{FF2B5EF4-FFF2-40B4-BE49-F238E27FC236}">
                <a16:creationId xmlns:a16="http://schemas.microsoft.com/office/drawing/2014/main" id="{E5C30079-F536-479D-BD40-7A059A260CEF}"/>
              </a:ext>
            </a:extLst>
          </p:cNvPr>
          <p:cNvPicPr>
            <a:picLocks noChangeAspect="1"/>
          </p:cNvPicPr>
          <p:nvPr userDrawn="1"/>
        </p:nvPicPr>
        <p:blipFill>
          <a:blip r:embed="rId18">
            <a:alphaModFix amt="10000"/>
            <a:extLst>
              <a:ext uri="{28A0092B-C50C-407E-A947-70E740481C1C}">
                <a14:useLocalDpi xmlns:a14="http://schemas.microsoft.com/office/drawing/2010/main" val="0"/>
              </a:ext>
            </a:extLst>
          </a:blip>
          <a:srcRect/>
          <a:stretch/>
        </p:blipFill>
        <p:spPr>
          <a:xfrm>
            <a:off x="0" y="1240990"/>
            <a:ext cx="12192000" cy="5614228"/>
          </a:xfrm>
          <a:prstGeom prst="rect">
            <a:avLst/>
          </a:prstGeom>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83" r:id="rId3"/>
    <p:sldLayoutId id="2147483884" r:id="rId4"/>
    <p:sldLayoutId id="2147483831" r:id="rId5"/>
    <p:sldLayoutId id="2147483833" r:id="rId6"/>
    <p:sldLayoutId id="2147483837" r:id="rId7"/>
    <p:sldLayoutId id="2147483881" r:id="rId8"/>
    <p:sldLayoutId id="2147483882" r:id="rId9"/>
    <p:sldLayoutId id="2147483821" r:id="rId10"/>
    <p:sldLayoutId id="2147483877" r:id="rId11"/>
    <p:sldLayoutId id="2147483834"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35"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57"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4.png"/><Relationship Id="rId1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7.png"/><Relationship Id="rId12" Type="http://schemas.openxmlformats.org/officeDocument/2006/relationships/image" Target="../media/image53.svg"/><Relationship Id="rId17" Type="http://schemas.openxmlformats.org/officeDocument/2006/relationships/image" Target="../media/image56.png"/><Relationship Id="rId2" Type="http://schemas.openxmlformats.org/officeDocument/2006/relationships/notesSlide" Target="../notesSlides/notesSlide10.xml"/><Relationship Id="rId16"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46.svg"/><Relationship Id="rId11" Type="http://schemas.openxmlformats.org/officeDocument/2006/relationships/image" Target="../media/image52.png"/><Relationship Id="rId5" Type="http://schemas.openxmlformats.org/officeDocument/2006/relationships/image" Target="../media/image45.png"/><Relationship Id="rId15" Type="http://schemas.openxmlformats.org/officeDocument/2006/relationships/image" Target="../media/image39.png"/><Relationship Id="rId10" Type="http://schemas.openxmlformats.org/officeDocument/2006/relationships/image" Target="../media/image50.svg"/><Relationship Id="rId19" Type="http://schemas.openxmlformats.org/officeDocument/2006/relationships/image" Target="../media/image44.svg"/><Relationship Id="rId4" Type="http://schemas.openxmlformats.org/officeDocument/2006/relationships/image" Target="../media/image17.svg"/><Relationship Id="rId9" Type="http://schemas.openxmlformats.org/officeDocument/2006/relationships/image" Target="../media/image49.png"/><Relationship Id="rId14" Type="http://schemas.openxmlformats.org/officeDocument/2006/relationships/image" Target="../media/image55.svg"/></Relationships>
</file>

<file path=ppt/slides/_rels/slide11.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4.png"/><Relationship Id="rId1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7.png"/><Relationship Id="rId12" Type="http://schemas.openxmlformats.org/officeDocument/2006/relationships/image" Target="../media/image53.svg"/><Relationship Id="rId17" Type="http://schemas.openxmlformats.org/officeDocument/2006/relationships/image" Target="../media/image56.png"/><Relationship Id="rId2" Type="http://schemas.openxmlformats.org/officeDocument/2006/relationships/notesSlide" Target="../notesSlides/notesSlide11.xml"/><Relationship Id="rId16"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46.svg"/><Relationship Id="rId11" Type="http://schemas.openxmlformats.org/officeDocument/2006/relationships/image" Target="../media/image52.png"/><Relationship Id="rId5" Type="http://schemas.openxmlformats.org/officeDocument/2006/relationships/image" Target="../media/image45.png"/><Relationship Id="rId15" Type="http://schemas.openxmlformats.org/officeDocument/2006/relationships/image" Target="../media/image39.png"/><Relationship Id="rId10" Type="http://schemas.openxmlformats.org/officeDocument/2006/relationships/image" Target="../media/image50.svg"/><Relationship Id="rId19" Type="http://schemas.openxmlformats.org/officeDocument/2006/relationships/image" Target="../media/image44.svg"/><Relationship Id="rId4" Type="http://schemas.openxmlformats.org/officeDocument/2006/relationships/image" Target="../media/image17.svg"/><Relationship Id="rId9" Type="http://schemas.openxmlformats.org/officeDocument/2006/relationships/image" Target="../media/image49.png"/><Relationship Id="rId14" Type="http://schemas.openxmlformats.org/officeDocument/2006/relationships/image" Target="../media/image55.sv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44.svg"/><Relationship Id="rId12"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60.png"/><Relationship Id="rId5" Type="http://schemas.openxmlformats.org/officeDocument/2006/relationships/image" Target="../media/image17.sv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63.png"/></Relationships>
</file>

<file path=ppt/slides/_rels/slide1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18.png"/><Relationship Id="rId4" Type="http://schemas.openxmlformats.org/officeDocument/2006/relationships/hyperlink" Target="https://portal.azure.com/" TargetMode="External"/><Relationship Id="rId9" Type="http://schemas.openxmlformats.org/officeDocument/2006/relationships/image" Target="../media/image68.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57.png"/><Relationship Id="rId7" Type="http://schemas.openxmlformats.org/officeDocument/2006/relationships/image" Target="../media/image40.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notesSlide" Target="../notesSlides/notesSlide14.xml"/><Relationship Id="rId16"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72.png"/><Relationship Id="rId5" Type="http://schemas.openxmlformats.org/officeDocument/2006/relationships/image" Target="../media/image70.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9.png"/><Relationship Id="rId9" Type="http://schemas.openxmlformats.org/officeDocument/2006/relationships/image" Target="../media/image42.png"/><Relationship Id="rId14" Type="http://schemas.openxmlformats.org/officeDocument/2006/relationships/image" Target="../media/image75.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3.png"/><Relationship Id="rId18" Type="http://schemas.openxmlformats.org/officeDocument/2006/relationships/image" Target="../media/image84.svg"/><Relationship Id="rId3" Type="http://schemas.openxmlformats.org/officeDocument/2006/relationships/image" Target="../media/image57.png"/><Relationship Id="rId7" Type="http://schemas.openxmlformats.org/officeDocument/2006/relationships/image" Target="../media/image44.svg"/><Relationship Id="rId12" Type="http://schemas.openxmlformats.org/officeDocument/2006/relationships/image" Target="../media/image62.png"/><Relationship Id="rId17" Type="http://schemas.openxmlformats.org/officeDocument/2006/relationships/image" Target="../media/image83.png"/><Relationship Id="rId2" Type="http://schemas.openxmlformats.org/officeDocument/2006/relationships/notesSlide" Target="../notesSlides/notesSlide15.xml"/><Relationship Id="rId16" Type="http://schemas.openxmlformats.org/officeDocument/2006/relationships/image" Target="../media/image82.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61.png"/><Relationship Id="rId5" Type="http://schemas.openxmlformats.org/officeDocument/2006/relationships/image" Target="../media/image17.svg"/><Relationship Id="rId15" Type="http://schemas.openxmlformats.org/officeDocument/2006/relationships/image" Target="../media/image81.svg"/><Relationship Id="rId10" Type="http://schemas.openxmlformats.org/officeDocument/2006/relationships/image" Target="../media/image60.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18.png"/><Relationship Id="rId4" Type="http://schemas.openxmlformats.org/officeDocument/2006/relationships/hyperlink" Target="https://portal.azure.com/" TargetMode="External"/><Relationship Id="rId9" Type="http://schemas.openxmlformats.org/officeDocument/2006/relationships/image" Target="../media/image85.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89.svg"/><Relationship Id="rId3" Type="http://schemas.openxmlformats.org/officeDocument/2006/relationships/image" Target="../media/image57.png"/><Relationship Id="rId7" Type="http://schemas.openxmlformats.org/officeDocument/2006/relationships/image" Target="../media/image41.png"/><Relationship Id="rId12" Type="http://schemas.openxmlformats.org/officeDocument/2006/relationships/image" Target="../media/image8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87.svg"/><Relationship Id="rId5" Type="http://schemas.openxmlformats.org/officeDocument/2006/relationships/image" Target="../media/image17.svg"/><Relationship Id="rId10" Type="http://schemas.openxmlformats.org/officeDocument/2006/relationships/image" Target="../media/image86.png"/><Relationship Id="rId4" Type="http://schemas.openxmlformats.org/officeDocument/2006/relationships/image" Target="../media/image16.png"/><Relationship Id="rId9" Type="http://schemas.openxmlformats.org/officeDocument/2006/relationships/image" Target="../media/image44.sv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1.png"/><Relationship Id="rId7" Type="http://schemas.openxmlformats.org/officeDocument/2006/relationships/image" Target="../media/image39.png"/><Relationship Id="rId12" Type="http://schemas.openxmlformats.org/officeDocument/2006/relationships/image" Target="../media/image9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90.png"/><Relationship Id="rId5" Type="http://schemas.openxmlformats.org/officeDocument/2006/relationships/image" Target="../media/image43.png"/><Relationship Id="rId10" Type="http://schemas.openxmlformats.org/officeDocument/2006/relationships/image" Target="../media/image42.png"/><Relationship Id="rId4" Type="http://schemas.openxmlformats.org/officeDocument/2006/relationships/image" Target="../media/image57.png"/><Relationship Id="rId9" Type="http://schemas.openxmlformats.org/officeDocument/2006/relationships/image" Target="../media/image17.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0.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6.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svg"/><Relationship Id="rId19" Type="http://schemas.openxmlformats.org/officeDocument/2006/relationships/image" Target="../media/image33.pn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6.png"/><Relationship Id="rId27"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55.svg"/><Relationship Id="rId3" Type="http://schemas.openxmlformats.org/officeDocument/2006/relationships/image" Target="../media/image16.png"/><Relationship Id="rId7" Type="http://schemas.openxmlformats.org/officeDocument/2006/relationships/image" Target="../media/image44.sv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9.xml"/><Relationship Id="rId16" Type="http://schemas.openxmlformats.org/officeDocument/2006/relationships/image" Target="../media/image53.sv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39.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17.svg"/><Relationship Id="rId9" Type="http://schemas.openxmlformats.org/officeDocument/2006/relationships/image" Target="../media/image46.svg"/><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Event </a:t>
            </a:r>
            <a:r>
              <a:rPr lang="pl-PL" dirty="0" err="1">
                <a:solidFill>
                  <a:srgbClr val="88D5ED"/>
                </a:solidFill>
                <a:latin typeface="+mn-lt"/>
              </a:rPr>
              <a:t>Grid</a:t>
            </a:r>
            <a:endParaRPr lang="pl-PL" dirty="0">
              <a:solidFill>
                <a:srgbClr val="88D5ED"/>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Event </a:t>
            </a:r>
            <a:r>
              <a:rPr lang="pl-PL" dirty="0" err="1">
                <a:solidFill>
                  <a:srgbClr val="88D5ED"/>
                </a:solidFill>
                <a:latin typeface="+mn-lt"/>
              </a:rPr>
              <a:t>Hubs</a:t>
            </a:r>
            <a:endParaRPr lang="pl-PL" dirty="0">
              <a:solidFill>
                <a:srgbClr val="88D5ED"/>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err="1">
                <a:solidFill>
                  <a:srgbClr val="88D5ED"/>
                </a:solidFill>
                <a:latin typeface="+mn-lt"/>
              </a:rPr>
              <a:t>IoT</a:t>
            </a:r>
            <a:r>
              <a:rPr lang="pl-PL" dirty="0">
                <a:solidFill>
                  <a:srgbClr val="88D5ED"/>
                </a:solidFill>
                <a:latin typeface="+mn-lt"/>
              </a:rPr>
              <a:t> </a:t>
            </a:r>
            <a:r>
              <a:rPr lang="pl-PL" dirty="0" err="1">
                <a:solidFill>
                  <a:srgbClr val="88D5ED"/>
                </a:solidFill>
                <a:latin typeface="+mn-lt"/>
              </a:rPr>
              <a:t>Hubs</a:t>
            </a:r>
            <a:endParaRPr lang="pl-PL" dirty="0">
              <a:solidFill>
                <a:srgbClr val="88D5ED"/>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88D5ED"/>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Topic</a:t>
            </a:r>
            <a:endParaRPr lang="pl-PL" dirty="0">
              <a:solidFill>
                <a:srgbClr val="88D5ED"/>
              </a:solidFill>
              <a:latin typeface="+mn-lt"/>
            </a:endParaRPr>
          </a:p>
        </p:txBody>
      </p:sp>
      <p:pic>
        <p:nvPicPr>
          <p:cNvPr id="26" name="Grafika 11">
            <a:extLst>
              <a:ext uri="{FF2B5EF4-FFF2-40B4-BE49-F238E27FC236}">
                <a16:creationId xmlns:a16="http://schemas.microsoft.com/office/drawing/2014/main" id="{DDE0C489-8301-4C30-AAB7-4A2A4CE8DCBB}"/>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27" name="Symbol zastępczy tekstu 4">
            <a:extLst>
              <a:ext uri="{FF2B5EF4-FFF2-40B4-BE49-F238E27FC236}">
                <a16:creationId xmlns:a16="http://schemas.microsoft.com/office/drawing/2014/main" id="{355E21B1-03A1-45A4-A0D0-9DD380A2BDA1}"/>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Blob</a:t>
            </a:r>
            <a:r>
              <a:rPr lang="pl-PL" dirty="0">
                <a:solidFill>
                  <a:srgbClr val="88D5ED"/>
                </a:solidFill>
                <a:latin typeface="+mn-lt"/>
              </a:rPr>
              <a:t> Storage</a:t>
            </a:r>
          </a:p>
        </p:txBody>
      </p:sp>
      <p:pic>
        <p:nvPicPr>
          <p:cNvPr id="40" name="Obraz 39" descr="Obraz zawierający rysunek&#10;&#10;Opis wygenerowany automatycznie">
            <a:extLst>
              <a:ext uri="{FF2B5EF4-FFF2-40B4-BE49-F238E27FC236}">
                <a16:creationId xmlns:a16="http://schemas.microsoft.com/office/drawing/2014/main" id="{78C600B6-6B46-4961-B22B-A711E6651C8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43" name="Symbol zastępczy tekstu 4">
            <a:extLst>
              <a:ext uri="{FF2B5EF4-FFF2-40B4-BE49-F238E27FC236}">
                <a16:creationId xmlns:a16="http://schemas.microsoft.com/office/drawing/2014/main" id="{BE27BB73-B985-4665-BC39-4558A8E62458}"/>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28" name="Obraz 27" descr="Obraz zawierający zegar, znak&#10;&#10;Opis wygenerowany automatycznie">
            <a:extLst>
              <a:ext uri="{FF2B5EF4-FFF2-40B4-BE49-F238E27FC236}">
                <a16:creationId xmlns:a16="http://schemas.microsoft.com/office/drawing/2014/main" id="{F2F35737-1A25-4FD9-A7E1-FAF973A5E737}"/>
              </a:ext>
            </a:extLst>
          </p:cNvPr>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29" name="Symbol zastępczy tekstu 4">
            <a:extLst>
              <a:ext uri="{FF2B5EF4-FFF2-40B4-BE49-F238E27FC236}">
                <a16:creationId xmlns:a16="http://schemas.microsoft.com/office/drawing/2014/main" id="{59E18F39-9707-4A0C-898A-223CE2FBC978}"/>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Timer</a:t>
            </a:r>
            <a:r>
              <a:rPr lang="pl-PL" dirty="0">
                <a:solidFill>
                  <a:srgbClr val="88D5ED"/>
                </a:solidFill>
                <a:latin typeface="+mn-lt"/>
              </a:rPr>
              <a:t> </a:t>
            </a:r>
            <a:br>
              <a:rPr lang="pl-PL" dirty="0">
                <a:solidFill>
                  <a:srgbClr val="88D5ED"/>
                </a:solidFill>
                <a:latin typeface="+mn-lt"/>
              </a:rPr>
            </a:br>
            <a:r>
              <a:rPr lang="pl-PL" dirty="0" err="1">
                <a:solidFill>
                  <a:srgbClr val="88D5ED"/>
                </a:solidFill>
                <a:latin typeface="+mn-lt"/>
              </a:rPr>
              <a:t>Trigger</a:t>
            </a:r>
            <a:endParaRPr lang="pl-PL" dirty="0">
              <a:solidFill>
                <a:srgbClr val="88D5ED"/>
              </a:solidFill>
              <a:latin typeface="+mn-lt"/>
            </a:endParaRPr>
          </a:p>
        </p:txBody>
      </p:sp>
      <p:pic>
        <p:nvPicPr>
          <p:cNvPr id="41" name="Grafika 40">
            <a:extLst>
              <a:ext uri="{FF2B5EF4-FFF2-40B4-BE49-F238E27FC236}">
                <a16:creationId xmlns:a16="http://schemas.microsoft.com/office/drawing/2014/main" id="{4A59B100-7F50-400A-984B-AA04A43E7FDE}"/>
              </a:ext>
            </a:extLst>
          </p:cNvPr>
          <p:cNvPicPr>
            <a:picLocks noChangeAspect="1"/>
          </p:cNvPicPr>
          <p:nvPr/>
        </p:nvPicPr>
        <p:blipFill>
          <a:blip r:embed="rId18">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3147" y="3006506"/>
            <a:ext cx="921804" cy="844987"/>
          </a:xfrm>
          <a:prstGeom prst="rect">
            <a:avLst/>
          </a:prstGeom>
        </p:spPr>
      </p:pic>
      <p:sp>
        <p:nvSpPr>
          <p:cNvPr id="42" name="Symbol zastępczy tekstu 4">
            <a:extLst>
              <a:ext uri="{FF2B5EF4-FFF2-40B4-BE49-F238E27FC236}">
                <a16:creationId xmlns:a16="http://schemas.microsoft.com/office/drawing/2014/main" id="{153B6894-954D-46CB-8FAC-9A44B60A2212}"/>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Cosmos</a:t>
            </a:r>
            <a:r>
              <a:rPr lang="pl-PL" dirty="0">
                <a:solidFill>
                  <a:srgbClr val="88D5ED"/>
                </a:solidFill>
                <a:latin typeface="+mn-lt"/>
              </a:rPr>
              <a:t> DB</a:t>
            </a:r>
          </a:p>
        </p:txBody>
      </p:sp>
    </p:spTree>
    <p:extLst>
      <p:ext uri="{BB962C8B-B14F-4D97-AF65-F5344CB8AC3E}">
        <p14:creationId xmlns:p14="http://schemas.microsoft.com/office/powerpoint/2010/main" val="20224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Event </a:t>
            </a:r>
            <a:r>
              <a:rPr lang="pl-PL" dirty="0" err="1">
                <a:solidFill>
                  <a:srgbClr val="88D5ED"/>
                </a:solidFill>
                <a:latin typeface="+mn-lt"/>
              </a:rPr>
              <a:t>Grid</a:t>
            </a:r>
            <a:endParaRPr lang="pl-PL" dirty="0">
              <a:solidFill>
                <a:srgbClr val="88D5ED"/>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Event </a:t>
            </a:r>
            <a:r>
              <a:rPr lang="pl-PL" dirty="0" err="1">
                <a:solidFill>
                  <a:srgbClr val="88D5ED"/>
                </a:solidFill>
                <a:latin typeface="+mn-lt"/>
              </a:rPr>
              <a:t>Hubs</a:t>
            </a:r>
            <a:endParaRPr lang="pl-PL" dirty="0">
              <a:solidFill>
                <a:srgbClr val="88D5ED"/>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err="1">
                <a:solidFill>
                  <a:srgbClr val="88D5ED"/>
                </a:solidFill>
                <a:latin typeface="+mn-lt"/>
              </a:rPr>
              <a:t>IoT</a:t>
            </a:r>
            <a:r>
              <a:rPr lang="pl-PL" dirty="0">
                <a:solidFill>
                  <a:srgbClr val="88D5ED"/>
                </a:solidFill>
                <a:latin typeface="+mn-lt"/>
              </a:rPr>
              <a:t> </a:t>
            </a:r>
            <a:r>
              <a:rPr lang="pl-PL" dirty="0" err="1">
                <a:solidFill>
                  <a:srgbClr val="88D5ED"/>
                </a:solidFill>
                <a:latin typeface="+mn-lt"/>
              </a:rPr>
              <a:t>Hubs</a:t>
            </a:r>
            <a:endParaRPr lang="pl-PL" dirty="0">
              <a:solidFill>
                <a:srgbClr val="88D5ED"/>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88D5ED"/>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Topic</a:t>
            </a:r>
            <a:endParaRPr lang="pl-PL" dirty="0">
              <a:solidFill>
                <a:srgbClr val="88D5ED"/>
              </a:solidFill>
              <a:latin typeface="+mn-lt"/>
            </a:endParaRPr>
          </a:p>
        </p:txBody>
      </p:sp>
      <p:pic>
        <p:nvPicPr>
          <p:cNvPr id="26" name="Grafika 11">
            <a:extLst>
              <a:ext uri="{FF2B5EF4-FFF2-40B4-BE49-F238E27FC236}">
                <a16:creationId xmlns:a16="http://schemas.microsoft.com/office/drawing/2014/main" id="{DDE0C489-8301-4C30-AAB7-4A2A4CE8DCBB}"/>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27" name="Symbol zastępczy tekstu 4">
            <a:extLst>
              <a:ext uri="{FF2B5EF4-FFF2-40B4-BE49-F238E27FC236}">
                <a16:creationId xmlns:a16="http://schemas.microsoft.com/office/drawing/2014/main" id="{355E21B1-03A1-45A4-A0D0-9DD380A2BDA1}"/>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Blob</a:t>
            </a:r>
            <a:r>
              <a:rPr lang="pl-PL" dirty="0">
                <a:solidFill>
                  <a:srgbClr val="88D5ED"/>
                </a:solidFill>
                <a:latin typeface="+mn-lt"/>
              </a:rPr>
              <a:t> Storage</a:t>
            </a:r>
          </a:p>
        </p:txBody>
      </p:sp>
      <p:pic>
        <p:nvPicPr>
          <p:cNvPr id="40" name="Obraz 39" descr="Obraz zawierający rysunek&#10;&#10;Opis wygenerowany automatycznie">
            <a:extLst>
              <a:ext uri="{FF2B5EF4-FFF2-40B4-BE49-F238E27FC236}">
                <a16:creationId xmlns:a16="http://schemas.microsoft.com/office/drawing/2014/main" id="{78C600B6-6B46-4961-B22B-A711E6651C8C}"/>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43" name="Symbol zastępczy tekstu 4">
            <a:extLst>
              <a:ext uri="{FF2B5EF4-FFF2-40B4-BE49-F238E27FC236}">
                <a16:creationId xmlns:a16="http://schemas.microsoft.com/office/drawing/2014/main" id="{BE27BB73-B985-4665-BC39-4558A8E62458}"/>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88D5ED"/>
                </a:solidFill>
                <a:latin typeface="+mn-lt"/>
              </a:rPr>
              <a:t>HTTP </a:t>
            </a:r>
            <a:r>
              <a:rPr lang="pl-PL" dirty="0" err="1">
                <a:solidFill>
                  <a:srgbClr val="88D5ED"/>
                </a:solidFill>
                <a:latin typeface="+mn-lt"/>
              </a:rPr>
              <a:t>Trigger</a:t>
            </a:r>
            <a:endParaRPr lang="pl-PL" dirty="0">
              <a:solidFill>
                <a:srgbClr val="88D5ED"/>
              </a:solidFill>
              <a:latin typeface="+mn-lt"/>
            </a:endParaRPr>
          </a:p>
        </p:txBody>
      </p:sp>
      <p:pic>
        <p:nvPicPr>
          <p:cNvPr id="28" name="Obraz 27" descr="Obraz zawierający zegar, znak&#10;&#10;Opis wygenerowany automatycznie">
            <a:extLst>
              <a:ext uri="{FF2B5EF4-FFF2-40B4-BE49-F238E27FC236}">
                <a16:creationId xmlns:a16="http://schemas.microsoft.com/office/drawing/2014/main" id="{F2F35737-1A25-4FD9-A7E1-FAF973A5E737}"/>
              </a:ext>
            </a:extLst>
          </p:cNvPr>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29" name="Symbol zastępczy tekstu 4">
            <a:extLst>
              <a:ext uri="{FF2B5EF4-FFF2-40B4-BE49-F238E27FC236}">
                <a16:creationId xmlns:a16="http://schemas.microsoft.com/office/drawing/2014/main" id="{59E18F39-9707-4A0C-898A-223CE2FBC978}"/>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Timer</a:t>
            </a:r>
            <a:r>
              <a:rPr lang="pl-PL" dirty="0">
                <a:solidFill>
                  <a:srgbClr val="88D5ED"/>
                </a:solidFill>
                <a:latin typeface="+mn-lt"/>
              </a:rPr>
              <a:t> </a:t>
            </a:r>
            <a:br>
              <a:rPr lang="pl-PL" dirty="0">
                <a:solidFill>
                  <a:srgbClr val="88D5ED"/>
                </a:solidFill>
                <a:latin typeface="+mn-lt"/>
              </a:rPr>
            </a:br>
            <a:r>
              <a:rPr lang="pl-PL" dirty="0" err="1">
                <a:solidFill>
                  <a:srgbClr val="88D5ED"/>
                </a:solidFill>
                <a:latin typeface="+mn-lt"/>
              </a:rPr>
              <a:t>Trigger</a:t>
            </a:r>
            <a:endParaRPr lang="pl-PL" dirty="0">
              <a:solidFill>
                <a:srgbClr val="88D5ED"/>
              </a:solidFill>
              <a:latin typeface="+mn-lt"/>
            </a:endParaRPr>
          </a:p>
        </p:txBody>
      </p:sp>
      <p:pic>
        <p:nvPicPr>
          <p:cNvPr id="41" name="Grafika 40">
            <a:extLst>
              <a:ext uri="{FF2B5EF4-FFF2-40B4-BE49-F238E27FC236}">
                <a16:creationId xmlns:a16="http://schemas.microsoft.com/office/drawing/2014/main" id="{4A59B100-7F50-400A-984B-AA04A43E7FD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3147" y="3006506"/>
            <a:ext cx="921804" cy="844987"/>
          </a:xfrm>
          <a:prstGeom prst="rect">
            <a:avLst/>
          </a:prstGeom>
        </p:spPr>
      </p:pic>
      <p:sp>
        <p:nvSpPr>
          <p:cNvPr id="42" name="Symbol zastępczy tekstu 4">
            <a:extLst>
              <a:ext uri="{FF2B5EF4-FFF2-40B4-BE49-F238E27FC236}">
                <a16:creationId xmlns:a16="http://schemas.microsoft.com/office/drawing/2014/main" id="{153B6894-954D-46CB-8FAC-9A44B60A2212}"/>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spTree>
    <p:extLst>
      <p:ext uri="{BB962C8B-B14F-4D97-AF65-F5344CB8AC3E}">
        <p14:creationId xmlns:p14="http://schemas.microsoft.com/office/powerpoint/2010/main" val="415556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Cosmos</a:t>
            </a:r>
            <a:r>
              <a:rPr lang="pl-PL" dirty="0">
                <a:solidFill>
                  <a:srgbClr val="88D5ED"/>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14" name="Obraz 13" descr="Obraz zawierający ptak&#10;&#10;Opis wygenerowany automatycznie">
            <a:extLst>
              <a:ext uri="{FF2B5EF4-FFF2-40B4-BE49-F238E27FC236}">
                <a16:creationId xmlns:a16="http://schemas.microsoft.com/office/drawing/2014/main" id="{1C4D3FD1-882C-467A-917A-3A5B7E2C41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68706" y="5432222"/>
            <a:ext cx="4201931" cy="713688"/>
          </a:xfrm>
          <a:prstGeom prst="rect">
            <a:avLst/>
          </a:prstGeom>
        </p:spPr>
      </p:pic>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Entity</a:t>
            </a:r>
            <a:r>
              <a:rPr lang="pl-PL" dirty="0">
                <a:solidFill>
                  <a:srgbClr val="88D5ED"/>
                </a:solidFill>
                <a:latin typeface="+mn-lt"/>
              </a:rPr>
              <a:t> Framework </a:t>
            </a:r>
            <a:r>
              <a:rPr lang="pl-PL" dirty="0" err="1">
                <a:solidFill>
                  <a:srgbClr val="88D5ED"/>
                </a:solidFill>
                <a:latin typeface="+mn-lt"/>
              </a:rPr>
              <a:t>Core</a:t>
            </a:r>
            <a:endParaRPr lang="pl-PL" dirty="0">
              <a:solidFill>
                <a:srgbClr val="88D5ED"/>
              </a:solidFill>
              <a:latin typeface="+mn-lt"/>
            </a:endParaRPr>
          </a:p>
        </p:txBody>
      </p:sp>
      <p:pic>
        <p:nvPicPr>
          <p:cNvPr id="51" name="Obraz 50" descr="Obraz zawierający zrzut ekranu, ptak&#10;&#10;Opis wygenerowany automatycznie">
            <a:extLst>
              <a:ext uri="{FF2B5EF4-FFF2-40B4-BE49-F238E27FC236}">
                <a16:creationId xmlns:a16="http://schemas.microsoft.com/office/drawing/2014/main" id="{174B0CCB-3426-4809-A3EE-43E212E9C6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55806" y="5432222"/>
            <a:ext cx="3064350" cy="955123"/>
          </a:xfrm>
          <a:prstGeom prst="rect">
            <a:avLst/>
          </a:prstGeom>
        </p:spPr>
      </p:pic>
    </p:spTree>
    <p:extLst>
      <p:ext uri="{BB962C8B-B14F-4D97-AF65-F5344CB8AC3E}">
        <p14:creationId xmlns:p14="http://schemas.microsoft.com/office/powerpoint/2010/main" val="28697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19" name="Symbol zastępczy tekstu 4">
            <a:extLst>
              <a:ext uri="{FF2B5EF4-FFF2-40B4-BE49-F238E27FC236}">
                <a16:creationId xmlns:a16="http://schemas.microsoft.com/office/drawing/2014/main" id="{3194C1DC-92A4-4377-9198-6ED8FC542EAA}"/>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21" name="Obraz 20" descr="Obraz zawierający jasne, rysunek&#10;&#10;Opis wygenerowany automatycznie">
            <a:hlinkClick r:id="rId4"/>
            <a:extLst>
              <a:ext uri="{FF2B5EF4-FFF2-40B4-BE49-F238E27FC236}">
                <a16:creationId xmlns:a16="http://schemas.microsoft.com/office/drawing/2014/main" id="{36587CD1-FE52-44D0-A145-F82EDDECB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467" y="2059344"/>
            <a:ext cx="740998" cy="577859"/>
          </a:xfrm>
          <a:prstGeom prst="rect">
            <a:avLst/>
          </a:prstGeom>
        </p:spPr>
      </p:pic>
      <p:pic>
        <p:nvPicPr>
          <p:cNvPr id="7" name="Obraz 6" descr="Obraz zawierający rysunek&#10;&#10;Opis wygenerowany automatycznie">
            <a:extLst>
              <a:ext uri="{FF2B5EF4-FFF2-40B4-BE49-F238E27FC236}">
                <a16:creationId xmlns:a16="http://schemas.microsoft.com/office/drawing/2014/main" id="{EFEA9848-2463-48C2-AB05-97FB63CFF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291" y="2951453"/>
            <a:ext cx="1082333" cy="1080000"/>
          </a:xfrm>
          <a:prstGeom prst="rect">
            <a:avLst/>
          </a:prstGeom>
        </p:spPr>
      </p:pic>
      <p:pic>
        <p:nvPicPr>
          <p:cNvPr id="10" name="Obraz 9" descr="Obraz zawierający rysunek&#10;&#10;Opis wygenerowany automatycznie">
            <a:extLst>
              <a:ext uri="{FF2B5EF4-FFF2-40B4-BE49-F238E27FC236}">
                <a16:creationId xmlns:a16="http://schemas.microsoft.com/office/drawing/2014/main" id="{A1AFF5DB-619C-43F7-9963-516467AE1A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04" y="5085048"/>
            <a:ext cx="799309" cy="720000"/>
          </a:xfrm>
          <a:prstGeom prst="rect">
            <a:avLst/>
          </a:prstGeom>
        </p:spPr>
      </p:pic>
      <p:pic>
        <p:nvPicPr>
          <p:cNvPr id="12" name="Obraz 11" descr="Obraz zawierający rysunek&#10;&#10;Opis wygenerowany automatycznie">
            <a:extLst>
              <a:ext uri="{FF2B5EF4-FFF2-40B4-BE49-F238E27FC236}">
                <a16:creationId xmlns:a16="http://schemas.microsoft.com/office/drawing/2014/main" id="{812F26DD-EDF3-41ED-A866-CDA13B9191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97" y="4185048"/>
            <a:ext cx="959736" cy="900000"/>
          </a:xfrm>
          <a:prstGeom prst="rect">
            <a:avLst/>
          </a:prstGeom>
        </p:spPr>
      </p:pic>
      <p:pic>
        <p:nvPicPr>
          <p:cNvPr id="30" name="Obraz 29" descr="Obraz zawierający rysunek&#10;&#10;Opis wygenerowany automatycznie">
            <a:extLst>
              <a:ext uri="{FF2B5EF4-FFF2-40B4-BE49-F238E27FC236}">
                <a16:creationId xmlns:a16="http://schemas.microsoft.com/office/drawing/2014/main" id="{0BE606C5-541A-4429-88F1-2E3B7FB01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5893" y="2951453"/>
            <a:ext cx="1082333" cy="1080000"/>
          </a:xfrm>
          <a:prstGeom prst="rect">
            <a:avLst/>
          </a:prstGeom>
        </p:spPr>
      </p:pic>
      <p:pic>
        <p:nvPicPr>
          <p:cNvPr id="31" name="Obraz 30" descr="Obraz zawierający rysunek&#10;&#10;Opis wygenerowany automatycznie">
            <a:extLst>
              <a:ext uri="{FF2B5EF4-FFF2-40B4-BE49-F238E27FC236}">
                <a16:creationId xmlns:a16="http://schemas.microsoft.com/office/drawing/2014/main" id="{C5A47CD8-FEE8-497B-B7DB-6637AEBC09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048" y="4185048"/>
            <a:ext cx="959736" cy="900000"/>
          </a:xfrm>
          <a:prstGeom prst="rect">
            <a:avLst/>
          </a:prstGeom>
        </p:spPr>
      </p:pic>
      <p:pic>
        <p:nvPicPr>
          <p:cNvPr id="32" name="Obraz 31" descr="Obraz zawierający rysunek&#10;&#10;Opis wygenerowany automatycznie">
            <a:extLst>
              <a:ext uri="{FF2B5EF4-FFF2-40B4-BE49-F238E27FC236}">
                <a16:creationId xmlns:a16="http://schemas.microsoft.com/office/drawing/2014/main" id="{58680F51-6AF8-4F22-B380-4B2013DC70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5780" y="4185048"/>
            <a:ext cx="959736" cy="90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F38573C2-1716-4062-88A8-A8FE1DE82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9302" y="4185048"/>
            <a:ext cx="959736" cy="900000"/>
          </a:xfrm>
          <a:prstGeom prst="rect">
            <a:avLst/>
          </a:prstGeom>
        </p:spPr>
      </p:pic>
      <p:pic>
        <p:nvPicPr>
          <p:cNvPr id="35" name="Obraz 34" descr="Obraz zawierający rysunek&#10;&#10;Opis wygenerowany automatycznie">
            <a:extLst>
              <a:ext uri="{FF2B5EF4-FFF2-40B4-BE49-F238E27FC236}">
                <a16:creationId xmlns:a16="http://schemas.microsoft.com/office/drawing/2014/main" id="{48918A35-9AC7-43BF-B790-978811140D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7547" y="4185048"/>
            <a:ext cx="959736" cy="900000"/>
          </a:xfrm>
          <a:prstGeom prst="rect">
            <a:avLst/>
          </a:prstGeom>
        </p:spPr>
      </p:pic>
      <p:pic>
        <p:nvPicPr>
          <p:cNvPr id="36" name="Obraz 35" descr="Obraz zawierający rysunek&#10;&#10;Opis wygenerowany automatycznie">
            <a:extLst>
              <a:ext uri="{FF2B5EF4-FFF2-40B4-BE49-F238E27FC236}">
                <a16:creationId xmlns:a16="http://schemas.microsoft.com/office/drawing/2014/main" id="{471D1BBB-3196-4D9A-A9FF-FF6B8F4A41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2279" y="4185048"/>
            <a:ext cx="959736" cy="900000"/>
          </a:xfrm>
          <a:prstGeom prst="rect">
            <a:avLst/>
          </a:prstGeom>
        </p:spPr>
      </p:pic>
      <p:pic>
        <p:nvPicPr>
          <p:cNvPr id="37" name="Obraz 36" descr="Obraz zawierający rysunek&#10;&#10;Opis wygenerowany automatycznie">
            <a:extLst>
              <a:ext uri="{FF2B5EF4-FFF2-40B4-BE49-F238E27FC236}">
                <a16:creationId xmlns:a16="http://schemas.microsoft.com/office/drawing/2014/main" id="{F2B40016-35C9-4C8A-8EA8-9990E3E49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11" y="5811189"/>
            <a:ext cx="799309" cy="720000"/>
          </a:xfrm>
          <a:prstGeom prst="rect">
            <a:avLst/>
          </a:prstGeom>
        </p:spPr>
      </p:pic>
      <p:pic>
        <p:nvPicPr>
          <p:cNvPr id="38" name="Obraz 37" descr="Obraz zawierający rysunek&#10;&#10;Opis wygenerowany automatycznie">
            <a:extLst>
              <a:ext uri="{FF2B5EF4-FFF2-40B4-BE49-F238E27FC236}">
                <a16:creationId xmlns:a16="http://schemas.microsoft.com/office/drawing/2014/main" id="{ABDD2EA5-F298-4626-A5F1-CF20FF51B1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235" y="5085048"/>
            <a:ext cx="799309" cy="720000"/>
          </a:xfrm>
          <a:prstGeom prst="rect">
            <a:avLst/>
          </a:prstGeom>
        </p:spPr>
      </p:pic>
      <p:pic>
        <p:nvPicPr>
          <p:cNvPr id="39" name="Obraz 38" descr="Obraz zawierający rysunek&#10;&#10;Opis wygenerowany automatycznie">
            <a:extLst>
              <a:ext uri="{FF2B5EF4-FFF2-40B4-BE49-F238E27FC236}">
                <a16:creationId xmlns:a16="http://schemas.microsoft.com/office/drawing/2014/main" id="{03EC40F4-5D9C-4DCA-9D2D-E672254C4B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442" y="5811189"/>
            <a:ext cx="799309" cy="720000"/>
          </a:xfrm>
          <a:prstGeom prst="rect">
            <a:avLst/>
          </a:prstGeom>
        </p:spPr>
      </p:pic>
      <p:pic>
        <p:nvPicPr>
          <p:cNvPr id="40" name="Obraz 39" descr="Obraz zawierający rysunek&#10;&#10;Opis wygenerowany automatycznie">
            <a:extLst>
              <a:ext uri="{FF2B5EF4-FFF2-40B4-BE49-F238E27FC236}">
                <a16:creationId xmlns:a16="http://schemas.microsoft.com/office/drawing/2014/main" id="{13609423-AD36-4A43-99DD-08D728FC41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698" y="5085048"/>
            <a:ext cx="799309" cy="720000"/>
          </a:xfrm>
          <a:prstGeom prst="rect">
            <a:avLst/>
          </a:prstGeom>
        </p:spPr>
      </p:pic>
      <p:pic>
        <p:nvPicPr>
          <p:cNvPr id="41" name="Obraz 40" descr="Obraz zawierający rysunek&#10;&#10;Opis wygenerowany automatycznie">
            <a:extLst>
              <a:ext uri="{FF2B5EF4-FFF2-40B4-BE49-F238E27FC236}">
                <a16:creationId xmlns:a16="http://schemas.microsoft.com/office/drawing/2014/main" id="{4C5A8B57-10EB-4D32-A7C0-E2723251BF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905" y="5811189"/>
            <a:ext cx="799309" cy="720000"/>
          </a:xfrm>
          <a:prstGeom prst="rect">
            <a:avLst/>
          </a:prstGeom>
        </p:spPr>
      </p:pic>
      <p:pic>
        <p:nvPicPr>
          <p:cNvPr id="42" name="Obraz 41" descr="Obraz zawierający rysunek&#10;&#10;Opis wygenerowany automatycznie">
            <a:extLst>
              <a:ext uri="{FF2B5EF4-FFF2-40B4-BE49-F238E27FC236}">
                <a16:creationId xmlns:a16="http://schemas.microsoft.com/office/drawing/2014/main" id="{2938DCDF-97BA-4CC7-AFD7-1F874A2925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297" y="5072222"/>
            <a:ext cx="799309" cy="720000"/>
          </a:xfrm>
          <a:prstGeom prst="rect">
            <a:avLst/>
          </a:prstGeom>
        </p:spPr>
      </p:pic>
      <p:pic>
        <p:nvPicPr>
          <p:cNvPr id="44" name="Obraz 43" descr="Obraz zawierający rysunek&#10;&#10;Opis wygenerowany automatycznie">
            <a:extLst>
              <a:ext uri="{FF2B5EF4-FFF2-40B4-BE49-F238E27FC236}">
                <a16:creationId xmlns:a16="http://schemas.microsoft.com/office/drawing/2014/main" id="{073C49BA-0A7E-445E-96ED-19B533C5F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504" y="5798363"/>
            <a:ext cx="799309" cy="720000"/>
          </a:xfrm>
          <a:prstGeom prst="rect">
            <a:avLst/>
          </a:prstGeom>
        </p:spPr>
      </p:pic>
      <p:pic>
        <p:nvPicPr>
          <p:cNvPr id="47" name="Obraz 46" descr="Obraz zawierający rysunek&#10;&#10;Opis wygenerowany automatycznie">
            <a:extLst>
              <a:ext uri="{FF2B5EF4-FFF2-40B4-BE49-F238E27FC236}">
                <a16:creationId xmlns:a16="http://schemas.microsoft.com/office/drawing/2014/main" id="{6EE40747-5B9B-4869-8B8C-053F41B437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8128" y="5072222"/>
            <a:ext cx="799309" cy="720000"/>
          </a:xfrm>
          <a:prstGeom prst="rect">
            <a:avLst/>
          </a:prstGeom>
        </p:spPr>
      </p:pic>
      <p:pic>
        <p:nvPicPr>
          <p:cNvPr id="50" name="Obraz 49" descr="Obraz zawierający rysunek&#10;&#10;Opis wygenerowany automatycznie">
            <a:extLst>
              <a:ext uri="{FF2B5EF4-FFF2-40B4-BE49-F238E27FC236}">
                <a16:creationId xmlns:a16="http://schemas.microsoft.com/office/drawing/2014/main" id="{1FD8C6B0-1297-4D44-B0DD-14F2108821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335" y="5798363"/>
            <a:ext cx="799309" cy="720000"/>
          </a:xfrm>
          <a:prstGeom prst="rect">
            <a:avLst/>
          </a:prstGeom>
        </p:spPr>
      </p:pic>
      <p:pic>
        <p:nvPicPr>
          <p:cNvPr id="52" name="Obraz 51" descr="Obraz zawierający rysunek&#10;&#10;Opis wygenerowany automatycznie">
            <a:extLst>
              <a:ext uri="{FF2B5EF4-FFF2-40B4-BE49-F238E27FC236}">
                <a16:creationId xmlns:a16="http://schemas.microsoft.com/office/drawing/2014/main" id="{E1288891-1381-4900-8187-FA32672D9C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2591" y="5072222"/>
            <a:ext cx="799309" cy="720000"/>
          </a:xfrm>
          <a:prstGeom prst="rect">
            <a:avLst/>
          </a:prstGeom>
        </p:spPr>
      </p:pic>
      <p:pic>
        <p:nvPicPr>
          <p:cNvPr id="53" name="Obraz 52" descr="Obraz zawierający rysunek&#10;&#10;Opis wygenerowany automatycznie">
            <a:extLst>
              <a:ext uri="{FF2B5EF4-FFF2-40B4-BE49-F238E27FC236}">
                <a16:creationId xmlns:a16="http://schemas.microsoft.com/office/drawing/2014/main" id="{601AEF10-0BA2-41DF-B3A0-57A6E6E6E9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0798" y="5798363"/>
            <a:ext cx="799309" cy="720000"/>
          </a:xfrm>
          <a:prstGeom prst="rect">
            <a:avLst/>
          </a:prstGeom>
        </p:spPr>
      </p:pic>
      <p:pic>
        <p:nvPicPr>
          <p:cNvPr id="6" name="Obraz 5">
            <a:extLst>
              <a:ext uri="{FF2B5EF4-FFF2-40B4-BE49-F238E27FC236}">
                <a16:creationId xmlns:a16="http://schemas.microsoft.com/office/drawing/2014/main" id="{8FB7524F-F037-4201-8FB6-BD211A79E7DF}"/>
              </a:ext>
            </a:extLst>
          </p:cNvPr>
          <p:cNvPicPr>
            <a:picLocks noChangeAspect="1"/>
          </p:cNvPicPr>
          <p:nvPr/>
        </p:nvPicPr>
        <p:blipFill rotWithShape="1">
          <a:blip r:embed="rId9">
            <a:extLst>
              <a:ext uri="{28A0092B-C50C-407E-A947-70E740481C1C}">
                <a14:useLocalDpi xmlns:a14="http://schemas.microsoft.com/office/drawing/2010/main" val="0"/>
              </a:ext>
            </a:extLst>
          </a:blip>
          <a:srcRect r="9680"/>
          <a:stretch/>
        </p:blipFill>
        <p:spPr>
          <a:xfrm>
            <a:off x="6096000" y="2637202"/>
            <a:ext cx="6096000" cy="2435019"/>
          </a:xfrm>
          <a:prstGeom prst="rect">
            <a:avLst/>
          </a:prstGeom>
        </p:spPr>
      </p:pic>
    </p:spTree>
    <p:extLst>
      <p:ext uri="{BB962C8B-B14F-4D97-AF65-F5344CB8AC3E}">
        <p14:creationId xmlns:p14="http://schemas.microsoft.com/office/powerpoint/2010/main" val="106364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6" name="Obraz 5" descr="Obraz zawierający rysunek&#10;&#10;Opis wygenerowany automatycznie">
            <a:extLst>
              <a:ext uri="{FF2B5EF4-FFF2-40B4-BE49-F238E27FC236}">
                <a16:creationId xmlns:a16="http://schemas.microsoft.com/office/drawing/2014/main" id="{093E6133-1748-4744-A135-620E7769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988" y="2160345"/>
            <a:ext cx="649601" cy="649601"/>
          </a:xfrm>
          <a:prstGeom prst="rect">
            <a:avLst/>
          </a:prstGeom>
        </p:spPr>
      </p:pic>
      <p:sp>
        <p:nvSpPr>
          <p:cNvPr id="22" name="Symbol zastępczy tekstu 4">
            <a:extLst>
              <a:ext uri="{FF2B5EF4-FFF2-40B4-BE49-F238E27FC236}">
                <a16:creationId xmlns:a16="http://schemas.microsoft.com/office/drawing/2014/main" id="{4723EF51-DBB0-43B4-A8DE-990DC4412FEB}"/>
              </a:ext>
            </a:extLst>
          </p:cNvPr>
          <p:cNvSpPr txBox="1">
            <a:spLocks/>
          </p:cNvSpPr>
          <p:nvPr/>
        </p:nvSpPr>
        <p:spPr>
          <a:xfrm>
            <a:off x="2663992" y="2175282"/>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storage</a:t>
            </a:r>
            <a:r>
              <a:rPr lang="pl-PL" dirty="0">
                <a:solidFill>
                  <a:srgbClr val="12ABDB"/>
                </a:solidFill>
                <a:latin typeface="+mn-lt"/>
              </a:rPr>
              <a:t> </a:t>
            </a:r>
            <a:r>
              <a:rPr lang="pl-PL" dirty="0" err="1">
                <a:solidFill>
                  <a:srgbClr val="12ABDB"/>
                </a:solidFill>
                <a:latin typeface="+mn-lt"/>
              </a:rPr>
              <a:t>account</a:t>
            </a:r>
            <a:endParaRPr lang="pl-PL" dirty="0">
              <a:solidFill>
                <a:srgbClr val="12ABDB"/>
              </a:solidFill>
              <a:latin typeface="+mn-lt"/>
            </a:endParaRPr>
          </a:p>
        </p:txBody>
      </p:sp>
      <p:sp>
        <p:nvSpPr>
          <p:cNvPr id="7" name="pole tekstowe 6">
            <a:extLst>
              <a:ext uri="{FF2B5EF4-FFF2-40B4-BE49-F238E27FC236}">
                <a16:creationId xmlns:a16="http://schemas.microsoft.com/office/drawing/2014/main" id="{0FE9170C-6863-4F12-8070-1388926E5E54}"/>
              </a:ext>
            </a:extLst>
          </p:cNvPr>
          <p:cNvSpPr txBox="1"/>
          <p:nvPr/>
        </p:nvSpPr>
        <p:spPr>
          <a:xfrm>
            <a:off x="2594693" y="2447342"/>
            <a:ext cx="1869423" cy="369332"/>
          </a:xfrm>
          <a:prstGeom prst="rect">
            <a:avLst/>
          </a:prstGeom>
          <a:noFill/>
        </p:spPr>
        <p:txBody>
          <a:bodyPr wrap="none" rtlCol="0">
            <a:spAutoFit/>
          </a:bodyPr>
          <a:lstStyle/>
          <a:p>
            <a:r>
              <a:rPr lang="pl-PL" dirty="0">
                <a:solidFill>
                  <a:srgbClr val="88D5ED"/>
                </a:solidFill>
              </a:rPr>
              <a:t>(   ,    ,    ,    )</a:t>
            </a:r>
          </a:p>
        </p:txBody>
      </p:sp>
      <p:pic>
        <p:nvPicPr>
          <p:cNvPr id="10" name="Obraz 9" descr="Obraz zawierający zegar&#10;&#10;Opis wygenerowany automatycznie">
            <a:extLst>
              <a:ext uri="{FF2B5EF4-FFF2-40B4-BE49-F238E27FC236}">
                <a16:creationId xmlns:a16="http://schemas.microsoft.com/office/drawing/2014/main" id="{6E80290A-473B-4258-BDC5-2F4277ADE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04" y="2132164"/>
            <a:ext cx="1371603" cy="1371603"/>
          </a:xfrm>
          <a:prstGeom prst="rect">
            <a:avLst/>
          </a:prstGeom>
        </p:spPr>
      </p:pic>
      <p:pic>
        <p:nvPicPr>
          <p:cNvPr id="12" name="Obraz 11" descr="Obraz zawierający zewnętrzne, rysunek&#10;&#10;Opis wygenerowany automatycznie">
            <a:extLst>
              <a:ext uri="{FF2B5EF4-FFF2-40B4-BE49-F238E27FC236}">
                <a16:creationId xmlns:a16="http://schemas.microsoft.com/office/drawing/2014/main" id="{9F1FB6DC-DA74-421F-AF43-544D61A7C5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578" y="2510093"/>
            <a:ext cx="288000" cy="288000"/>
          </a:xfrm>
          <a:prstGeom prst="rect">
            <a:avLst/>
          </a:prstGeom>
        </p:spPr>
      </p:pic>
      <p:pic>
        <p:nvPicPr>
          <p:cNvPr id="17" name="Obraz 16" descr="Obraz zawierający rysunek&#10;&#10;Opis wygenerowany automatycznie">
            <a:extLst>
              <a:ext uri="{FF2B5EF4-FFF2-40B4-BE49-F238E27FC236}">
                <a16:creationId xmlns:a16="http://schemas.microsoft.com/office/drawing/2014/main" id="{9EE4C233-4ADF-4D44-B09B-4E043F1A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1644" y="2510093"/>
            <a:ext cx="288000" cy="288000"/>
          </a:xfrm>
          <a:prstGeom prst="rect">
            <a:avLst/>
          </a:prstGeom>
        </p:spPr>
      </p:pic>
      <p:pic>
        <p:nvPicPr>
          <p:cNvPr id="19" name="Obraz 18" descr="Obraz zawierający rysunek&#10;&#10;Opis wygenerowany automatycznie">
            <a:extLst>
              <a:ext uri="{FF2B5EF4-FFF2-40B4-BE49-F238E27FC236}">
                <a16:creationId xmlns:a16="http://schemas.microsoft.com/office/drawing/2014/main" id="{24A7DEA7-5466-4B20-8D65-326B5E5F5B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2670" y="2514469"/>
            <a:ext cx="288000" cy="288000"/>
          </a:xfrm>
          <a:prstGeom prst="rect">
            <a:avLst/>
          </a:prstGeom>
        </p:spPr>
      </p:pic>
      <p:pic>
        <p:nvPicPr>
          <p:cNvPr id="21" name="Obraz 20" descr="Obraz zawierający rysunek&#10;&#10;Opis wygenerowany automatycznie">
            <a:extLst>
              <a:ext uri="{FF2B5EF4-FFF2-40B4-BE49-F238E27FC236}">
                <a16:creationId xmlns:a16="http://schemas.microsoft.com/office/drawing/2014/main" id="{942FB58B-3A83-4CD1-9600-2D282A53F2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53696" y="2510093"/>
            <a:ext cx="288000" cy="288000"/>
          </a:xfrm>
          <a:prstGeom prst="rect">
            <a:avLst/>
          </a:prstGeom>
        </p:spPr>
      </p:pic>
      <p:pic>
        <p:nvPicPr>
          <p:cNvPr id="24" name="Obraz 23" descr="Obraz zawierający rysunek&#10;&#10;Opis wygenerowany automatycznie">
            <a:extLst>
              <a:ext uri="{FF2B5EF4-FFF2-40B4-BE49-F238E27FC236}">
                <a16:creationId xmlns:a16="http://schemas.microsoft.com/office/drawing/2014/main" id="{46154613-CB00-4FCF-8C50-C1DBDB7DEC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194" y="2904562"/>
            <a:ext cx="654395" cy="654395"/>
          </a:xfrm>
          <a:prstGeom prst="rect">
            <a:avLst/>
          </a:prstGeom>
        </p:spPr>
      </p:pic>
      <p:sp>
        <p:nvSpPr>
          <p:cNvPr id="36" name="Symbol zastępczy tekstu 4">
            <a:extLst>
              <a:ext uri="{FF2B5EF4-FFF2-40B4-BE49-F238E27FC236}">
                <a16:creationId xmlns:a16="http://schemas.microsoft.com/office/drawing/2014/main" id="{A0A1D05D-2DFB-4E57-9472-E90404EE14D4}"/>
              </a:ext>
            </a:extLst>
          </p:cNvPr>
          <p:cNvSpPr txBox="1">
            <a:spLocks/>
          </p:cNvSpPr>
          <p:nvPr/>
        </p:nvSpPr>
        <p:spPr>
          <a:xfrm>
            <a:off x="2654467" y="2924944"/>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Function</a:t>
            </a:r>
            <a:r>
              <a:rPr lang="pl-PL" dirty="0">
                <a:solidFill>
                  <a:srgbClr val="12ABDB"/>
                </a:solidFill>
                <a:latin typeface="+mn-lt"/>
              </a:rPr>
              <a:t> </a:t>
            </a:r>
            <a:r>
              <a:rPr lang="pl-PL" dirty="0" err="1">
                <a:solidFill>
                  <a:srgbClr val="12ABDB"/>
                </a:solidFill>
                <a:latin typeface="+mn-lt"/>
              </a:rPr>
              <a:t>App</a:t>
            </a:r>
            <a:endParaRPr lang="pl-PL" dirty="0">
              <a:solidFill>
                <a:srgbClr val="12ABDB"/>
              </a:solidFill>
              <a:latin typeface="+mn-lt"/>
            </a:endParaRPr>
          </a:p>
        </p:txBody>
      </p:sp>
      <p:pic>
        <p:nvPicPr>
          <p:cNvPr id="32" name="Obraz 31">
            <a:extLst>
              <a:ext uri="{FF2B5EF4-FFF2-40B4-BE49-F238E27FC236}">
                <a16:creationId xmlns:a16="http://schemas.microsoft.com/office/drawing/2014/main" id="{9AB49F32-906A-49D5-B3CC-E3E3A517F0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341" y="3771351"/>
            <a:ext cx="5987652" cy="509961"/>
          </a:xfrm>
          <a:prstGeom prst="rect">
            <a:avLst/>
          </a:prstGeom>
        </p:spPr>
      </p:pic>
      <p:pic>
        <p:nvPicPr>
          <p:cNvPr id="62" name="Obraz 61" descr="Obraz zawierający zrzut ekranu&#10;&#10;Opis wygenerowany automatycznie">
            <a:extLst>
              <a:ext uri="{FF2B5EF4-FFF2-40B4-BE49-F238E27FC236}">
                <a16:creationId xmlns:a16="http://schemas.microsoft.com/office/drawing/2014/main" id="{1C403131-7E91-478B-A75C-D6CEB31AE8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075" y="4396030"/>
            <a:ext cx="2529479" cy="1715269"/>
          </a:xfrm>
          <a:prstGeom prst="rect">
            <a:avLst/>
          </a:prstGeom>
        </p:spPr>
      </p:pic>
      <p:pic>
        <p:nvPicPr>
          <p:cNvPr id="64" name="Obraz 63">
            <a:extLst>
              <a:ext uri="{FF2B5EF4-FFF2-40B4-BE49-F238E27FC236}">
                <a16:creationId xmlns:a16="http://schemas.microsoft.com/office/drawing/2014/main" id="{BD17E0D4-E493-405E-8433-C3F6BE18A528}"/>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38075" y="4546030"/>
            <a:ext cx="2529479" cy="1715268"/>
          </a:xfrm>
          <a:prstGeom prst="rect">
            <a:avLst/>
          </a:prstGeom>
        </p:spPr>
      </p:pic>
      <p:pic>
        <p:nvPicPr>
          <p:cNvPr id="66" name="Obraz 65" descr="Obraz zawierający zrzut ekranu&#10;&#10;Opis wygenerowany automatycznie">
            <a:extLst>
              <a:ext uri="{FF2B5EF4-FFF2-40B4-BE49-F238E27FC236}">
                <a16:creationId xmlns:a16="http://schemas.microsoft.com/office/drawing/2014/main" id="{E2C745E2-ABAD-4C96-9818-AAEEE841241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8075" y="4696030"/>
            <a:ext cx="2529479" cy="1715269"/>
          </a:xfrm>
          <a:prstGeom prst="rect">
            <a:avLst/>
          </a:prstGeom>
        </p:spPr>
      </p:pic>
      <p:pic>
        <p:nvPicPr>
          <p:cNvPr id="68" name="Obraz 67">
            <a:extLst>
              <a:ext uri="{FF2B5EF4-FFF2-40B4-BE49-F238E27FC236}">
                <a16:creationId xmlns:a16="http://schemas.microsoft.com/office/drawing/2014/main" id="{31BA0029-A735-4DF9-88EC-311A397AAF77}"/>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315154" y="4630125"/>
            <a:ext cx="2529479" cy="1715268"/>
          </a:xfrm>
          <a:prstGeom prst="rect">
            <a:avLst/>
          </a:prstGeom>
        </p:spPr>
      </p:pic>
      <p:pic>
        <p:nvPicPr>
          <p:cNvPr id="5" name="Obraz 4">
            <a:extLst>
              <a:ext uri="{FF2B5EF4-FFF2-40B4-BE49-F238E27FC236}">
                <a16:creationId xmlns:a16="http://schemas.microsoft.com/office/drawing/2014/main" id="{4E67A50A-17D9-4917-ACC8-124C34BB883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28811" y="1362311"/>
            <a:ext cx="1346032" cy="330159"/>
          </a:xfrm>
          <a:prstGeom prst="rect">
            <a:avLst/>
          </a:prstGeom>
        </p:spPr>
      </p:pic>
      <p:pic>
        <p:nvPicPr>
          <p:cNvPr id="11" name="Obraz 10" descr="Obraz zawierający zrzut ekranu&#10;&#10;Opis wygenerowany automatycznie">
            <a:extLst>
              <a:ext uri="{FF2B5EF4-FFF2-40B4-BE49-F238E27FC236}">
                <a16:creationId xmlns:a16="http://schemas.microsoft.com/office/drawing/2014/main" id="{DA66A12A-FA9F-4FDE-B410-04CEE154040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29111" y="2160345"/>
            <a:ext cx="2062509" cy="1398612"/>
          </a:xfrm>
          <a:prstGeom prst="rect">
            <a:avLst/>
          </a:prstGeom>
        </p:spPr>
      </p:pic>
      <p:pic>
        <p:nvPicPr>
          <p:cNvPr id="20" name="Obraz 19" descr="Obraz zawierający zrzut ekranu&#10;&#10;Opis wygenerowany automatycznie">
            <a:extLst>
              <a:ext uri="{FF2B5EF4-FFF2-40B4-BE49-F238E27FC236}">
                <a16:creationId xmlns:a16="http://schemas.microsoft.com/office/drawing/2014/main" id="{F0D1303C-F67C-4B51-92D2-6E7780418CC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804" y="2175282"/>
            <a:ext cx="2339216" cy="1922226"/>
          </a:xfrm>
          <a:prstGeom prst="rect">
            <a:avLst/>
          </a:prstGeom>
        </p:spPr>
      </p:pic>
    </p:spTree>
    <p:extLst>
      <p:ext uri="{BB962C8B-B14F-4D97-AF65-F5344CB8AC3E}">
        <p14:creationId xmlns:p14="http://schemas.microsoft.com/office/powerpoint/2010/main" val="410317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Entity</a:t>
            </a:r>
            <a:r>
              <a:rPr lang="pl-PL" dirty="0">
                <a:solidFill>
                  <a:srgbClr val="12ABDB"/>
                </a:solidFill>
                <a:latin typeface="+mn-lt"/>
              </a:rPr>
              <a:t> Framework </a:t>
            </a:r>
            <a:r>
              <a:rPr lang="pl-PL" dirty="0" err="1">
                <a:solidFill>
                  <a:srgbClr val="12ABDB"/>
                </a:solidFill>
                <a:latin typeface="+mn-lt"/>
              </a:rPr>
              <a:t>Core</a:t>
            </a:r>
            <a:endParaRPr lang="pl-PL" dirty="0">
              <a:solidFill>
                <a:srgbClr val="12ABDB"/>
              </a:solidFill>
              <a:latin typeface="+mn-lt"/>
            </a:endParaRPr>
          </a:p>
        </p:txBody>
      </p:sp>
      <p:pic>
        <p:nvPicPr>
          <p:cNvPr id="12" name="Grafika 11">
            <a:extLst>
              <a:ext uri="{FF2B5EF4-FFF2-40B4-BE49-F238E27FC236}">
                <a16:creationId xmlns:a16="http://schemas.microsoft.com/office/drawing/2014/main" id="{8FEDB90E-0537-40B9-851F-1170B889643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9828" y="5388168"/>
            <a:ext cx="1041085" cy="1041085"/>
          </a:xfrm>
          <a:prstGeom prst="rect">
            <a:avLst/>
          </a:prstGeom>
        </p:spPr>
      </p:pic>
      <p:pic>
        <p:nvPicPr>
          <p:cNvPr id="17" name="Obraz 16" descr="Obraz zawierający telefon komórkowy, telefon, czarny&#10;&#10;Opis wygenerowany automatycznie">
            <a:extLst>
              <a:ext uri="{FF2B5EF4-FFF2-40B4-BE49-F238E27FC236}">
                <a16:creationId xmlns:a16="http://schemas.microsoft.com/office/drawing/2014/main" id="{F622974D-7AD2-4133-A2C2-7865331A024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74166" y="4193603"/>
            <a:ext cx="1365005" cy="1055790"/>
          </a:xfrm>
          <a:prstGeom prst="rect">
            <a:avLst/>
          </a:prstGeom>
        </p:spPr>
      </p:pic>
      <p:pic>
        <p:nvPicPr>
          <p:cNvPr id="19" name="Grafika 18">
            <a:extLst>
              <a:ext uri="{FF2B5EF4-FFF2-40B4-BE49-F238E27FC236}">
                <a16:creationId xmlns:a16="http://schemas.microsoft.com/office/drawing/2014/main" id="{BA517E32-D21F-461A-8488-ADE9557BAD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70913" y="4551107"/>
            <a:ext cx="2488234" cy="1922726"/>
          </a:xfrm>
          <a:prstGeom prst="rect">
            <a:avLst/>
          </a:prstGeom>
        </p:spPr>
      </p:pic>
      <p:pic>
        <p:nvPicPr>
          <p:cNvPr id="31" name="Obraz 30" descr="Obraz zawierający rysunek&#10;&#10;Opis wygenerowany automatycznie">
            <a:extLst>
              <a:ext uri="{FF2B5EF4-FFF2-40B4-BE49-F238E27FC236}">
                <a16:creationId xmlns:a16="http://schemas.microsoft.com/office/drawing/2014/main" id="{7832935C-345F-44AD-B844-D998B0E4F50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4394" y="5891267"/>
            <a:ext cx="780290" cy="780290"/>
          </a:xfrm>
          <a:prstGeom prst="rect">
            <a:avLst/>
          </a:prstGeom>
        </p:spPr>
      </p:pic>
      <p:pic>
        <p:nvPicPr>
          <p:cNvPr id="32" name="Obraz 31" descr="Obraz zawierający zegar&#10;&#10;Opis wygenerowany automatycznie">
            <a:extLst>
              <a:ext uri="{FF2B5EF4-FFF2-40B4-BE49-F238E27FC236}">
                <a16:creationId xmlns:a16="http://schemas.microsoft.com/office/drawing/2014/main" id="{1FF6DA0F-0BF3-47EF-9079-4D832DF418D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84818" y="4667798"/>
            <a:ext cx="780290" cy="780290"/>
          </a:xfrm>
          <a:prstGeom prst="rect">
            <a:avLst/>
          </a:prstGeom>
        </p:spPr>
      </p:pic>
      <p:pic>
        <p:nvPicPr>
          <p:cNvPr id="35" name="Obraz 34" descr="Obraz zawierający telefon komórkowy, telefon, czarny&#10;&#10;Opis wygenerowany automatycznie">
            <a:extLst>
              <a:ext uri="{FF2B5EF4-FFF2-40B4-BE49-F238E27FC236}">
                <a16:creationId xmlns:a16="http://schemas.microsoft.com/office/drawing/2014/main" id="{EA86B223-EF64-4FA5-A9D3-E3E7590CDBE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6796751" y="4193603"/>
            <a:ext cx="1365005" cy="1055790"/>
          </a:xfrm>
          <a:prstGeom prst="rect">
            <a:avLst/>
          </a:prstGeom>
        </p:spPr>
      </p:pic>
      <p:pic>
        <p:nvPicPr>
          <p:cNvPr id="36" name="Grafika 35">
            <a:extLst>
              <a:ext uri="{FF2B5EF4-FFF2-40B4-BE49-F238E27FC236}">
                <a16:creationId xmlns:a16="http://schemas.microsoft.com/office/drawing/2014/main" id="{4F3F2400-FC0A-4301-9330-9302F82A7DF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8073543" y="4551107"/>
            <a:ext cx="2488234" cy="1922726"/>
          </a:xfrm>
          <a:prstGeom prst="rect">
            <a:avLst/>
          </a:prstGeom>
        </p:spPr>
      </p:pic>
      <p:pic>
        <p:nvPicPr>
          <p:cNvPr id="37" name="Obraz 36" descr="Obraz zawierający rysunek&#10;&#10;Opis wygenerowany automatycznie">
            <a:extLst>
              <a:ext uri="{FF2B5EF4-FFF2-40B4-BE49-F238E27FC236}">
                <a16:creationId xmlns:a16="http://schemas.microsoft.com/office/drawing/2014/main" id="{A64DDB35-3D63-4027-8681-1D22A0B49F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322258" y="5821566"/>
            <a:ext cx="780290" cy="780290"/>
          </a:xfrm>
          <a:prstGeom prst="rect">
            <a:avLst/>
          </a:prstGeom>
        </p:spPr>
      </p:pic>
      <p:pic>
        <p:nvPicPr>
          <p:cNvPr id="38" name="Obraz 37" descr="Obraz zawierający zegar&#10;&#10;Opis wygenerowany automatycznie">
            <a:extLst>
              <a:ext uri="{FF2B5EF4-FFF2-40B4-BE49-F238E27FC236}">
                <a16:creationId xmlns:a16="http://schemas.microsoft.com/office/drawing/2014/main" id="{169AAA9C-41E4-4EA1-A14F-B0359C9F5E3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39846" y="4667798"/>
            <a:ext cx="780290" cy="780290"/>
          </a:xfrm>
          <a:prstGeom prst="rect">
            <a:avLst/>
          </a:prstGeom>
        </p:spPr>
      </p:pic>
      <p:pic>
        <p:nvPicPr>
          <p:cNvPr id="39" name="Grafika 38">
            <a:extLst>
              <a:ext uri="{FF2B5EF4-FFF2-40B4-BE49-F238E27FC236}">
                <a16:creationId xmlns:a16="http://schemas.microsoft.com/office/drawing/2014/main" id="{FBEE9C1C-BFAE-4A8B-9973-F4AE07E694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2504" y="5382459"/>
            <a:ext cx="1135729" cy="1041085"/>
          </a:xfrm>
          <a:prstGeom prst="rect">
            <a:avLst/>
          </a:prstGeom>
        </p:spPr>
      </p:pic>
    </p:spTree>
    <p:extLst>
      <p:ext uri="{BB962C8B-B14F-4D97-AF65-F5344CB8AC3E}">
        <p14:creationId xmlns:p14="http://schemas.microsoft.com/office/powerpoint/2010/main" val="89050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19" name="Symbol zastępczy tekstu 4">
            <a:extLst>
              <a:ext uri="{FF2B5EF4-FFF2-40B4-BE49-F238E27FC236}">
                <a16:creationId xmlns:a16="http://schemas.microsoft.com/office/drawing/2014/main" id="{3194C1DC-92A4-4377-9198-6ED8FC542EAA}"/>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21" name="Obraz 20" descr="Obraz zawierający jasne, rysunek&#10;&#10;Opis wygenerowany automatycznie">
            <a:hlinkClick r:id="rId4"/>
            <a:extLst>
              <a:ext uri="{FF2B5EF4-FFF2-40B4-BE49-F238E27FC236}">
                <a16:creationId xmlns:a16="http://schemas.microsoft.com/office/drawing/2014/main" id="{36587CD1-FE52-44D0-A145-F82EDDECB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467" y="2059344"/>
            <a:ext cx="740998" cy="577859"/>
          </a:xfrm>
          <a:prstGeom prst="rect">
            <a:avLst/>
          </a:prstGeom>
        </p:spPr>
      </p:pic>
      <p:pic>
        <p:nvPicPr>
          <p:cNvPr id="7" name="Obraz 6" descr="Obraz zawierający rysunek&#10;&#10;Opis wygenerowany automatycznie">
            <a:extLst>
              <a:ext uri="{FF2B5EF4-FFF2-40B4-BE49-F238E27FC236}">
                <a16:creationId xmlns:a16="http://schemas.microsoft.com/office/drawing/2014/main" id="{EFEA9848-2463-48C2-AB05-97FB63CFF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291" y="2951453"/>
            <a:ext cx="1082333" cy="1080000"/>
          </a:xfrm>
          <a:prstGeom prst="rect">
            <a:avLst/>
          </a:prstGeom>
        </p:spPr>
      </p:pic>
      <p:pic>
        <p:nvPicPr>
          <p:cNvPr id="10" name="Obraz 9" descr="Obraz zawierający rysunek&#10;&#10;Opis wygenerowany automatycznie">
            <a:extLst>
              <a:ext uri="{FF2B5EF4-FFF2-40B4-BE49-F238E27FC236}">
                <a16:creationId xmlns:a16="http://schemas.microsoft.com/office/drawing/2014/main" id="{A1AFF5DB-619C-43F7-9963-516467AE1A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04" y="5085048"/>
            <a:ext cx="799309" cy="720000"/>
          </a:xfrm>
          <a:prstGeom prst="rect">
            <a:avLst/>
          </a:prstGeom>
        </p:spPr>
      </p:pic>
      <p:pic>
        <p:nvPicPr>
          <p:cNvPr id="12" name="Obraz 11" descr="Obraz zawierający rysunek&#10;&#10;Opis wygenerowany automatycznie">
            <a:extLst>
              <a:ext uri="{FF2B5EF4-FFF2-40B4-BE49-F238E27FC236}">
                <a16:creationId xmlns:a16="http://schemas.microsoft.com/office/drawing/2014/main" id="{812F26DD-EDF3-41ED-A866-CDA13B9191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97" y="4185048"/>
            <a:ext cx="959736" cy="900000"/>
          </a:xfrm>
          <a:prstGeom prst="rect">
            <a:avLst/>
          </a:prstGeom>
        </p:spPr>
      </p:pic>
      <p:pic>
        <p:nvPicPr>
          <p:cNvPr id="30" name="Obraz 29" descr="Obraz zawierający rysunek&#10;&#10;Opis wygenerowany automatycznie">
            <a:extLst>
              <a:ext uri="{FF2B5EF4-FFF2-40B4-BE49-F238E27FC236}">
                <a16:creationId xmlns:a16="http://schemas.microsoft.com/office/drawing/2014/main" id="{0BE606C5-541A-4429-88F1-2E3B7FB01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5893" y="2951453"/>
            <a:ext cx="1082333" cy="1080000"/>
          </a:xfrm>
          <a:prstGeom prst="rect">
            <a:avLst/>
          </a:prstGeom>
        </p:spPr>
      </p:pic>
      <p:pic>
        <p:nvPicPr>
          <p:cNvPr id="31" name="Obraz 30" descr="Obraz zawierający rysunek&#10;&#10;Opis wygenerowany automatycznie">
            <a:extLst>
              <a:ext uri="{FF2B5EF4-FFF2-40B4-BE49-F238E27FC236}">
                <a16:creationId xmlns:a16="http://schemas.microsoft.com/office/drawing/2014/main" id="{C5A47CD8-FEE8-497B-B7DB-6637AEBC09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048" y="4185048"/>
            <a:ext cx="959736" cy="900000"/>
          </a:xfrm>
          <a:prstGeom prst="rect">
            <a:avLst/>
          </a:prstGeom>
        </p:spPr>
      </p:pic>
      <p:pic>
        <p:nvPicPr>
          <p:cNvPr id="32" name="Obraz 31" descr="Obraz zawierający rysunek&#10;&#10;Opis wygenerowany automatycznie">
            <a:extLst>
              <a:ext uri="{FF2B5EF4-FFF2-40B4-BE49-F238E27FC236}">
                <a16:creationId xmlns:a16="http://schemas.microsoft.com/office/drawing/2014/main" id="{58680F51-6AF8-4F22-B380-4B2013DC70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5780" y="4185048"/>
            <a:ext cx="959736" cy="90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F38573C2-1716-4062-88A8-A8FE1DE82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9302" y="4185048"/>
            <a:ext cx="959736" cy="900000"/>
          </a:xfrm>
          <a:prstGeom prst="rect">
            <a:avLst/>
          </a:prstGeom>
        </p:spPr>
      </p:pic>
      <p:pic>
        <p:nvPicPr>
          <p:cNvPr id="35" name="Obraz 34" descr="Obraz zawierający rysunek&#10;&#10;Opis wygenerowany automatycznie">
            <a:extLst>
              <a:ext uri="{FF2B5EF4-FFF2-40B4-BE49-F238E27FC236}">
                <a16:creationId xmlns:a16="http://schemas.microsoft.com/office/drawing/2014/main" id="{48918A35-9AC7-43BF-B790-978811140D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7547" y="4185048"/>
            <a:ext cx="959736" cy="900000"/>
          </a:xfrm>
          <a:prstGeom prst="rect">
            <a:avLst/>
          </a:prstGeom>
        </p:spPr>
      </p:pic>
      <p:pic>
        <p:nvPicPr>
          <p:cNvPr id="36" name="Obraz 35" descr="Obraz zawierający rysunek&#10;&#10;Opis wygenerowany automatycznie">
            <a:extLst>
              <a:ext uri="{FF2B5EF4-FFF2-40B4-BE49-F238E27FC236}">
                <a16:creationId xmlns:a16="http://schemas.microsoft.com/office/drawing/2014/main" id="{471D1BBB-3196-4D9A-A9FF-FF6B8F4A41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2279" y="4185048"/>
            <a:ext cx="959736" cy="900000"/>
          </a:xfrm>
          <a:prstGeom prst="rect">
            <a:avLst/>
          </a:prstGeom>
        </p:spPr>
      </p:pic>
      <p:pic>
        <p:nvPicPr>
          <p:cNvPr id="37" name="Obraz 36" descr="Obraz zawierający rysunek&#10;&#10;Opis wygenerowany automatycznie">
            <a:extLst>
              <a:ext uri="{FF2B5EF4-FFF2-40B4-BE49-F238E27FC236}">
                <a16:creationId xmlns:a16="http://schemas.microsoft.com/office/drawing/2014/main" id="{F2B40016-35C9-4C8A-8EA8-9990E3E49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11" y="5811189"/>
            <a:ext cx="799309" cy="720000"/>
          </a:xfrm>
          <a:prstGeom prst="rect">
            <a:avLst/>
          </a:prstGeom>
        </p:spPr>
      </p:pic>
      <p:pic>
        <p:nvPicPr>
          <p:cNvPr id="38" name="Obraz 37" descr="Obraz zawierający rysunek&#10;&#10;Opis wygenerowany automatycznie">
            <a:extLst>
              <a:ext uri="{FF2B5EF4-FFF2-40B4-BE49-F238E27FC236}">
                <a16:creationId xmlns:a16="http://schemas.microsoft.com/office/drawing/2014/main" id="{ABDD2EA5-F298-4626-A5F1-CF20FF51B1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235" y="5085048"/>
            <a:ext cx="799309" cy="720000"/>
          </a:xfrm>
          <a:prstGeom prst="rect">
            <a:avLst/>
          </a:prstGeom>
        </p:spPr>
      </p:pic>
      <p:pic>
        <p:nvPicPr>
          <p:cNvPr id="39" name="Obraz 38" descr="Obraz zawierający rysunek&#10;&#10;Opis wygenerowany automatycznie">
            <a:extLst>
              <a:ext uri="{FF2B5EF4-FFF2-40B4-BE49-F238E27FC236}">
                <a16:creationId xmlns:a16="http://schemas.microsoft.com/office/drawing/2014/main" id="{03EC40F4-5D9C-4DCA-9D2D-E672254C4B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442" y="5811189"/>
            <a:ext cx="799309" cy="720000"/>
          </a:xfrm>
          <a:prstGeom prst="rect">
            <a:avLst/>
          </a:prstGeom>
        </p:spPr>
      </p:pic>
      <p:pic>
        <p:nvPicPr>
          <p:cNvPr id="40" name="Obraz 39" descr="Obraz zawierający rysunek&#10;&#10;Opis wygenerowany automatycznie">
            <a:extLst>
              <a:ext uri="{FF2B5EF4-FFF2-40B4-BE49-F238E27FC236}">
                <a16:creationId xmlns:a16="http://schemas.microsoft.com/office/drawing/2014/main" id="{13609423-AD36-4A43-99DD-08D728FC41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698" y="5085048"/>
            <a:ext cx="799309" cy="720000"/>
          </a:xfrm>
          <a:prstGeom prst="rect">
            <a:avLst/>
          </a:prstGeom>
        </p:spPr>
      </p:pic>
      <p:pic>
        <p:nvPicPr>
          <p:cNvPr id="41" name="Obraz 40" descr="Obraz zawierający rysunek&#10;&#10;Opis wygenerowany automatycznie">
            <a:extLst>
              <a:ext uri="{FF2B5EF4-FFF2-40B4-BE49-F238E27FC236}">
                <a16:creationId xmlns:a16="http://schemas.microsoft.com/office/drawing/2014/main" id="{4C5A8B57-10EB-4D32-A7C0-E2723251BF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905" y="5811189"/>
            <a:ext cx="799309" cy="720000"/>
          </a:xfrm>
          <a:prstGeom prst="rect">
            <a:avLst/>
          </a:prstGeom>
        </p:spPr>
      </p:pic>
      <p:pic>
        <p:nvPicPr>
          <p:cNvPr id="42" name="Obraz 41" descr="Obraz zawierający rysunek&#10;&#10;Opis wygenerowany automatycznie">
            <a:extLst>
              <a:ext uri="{FF2B5EF4-FFF2-40B4-BE49-F238E27FC236}">
                <a16:creationId xmlns:a16="http://schemas.microsoft.com/office/drawing/2014/main" id="{2938DCDF-97BA-4CC7-AFD7-1F874A2925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297" y="5072222"/>
            <a:ext cx="799309" cy="720000"/>
          </a:xfrm>
          <a:prstGeom prst="rect">
            <a:avLst/>
          </a:prstGeom>
        </p:spPr>
      </p:pic>
      <p:pic>
        <p:nvPicPr>
          <p:cNvPr id="44" name="Obraz 43" descr="Obraz zawierający rysunek&#10;&#10;Opis wygenerowany automatycznie">
            <a:extLst>
              <a:ext uri="{FF2B5EF4-FFF2-40B4-BE49-F238E27FC236}">
                <a16:creationId xmlns:a16="http://schemas.microsoft.com/office/drawing/2014/main" id="{073C49BA-0A7E-445E-96ED-19B533C5F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504" y="5798363"/>
            <a:ext cx="799309" cy="720000"/>
          </a:xfrm>
          <a:prstGeom prst="rect">
            <a:avLst/>
          </a:prstGeom>
        </p:spPr>
      </p:pic>
      <p:pic>
        <p:nvPicPr>
          <p:cNvPr id="47" name="Obraz 46" descr="Obraz zawierający rysunek&#10;&#10;Opis wygenerowany automatycznie">
            <a:extLst>
              <a:ext uri="{FF2B5EF4-FFF2-40B4-BE49-F238E27FC236}">
                <a16:creationId xmlns:a16="http://schemas.microsoft.com/office/drawing/2014/main" id="{6EE40747-5B9B-4869-8B8C-053F41B437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8128" y="5072222"/>
            <a:ext cx="799309" cy="720000"/>
          </a:xfrm>
          <a:prstGeom prst="rect">
            <a:avLst/>
          </a:prstGeom>
        </p:spPr>
      </p:pic>
      <p:pic>
        <p:nvPicPr>
          <p:cNvPr id="50" name="Obraz 49" descr="Obraz zawierający rysunek&#10;&#10;Opis wygenerowany automatycznie">
            <a:extLst>
              <a:ext uri="{FF2B5EF4-FFF2-40B4-BE49-F238E27FC236}">
                <a16:creationId xmlns:a16="http://schemas.microsoft.com/office/drawing/2014/main" id="{1FD8C6B0-1297-4D44-B0DD-14F2108821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335" y="5798363"/>
            <a:ext cx="799309" cy="720000"/>
          </a:xfrm>
          <a:prstGeom prst="rect">
            <a:avLst/>
          </a:prstGeom>
        </p:spPr>
      </p:pic>
      <p:pic>
        <p:nvPicPr>
          <p:cNvPr id="52" name="Obraz 51" descr="Obraz zawierający rysunek&#10;&#10;Opis wygenerowany automatycznie">
            <a:extLst>
              <a:ext uri="{FF2B5EF4-FFF2-40B4-BE49-F238E27FC236}">
                <a16:creationId xmlns:a16="http://schemas.microsoft.com/office/drawing/2014/main" id="{E1288891-1381-4900-8187-FA32672D9C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2591" y="5072222"/>
            <a:ext cx="799309" cy="720000"/>
          </a:xfrm>
          <a:prstGeom prst="rect">
            <a:avLst/>
          </a:prstGeom>
        </p:spPr>
      </p:pic>
      <p:pic>
        <p:nvPicPr>
          <p:cNvPr id="53" name="Obraz 52" descr="Obraz zawierający rysunek&#10;&#10;Opis wygenerowany automatycznie">
            <a:extLst>
              <a:ext uri="{FF2B5EF4-FFF2-40B4-BE49-F238E27FC236}">
                <a16:creationId xmlns:a16="http://schemas.microsoft.com/office/drawing/2014/main" id="{601AEF10-0BA2-41DF-B3A0-57A6E6E6E9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0798" y="5798363"/>
            <a:ext cx="799309" cy="720000"/>
          </a:xfrm>
          <a:prstGeom prst="rect">
            <a:avLst/>
          </a:prstGeom>
        </p:spPr>
      </p:pic>
      <p:pic>
        <p:nvPicPr>
          <p:cNvPr id="3" name="Obraz 2" descr="Obraz zawierający ekran, monitor, komputer, laptop&#10;&#10;Opis wygenerowany automatycznie">
            <a:extLst>
              <a:ext uri="{FF2B5EF4-FFF2-40B4-BE49-F238E27FC236}">
                <a16:creationId xmlns:a16="http://schemas.microsoft.com/office/drawing/2014/main" id="{8B43F381-F821-4EFA-8080-A40F90BADA20}"/>
              </a:ext>
            </a:extLst>
          </p:cNvPr>
          <p:cNvPicPr>
            <a:picLocks noChangeAspect="1"/>
          </p:cNvPicPr>
          <p:nvPr/>
        </p:nvPicPr>
        <p:blipFill rotWithShape="1">
          <a:blip r:embed="rId9">
            <a:extLst>
              <a:ext uri="{28A0092B-C50C-407E-A947-70E740481C1C}">
                <a14:useLocalDpi xmlns:a14="http://schemas.microsoft.com/office/drawing/2010/main" val="0"/>
              </a:ext>
            </a:extLst>
          </a:blip>
          <a:srcRect r="7657"/>
          <a:stretch/>
        </p:blipFill>
        <p:spPr>
          <a:xfrm>
            <a:off x="6114326" y="2637203"/>
            <a:ext cx="6077674" cy="2764157"/>
          </a:xfrm>
          <a:prstGeom prst="rect">
            <a:avLst/>
          </a:prstGeom>
        </p:spPr>
      </p:pic>
    </p:spTree>
    <p:extLst>
      <p:ext uri="{BB962C8B-B14F-4D97-AF65-F5344CB8AC3E}">
        <p14:creationId xmlns:p14="http://schemas.microsoft.com/office/powerpoint/2010/main" val="9735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9525" y="1124344"/>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Inputs</a:t>
            </a:r>
            <a:r>
              <a:rPr lang="pl-PL" sz="2400" dirty="0">
                <a:solidFill>
                  <a:srgbClr val="860864"/>
                </a:solidFill>
              </a:rPr>
              <a:t> </a:t>
            </a:r>
          </a:p>
        </p:txBody>
      </p:sp>
      <p:sp>
        <p:nvSpPr>
          <p:cNvPr id="28" name="Symbol zastępczy tekstu 4">
            <a:extLst>
              <a:ext uri="{FF2B5EF4-FFF2-40B4-BE49-F238E27FC236}">
                <a16:creationId xmlns:a16="http://schemas.microsoft.com/office/drawing/2014/main" id="{D7F4158E-5451-4D7D-A4F2-4CF56EC60C88}"/>
              </a:ext>
            </a:extLst>
          </p:cNvPr>
          <p:cNvSpPr txBox="1">
            <a:spLocks/>
          </p:cNvSpPr>
          <p:nvPr/>
        </p:nvSpPr>
        <p:spPr>
          <a:xfrm>
            <a:off x="6456040" y="1129662"/>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Outputs</a:t>
            </a:r>
            <a:endParaRPr lang="pl-PL" sz="2400" dirty="0">
              <a:solidFill>
                <a:srgbClr val="860864"/>
              </a:solidFill>
            </a:endParaRPr>
          </a:p>
        </p:txBody>
      </p:sp>
      <p:sp>
        <p:nvSpPr>
          <p:cNvPr id="5" name="Prostokąt 4">
            <a:extLst>
              <a:ext uri="{FF2B5EF4-FFF2-40B4-BE49-F238E27FC236}">
                <a16:creationId xmlns:a16="http://schemas.microsoft.com/office/drawing/2014/main" id="{F58364B7-FA97-4C6C-AA19-5BDAD8162204}"/>
              </a:ext>
            </a:extLst>
          </p:cNvPr>
          <p:cNvSpPr/>
          <p:nvPr/>
        </p:nvSpPr>
        <p:spPr>
          <a:xfrm>
            <a:off x="1405277" y="2116320"/>
            <a:ext cx="3267241" cy="4122026"/>
          </a:xfrm>
          <a:prstGeom prst="rect">
            <a:avLst/>
          </a:prstGeom>
        </p:spPr>
        <p:txBody>
          <a:bodyPr wrap="none">
            <a:spAutoFit/>
          </a:bodyPr>
          <a:lstStyle/>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Orchestration</a:t>
            </a:r>
            <a:r>
              <a:rPr lang="pl-PL" dirty="0">
                <a:solidFill>
                  <a:srgbClr val="12ABDB"/>
                </a:solidFill>
              </a:rPr>
              <a:t> Client</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Durable</a:t>
            </a:r>
            <a:r>
              <a:rPr lang="pl-PL" dirty="0">
                <a:solidFill>
                  <a:srgbClr val="12ABDB"/>
                </a:solidFill>
              </a:rPr>
              <a:t> Client</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SignalR</a:t>
            </a:r>
            <a:r>
              <a:rPr lang="pl-PL" dirty="0">
                <a:solidFill>
                  <a:srgbClr val="12ABDB"/>
                </a:solidFill>
              </a:rPr>
              <a:t> Connection Info</a:t>
            </a:r>
          </a:p>
        </p:txBody>
      </p:sp>
      <p:sp>
        <p:nvSpPr>
          <p:cNvPr id="6" name="Prostokąt 5">
            <a:extLst>
              <a:ext uri="{FF2B5EF4-FFF2-40B4-BE49-F238E27FC236}">
                <a16:creationId xmlns:a16="http://schemas.microsoft.com/office/drawing/2014/main" id="{C92859D5-3987-48C3-B252-C19EAFEA48BD}"/>
              </a:ext>
            </a:extLst>
          </p:cNvPr>
          <p:cNvSpPr/>
          <p:nvPr/>
        </p:nvSpPr>
        <p:spPr>
          <a:xfrm>
            <a:off x="6411015" y="1977619"/>
            <a:ext cx="2947410" cy="4918398"/>
          </a:xfrm>
          <a:prstGeom prst="rect">
            <a:avLst/>
          </a:prstGeom>
        </p:spPr>
        <p:txBody>
          <a:bodyPr wrap="none">
            <a:spAutoFit/>
          </a:bodyPr>
          <a:lstStyle/>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Queue Storage</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a:solidFill>
                  <a:srgbClr val="12ABDB"/>
                </a:solidFill>
              </a:rPr>
              <a:t>HTTP</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Service Bus</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300000"/>
              </a:lnSpc>
              <a:buBlip>
                <a:blip r:embed="rId4">
                  <a:extLst>
                    <a:ext uri="{96DAC541-7B7A-43D3-8B79-37D633B846F1}">
                      <asvg:svgBlip xmlns:asvg="http://schemas.microsoft.com/office/drawing/2016/SVG/main" r:embed="rId5"/>
                    </a:ext>
                  </a:extLst>
                </a:blip>
              </a:buBlip>
            </a:pPr>
            <a:endParaRPr lang="pl-PL" dirty="0">
              <a:solidFill>
                <a:srgbClr val="12ABDB"/>
              </a:solidFill>
            </a:endParaRPr>
          </a:p>
        </p:txBody>
      </p:sp>
      <p:pic>
        <p:nvPicPr>
          <p:cNvPr id="7" name="Obraz 6" descr="Obraz zawierający zewnętrzne, rysunek&#10;&#10;Opis wygenerowany automatycznie">
            <a:extLst>
              <a:ext uri="{FF2B5EF4-FFF2-40B4-BE49-F238E27FC236}">
                <a16:creationId xmlns:a16="http://schemas.microsoft.com/office/drawing/2014/main" id="{E0A6B281-0F6C-451A-BFCA-3E8C24768F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632" y="2116320"/>
            <a:ext cx="685801" cy="685801"/>
          </a:xfrm>
          <a:prstGeom prst="rect">
            <a:avLst/>
          </a:prstGeom>
        </p:spPr>
      </p:pic>
      <p:pic>
        <p:nvPicPr>
          <p:cNvPr id="13" name="Obraz 12" descr="Obraz zawierający rysunek&#10;&#10;Opis wygenerowany automatycznie">
            <a:extLst>
              <a:ext uri="{FF2B5EF4-FFF2-40B4-BE49-F238E27FC236}">
                <a16:creationId xmlns:a16="http://schemas.microsoft.com/office/drawing/2014/main" id="{D06AF49E-2BF6-4F07-A492-754C530827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5864" y="2743198"/>
            <a:ext cx="685802" cy="685802"/>
          </a:xfrm>
          <a:prstGeom prst="rect">
            <a:avLst/>
          </a:prstGeom>
        </p:spPr>
      </p:pic>
      <p:pic>
        <p:nvPicPr>
          <p:cNvPr id="30" name="Grafika 29">
            <a:extLst>
              <a:ext uri="{FF2B5EF4-FFF2-40B4-BE49-F238E27FC236}">
                <a16:creationId xmlns:a16="http://schemas.microsoft.com/office/drawing/2014/main" id="{A06C7271-8B43-4D7F-8BEA-9A20F95D3A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9416" y="5256715"/>
            <a:ext cx="780033" cy="715030"/>
          </a:xfrm>
          <a:prstGeom prst="rect">
            <a:avLst/>
          </a:prstGeom>
        </p:spPr>
      </p:pic>
      <p:pic>
        <p:nvPicPr>
          <p:cNvPr id="19" name="Grafika 18">
            <a:extLst>
              <a:ext uri="{FF2B5EF4-FFF2-40B4-BE49-F238E27FC236}">
                <a16:creationId xmlns:a16="http://schemas.microsoft.com/office/drawing/2014/main" id="{DBED8E5A-483D-4878-8580-A84C61008B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87033" y="5964006"/>
            <a:ext cx="548680" cy="548680"/>
          </a:xfrm>
          <a:prstGeom prst="rect">
            <a:avLst/>
          </a:prstGeom>
        </p:spPr>
      </p:pic>
      <p:sp>
        <p:nvSpPr>
          <p:cNvPr id="34" name="Prostokąt: zaokrąglone rogi 33">
            <a:extLst>
              <a:ext uri="{FF2B5EF4-FFF2-40B4-BE49-F238E27FC236}">
                <a16:creationId xmlns:a16="http://schemas.microsoft.com/office/drawing/2014/main" id="{E513BF58-6B4D-4F19-950F-017127E73935}"/>
              </a:ext>
            </a:extLst>
          </p:cNvPr>
          <p:cNvSpPr/>
          <p:nvPr/>
        </p:nvSpPr>
        <p:spPr>
          <a:xfrm>
            <a:off x="3564210" y="4257675"/>
            <a:ext cx="548680" cy="548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36" name="Grafika 35">
            <a:extLst>
              <a:ext uri="{FF2B5EF4-FFF2-40B4-BE49-F238E27FC236}">
                <a16:creationId xmlns:a16="http://schemas.microsoft.com/office/drawing/2014/main" id="{2864E3B9-8633-4423-98F2-0496BEB202F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75720" y="4293096"/>
            <a:ext cx="548680" cy="548680"/>
          </a:xfrm>
          <a:prstGeom prst="rect">
            <a:avLst/>
          </a:prstGeom>
        </p:spPr>
      </p:pic>
      <p:sp>
        <p:nvSpPr>
          <p:cNvPr id="35" name="Prostokąt 34">
            <a:extLst>
              <a:ext uri="{FF2B5EF4-FFF2-40B4-BE49-F238E27FC236}">
                <a16:creationId xmlns:a16="http://schemas.microsoft.com/office/drawing/2014/main" id="{DC15242D-EA39-4669-8AF3-69DBE9BAF271}"/>
              </a:ext>
            </a:extLst>
          </p:cNvPr>
          <p:cNvSpPr/>
          <p:nvPr/>
        </p:nvSpPr>
        <p:spPr>
          <a:xfrm>
            <a:off x="9174214" y="2425285"/>
            <a:ext cx="3677760" cy="4087401"/>
          </a:xfrm>
          <a:prstGeom prst="rect">
            <a:avLst/>
          </a:prstGeom>
        </p:spPr>
        <p:txBody>
          <a:bodyPr wrap="square">
            <a:spAutoFit/>
          </a:bodyPr>
          <a:lstStyle/>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Event </a:t>
            </a:r>
            <a:r>
              <a:rPr lang="pl-PL" dirty="0" err="1">
                <a:solidFill>
                  <a:srgbClr val="12ABDB"/>
                </a:solidFill>
              </a:rPr>
              <a:t>Hubs</a:t>
            </a:r>
            <a:endParaRPr lang="pl-PL" dirty="0">
              <a:solidFill>
                <a:srgbClr val="12ABDB"/>
              </a:solidFill>
            </a:endParaRP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SendGrid</a:t>
            </a:r>
            <a:endParaRPr lang="pl-PL" dirty="0">
              <a:solidFill>
                <a:srgbClr val="12ABDB"/>
              </a:solidFill>
            </a:endParaRP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Twilio</a:t>
            </a:r>
            <a:r>
              <a:rPr lang="pl-PL" dirty="0">
                <a:solidFill>
                  <a:srgbClr val="12ABDB"/>
                </a:solidFill>
              </a:rPr>
              <a:t> SMS</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SignalR</a:t>
            </a:r>
            <a:endParaRPr lang="pl-PL" dirty="0"/>
          </a:p>
        </p:txBody>
      </p:sp>
    </p:spTree>
    <p:extLst>
      <p:ext uri="{BB962C8B-B14F-4D97-AF65-F5344CB8AC3E}">
        <p14:creationId xmlns:p14="http://schemas.microsoft.com/office/powerpoint/2010/main" val="30213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38" name="Grafika 37">
            <a:extLst>
              <a:ext uri="{FF2B5EF4-FFF2-40B4-BE49-F238E27FC236}">
                <a16:creationId xmlns:a16="http://schemas.microsoft.com/office/drawing/2014/main" id="{AD4B1FA5-1FA5-4035-9DD9-1B9D0CF73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9709" y="2632498"/>
            <a:ext cx="463750" cy="425104"/>
          </a:xfrm>
          <a:prstGeom prst="rect">
            <a:avLst/>
          </a:prstGeom>
        </p:spPr>
      </p:pic>
      <p:cxnSp>
        <p:nvCxnSpPr>
          <p:cNvPr id="40" name="Łącznik: łamany 39">
            <a:extLst>
              <a:ext uri="{FF2B5EF4-FFF2-40B4-BE49-F238E27FC236}">
                <a16:creationId xmlns:a16="http://schemas.microsoft.com/office/drawing/2014/main" id="{47328900-380A-4C5F-8ECC-0603535B898B}"/>
              </a:ext>
            </a:extLst>
          </p:cNvPr>
          <p:cNvCxnSpPr>
            <a:cxnSpLocks/>
            <a:stCxn id="38" idx="3"/>
          </p:cNvCxnSpPr>
          <p:nvPr/>
        </p:nvCxnSpPr>
        <p:spPr>
          <a:xfrm>
            <a:off x="2583459" y="2845050"/>
            <a:ext cx="1366222" cy="1808086"/>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Łącznik: łamany 45">
            <a:extLst>
              <a:ext uri="{FF2B5EF4-FFF2-40B4-BE49-F238E27FC236}">
                <a16:creationId xmlns:a16="http://schemas.microsoft.com/office/drawing/2014/main" id="{AAEC3F31-7274-4997-AF65-E1D6A0136757}"/>
              </a:ext>
            </a:extLst>
          </p:cNvPr>
          <p:cNvCxnSpPr>
            <a:cxnSpLocks/>
          </p:cNvCxnSpPr>
          <p:nvPr/>
        </p:nvCxnSpPr>
        <p:spPr>
          <a:xfrm flipV="1">
            <a:off x="1415480" y="3429001"/>
            <a:ext cx="2534201" cy="652176"/>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0704" y="5753101"/>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0401" y="4825611"/>
            <a:ext cx="609600" cy="609600"/>
          </a:xfrm>
          <a:prstGeom prst="rect">
            <a:avLst/>
          </a:prstGeom>
        </p:spPr>
      </p:pic>
      <p:cxnSp>
        <p:nvCxnSpPr>
          <p:cNvPr id="58" name="Łącznik: łamany 57">
            <a:extLst>
              <a:ext uri="{FF2B5EF4-FFF2-40B4-BE49-F238E27FC236}">
                <a16:creationId xmlns:a16="http://schemas.microsoft.com/office/drawing/2014/main" id="{76BA557C-76A3-4C3F-A0B5-0C9236D34BDC}"/>
              </a:ext>
            </a:extLst>
          </p:cNvPr>
          <p:cNvCxnSpPr/>
          <p:nvPr/>
        </p:nvCxnSpPr>
        <p:spPr>
          <a:xfrm flipV="1">
            <a:off x="2711624" y="5517232"/>
            <a:ext cx="1193577" cy="503884"/>
          </a:xfrm>
          <a:prstGeom prst="bentConnector3">
            <a:avLst>
              <a:gd name="adj1" fmla="val 1000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Łącznik: łamany 63">
            <a:extLst>
              <a:ext uri="{FF2B5EF4-FFF2-40B4-BE49-F238E27FC236}">
                <a16:creationId xmlns:a16="http://schemas.microsoft.com/office/drawing/2014/main" id="{D32BA490-8321-4AAB-BB62-0D4A573E17FA}"/>
              </a:ext>
            </a:extLst>
          </p:cNvPr>
          <p:cNvCxnSpPr>
            <a:cxnSpLocks/>
          </p:cNvCxnSpPr>
          <p:nvPr/>
        </p:nvCxnSpPr>
        <p:spPr>
          <a:xfrm>
            <a:off x="1415480" y="4081177"/>
            <a:ext cx="2497268" cy="1580420"/>
          </a:xfrm>
          <a:prstGeom prst="bentConnector3">
            <a:avLst>
              <a:gd name="adj1" fmla="val 50915"/>
            </a:avLst>
          </a:prstGeom>
          <a:ln>
            <a:tailEnd type="triangle"/>
          </a:ln>
        </p:spPr>
        <p:style>
          <a:lnRef idx="3">
            <a:schemeClr val="accent2"/>
          </a:lnRef>
          <a:fillRef idx="0">
            <a:schemeClr val="accent2"/>
          </a:fillRef>
          <a:effectRef idx="2">
            <a:schemeClr val="accent2"/>
          </a:effectRef>
          <a:fontRef idx="minor">
            <a:schemeClr val="tx1"/>
          </a:fontRef>
        </p:style>
      </p:cxnSp>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1216" y="3820000"/>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flipV="1">
            <a:off x="4256844" y="4236470"/>
            <a:ext cx="877887" cy="5953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6708" y="2906646"/>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p:nvPr/>
        </p:nvCxnSpPr>
        <p:spPr>
          <a:xfrm flipV="1">
            <a:off x="5756787" y="3301981"/>
            <a:ext cx="983821" cy="596991"/>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08959" y="3820000"/>
            <a:ext cx="609600" cy="609600"/>
          </a:xfrm>
          <a:prstGeom prst="rect">
            <a:avLst/>
          </a:prstGeom>
        </p:spPr>
      </p:pic>
      <p:cxnSp>
        <p:nvCxnSpPr>
          <p:cNvPr id="87" name="Łącznik: łamany 86">
            <a:extLst>
              <a:ext uri="{FF2B5EF4-FFF2-40B4-BE49-F238E27FC236}">
                <a16:creationId xmlns:a16="http://schemas.microsoft.com/office/drawing/2014/main" id="{E3E4C794-2F72-4797-AD4A-08F76CAC44FB}"/>
              </a:ext>
            </a:extLst>
          </p:cNvPr>
          <p:cNvCxnSpPr/>
          <p:nvPr/>
        </p:nvCxnSpPr>
        <p:spPr>
          <a:xfrm>
            <a:off x="7392144" y="3167823"/>
            <a:ext cx="2821615" cy="469800"/>
          </a:xfrm>
          <a:prstGeom prst="bentConnector3">
            <a:avLst>
              <a:gd name="adj1" fmla="val 9996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3339" y="3845253"/>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9131551" y="4081332"/>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363" y="5800622"/>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6363" y="4859701"/>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4379023" y="5094168"/>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rot="16200000" flipH="1">
            <a:off x="4486491" y="5462351"/>
            <a:ext cx="979627" cy="243259"/>
          </a:xfrm>
          <a:prstGeom prst="bentConnector3">
            <a:avLst>
              <a:gd name="adj1" fmla="val 9958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1421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descr="Obraz zawierający znak, jasne&#10;&#10;Opis wygenerowany automatycznie">
            <a:extLst>
              <a:ext uri="{FF2B5EF4-FFF2-40B4-BE49-F238E27FC236}">
                <a16:creationId xmlns:a16="http://schemas.microsoft.com/office/drawing/2014/main" id="{A744F4BC-FDCD-459C-AC86-3F3BE217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514" y="1489094"/>
            <a:ext cx="5368906" cy="5368906"/>
          </a:xfrm>
          <a:prstGeom prst="rect">
            <a:avLst/>
          </a:prstGeom>
        </p:spPr>
      </p:pic>
      <p:pic>
        <p:nvPicPr>
          <p:cNvPr id="8" name="Obraz 7">
            <a:extLst>
              <a:ext uri="{FF2B5EF4-FFF2-40B4-BE49-F238E27FC236}">
                <a16:creationId xmlns:a16="http://schemas.microsoft.com/office/drawing/2014/main" id="{85D9D947-FF94-4DB5-8AED-FD790B2F2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67281" y="1124744"/>
            <a:ext cx="9457438" cy="1104900"/>
          </a:xfrm>
          <a:prstGeom prst="rect">
            <a:avLst/>
          </a:prstGeom>
        </p:spPr>
      </p:pic>
    </p:spTree>
    <p:extLst>
      <p:ext uri="{BB962C8B-B14F-4D97-AF65-F5344CB8AC3E}">
        <p14:creationId xmlns:p14="http://schemas.microsoft.com/office/powerpoint/2010/main" val="368370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DD1C08D8-9E67-4EB1-BCAD-1AD832C83EE9}"/>
              </a:ext>
            </a:extLst>
          </p:cNvPr>
          <p:cNvSpPr/>
          <p:nvPr/>
        </p:nvSpPr>
        <p:spPr>
          <a:xfrm>
            <a:off x="6240016" y="2132856"/>
            <a:ext cx="2999539" cy="230832"/>
          </a:xfrm>
          <a:prstGeom prst="rect">
            <a:avLst/>
          </a:prstGeom>
        </p:spPr>
        <p:txBody>
          <a:bodyPr wrap="none">
            <a:spAutoFit/>
          </a:bodyPr>
          <a:lstStyle/>
          <a:p>
            <a:r>
              <a:rPr lang="pl-PL" sz="900" dirty="0" err="1"/>
              <a:t>Icons</a:t>
            </a:r>
            <a:r>
              <a:rPr lang="pl-PL" sz="900" dirty="0"/>
              <a:t> </a:t>
            </a:r>
            <a:r>
              <a:rPr lang="pl-PL" sz="900" dirty="0" err="1"/>
              <a:t>made</a:t>
            </a:r>
            <a:r>
              <a:rPr lang="pl-PL" sz="900" dirty="0"/>
              <a:t> by </a:t>
            </a:r>
            <a:r>
              <a:rPr lang="pl-PL" sz="900" dirty="0" err="1"/>
              <a:t>Zlatko</a:t>
            </a:r>
            <a:r>
              <a:rPr lang="pl-PL" sz="900" dirty="0"/>
              <a:t> </a:t>
            </a:r>
            <a:r>
              <a:rPr lang="pl-PL" sz="900" dirty="0" err="1"/>
              <a:t>Najdenovski</a:t>
            </a:r>
            <a:r>
              <a:rPr lang="pl-PL" sz="900" dirty="0"/>
              <a:t> from </a:t>
            </a:r>
            <a:r>
              <a:rPr lang="pl-PL" sz="900" dirty="0" err="1"/>
              <a:t>Flaticon</a:t>
            </a:r>
            <a:endParaRPr lang="pl-PL"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descr="Obraz zawierający znak, jasne&#10;&#10;Opis wygenerowany automatycznie">
            <a:extLst>
              <a:ext uri="{FF2B5EF4-FFF2-40B4-BE49-F238E27FC236}">
                <a16:creationId xmlns:a16="http://schemas.microsoft.com/office/drawing/2014/main" id="{A744F4BC-FDCD-459C-AC86-3F3BE217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6" y="1481534"/>
            <a:ext cx="4365104" cy="4365104"/>
          </a:xfrm>
          <a:prstGeom prst="rect">
            <a:avLst/>
          </a:prstGeom>
        </p:spPr>
      </p:pic>
      <p:pic>
        <p:nvPicPr>
          <p:cNvPr id="8" name="Obraz 7">
            <a:extLst>
              <a:ext uri="{FF2B5EF4-FFF2-40B4-BE49-F238E27FC236}">
                <a16:creationId xmlns:a16="http://schemas.microsoft.com/office/drawing/2014/main" id="{85D9D947-FF94-4DB5-8AED-FD790B2F2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20790" y="2276872"/>
            <a:ext cx="7849468" cy="917043"/>
          </a:xfrm>
          <a:prstGeom prst="rect">
            <a:avLst/>
          </a:prstGeom>
        </p:spPr>
      </p:pic>
      <p:sp>
        <p:nvSpPr>
          <p:cNvPr id="15" name="Symbol zastępczy tekstu 4">
            <a:extLst>
              <a:ext uri="{FF2B5EF4-FFF2-40B4-BE49-F238E27FC236}">
                <a16:creationId xmlns:a16="http://schemas.microsoft.com/office/drawing/2014/main" id="{456BF4B9-D096-4C2C-9965-0CFA2E68E08D}"/>
              </a:ext>
            </a:extLst>
          </p:cNvPr>
          <p:cNvSpPr>
            <a:spLocks noGrp="1"/>
          </p:cNvSpPr>
          <p:nvPr>
            <p:ph type="body" sz="quarter" idx="10"/>
          </p:nvPr>
        </p:nvSpPr>
        <p:spPr>
          <a:xfrm>
            <a:off x="4642198" y="3926049"/>
            <a:ext cx="4365104" cy="583071"/>
          </a:xfrm>
        </p:spPr>
        <p:txBody>
          <a:bodyPr>
            <a:normAutofit/>
          </a:bodyPr>
          <a:lstStyle/>
          <a:p>
            <a:r>
              <a:rPr lang="pl-PL" sz="3600" b="1" dirty="0" err="1">
                <a:solidFill>
                  <a:srgbClr val="12ABDB"/>
                </a:solidFill>
                <a:latin typeface="+mn-lt"/>
              </a:rPr>
              <a:t>Azure</a:t>
            </a:r>
            <a:r>
              <a:rPr lang="pl-PL" sz="3600" b="1" dirty="0">
                <a:solidFill>
                  <a:srgbClr val="12ABDB"/>
                </a:solidFill>
                <a:latin typeface="+mn-lt"/>
              </a:rPr>
              <a:t> </a:t>
            </a:r>
            <a:r>
              <a:rPr lang="pl-PL" sz="3600" b="1" dirty="0" err="1">
                <a:solidFill>
                  <a:srgbClr val="12ABDB"/>
                </a:solidFill>
                <a:latin typeface="+mn-lt"/>
              </a:rPr>
              <a:t>Functions</a:t>
            </a:r>
            <a:endParaRPr lang="pl-PL" sz="3600" dirty="0">
              <a:solidFill>
                <a:srgbClr val="12ABDB"/>
              </a:solidFill>
              <a:latin typeface="+mn-lt"/>
            </a:endParaRPr>
          </a:p>
        </p:txBody>
      </p:sp>
      <p:pic>
        <p:nvPicPr>
          <p:cNvPr id="17" name="Grafika 16">
            <a:extLst>
              <a:ext uri="{FF2B5EF4-FFF2-40B4-BE49-F238E27FC236}">
                <a16:creationId xmlns:a16="http://schemas.microsoft.com/office/drawing/2014/main" id="{06B8E1BD-5759-4065-AD68-4365C47009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5528" y="3452639"/>
            <a:ext cx="2265784" cy="2265784"/>
          </a:xfrm>
          <a:prstGeom prst="rect">
            <a:avLst/>
          </a:prstGeom>
        </p:spPr>
      </p:pic>
    </p:spTree>
    <p:extLst>
      <p:ext uri="{BB962C8B-B14F-4D97-AF65-F5344CB8AC3E}">
        <p14:creationId xmlns:p14="http://schemas.microsoft.com/office/powerpoint/2010/main" val="76970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1991544" y="2204864"/>
            <a:ext cx="9181020" cy="3053808"/>
          </a:xfrm>
        </p:spPr>
        <p:txBody>
          <a:bodyPr/>
          <a:lstStyle/>
          <a:p>
            <a:r>
              <a:rPr lang="en-US" dirty="0">
                <a:solidFill>
                  <a:srgbClr val="12ABDB"/>
                </a:solidFill>
                <a:latin typeface="+mn-lt"/>
              </a:rPr>
              <a:t>Microsoft Azure is an ever-expanding </a:t>
            </a:r>
            <a:r>
              <a:rPr lang="en-US" b="1" dirty="0">
                <a:solidFill>
                  <a:srgbClr val="12ABDB"/>
                </a:solidFill>
                <a:latin typeface="+mn-lt"/>
              </a:rPr>
              <a:t>set of cloud services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to help your organization meet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your business challenges. </a:t>
            </a:r>
            <a:endParaRPr lang="pl-PL" dirty="0">
              <a:solidFill>
                <a:srgbClr val="12ABDB"/>
              </a:solidFill>
              <a:latin typeface="+mn-lt"/>
            </a:endParaRPr>
          </a:p>
          <a:p>
            <a:r>
              <a:rPr lang="pl-PL" dirty="0">
                <a:solidFill>
                  <a:srgbClr val="12ABDB"/>
                </a:solidFill>
                <a:latin typeface="+mn-lt"/>
              </a:rPr>
              <a:t>   </a:t>
            </a:r>
            <a:r>
              <a:rPr lang="en-US" dirty="0">
                <a:solidFill>
                  <a:srgbClr val="12ABDB"/>
                </a:solidFill>
                <a:latin typeface="+mn-lt"/>
              </a:rPr>
              <a:t>It’s the freedom to build, manage,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and deploy applications on a massive,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global network using your favorite tools </a:t>
            </a:r>
            <a:br>
              <a:rPr lang="pl-PL" dirty="0">
                <a:solidFill>
                  <a:srgbClr val="12ABDB"/>
                </a:solidFill>
                <a:latin typeface="+mn-lt"/>
              </a:rPr>
            </a:br>
            <a:r>
              <a:rPr lang="en-US" dirty="0">
                <a:solidFill>
                  <a:srgbClr val="12ABDB"/>
                </a:solidFill>
                <a:latin typeface="+mn-lt"/>
              </a:rPr>
              <a:t>and frameworks.</a:t>
            </a:r>
          </a:p>
          <a:p>
            <a:r>
              <a:rPr lang="pl-PL" dirty="0">
                <a:solidFill>
                  <a:srgbClr val="12ABDB"/>
                </a:solidFill>
                <a:latin typeface="+mn-lt"/>
              </a:rPr>
              <a:t> </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Azure</a:t>
            </a:r>
            <a:r>
              <a:rPr lang="pl-PL" dirty="0"/>
              <a:t>?</a:t>
            </a:r>
          </a:p>
        </p:txBody>
      </p:sp>
      <p:pic>
        <p:nvPicPr>
          <p:cNvPr id="7" name="Obraz 6" descr="Obraz zawierający jasne, rysunek&#10;&#10;Opis wygenerowany automatycznie">
            <a:extLst>
              <a:ext uri="{FF2B5EF4-FFF2-40B4-BE49-F238E27FC236}">
                <a16:creationId xmlns:a16="http://schemas.microsoft.com/office/drawing/2014/main" id="{66764390-EFBD-4236-9FA8-51802BBF5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104" y="2636912"/>
            <a:ext cx="2556205" cy="1993428"/>
          </a:xfrm>
          <a:prstGeom prst="rect">
            <a:avLst/>
          </a:prstGeom>
        </p:spPr>
      </p:pic>
      <p:sp>
        <p:nvSpPr>
          <p:cNvPr id="8" name="Symbol zastępczy tekstu 4">
            <a:extLst>
              <a:ext uri="{FF2B5EF4-FFF2-40B4-BE49-F238E27FC236}">
                <a16:creationId xmlns:a16="http://schemas.microsoft.com/office/drawing/2014/main" id="{25BA5D63-F075-4A02-BED3-ECC4CCD65280}"/>
              </a:ext>
            </a:extLst>
          </p:cNvPr>
          <p:cNvSpPr txBox="1">
            <a:spLocks/>
          </p:cNvSpPr>
          <p:nvPr/>
        </p:nvSpPr>
        <p:spPr>
          <a:xfrm>
            <a:off x="4223792" y="4774356"/>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Tree>
    <p:extLst>
      <p:ext uri="{BB962C8B-B14F-4D97-AF65-F5344CB8AC3E}">
        <p14:creationId xmlns:p14="http://schemas.microsoft.com/office/powerpoint/2010/main" val="49725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piece of code which is </a:t>
            </a:r>
            <a:r>
              <a:rPr lang="en-US" b="1" dirty="0">
                <a:solidFill>
                  <a:srgbClr val="12ABDB"/>
                </a:solidFill>
                <a:latin typeface="+mn-lt"/>
              </a:rPr>
              <a:t>run by the trigger</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able to connect to other Azure services to read </a:t>
            </a:r>
            <a:br>
              <a:rPr lang="en-US" dirty="0">
                <a:solidFill>
                  <a:srgbClr val="12ABDB"/>
                </a:solidFill>
                <a:latin typeface="+mn-lt"/>
              </a:rPr>
            </a:br>
            <a:r>
              <a:rPr lang="en-US" dirty="0">
                <a:solidFill>
                  <a:srgbClr val="12ABDB"/>
                </a:solidFill>
                <a:latin typeface="+mn-lt"/>
              </a:rPr>
              <a:t>and/or write data, running 100% in the cloud.</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31096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chemeClr val="accent2">
                    <a:lumMod val="20000"/>
                    <a:lumOff val="80000"/>
                  </a:schemeClr>
                </a:solidFill>
                <a:latin typeface="+mn-lt"/>
              </a:rPr>
              <a:t>More than just event-driven serverless compute</a:t>
            </a:r>
            <a:r>
              <a:rPr lang="pl-PL" dirty="0">
                <a:solidFill>
                  <a:schemeClr val="accent2">
                    <a:lumMod val="20000"/>
                    <a:lumOff val="80000"/>
                  </a:schemeClr>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lumMod val="20000"/>
                    <a:lumOff val="80000"/>
                  </a:schemeClr>
                </a:solidFill>
                <a:latin typeface="+mn-lt"/>
              </a:rPr>
              <a:t>Microsoft</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Azure</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Overview</a:t>
            </a:r>
            <a:endParaRPr lang="pl-PL" dirty="0">
              <a:solidFill>
                <a:schemeClr val="accent2">
                  <a:lumMod val="20000"/>
                  <a:lumOff val="80000"/>
                </a:schemeClr>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    </a:t>
            </a:r>
            <a:r>
              <a:rPr lang="en-US" dirty="0">
                <a:solidFill>
                  <a:schemeClr val="accent2">
                    <a:lumMod val="20000"/>
                    <a:lumOff val="80000"/>
                  </a:schemeClr>
                </a:solidFill>
                <a:latin typeface="+mn-lt"/>
              </a:rPr>
              <a:t>Azure Function is a </a:t>
            </a:r>
            <a:r>
              <a:rPr lang="en-US" b="1" dirty="0">
                <a:solidFill>
                  <a:schemeClr val="accent2">
                    <a:lumMod val="20000"/>
                    <a:lumOff val="80000"/>
                  </a:schemeClr>
                </a:solidFill>
                <a:latin typeface="+mn-lt"/>
              </a:rPr>
              <a:t>serverless</a:t>
            </a:r>
            <a:r>
              <a:rPr lang="en-US" dirty="0">
                <a:solidFill>
                  <a:schemeClr val="accent2">
                    <a:lumMod val="20000"/>
                    <a:lumOff val="80000"/>
                  </a:schemeClr>
                </a:solidFill>
                <a:latin typeface="+mn-lt"/>
              </a:rPr>
              <a:t>, </a:t>
            </a:r>
            <a:r>
              <a:rPr lang="en-US" b="1" dirty="0">
                <a:solidFill>
                  <a:schemeClr val="accent2">
                    <a:lumMod val="20000"/>
                    <a:lumOff val="80000"/>
                  </a:schemeClr>
                </a:solidFill>
                <a:latin typeface="+mn-lt"/>
              </a:rPr>
              <a:t>stateless</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piece of code which is </a:t>
            </a:r>
            <a:r>
              <a:rPr lang="en-US" b="1" dirty="0">
                <a:solidFill>
                  <a:schemeClr val="accent2">
                    <a:lumMod val="20000"/>
                    <a:lumOff val="80000"/>
                  </a:schemeClr>
                </a:solidFill>
                <a:latin typeface="+mn-lt"/>
              </a:rPr>
              <a:t>run by the trigger</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able to connect to other Azure services to read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and/or write data, running 100% in the cloud.</a:t>
            </a:r>
            <a:endParaRPr lang="pl-PL" dirty="0">
              <a:solidFill>
                <a:schemeClr val="accent2">
                  <a:lumMod val="20000"/>
                  <a:lumOff val="80000"/>
                </a:schemeClr>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@Me</a:t>
            </a:r>
          </a:p>
        </p:txBody>
      </p:sp>
      <p:sp>
        <p:nvSpPr>
          <p:cNvPr id="11" name="Tytuł 3">
            <a:extLst>
              <a:ext uri="{FF2B5EF4-FFF2-40B4-BE49-F238E27FC236}">
                <a16:creationId xmlns:a16="http://schemas.microsoft.com/office/drawing/2014/main" id="{B4D620AB-AE1F-49B0-8433-1B37A7D21E36}"/>
              </a:ext>
            </a:extLst>
          </p:cNvPr>
          <p:cNvSpPr txBox="1">
            <a:spLocks/>
          </p:cNvSpPr>
          <p:nvPr/>
        </p:nvSpPr>
        <p:spPr>
          <a:xfrm>
            <a:off x="8817859" y="1063422"/>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Serverless</a:t>
            </a:r>
            <a:r>
              <a:rPr lang="pl-PL" dirty="0"/>
              <a:t>?</a:t>
            </a:r>
          </a:p>
        </p:txBody>
      </p:sp>
      <p:pic>
        <p:nvPicPr>
          <p:cNvPr id="6" name="Grafika 5">
            <a:extLst>
              <a:ext uri="{FF2B5EF4-FFF2-40B4-BE49-F238E27FC236}">
                <a16:creationId xmlns:a16="http://schemas.microsoft.com/office/drawing/2014/main" id="{CB491931-3E2E-465F-9F20-4606EA469B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75" y="2742374"/>
            <a:ext cx="1397647" cy="1080000"/>
          </a:xfrm>
          <a:prstGeom prst="rect">
            <a:avLst/>
          </a:prstGeom>
        </p:spPr>
      </p:pic>
      <p:pic>
        <p:nvPicPr>
          <p:cNvPr id="14" name="Grafika 13">
            <a:extLst>
              <a:ext uri="{FF2B5EF4-FFF2-40B4-BE49-F238E27FC236}">
                <a16:creationId xmlns:a16="http://schemas.microsoft.com/office/drawing/2014/main" id="{F6BC89E0-8473-48FD-AD53-47D0D3F0D1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1042" y="2956712"/>
            <a:ext cx="1397647" cy="1080000"/>
          </a:xfrm>
          <a:prstGeom prst="rect">
            <a:avLst/>
          </a:prstGeom>
        </p:spPr>
      </p:pic>
      <p:pic>
        <p:nvPicPr>
          <p:cNvPr id="16" name="Grafika 15">
            <a:extLst>
              <a:ext uri="{FF2B5EF4-FFF2-40B4-BE49-F238E27FC236}">
                <a16:creationId xmlns:a16="http://schemas.microsoft.com/office/drawing/2014/main" id="{A215EFEC-FBC6-47A6-B20B-073D16D040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38605" y="2487010"/>
            <a:ext cx="1397647" cy="1080000"/>
          </a:xfrm>
          <a:prstGeom prst="rect">
            <a:avLst/>
          </a:prstGeom>
        </p:spPr>
      </p:pic>
      <p:pic>
        <p:nvPicPr>
          <p:cNvPr id="18" name="Grafika 17">
            <a:extLst>
              <a:ext uri="{FF2B5EF4-FFF2-40B4-BE49-F238E27FC236}">
                <a16:creationId xmlns:a16="http://schemas.microsoft.com/office/drawing/2014/main" id="{BE304CAA-4A81-436A-ABFE-4C725A107C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9638" y="2140886"/>
            <a:ext cx="1397647" cy="1080000"/>
          </a:xfrm>
          <a:prstGeom prst="rect">
            <a:avLst/>
          </a:prstGeom>
        </p:spPr>
      </p:pic>
      <p:pic>
        <p:nvPicPr>
          <p:cNvPr id="22" name="Grafika 21">
            <a:extLst>
              <a:ext uri="{FF2B5EF4-FFF2-40B4-BE49-F238E27FC236}">
                <a16:creationId xmlns:a16="http://schemas.microsoft.com/office/drawing/2014/main" id="{6E481A34-AD82-4D0C-A8C0-14F488FE36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0718" y="1805458"/>
            <a:ext cx="476250" cy="476250"/>
          </a:xfrm>
          <a:prstGeom prst="rect">
            <a:avLst/>
          </a:prstGeom>
        </p:spPr>
      </p:pic>
      <p:pic>
        <p:nvPicPr>
          <p:cNvPr id="24" name="Grafika 23">
            <a:extLst>
              <a:ext uri="{FF2B5EF4-FFF2-40B4-BE49-F238E27FC236}">
                <a16:creationId xmlns:a16="http://schemas.microsoft.com/office/drawing/2014/main" id="{A9B27EB7-2E9D-413F-BF4E-B137964984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7670" y="1701418"/>
            <a:ext cx="878543" cy="678874"/>
          </a:xfrm>
          <a:prstGeom prst="rect">
            <a:avLst/>
          </a:prstGeom>
        </p:spPr>
      </p:pic>
      <p:pic>
        <p:nvPicPr>
          <p:cNvPr id="25" name="Grafika 24">
            <a:extLst>
              <a:ext uri="{FF2B5EF4-FFF2-40B4-BE49-F238E27FC236}">
                <a16:creationId xmlns:a16="http://schemas.microsoft.com/office/drawing/2014/main" id="{91EC1A10-9EA3-4E0C-A135-114F5A09AB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7265" y="2742374"/>
            <a:ext cx="1397647" cy="1080000"/>
          </a:xfrm>
          <a:prstGeom prst="rect">
            <a:avLst/>
          </a:prstGeom>
        </p:spPr>
      </p:pic>
      <p:pic>
        <p:nvPicPr>
          <p:cNvPr id="26" name="Grafika 25">
            <a:extLst>
              <a:ext uri="{FF2B5EF4-FFF2-40B4-BE49-F238E27FC236}">
                <a16:creationId xmlns:a16="http://schemas.microsoft.com/office/drawing/2014/main" id="{A152BFFC-66BB-448C-84EB-C8A6852C78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5232" y="2956712"/>
            <a:ext cx="1397647" cy="1080000"/>
          </a:xfrm>
          <a:prstGeom prst="rect">
            <a:avLst/>
          </a:prstGeom>
        </p:spPr>
      </p:pic>
      <p:pic>
        <p:nvPicPr>
          <p:cNvPr id="27" name="Grafika 26">
            <a:extLst>
              <a:ext uri="{FF2B5EF4-FFF2-40B4-BE49-F238E27FC236}">
                <a16:creationId xmlns:a16="http://schemas.microsoft.com/office/drawing/2014/main" id="{312264D6-1111-4CFC-834B-BF23E4C2B4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2795" y="2487010"/>
            <a:ext cx="1397647" cy="1080000"/>
          </a:xfrm>
          <a:prstGeom prst="rect">
            <a:avLst/>
          </a:prstGeom>
        </p:spPr>
      </p:pic>
      <p:pic>
        <p:nvPicPr>
          <p:cNvPr id="28" name="Grafika 27">
            <a:extLst>
              <a:ext uri="{FF2B5EF4-FFF2-40B4-BE49-F238E27FC236}">
                <a16:creationId xmlns:a16="http://schemas.microsoft.com/office/drawing/2014/main" id="{A793D47C-6D16-4BAB-9CD5-7B6B4895A3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3828" y="2140886"/>
            <a:ext cx="1397647" cy="108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15B05FEB-D4E0-4DA7-AD87-688D97CD9B0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50990" y="2640140"/>
            <a:ext cx="780290" cy="780290"/>
          </a:xfrm>
          <a:prstGeom prst="rect">
            <a:avLst/>
          </a:prstGeom>
        </p:spPr>
      </p:pic>
      <p:pic>
        <p:nvPicPr>
          <p:cNvPr id="36" name="Obraz 35" descr="Obraz zawierający zegar&#10;&#10;Opis wygenerowany automatycznie">
            <a:extLst>
              <a:ext uri="{FF2B5EF4-FFF2-40B4-BE49-F238E27FC236}">
                <a16:creationId xmlns:a16="http://schemas.microsoft.com/office/drawing/2014/main" id="{A3CFDB52-5837-4283-95BA-81FF500C48C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403567" y="2652144"/>
            <a:ext cx="780290" cy="780290"/>
          </a:xfrm>
          <a:prstGeom prst="rect">
            <a:avLst/>
          </a:prstGeom>
        </p:spPr>
      </p:pic>
    </p:spTree>
    <p:extLst>
      <p:ext uri="{BB962C8B-B14F-4D97-AF65-F5344CB8AC3E}">
        <p14:creationId xmlns:p14="http://schemas.microsoft.com/office/powerpoint/2010/main" val="142462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chemeClr val="accent2">
                    <a:lumMod val="20000"/>
                    <a:lumOff val="80000"/>
                  </a:schemeClr>
                </a:solidFill>
                <a:latin typeface="+mn-lt"/>
              </a:rPr>
              <a:t>More than just event-driven serverless compute</a:t>
            </a:r>
            <a:r>
              <a:rPr lang="pl-PL" dirty="0">
                <a:solidFill>
                  <a:schemeClr val="accent2">
                    <a:lumMod val="20000"/>
                    <a:lumOff val="80000"/>
                  </a:schemeClr>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lumMod val="20000"/>
                    <a:lumOff val="80000"/>
                  </a:schemeClr>
                </a:solidFill>
                <a:latin typeface="+mn-lt"/>
              </a:rPr>
              <a:t>Microsoft</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Azure</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Overview</a:t>
            </a:r>
            <a:endParaRPr lang="pl-PL" dirty="0">
              <a:solidFill>
                <a:schemeClr val="accent2">
                  <a:lumMod val="20000"/>
                  <a:lumOff val="80000"/>
                </a:schemeClr>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    </a:t>
            </a:r>
            <a:r>
              <a:rPr lang="en-US" dirty="0">
                <a:solidFill>
                  <a:schemeClr val="accent2">
                    <a:lumMod val="20000"/>
                    <a:lumOff val="80000"/>
                  </a:schemeClr>
                </a:solidFill>
                <a:latin typeface="+mn-lt"/>
              </a:rPr>
              <a:t>Azure Function is a </a:t>
            </a:r>
            <a:r>
              <a:rPr lang="en-US" b="1" dirty="0">
                <a:solidFill>
                  <a:schemeClr val="accent2">
                    <a:lumMod val="20000"/>
                    <a:lumOff val="80000"/>
                  </a:schemeClr>
                </a:solidFill>
                <a:latin typeface="+mn-lt"/>
              </a:rPr>
              <a:t>serverless</a:t>
            </a:r>
            <a:r>
              <a:rPr lang="en-US" dirty="0">
                <a:solidFill>
                  <a:schemeClr val="accent2">
                    <a:lumMod val="20000"/>
                    <a:lumOff val="80000"/>
                  </a:schemeClr>
                </a:solidFill>
                <a:latin typeface="+mn-lt"/>
              </a:rPr>
              <a:t>, </a:t>
            </a:r>
            <a:r>
              <a:rPr lang="en-US" b="1" dirty="0">
                <a:solidFill>
                  <a:schemeClr val="accent2">
                    <a:lumMod val="20000"/>
                    <a:lumOff val="80000"/>
                  </a:schemeClr>
                </a:solidFill>
                <a:latin typeface="+mn-lt"/>
              </a:rPr>
              <a:t>stateless</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piece of code which is </a:t>
            </a:r>
            <a:r>
              <a:rPr lang="en-US" b="1" dirty="0">
                <a:solidFill>
                  <a:schemeClr val="accent2">
                    <a:lumMod val="20000"/>
                    <a:lumOff val="80000"/>
                  </a:schemeClr>
                </a:solidFill>
                <a:latin typeface="+mn-lt"/>
              </a:rPr>
              <a:t>run by the trigger</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able to connect to other Azure services to read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and/or write data, running 100% in the cloud.</a:t>
            </a:r>
            <a:endParaRPr lang="pl-PL" dirty="0">
              <a:solidFill>
                <a:schemeClr val="accent2">
                  <a:lumMod val="20000"/>
                  <a:lumOff val="80000"/>
                </a:schemeClr>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@Me</a:t>
            </a:r>
          </a:p>
        </p:txBody>
      </p:sp>
      <p:sp>
        <p:nvSpPr>
          <p:cNvPr id="11" name="Tytuł 3">
            <a:extLst>
              <a:ext uri="{FF2B5EF4-FFF2-40B4-BE49-F238E27FC236}">
                <a16:creationId xmlns:a16="http://schemas.microsoft.com/office/drawing/2014/main" id="{B4D620AB-AE1F-49B0-8433-1B37A7D21E36}"/>
              </a:ext>
            </a:extLst>
          </p:cNvPr>
          <p:cNvSpPr txBox="1">
            <a:spLocks/>
          </p:cNvSpPr>
          <p:nvPr/>
        </p:nvSpPr>
        <p:spPr>
          <a:xfrm>
            <a:off x="8817859" y="1063422"/>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solidFill>
                  <a:srgbClr val="88D5ED"/>
                </a:solidFill>
              </a:rPr>
              <a:t>Serverless</a:t>
            </a:r>
            <a:r>
              <a:rPr lang="pl-PL" dirty="0">
                <a:solidFill>
                  <a:srgbClr val="88D5ED"/>
                </a:solidFill>
              </a:rPr>
              <a:t>?</a:t>
            </a:r>
          </a:p>
        </p:txBody>
      </p:sp>
      <p:pic>
        <p:nvPicPr>
          <p:cNvPr id="6" name="Grafika 5">
            <a:extLst>
              <a:ext uri="{FF2B5EF4-FFF2-40B4-BE49-F238E27FC236}">
                <a16:creationId xmlns:a16="http://schemas.microsoft.com/office/drawing/2014/main" id="{CB491931-3E2E-465F-9F20-4606EA469B5A}"/>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75" y="2742374"/>
            <a:ext cx="1397647" cy="1080000"/>
          </a:xfrm>
          <a:prstGeom prst="rect">
            <a:avLst/>
          </a:prstGeom>
        </p:spPr>
      </p:pic>
      <p:pic>
        <p:nvPicPr>
          <p:cNvPr id="14" name="Grafika 13">
            <a:extLst>
              <a:ext uri="{FF2B5EF4-FFF2-40B4-BE49-F238E27FC236}">
                <a16:creationId xmlns:a16="http://schemas.microsoft.com/office/drawing/2014/main" id="{F6BC89E0-8473-48FD-AD53-47D0D3F0D119}"/>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1042" y="2956712"/>
            <a:ext cx="1397647" cy="1080000"/>
          </a:xfrm>
          <a:prstGeom prst="rect">
            <a:avLst/>
          </a:prstGeom>
        </p:spPr>
      </p:pic>
      <p:pic>
        <p:nvPicPr>
          <p:cNvPr id="16" name="Grafika 15">
            <a:extLst>
              <a:ext uri="{FF2B5EF4-FFF2-40B4-BE49-F238E27FC236}">
                <a16:creationId xmlns:a16="http://schemas.microsoft.com/office/drawing/2014/main" id="{A215EFEC-FBC6-47A6-B20B-073D16D04012}"/>
              </a:ext>
            </a:extLst>
          </p:cNvPr>
          <p:cNvPicPr>
            <a:picLocks noChangeAspect="1"/>
          </p:cNvPicPr>
          <p:nvPr/>
        </p:nvPicPr>
        <p:blipFill>
          <a:blip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38605" y="2487010"/>
            <a:ext cx="1397647" cy="1080000"/>
          </a:xfrm>
          <a:prstGeom prst="rect">
            <a:avLst/>
          </a:prstGeom>
        </p:spPr>
      </p:pic>
      <p:pic>
        <p:nvPicPr>
          <p:cNvPr id="18" name="Grafika 17">
            <a:extLst>
              <a:ext uri="{FF2B5EF4-FFF2-40B4-BE49-F238E27FC236}">
                <a16:creationId xmlns:a16="http://schemas.microsoft.com/office/drawing/2014/main" id="{BE304CAA-4A81-436A-ABFE-4C725A107C41}"/>
              </a:ext>
            </a:extLst>
          </p:cNvPr>
          <p:cNvPicPr>
            <a:picLocks noChangeAspect="1"/>
          </p:cNvPicPr>
          <p:nvPr/>
        </p:nvPicPr>
        <p:blipFill>
          <a:blip r:embed="rId11">
            <a:lum bright="70000" contrast="-7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9638" y="2140886"/>
            <a:ext cx="1397647" cy="1080000"/>
          </a:xfrm>
          <a:prstGeom prst="rect">
            <a:avLst/>
          </a:prstGeom>
        </p:spPr>
      </p:pic>
      <p:pic>
        <p:nvPicPr>
          <p:cNvPr id="22" name="Grafika 21">
            <a:extLst>
              <a:ext uri="{FF2B5EF4-FFF2-40B4-BE49-F238E27FC236}">
                <a16:creationId xmlns:a16="http://schemas.microsoft.com/office/drawing/2014/main" id="{6E481A34-AD82-4D0C-A8C0-14F488FE362C}"/>
              </a:ext>
            </a:extLst>
          </p:cNvPr>
          <p:cNvPicPr>
            <a:picLocks noChangeAspect="1"/>
          </p:cNvPicPr>
          <p:nvPr/>
        </p:nvPicPr>
        <p:blipFill>
          <a:blip r:embed="rId13">
            <a:lum bright="70000" contrast="-70000"/>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0718" y="1805458"/>
            <a:ext cx="476250" cy="476250"/>
          </a:xfrm>
          <a:prstGeom prst="rect">
            <a:avLst/>
          </a:prstGeom>
        </p:spPr>
      </p:pic>
      <p:pic>
        <p:nvPicPr>
          <p:cNvPr id="24" name="Grafika 23">
            <a:extLst>
              <a:ext uri="{FF2B5EF4-FFF2-40B4-BE49-F238E27FC236}">
                <a16:creationId xmlns:a16="http://schemas.microsoft.com/office/drawing/2014/main" id="{A9B27EB7-2E9D-413F-BF4E-B13796498423}"/>
              </a:ext>
            </a:extLst>
          </p:cNvPr>
          <p:cNvPicPr>
            <a:picLocks noChangeAspect="1"/>
          </p:cNvPicPr>
          <p:nvPr/>
        </p:nvPicPr>
        <p:blipFill>
          <a:blip r:embed="rId15">
            <a:lum bright="70000" contrast="-70000"/>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7670" y="1701418"/>
            <a:ext cx="878543" cy="678874"/>
          </a:xfrm>
          <a:prstGeom prst="rect">
            <a:avLst/>
          </a:prstGeom>
        </p:spPr>
      </p:pic>
      <p:pic>
        <p:nvPicPr>
          <p:cNvPr id="25" name="Grafika 24">
            <a:extLst>
              <a:ext uri="{FF2B5EF4-FFF2-40B4-BE49-F238E27FC236}">
                <a16:creationId xmlns:a16="http://schemas.microsoft.com/office/drawing/2014/main" id="{91EC1A10-9EA3-4E0C-A135-114F5A09ABDC}"/>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7265" y="2742374"/>
            <a:ext cx="1397647" cy="1080000"/>
          </a:xfrm>
          <a:prstGeom prst="rect">
            <a:avLst/>
          </a:prstGeom>
        </p:spPr>
      </p:pic>
      <p:pic>
        <p:nvPicPr>
          <p:cNvPr id="26" name="Grafika 25">
            <a:extLst>
              <a:ext uri="{FF2B5EF4-FFF2-40B4-BE49-F238E27FC236}">
                <a16:creationId xmlns:a16="http://schemas.microsoft.com/office/drawing/2014/main" id="{A152BFFC-66BB-448C-84EB-C8A6852C7864}"/>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5232" y="2956712"/>
            <a:ext cx="1397647" cy="1080000"/>
          </a:xfrm>
          <a:prstGeom prst="rect">
            <a:avLst/>
          </a:prstGeom>
        </p:spPr>
      </p:pic>
      <p:pic>
        <p:nvPicPr>
          <p:cNvPr id="27" name="Grafika 26">
            <a:extLst>
              <a:ext uri="{FF2B5EF4-FFF2-40B4-BE49-F238E27FC236}">
                <a16:creationId xmlns:a16="http://schemas.microsoft.com/office/drawing/2014/main" id="{312264D6-1111-4CFC-834B-BF23E4C2B485}"/>
              </a:ext>
            </a:extLst>
          </p:cNvPr>
          <p:cNvPicPr>
            <a:picLocks noChangeAspect="1"/>
          </p:cNvPicPr>
          <p:nvPr/>
        </p:nvPicPr>
        <p:blipFill>
          <a:blip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2795" y="2487010"/>
            <a:ext cx="1397647" cy="1080000"/>
          </a:xfrm>
          <a:prstGeom prst="rect">
            <a:avLst/>
          </a:prstGeom>
        </p:spPr>
      </p:pic>
      <p:pic>
        <p:nvPicPr>
          <p:cNvPr id="28" name="Grafika 27">
            <a:extLst>
              <a:ext uri="{FF2B5EF4-FFF2-40B4-BE49-F238E27FC236}">
                <a16:creationId xmlns:a16="http://schemas.microsoft.com/office/drawing/2014/main" id="{A793D47C-6D16-4BAB-9CD5-7B6B4895A370}"/>
              </a:ext>
            </a:extLst>
          </p:cNvPr>
          <p:cNvPicPr>
            <a:picLocks noChangeAspect="1"/>
          </p:cNvPicPr>
          <p:nvPr/>
        </p:nvPicPr>
        <p:blipFill>
          <a:blip r:embed="rId11">
            <a:lum bright="70000" contrast="-7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3828" y="2140886"/>
            <a:ext cx="1397647" cy="108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15B05FEB-D4E0-4DA7-AD87-688D97CD9B0A}"/>
              </a:ext>
            </a:extLst>
          </p:cNvPr>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950990" y="2640140"/>
            <a:ext cx="780290" cy="780290"/>
          </a:xfrm>
          <a:prstGeom prst="rect">
            <a:avLst/>
          </a:prstGeom>
        </p:spPr>
      </p:pic>
      <p:pic>
        <p:nvPicPr>
          <p:cNvPr id="36" name="Obraz 35" descr="Obraz zawierający zegar&#10;&#10;Opis wygenerowany automatycznie">
            <a:extLst>
              <a:ext uri="{FF2B5EF4-FFF2-40B4-BE49-F238E27FC236}">
                <a16:creationId xmlns:a16="http://schemas.microsoft.com/office/drawing/2014/main" id="{A3CFDB52-5837-4283-95BA-81FF500C48C4}"/>
              </a:ext>
            </a:extLst>
          </p:cNvPr>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403567" y="2652144"/>
            <a:ext cx="780290" cy="780290"/>
          </a:xfrm>
          <a:prstGeom prst="rect">
            <a:avLst/>
          </a:prstGeom>
        </p:spPr>
      </p:pic>
      <p:sp>
        <p:nvSpPr>
          <p:cNvPr id="21" name="Tytuł 3">
            <a:extLst>
              <a:ext uri="{FF2B5EF4-FFF2-40B4-BE49-F238E27FC236}">
                <a16:creationId xmlns:a16="http://schemas.microsoft.com/office/drawing/2014/main" id="{D11E5E77-E83A-4CB9-AF8F-56FB87702782}"/>
              </a:ext>
            </a:extLst>
          </p:cNvPr>
          <p:cNvSpPr txBox="1">
            <a:spLocks/>
          </p:cNvSpPr>
          <p:nvPr/>
        </p:nvSpPr>
        <p:spPr>
          <a:xfrm>
            <a:off x="4516500" y="2417307"/>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Stateless</a:t>
            </a:r>
            <a:r>
              <a:rPr lang="pl-PL" dirty="0"/>
              <a:t>?</a:t>
            </a:r>
          </a:p>
        </p:txBody>
      </p:sp>
      <p:pic>
        <p:nvPicPr>
          <p:cNvPr id="7" name="Obraz 6" descr="Obraz zawierający rysunek&#10;&#10;Opis wygenerowany automatycznie">
            <a:extLst>
              <a:ext uri="{FF2B5EF4-FFF2-40B4-BE49-F238E27FC236}">
                <a16:creationId xmlns:a16="http://schemas.microsoft.com/office/drawing/2014/main" id="{D29AE43A-0259-4A50-B1AF-73C2DCA6F59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09843" y="5728765"/>
            <a:ext cx="780290" cy="780290"/>
          </a:xfrm>
          <a:prstGeom prst="rect">
            <a:avLst/>
          </a:prstGeom>
        </p:spPr>
      </p:pic>
      <p:pic>
        <p:nvPicPr>
          <p:cNvPr id="13" name="Obraz 12" descr="Obraz zawierający rysunek&#10;&#10;Opis wygenerowany automatycznie">
            <a:extLst>
              <a:ext uri="{FF2B5EF4-FFF2-40B4-BE49-F238E27FC236}">
                <a16:creationId xmlns:a16="http://schemas.microsoft.com/office/drawing/2014/main" id="{68CAF684-7F0E-41D0-9444-A533BCB059A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4427" y="5199102"/>
            <a:ext cx="780290" cy="780290"/>
          </a:xfrm>
          <a:prstGeom prst="rect">
            <a:avLst/>
          </a:prstGeom>
        </p:spPr>
      </p:pic>
      <p:pic>
        <p:nvPicPr>
          <p:cNvPr id="17" name="Obraz 16">
            <a:extLst>
              <a:ext uri="{FF2B5EF4-FFF2-40B4-BE49-F238E27FC236}">
                <a16:creationId xmlns:a16="http://schemas.microsoft.com/office/drawing/2014/main" id="{05C44039-673B-47AD-AEC6-B4EFD5B59DB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5259" y="5199102"/>
            <a:ext cx="780290" cy="780290"/>
          </a:xfrm>
          <a:prstGeom prst="rect">
            <a:avLst/>
          </a:prstGeom>
        </p:spPr>
      </p:pic>
      <p:pic>
        <p:nvPicPr>
          <p:cNvPr id="20" name="Obraz 19" descr="Obraz zawierający rysunek&#10;&#10;Opis wygenerowany automatycznie">
            <a:extLst>
              <a:ext uri="{FF2B5EF4-FFF2-40B4-BE49-F238E27FC236}">
                <a16:creationId xmlns:a16="http://schemas.microsoft.com/office/drawing/2014/main" id="{7454B5C8-19E1-4BE9-8A64-EC56CEC671A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65208" y="4044899"/>
            <a:ext cx="780290" cy="780290"/>
          </a:xfrm>
          <a:prstGeom prst="rect">
            <a:avLst/>
          </a:prstGeom>
        </p:spPr>
      </p:pic>
      <p:pic>
        <p:nvPicPr>
          <p:cNvPr id="29" name="Obraz 28" descr="Obraz zawierający rysunek&#10;&#10;Opis wygenerowany automatycznie">
            <a:extLst>
              <a:ext uri="{FF2B5EF4-FFF2-40B4-BE49-F238E27FC236}">
                <a16:creationId xmlns:a16="http://schemas.microsoft.com/office/drawing/2014/main" id="{9ACF3673-5704-4597-B04A-86773DCFB7F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92056" y="4044899"/>
            <a:ext cx="780290" cy="780290"/>
          </a:xfrm>
          <a:prstGeom prst="rect">
            <a:avLst/>
          </a:prstGeom>
        </p:spPr>
      </p:pic>
      <p:pic>
        <p:nvPicPr>
          <p:cNvPr id="31" name="Obraz 30" descr="Obraz zawierający rysunek, znak&#10;&#10;Opis wygenerowany automatycznie">
            <a:extLst>
              <a:ext uri="{FF2B5EF4-FFF2-40B4-BE49-F238E27FC236}">
                <a16:creationId xmlns:a16="http://schemas.microsoft.com/office/drawing/2014/main" id="{81271EB7-A4C5-473C-ACF5-99EE2F48A30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034421" y="4216224"/>
            <a:ext cx="780290" cy="780290"/>
          </a:xfrm>
          <a:prstGeom prst="rect">
            <a:avLst/>
          </a:prstGeom>
        </p:spPr>
      </p:pic>
      <p:pic>
        <p:nvPicPr>
          <p:cNvPr id="42" name="Obraz 41" descr="Obraz zawierający zewnętrzne, rysunek&#10;&#10;Opis wygenerowany automatycznie">
            <a:extLst>
              <a:ext uri="{FF2B5EF4-FFF2-40B4-BE49-F238E27FC236}">
                <a16:creationId xmlns:a16="http://schemas.microsoft.com/office/drawing/2014/main" id="{DAD2AEEB-63D1-409E-A9C8-9F3D6F5C35EF}"/>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102977" y="3475417"/>
            <a:ext cx="673663" cy="673663"/>
          </a:xfrm>
          <a:prstGeom prst="rect">
            <a:avLst/>
          </a:prstGeom>
        </p:spPr>
      </p:pic>
      <p:pic>
        <p:nvPicPr>
          <p:cNvPr id="43" name="Obraz 42" descr="Obraz zawierający rysunek&#10;&#10;Opis wygenerowany automatycznie">
            <a:extLst>
              <a:ext uri="{FF2B5EF4-FFF2-40B4-BE49-F238E27FC236}">
                <a16:creationId xmlns:a16="http://schemas.microsoft.com/office/drawing/2014/main" id="{3CD413E7-616F-4C69-A289-F34AA309B99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126193" y="4293096"/>
            <a:ext cx="673663" cy="673663"/>
          </a:xfrm>
          <a:prstGeom prst="rect">
            <a:avLst/>
          </a:prstGeom>
        </p:spPr>
      </p:pic>
      <p:pic>
        <p:nvPicPr>
          <p:cNvPr id="44" name="Obraz 43" descr="Obraz zawierający rysunek&#10;&#10;Opis wygenerowany automatycznie">
            <a:extLst>
              <a:ext uri="{FF2B5EF4-FFF2-40B4-BE49-F238E27FC236}">
                <a16:creationId xmlns:a16="http://schemas.microsoft.com/office/drawing/2014/main" id="{D35E4A6A-107A-4EA2-AF55-E3A614C2A50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109843" y="5089000"/>
            <a:ext cx="673663" cy="673663"/>
          </a:xfrm>
          <a:prstGeom prst="rect">
            <a:avLst/>
          </a:prstGeom>
        </p:spPr>
      </p:pic>
      <p:pic>
        <p:nvPicPr>
          <p:cNvPr id="45" name="Obraz 44" descr="Obraz zawierający rysunek&#10;&#10;Opis wygenerowany automatycznie">
            <a:extLst>
              <a:ext uri="{FF2B5EF4-FFF2-40B4-BE49-F238E27FC236}">
                <a16:creationId xmlns:a16="http://schemas.microsoft.com/office/drawing/2014/main" id="{434645E7-E86F-44D2-8EE2-58CA522C176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023992" y="4293096"/>
            <a:ext cx="673663" cy="673663"/>
          </a:xfrm>
          <a:prstGeom prst="rect">
            <a:avLst/>
          </a:prstGeom>
        </p:spPr>
      </p:pic>
      <p:pic>
        <p:nvPicPr>
          <p:cNvPr id="46" name="Obraz 45" descr="Obraz zawierający zegar&#10;&#10;Opis wygenerowany automatycznie">
            <a:extLst>
              <a:ext uri="{FF2B5EF4-FFF2-40B4-BE49-F238E27FC236}">
                <a16:creationId xmlns:a16="http://schemas.microsoft.com/office/drawing/2014/main" id="{8935813E-4CE1-46EB-A7AA-111A29FA7A5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38209" y="4518547"/>
            <a:ext cx="348116" cy="348116"/>
          </a:xfrm>
          <a:prstGeom prst="rect">
            <a:avLst/>
          </a:prstGeom>
        </p:spPr>
      </p:pic>
      <p:pic>
        <p:nvPicPr>
          <p:cNvPr id="47" name="Obraz 46" descr="Obraz zawierający zegar&#10;&#10;Opis wygenerowany automatycznie">
            <a:extLst>
              <a:ext uri="{FF2B5EF4-FFF2-40B4-BE49-F238E27FC236}">
                <a16:creationId xmlns:a16="http://schemas.microsoft.com/office/drawing/2014/main" id="{9AF663BE-DDB8-490A-B1B7-D33021DFD2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09415" y="5589247"/>
            <a:ext cx="348116" cy="348116"/>
          </a:xfrm>
          <a:prstGeom prst="rect">
            <a:avLst/>
          </a:prstGeom>
        </p:spPr>
      </p:pic>
      <p:pic>
        <p:nvPicPr>
          <p:cNvPr id="48" name="Obraz 47" descr="Obraz zawierający zegar&#10;&#10;Opis wygenerowany automatycznie">
            <a:extLst>
              <a:ext uri="{FF2B5EF4-FFF2-40B4-BE49-F238E27FC236}">
                <a16:creationId xmlns:a16="http://schemas.microsoft.com/office/drawing/2014/main" id="{5AE6984E-9761-43CF-98BB-E01F4CFBCBF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57846" y="6143350"/>
            <a:ext cx="348116" cy="348116"/>
          </a:xfrm>
          <a:prstGeom prst="rect">
            <a:avLst/>
          </a:prstGeom>
        </p:spPr>
      </p:pic>
      <p:pic>
        <p:nvPicPr>
          <p:cNvPr id="49" name="Obraz 48" descr="Obraz zawierający zegar&#10;&#10;Opis wygenerowany automatycznie">
            <a:extLst>
              <a:ext uri="{FF2B5EF4-FFF2-40B4-BE49-F238E27FC236}">
                <a16:creationId xmlns:a16="http://schemas.microsoft.com/office/drawing/2014/main" id="{7C17AF4D-CF8A-4930-B484-ECBEC17BB8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71009" y="5728765"/>
            <a:ext cx="348116" cy="348116"/>
          </a:xfrm>
          <a:prstGeom prst="rect">
            <a:avLst/>
          </a:prstGeom>
        </p:spPr>
      </p:pic>
      <p:pic>
        <p:nvPicPr>
          <p:cNvPr id="50" name="Obraz 49" descr="Obraz zawierający zegar&#10;&#10;Opis wygenerowany automatycznie">
            <a:extLst>
              <a:ext uri="{FF2B5EF4-FFF2-40B4-BE49-F238E27FC236}">
                <a16:creationId xmlns:a16="http://schemas.microsoft.com/office/drawing/2014/main" id="{3FFE9707-1ADB-48F1-BFC6-269DE1A7944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22095" y="4477073"/>
            <a:ext cx="348116" cy="348116"/>
          </a:xfrm>
          <a:prstGeom prst="rect">
            <a:avLst/>
          </a:prstGeom>
        </p:spPr>
      </p:pic>
    </p:spTree>
    <p:extLst>
      <p:ext uri="{BB962C8B-B14F-4D97-AF65-F5344CB8AC3E}">
        <p14:creationId xmlns:p14="http://schemas.microsoft.com/office/powerpoint/2010/main" val="157343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piece of code which is </a:t>
            </a:r>
            <a:r>
              <a:rPr lang="en-US" b="1" dirty="0">
                <a:solidFill>
                  <a:srgbClr val="12ABDB"/>
                </a:solidFill>
                <a:latin typeface="+mn-lt"/>
              </a:rPr>
              <a:t>run by the trigger</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able to connect to other Azure services to read </a:t>
            </a:r>
            <a:br>
              <a:rPr lang="en-US" dirty="0">
                <a:solidFill>
                  <a:srgbClr val="12ABDB"/>
                </a:solidFill>
                <a:latin typeface="+mn-lt"/>
              </a:rPr>
            </a:br>
            <a:r>
              <a:rPr lang="en-US" dirty="0">
                <a:solidFill>
                  <a:srgbClr val="12ABDB"/>
                </a:solidFill>
                <a:latin typeface="+mn-lt"/>
              </a:rPr>
              <a:t>and/or write data, running 100% in the cloud.</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79192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2" name="Grafika 11">
            <a:extLst>
              <a:ext uri="{FF2B5EF4-FFF2-40B4-BE49-F238E27FC236}">
                <a16:creationId xmlns:a16="http://schemas.microsoft.com/office/drawing/2014/main" id="{9B250CBA-B7FF-4150-B359-FDE0A47A3D3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13" name="Symbol zastępczy tekstu 4">
            <a:extLst>
              <a:ext uri="{FF2B5EF4-FFF2-40B4-BE49-F238E27FC236}">
                <a16:creationId xmlns:a16="http://schemas.microsoft.com/office/drawing/2014/main" id="{01A7AEAD-FED2-4BEF-9016-6B8F4AB33AA2}"/>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Blob</a:t>
            </a:r>
            <a:r>
              <a:rPr lang="pl-PL" dirty="0">
                <a:solidFill>
                  <a:srgbClr val="12ABDB"/>
                </a:solidFill>
                <a:latin typeface="+mn-lt"/>
              </a:rPr>
              <a:t> Storage</a:t>
            </a:r>
          </a:p>
        </p:txBody>
      </p:sp>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3147" y="3006506"/>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Event </a:t>
            </a:r>
            <a:r>
              <a:rPr lang="pl-PL" dirty="0" err="1">
                <a:solidFill>
                  <a:srgbClr val="12ABDB"/>
                </a:solidFill>
                <a:latin typeface="+mn-lt"/>
              </a:rPr>
              <a:t>Grid</a:t>
            </a:r>
            <a:endParaRPr lang="pl-PL" dirty="0">
              <a:solidFill>
                <a:srgbClr val="12ABDB"/>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Event </a:t>
            </a:r>
            <a:r>
              <a:rPr lang="pl-PL" dirty="0" err="1">
                <a:solidFill>
                  <a:srgbClr val="12ABDB"/>
                </a:solidFill>
                <a:latin typeface="+mn-lt"/>
              </a:rPr>
              <a:t>Hubs</a:t>
            </a:r>
            <a:endParaRPr lang="pl-PL" dirty="0">
              <a:solidFill>
                <a:srgbClr val="12ABDB"/>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err="1">
                <a:solidFill>
                  <a:srgbClr val="12ABDB"/>
                </a:solidFill>
                <a:latin typeface="+mn-lt"/>
              </a:rPr>
              <a:t>IoT</a:t>
            </a:r>
            <a:r>
              <a:rPr lang="pl-PL" dirty="0">
                <a:solidFill>
                  <a:srgbClr val="12ABDB"/>
                </a:solidFill>
                <a:latin typeface="+mn-lt"/>
              </a:rPr>
              <a:t> </a:t>
            </a:r>
            <a:r>
              <a:rPr lang="pl-PL" dirty="0" err="1">
                <a:solidFill>
                  <a:srgbClr val="12ABDB"/>
                </a:solidFill>
                <a:latin typeface="+mn-lt"/>
              </a:rPr>
              <a:t>Hubs</a:t>
            </a:r>
            <a:endParaRPr lang="pl-PL" dirty="0">
              <a:solidFill>
                <a:srgbClr val="12ABDB"/>
              </a:solidFill>
              <a:latin typeface="+mn-lt"/>
            </a:endParaRP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12ABDB"/>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Topic</a:t>
            </a:r>
            <a:endParaRPr lang="pl-PL" dirty="0">
              <a:solidFill>
                <a:srgbClr val="12ABDB"/>
              </a:solidFill>
              <a:latin typeface="+mn-lt"/>
            </a:endParaRPr>
          </a:p>
        </p:txBody>
      </p:sp>
      <p:pic>
        <p:nvPicPr>
          <p:cNvPr id="41" name="Obraz 40" descr="Obraz zawierający zegar, znak&#10;&#10;Opis wygenerowany automatycznie">
            <a:extLst>
              <a:ext uri="{FF2B5EF4-FFF2-40B4-BE49-F238E27FC236}">
                <a16:creationId xmlns:a16="http://schemas.microsoft.com/office/drawing/2014/main" id="{9237E345-B4D1-407D-B1EE-F9225979AB3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42" name="Symbol zastępczy tekstu 4">
            <a:extLst>
              <a:ext uri="{FF2B5EF4-FFF2-40B4-BE49-F238E27FC236}">
                <a16:creationId xmlns:a16="http://schemas.microsoft.com/office/drawing/2014/main" id="{A2D337C9-24CD-4E70-A0E3-04A172152606}"/>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Timer</a:t>
            </a:r>
            <a:r>
              <a:rPr lang="pl-PL" dirty="0">
                <a:solidFill>
                  <a:srgbClr val="12ABDB"/>
                </a:solidFill>
                <a:latin typeface="+mn-lt"/>
              </a:rPr>
              <a:t> </a:t>
            </a:r>
            <a:br>
              <a:rPr lang="pl-PL" dirty="0">
                <a:solidFill>
                  <a:srgbClr val="12ABDB"/>
                </a:solidFill>
                <a:latin typeface="+mn-lt"/>
              </a:rPr>
            </a:br>
            <a:r>
              <a:rPr lang="pl-PL" dirty="0" err="1">
                <a:solidFill>
                  <a:srgbClr val="12ABDB"/>
                </a:solidFill>
                <a:latin typeface="+mn-lt"/>
              </a:rPr>
              <a:t>Trigger</a:t>
            </a:r>
            <a:endParaRPr lang="pl-PL" dirty="0">
              <a:solidFill>
                <a:srgbClr val="12ABDB"/>
              </a:solidFill>
              <a:latin typeface="+mn-lt"/>
            </a:endParaRPr>
          </a:p>
        </p:txBody>
      </p:sp>
    </p:spTree>
    <p:extLst>
      <p:ext uri="{BB962C8B-B14F-4D97-AF65-F5344CB8AC3E}">
        <p14:creationId xmlns:p14="http://schemas.microsoft.com/office/powerpoint/2010/main" val="3502828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CSharp80</Template>
  <TotalTime>5949</TotalTime>
  <Words>1483</Words>
  <Application>Microsoft Office PowerPoint</Application>
  <PresentationFormat>Panoramiczny</PresentationFormat>
  <Paragraphs>227</Paragraphs>
  <Slides>20</Slides>
  <Notes>18</Notes>
  <HiddenSlides>0</HiddenSlides>
  <MMClips>0</MMClips>
  <ScaleCrop>false</ScaleCrop>
  <HeadingPairs>
    <vt:vector size="8" baseType="variant">
      <vt:variant>
        <vt:lpstr>Używane czcionki</vt:lpstr>
      </vt:variant>
      <vt:variant>
        <vt:i4>4</vt:i4>
      </vt:variant>
      <vt:variant>
        <vt:lpstr>Motyw</vt:lpstr>
      </vt:variant>
      <vt:variant>
        <vt:i4>3</vt:i4>
      </vt:variant>
      <vt:variant>
        <vt:lpstr>Osadzone serwery OLE</vt:lpstr>
      </vt:variant>
      <vt:variant>
        <vt:i4>1</vt:i4>
      </vt:variant>
      <vt:variant>
        <vt:lpstr>Tytuły slajdów</vt:lpstr>
      </vt:variant>
      <vt:variant>
        <vt:i4>20</vt:i4>
      </vt:variant>
    </vt:vector>
  </HeadingPairs>
  <TitlesOfParts>
    <vt:vector size="28" baseType="lpstr">
      <vt:lpstr>Arial</vt:lpstr>
      <vt:lpstr>Ubuntu</vt:lpstr>
      <vt:lpstr>Verdana</vt:lpstr>
      <vt:lpstr>Wingdings</vt:lpstr>
      <vt:lpstr>Capgemini Master</vt:lpstr>
      <vt:lpstr>Cover options</vt:lpstr>
      <vt:lpstr>Final slides</vt:lpstr>
      <vt:lpstr>think-cell Slide</vt:lpstr>
      <vt:lpstr>Prezentacja programu PowerPoint</vt:lpstr>
      <vt:lpstr>Prezentacja programu PowerPoint</vt:lpstr>
      <vt:lpstr>Prezentacja programu PowerPoint</vt:lpstr>
      <vt:lpstr>What is Azure?</vt:lpstr>
      <vt:lpstr>What are Azure Functions?</vt:lpstr>
      <vt:lpstr>What are Azure Functions?</vt:lpstr>
      <vt:lpstr>What are Azure Functions?</vt:lpstr>
      <vt:lpstr>What are Azure Functions?</vt:lpstr>
      <vt:lpstr>Run by a trigger?</vt:lpstr>
      <vt:lpstr>Run by a trigger?</vt:lpstr>
      <vt:lpstr>Run by a trigger?</vt:lpstr>
      <vt:lpstr>HTTP API</vt:lpstr>
      <vt:lpstr>HTTP API</vt:lpstr>
      <vt:lpstr>HTTP API</vt:lpstr>
      <vt:lpstr>HTTP API</vt:lpstr>
      <vt:lpstr>HTTP API</vt:lpstr>
      <vt:lpstr>Bindings</vt:lpstr>
      <vt:lpstr>Bindings</vt:lpstr>
      <vt:lpstr>Prezentacja programu PowerPoint</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C#8.0?</dc:title>
  <dc:subject>ppt template</dc:subject>
  <dc:creator>Tomasz Strzałka</dc:creator>
  <cp:lastModifiedBy>Tomasz Strzałka</cp:lastModifiedBy>
  <cp:revision>331</cp:revision>
  <dcterms:created xsi:type="dcterms:W3CDTF">2019-02-10T09:17:17Z</dcterms:created>
  <dcterms:modified xsi:type="dcterms:W3CDTF">2020-05-03T14:12:18Z</dcterms:modified>
</cp:coreProperties>
</file>