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131"/>
  </p:notesMasterIdLst>
  <p:handoutMasterIdLst>
    <p:handoutMasterId r:id="rId132"/>
  </p:handoutMasterIdLst>
  <p:sldIdLst>
    <p:sldId id="256" r:id="rId5"/>
    <p:sldId id="265" r:id="rId6"/>
    <p:sldId id="296" r:id="rId7"/>
    <p:sldId id="297" r:id="rId8"/>
    <p:sldId id="298" r:id="rId9"/>
    <p:sldId id="303" r:id="rId10"/>
    <p:sldId id="279" r:id="rId11"/>
    <p:sldId id="304" r:id="rId12"/>
    <p:sldId id="302" r:id="rId13"/>
    <p:sldId id="305" r:id="rId14"/>
    <p:sldId id="306" r:id="rId15"/>
    <p:sldId id="320" r:id="rId16"/>
    <p:sldId id="316" r:id="rId17"/>
    <p:sldId id="299" r:id="rId18"/>
    <p:sldId id="308" r:id="rId19"/>
    <p:sldId id="309" r:id="rId20"/>
    <p:sldId id="310" r:id="rId21"/>
    <p:sldId id="311" r:id="rId22"/>
    <p:sldId id="312" r:id="rId23"/>
    <p:sldId id="313" r:id="rId24"/>
    <p:sldId id="314" r:id="rId25"/>
    <p:sldId id="317" r:id="rId26"/>
    <p:sldId id="315" r:id="rId27"/>
    <p:sldId id="324" r:id="rId28"/>
    <p:sldId id="325" r:id="rId29"/>
    <p:sldId id="318" r:id="rId30"/>
    <p:sldId id="319" r:id="rId31"/>
    <p:sldId id="326" r:id="rId32"/>
    <p:sldId id="327" r:id="rId33"/>
    <p:sldId id="321" r:id="rId34"/>
    <p:sldId id="342" r:id="rId35"/>
    <p:sldId id="323" r:id="rId36"/>
    <p:sldId id="328" r:id="rId37"/>
    <p:sldId id="329" r:id="rId38"/>
    <p:sldId id="351" r:id="rId39"/>
    <p:sldId id="331" r:id="rId40"/>
    <p:sldId id="332" r:id="rId41"/>
    <p:sldId id="333" r:id="rId42"/>
    <p:sldId id="350" r:id="rId43"/>
    <p:sldId id="335" r:id="rId44"/>
    <p:sldId id="336" r:id="rId45"/>
    <p:sldId id="337" r:id="rId46"/>
    <p:sldId id="349" r:id="rId47"/>
    <p:sldId id="339" r:id="rId48"/>
    <p:sldId id="340" r:id="rId49"/>
    <p:sldId id="341" r:id="rId50"/>
    <p:sldId id="348" r:id="rId51"/>
    <p:sldId id="343" r:id="rId52"/>
    <p:sldId id="344" r:id="rId53"/>
    <p:sldId id="345" r:id="rId54"/>
    <p:sldId id="346" r:id="rId55"/>
    <p:sldId id="356" r:id="rId56"/>
    <p:sldId id="357" r:id="rId57"/>
    <p:sldId id="358" r:id="rId58"/>
    <p:sldId id="359" r:id="rId59"/>
    <p:sldId id="388" r:id="rId60"/>
    <p:sldId id="389" r:id="rId61"/>
    <p:sldId id="390" r:id="rId62"/>
    <p:sldId id="391" r:id="rId63"/>
    <p:sldId id="384" r:id="rId64"/>
    <p:sldId id="385" r:id="rId65"/>
    <p:sldId id="386" r:id="rId66"/>
    <p:sldId id="387" r:id="rId67"/>
    <p:sldId id="380" r:id="rId68"/>
    <p:sldId id="381" r:id="rId69"/>
    <p:sldId id="382" r:id="rId70"/>
    <p:sldId id="383" r:id="rId71"/>
    <p:sldId id="376" r:id="rId72"/>
    <p:sldId id="377" r:id="rId73"/>
    <p:sldId id="378" r:id="rId74"/>
    <p:sldId id="379" r:id="rId75"/>
    <p:sldId id="372" r:id="rId76"/>
    <p:sldId id="373" r:id="rId77"/>
    <p:sldId id="374" r:id="rId78"/>
    <p:sldId id="375" r:id="rId79"/>
    <p:sldId id="368" r:id="rId80"/>
    <p:sldId id="369" r:id="rId81"/>
    <p:sldId id="370" r:id="rId82"/>
    <p:sldId id="371" r:id="rId83"/>
    <p:sldId id="364" r:id="rId84"/>
    <p:sldId id="365" r:id="rId85"/>
    <p:sldId id="366" r:id="rId86"/>
    <p:sldId id="367" r:id="rId87"/>
    <p:sldId id="360" r:id="rId88"/>
    <p:sldId id="361" r:id="rId89"/>
    <p:sldId id="362" r:id="rId90"/>
    <p:sldId id="363" r:id="rId91"/>
    <p:sldId id="392" r:id="rId92"/>
    <p:sldId id="393" r:id="rId93"/>
    <p:sldId id="396" r:id="rId94"/>
    <p:sldId id="395" r:id="rId95"/>
    <p:sldId id="397" r:id="rId96"/>
    <p:sldId id="398" r:id="rId97"/>
    <p:sldId id="399" r:id="rId98"/>
    <p:sldId id="400" r:id="rId99"/>
    <p:sldId id="401" r:id="rId100"/>
    <p:sldId id="402" r:id="rId101"/>
    <p:sldId id="403" r:id="rId102"/>
    <p:sldId id="404" r:id="rId103"/>
    <p:sldId id="405" r:id="rId104"/>
    <p:sldId id="406" r:id="rId105"/>
    <p:sldId id="407" r:id="rId106"/>
    <p:sldId id="408" r:id="rId107"/>
    <p:sldId id="409" r:id="rId108"/>
    <p:sldId id="410" r:id="rId109"/>
    <p:sldId id="411" r:id="rId110"/>
    <p:sldId id="412" r:id="rId111"/>
    <p:sldId id="413" r:id="rId112"/>
    <p:sldId id="414" r:id="rId113"/>
    <p:sldId id="415" r:id="rId114"/>
    <p:sldId id="416" r:id="rId115"/>
    <p:sldId id="417" r:id="rId116"/>
    <p:sldId id="418" r:id="rId117"/>
    <p:sldId id="419" r:id="rId118"/>
    <p:sldId id="420" r:id="rId119"/>
    <p:sldId id="421" r:id="rId120"/>
    <p:sldId id="422" r:id="rId121"/>
    <p:sldId id="423" r:id="rId122"/>
    <p:sldId id="424" r:id="rId123"/>
    <p:sldId id="425" r:id="rId124"/>
    <p:sldId id="273" r:id="rId125"/>
    <p:sldId id="274" r:id="rId126"/>
    <p:sldId id="277" r:id="rId127"/>
    <p:sldId id="276" r:id="rId128"/>
    <p:sldId id="300" r:id="rId129"/>
    <p:sldId id="285" r:id="rId130"/>
  </p:sldIdLst>
  <p:sldSz cx="12192000" cy="6858000"/>
  <p:notesSz cx="6858000" cy="9144000"/>
  <p:custDataLst>
    <p:tags r:id="rId13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63586DE7-2512-49E1-82B6-F9F471AF850F}">
          <p14:sldIdLst>
            <p14:sldId id="256"/>
            <p14:sldId id="265"/>
            <p14:sldId id="296"/>
            <p14:sldId id="297"/>
          </p14:sldIdLst>
        </p14:section>
        <p14:section name="Introduction" id="{B68239C8-BA4E-4881-8B2D-33796DFB5429}">
          <p14:sldIdLst>
            <p14:sldId id="298"/>
            <p14:sldId id="303"/>
            <p14:sldId id="279"/>
            <p14:sldId id="304"/>
            <p14:sldId id="302"/>
            <p14:sldId id="305"/>
            <p14:sldId id="306"/>
          </p14:sldIdLst>
        </p14:section>
        <p14:section name="What’s new in C# 7.1" id="{AA3AF807-62C4-45C5-BEDF-0CDE6447CACD}">
          <p14:sldIdLst>
            <p14:sldId id="320"/>
            <p14:sldId id="316"/>
            <p14:sldId id="299"/>
            <p14:sldId id="308"/>
            <p14:sldId id="309"/>
            <p14:sldId id="310"/>
            <p14:sldId id="311"/>
            <p14:sldId id="312"/>
            <p14:sldId id="313"/>
            <p14:sldId id="314"/>
            <p14:sldId id="317"/>
            <p14:sldId id="315"/>
            <p14:sldId id="324"/>
            <p14:sldId id="325"/>
            <p14:sldId id="318"/>
            <p14:sldId id="319"/>
            <p14:sldId id="326"/>
            <p14:sldId id="327"/>
          </p14:sldIdLst>
        </p14:section>
        <p14:section name="What’s new in C# 7.2" id="{D50DB775-3229-49E7-A924-2252477192C7}">
          <p14:sldIdLst>
            <p14:sldId id="321"/>
            <p14:sldId id="342"/>
            <p14:sldId id="323"/>
            <p14:sldId id="328"/>
            <p14:sldId id="329"/>
            <p14:sldId id="351"/>
            <p14:sldId id="331"/>
            <p14:sldId id="332"/>
            <p14:sldId id="333"/>
            <p14:sldId id="350"/>
            <p14:sldId id="335"/>
            <p14:sldId id="336"/>
            <p14:sldId id="337"/>
            <p14:sldId id="349"/>
            <p14:sldId id="339"/>
            <p14:sldId id="340"/>
            <p14:sldId id="341"/>
            <p14:sldId id="348"/>
            <p14:sldId id="343"/>
            <p14:sldId id="344"/>
            <p14:sldId id="345"/>
            <p14:sldId id="346"/>
            <p14:sldId id="356"/>
            <p14:sldId id="357"/>
            <p14:sldId id="358"/>
            <p14:sldId id="359"/>
            <p14:sldId id="388"/>
            <p14:sldId id="389"/>
            <p14:sldId id="390"/>
            <p14:sldId id="391"/>
            <p14:sldId id="384"/>
            <p14:sldId id="385"/>
            <p14:sldId id="386"/>
            <p14:sldId id="387"/>
            <p14:sldId id="380"/>
            <p14:sldId id="381"/>
            <p14:sldId id="382"/>
            <p14:sldId id="383"/>
            <p14:sldId id="376"/>
            <p14:sldId id="377"/>
            <p14:sldId id="378"/>
            <p14:sldId id="379"/>
            <p14:sldId id="372"/>
            <p14:sldId id="373"/>
            <p14:sldId id="374"/>
            <p14:sldId id="375"/>
            <p14:sldId id="368"/>
            <p14:sldId id="369"/>
            <p14:sldId id="370"/>
            <p14:sldId id="371"/>
            <p14:sldId id="364"/>
            <p14:sldId id="365"/>
            <p14:sldId id="366"/>
            <p14:sldId id="367"/>
            <p14:sldId id="360"/>
            <p14:sldId id="361"/>
            <p14:sldId id="362"/>
            <p14:sldId id="363"/>
          </p14:sldIdLst>
        </p14:section>
        <p14:section name="What's new in C# 8.0" id="{54970758-9D88-4D41-8B82-C2C94D2F0855}">
          <p14:sldIdLst>
            <p14:sldId id="392"/>
            <p14:sldId id="393"/>
            <p14:sldId id="396"/>
            <p14:sldId id="395"/>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273"/>
            <p14:sldId id="274"/>
            <p14:sldId id="277"/>
            <p14:sldId id="276"/>
            <p14:sldId id="300"/>
            <p14:sldId id="285"/>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asz Strzałka" initials="TS" lastIdx="1" clrIdx="0">
    <p:extLst>
      <p:ext uri="{19B8F6BF-5375-455C-9EA6-DF929625EA0E}">
        <p15:presenceInfo xmlns:p15="http://schemas.microsoft.com/office/powerpoint/2012/main" userId="e6f75e599a2ed1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E416"/>
    <a:srgbClr val="00C37B"/>
    <a:srgbClr val="88D5ED"/>
    <a:srgbClr val="860864"/>
    <a:srgbClr val="F5F5F5"/>
    <a:srgbClr val="12ABDB"/>
    <a:srgbClr val="FE304C"/>
    <a:srgbClr val="FF7E83"/>
    <a:srgbClr val="C8FF16"/>
    <a:srgbClr val="CC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196" autoAdjust="0"/>
    <p:restoredTop sz="95759" autoAdjust="0"/>
  </p:normalViewPr>
  <p:slideViewPr>
    <p:cSldViewPr>
      <p:cViewPr varScale="1">
        <p:scale>
          <a:sx n="116" d="100"/>
          <a:sy n="116" d="100"/>
        </p:scale>
        <p:origin x="324" y="10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88" d="100"/>
          <a:sy n="88" d="100"/>
        </p:scale>
        <p:origin x="38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tags" Target="tags/tag1.xml"/><Relationship Id="rId138"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slide" Target="slides/slide122.xml"/><Relationship Id="rId134"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notesMaster" Target="notesMasters/notesMaster1.xml"/><Relationship Id="rId136"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A4E65F-6A4F-4EB5-A74C-FADEA244AA6B}" type="doc">
      <dgm:prSet loTypeId="urn:microsoft.com/office/officeart/2005/8/layout/chevron1" loCatId="process" qsTypeId="urn:microsoft.com/office/officeart/2005/8/quickstyle/simple1" qsCatId="simple" csTypeId="urn:microsoft.com/office/officeart/2005/8/colors/accent1_2" csCatId="accent1" phldr="1"/>
      <dgm:spPr/>
    </dgm:pt>
    <dgm:pt modelId="{DCD4FCDF-E313-460F-8DAD-347636A5583F}">
      <dgm:prSet phldrT="[Text]" custT="1"/>
      <dgm:spPr>
        <a:solidFill>
          <a:srgbClr val="909090"/>
        </a:solidFill>
        <a:ln>
          <a:noFill/>
        </a:ln>
      </dgm:spPr>
      <dgm:t>
        <a:bodyPr/>
        <a:lstStyle/>
        <a:p>
          <a:r>
            <a:rPr lang="en-US" sz="1200" dirty="0"/>
            <a:t>1</a:t>
          </a:r>
        </a:p>
      </dgm:t>
    </dgm:pt>
    <dgm:pt modelId="{78DFE2C1-B7D0-4095-A24E-F3525B08BB14}" type="parTrans" cxnId="{561870F2-3231-4CC4-9CA0-6C12D3957F60}">
      <dgm:prSet/>
      <dgm:spPr/>
      <dgm:t>
        <a:bodyPr/>
        <a:lstStyle/>
        <a:p>
          <a:endParaRPr lang="en-US" sz="1200"/>
        </a:p>
      </dgm:t>
    </dgm:pt>
    <dgm:pt modelId="{4683D5E5-987E-41ED-AFC8-423AAA111372}" type="sibTrans" cxnId="{561870F2-3231-4CC4-9CA0-6C12D3957F60}">
      <dgm:prSet/>
      <dgm:spPr/>
      <dgm:t>
        <a:bodyPr/>
        <a:lstStyle/>
        <a:p>
          <a:endParaRPr lang="en-US" sz="1200"/>
        </a:p>
      </dgm:t>
    </dgm:pt>
    <dgm:pt modelId="{812EE15D-26CC-47B4-A54A-14B3175E4372}">
      <dgm:prSet phldrT="[Text]" custT="1"/>
      <dgm:spPr>
        <a:solidFill>
          <a:srgbClr val="909090"/>
        </a:solidFill>
        <a:ln>
          <a:noFill/>
        </a:ln>
      </dgm:spPr>
      <dgm:t>
        <a:bodyPr/>
        <a:lstStyle/>
        <a:p>
          <a:r>
            <a:rPr lang="en-US" sz="1200" dirty="0"/>
            <a:t>2</a:t>
          </a:r>
        </a:p>
      </dgm:t>
    </dgm:pt>
    <dgm:pt modelId="{640A1614-F681-40D5-AFBD-BF9D541ABA0C}" type="parTrans" cxnId="{683C22EB-5176-4A8F-8F48-E83B15A11855}">
      <dgm:prSet/>
      <dgm:spPr/>
      <dgm:t>
        <a:bodyPr/>
        <a:lstStyle/>
        <a:p>
          <a:endParaRPr lang="en-US" sz="1200"/>
        </a:p>
      </dgm:t>
    </dgm:pt>
    <dgm:pt modelId="{CB394813-21B6-4BF9-B903-2ABBF146C78A}" type="sibTrans" cxnId="{683C22EB-5176-4A8F-8F48-E83B15A11855}">
      <dgm:prSet/>
      <dgm:spPr/>
      <dgm:t>
        <a:bodyPr/>
        <a:lstStyle/>
        <a:p>
          <a:endParaRPr lang="en-US" sz="1200"/>
        </a:p>
      </dgm:t>
    </dgm:pt>
    <dgm:pt modelId="{10C17986-FB66-44F1-9FDA-06F32EBD1A71}">
      <dgm:prSet phldrT="[Text]" custT="1"/>
      <dgm:spPr>
        <a:solidFill>
          <a:srgbClr val="909090"/>
        </a:solidFill>
        <a:ln>
          <a:noFill/>
        </a:ln>
      </dgm:spPr>
      <dgm:t>
        <a:bodyPr/>
        <a:lstStyle/>
        <a:p>
          <a:r>
            <a:rPr lang="en-US" sz="1200" dirty="0"/>
            <a:t>3</a:t>
          </a:r>
        </a:p>
      </dgm:t>
    </dgm:pt>
    <dgm:pt modelId="{D808421F-3C65-4E06-8D48-18D079AF744A}" type="parTrans" cxnId="{567128AC-5F36-4ED3-A3AA-64A288534820}">
      <dgm:prSet/>
      <dgm:spPr/>
      <dgm:t>
        <a:bodyPr/>
        <a:lstStyle/>
        <a:p>
          <a:endParaRPr lang="en-US" sz="1200"/>
        </a:p>
      </dgm:t>
    </dgm:pt>
    <dgm:pt modelId="{01890D2E-2FCC-470F-A5F2-5E3D3EB6C611}" type="sibTrans" cxnId="{567128AC-5F36-4ED3-A3AA-64A288534820}">
      <dgm:prSet/>
      <dgm:spPr/>
      <dgm:t>
        <a:bodyPr/>
        <a:lstStyle/>
        <a:p>
          <a:endParaRPr lang="en-US" sz="1200"/>
        </a:p>
      </dgm:t>
    </dgm:pt>
    <dgm:pt modelId="{6A2BAF1A-3266-471C-87EC-1024EB2CD399}">
      <dgm:prSet phldrT="[Text]" custT="1"/>
      <dgm:spPr>
        <a:solidFill>
          <a:srgbClr val="909090"/>
        </a:solidFill>
        <a:ln>
          <a:noFill/>
        </a:ln>
      </dgm:spPr>
      <dgm:t>
        <a:bodyPr/>
        <a:lstStyle/>
        <a:p>
          <a:r>
            <a:rPr lang="en-US" sz="1200" dirty="0"/>
            <a:t>4</a:t>
          </a:r>
        </a:p>
      </dgm:t>
    </dgm:pt>
    <dgm:pt modelId="{99DB6D02-C583-43A8-8E2C-17ACC5A3A80F}" type="parTrans" cxnId="{D5038DAA-1A66-4E38-B66A-9F0E87818C88}">
      <dgm:prSet/>
      <dgm:spPr/>
      <dgm:t>
        <a:bodyPr/>
        <a:lstStyle/>
        <a:p>
          <a:endParaRPr lang="en-US" sz="1200"/>
        </a:p>
      </dgm:t>
    </dgm:pt>
    <dgm:pt modelId="{D58E27F2-2AD4-44A0-A375-8CF9A03F161B}" type="sibTrans" cxnId="{D5038DAA-1A66-4E38-B66A-9F0E87818C88}">
      <dgm:prSet/>
      <dgm:spPr/>
      <dgm:t>
        <a:bodyPr/>
        <a:lstStyle/>
        <a:p>
          <a:endParaRPr lang="en-US" sz="1200"/>
        </a:p>
      </dgm:t>
    </dgm:pt>
    <dgm:pt modelId="{8E47EE55-D025-438A-AAE6-75F9AF66618D}">
      <dgm:prSet phldrT="[Text]" custT="1"/>
      <dgm:spPr>
        <a:solidFill>
          <a:srgbClr val="909090"/>
        </a:solidFill>
        <a:ln>
          <a:noFill/>
        </a:ln>
      </dgm:spPr>
      <dgm:t>
        <a:bodyPr/>
        <a:lstStyle/>
        <a:p>
          <a:r>
            <a:rPr lang="en-US" sz="1200" dirty="0"/>
            <a:t>5</a:t>
          </a:r>
        </a:p>
      </dgm:t>
    </dgm:pt>
    <dgm:pt modelId="{4EF0B2FC-576A-4A4E-8A56-EB17272369B0}" type="parTrans" cxnId="{D1E16B60-334C-40A3-9F2B-9DA513D049B4}">
      <dgm:prSet/>
      <dgm:spPr/>
      <dgm:t>
        <a:bodyPr/>
        <a:lstStyle/>
        <a:p>
          <a:endParaRPr lang="en-US" sz="1200"/>
        </a:p>
      </dgm:t>
    </dgm:pt>
    <dgm:pt modelId="{277ADFB8-6234-4BB1-A67A-2E528B964EE6}" type="sibTrans" cxnId="{D1E16B60-334C-40A3-9F2B-9DA513D049B4}">
      <dgm:prSet/>
      <dgm:spPr/>
      <dgm:t>
        <a:bodyPr/>
        <a:lstStyle/>
        <a:p>
          <a:endParaRPr lang="en-US" sz="1200"/>
        </a:p>
      </dgm:t>
    </dgm:pt>
    <dgm:pt modelId="{C56D219E-55E4-4253-ACF0-FFBEA46ED886}">
      <dgm:prSet phldrT="[Text]" custT="1"/>
      <dgm:spPr>
        <a:solidFill>
          <a:srgbClr val="909090"/>
        </a:solidFill>
        <a:ln>
          <a:noFill/>
        </a:ln>
      </dgm:spPr>
      <dgm:t>
        <a:bodyPr/>
        <a:lstStyle/>
        <a:p>
          <a:r>
            <a:rPr lang="en-US" sz="1200" dirty="0"/>
            <a:t>6</a:t>
          </a:r>
        </a:p>
      </dgm:t>
    </dgm:pt>
    <dgm:pt modelId="{39F8EB1D-AA99-4E52-B360-A23B3D142885}" type="parTrans" cxnId="{CC049CE0-A6F9-4D0D-BA14-07C238F5887E}">
      <dgm:prSet/>
      <dgm:spPr/>
      <dgm:t>
        <a:bodyPr/>
        <a:lstStyle/>
        <a:p>
          <a:endParaRPr lang="en-US" sz="1200"/>
        </a:p>
      </dgm:t>
    </dgm:pt>
    <dgm:pt modelId="{FD005A4B-AA23-4BC2-87CA-3AF94A4C7A55}" type="sibTrans" cxnId="{CC049CE0-A6F9-4D0D-BA14-07C238F5887E}">
      <dgm:prSet/>
      <dgm:spPr/>
      <dgm:t>
        <a:bodyPr/>
        <a:lstStyle/>
        <a:p>
          <a:endParaRPr lang="en-US" sz="1200"/>
        </a:p>
      </dgm:t>
    </dgm:pt>
    <dgm:pt modelId="{CD8E970A-2DE3-41FE-9EFC-957169F5AC58}">
      <dgm:prSet phldrT="[Text]" custT="1"/>
      <dgm:spPr>
        <a:solidFill>
          <a:srgbClr val="909090"/>
        </a:solidFill>
        <a:ln>
          <a:noFill/>
        </a:ln>
      </dgm:spPr>
      <dgm:t>
        <a:bodyPr/>
        <a:lstStyle/>
        <a:p>
          <a:r>
            <a:rPr lang="en-US" sz="1200" dirty="0"/>
            <a:t>7</a:t>
          </a:r>
        </a:p>
      </dgm:t>
    </dgm:pt>
    <dgm:pt modelId="{A80D56DA-6F32-4BB5-9110-859358ADD801}" type="parTrans" cxnId="{FD5A4F48-648E-4728-B845-3CAB1983E934}">
      <dgm:prSet/>
      <dgm:spPr/>
      <dgm:t>
        <a:bodyPr/>
        <a:lstStyle/>
        <a:p>
          <a:endParaRPr lang="en-US" sz="1200"/>
        </a:p>
      </dgm:t>
    </dgm:pt>
    <dgm:pt modelId="{50B9E4CB-087E-4BD4-8655-182FE10816A7}" type="sibTrans" cxnId="{FD5A4F48-648E-4728-B845-3CAB1983E934}">
      <dgm:prSet/>
      <dgm:spPr/>
      <dgm:t>
        <a:bodyPr/>
        <a:lstStyle/>
        <a:p>
          <a:endParaRPr lang="en-US" sz="1200"/>
        </a:p>
      </dgm:t>
    </dgm:pt>
    <dgm:pt modelId="{C7AB93FB-007C-4A3D-9A37-884AFA217472}">
      <dgm:prSet phldrT="[Text]" custT="1"/>
      <dgm:spPr>
        <a:solidFill>
          <a:srgbClr val="909090"/>
        </a:solidFill>
        <a:ln>
          <a:noFill/>
        </a:ln>
      </dgm:spPr>
      <dgm:t>
        <a:bodyPr/>
        <a:lstStyle/>
        <a:p>
          <a:r>
            <a:rPr lang="en-US" sz="1200" dirty="0"/>
            <a:t>8</a:t>
          </a:r>
        </a:p>
      </dgm:t>
    </dgm:pt>
    <dgm:pt modelId="{D296447F-614F-4E79-AF74-8B6B0D4D1B79}" type="parTrans" cxnId="{B78DDB4C-EE44-482A-A1EA-05D1BDF7AB74}">
      <dgm:prSet/>
      <dgm:spPr/>
      <dgm:t>
        <a:bodyPr/>
        <a:lstStyle/>
        <a:p>
          <a:endParaRPr lang="en-US" sz="1200"/>
        </a:p>
      </dgm:t>
    </dgm:pt>
    <dgm:pt modelId="{FE62E837-622E-45E6-B6D1-4EDA55F3D4D0}" type="sibTrans" cxnId="{B78DDB4C-EE44-482A-A1EA-05D1BDF7AB74}">
      <dgm:prSet/>
      <dgm:spPr/>
      <dgm:t>
        <a:bodyPr/>
        <a:lstStyle/>
        <a:p>
          <a:endParaRPr lang="en-US" sz="1200"/>
        </a:p>
      </dgm:t>
    </dgm:pt>
    <dgm:pt modelId="{C5DD6DA5-EC62-490F-BF1A-7EC46AD7B10B}">
      <dgm:prSet phldrT="[Text]" custT="1"/>
      <dgm:spPr>
        <a:solidFill>
          <a:srgbClr val="909090"/>
        </a:solidFill>
        <a:ln>
          <a:noFill/>
        </a:ln>
      </dgm:spPr>
      <dgm:t>
        <a:bodyPr/>
        <a:lstStyle/>
        <a:p>
          <a:r>
            <a:rPr lang="en-US" sz="1200" dirty="0"/>
            <a:t>9</a:t>
          </a:r>
        </a:p>
      </dgm:t>
    </dgm:pt>
    <dgm:pt modelId="{EFF6E3C4-7333-4691-B2E8-D4677AAEC692}" type="parTrans" cxnId="{26568C8F-1F2F-45A5-A9DD-3301218EF3AE}">
      <dgm:prSet/>
      <dgm:spPr/>
      <dgm:t>
        <a:bodyPr/>
        <a:lstStyle/>
        <a:p>
          <a:endParaRPr lang="en-US" sz="1200"/>
        </a:p>
      </dgm:t>
    </dgm:pt>
    <dgm:pt modelId="{13825021-157D-4CB9-A4E9-675B06A043F5}" type="sibTrans" cxnId="{26568C8F-1F2F-45A5-A9DD-3301218EF3AE}">
      <dgm:prSet/>
      <dgm:spPr/>
      <dgm:t>
        <a:bodyPr/>
        <a:lstStyle/>
        <a:p>
          <a:endParaRPr lang="en-US" sz="1200"/>
        </a:p>
      </dgm:t>
    </dgm:pt>
    <dgm:pt modelId="{E6809FF6-FEA0-4457-9AC4-997DE7AB8B47}">
      <dgm:prSet phldrT="[Text]" custT="1"/>
      <dgm:spPr>
        <a:solidFill>
          <a:srgbClr val="909090"/>
        </a:solidFill>
        <a:ln>
          <a:noFill/>
        </a:ln>
      </dgm:spPr>
      <dgm:t>
        <a:bodyPr/>
        <a:lstStyle/>
        <a:p>
          <a:r>
            <a:rPr lang="en-US" sz="1200" dirty="0"/>
            <a:t>10</a:t>
          </a:r>
        </a:p>
      </dgm:t>
    </dgm:pt>
    <dgm:pt modelId="{A8C9EB7D-C541-428A-8BB1-8DE1F02D9D7D}" type="parTrans" cxnId="{4BA71936-B328-492A-BF08-509FD644BDD5}">
      <dgm:prSet/>
      <dgm:spPr/>
      <dgm:t>
        <a:bodyPr/>
        <a:lstStyle/>
        <a:p>
          <a:endParaRPr lang="en-US" sz="1200"/>
        </a:p>
      </dgm:t>
    </dgm:pt>
    <dgm:pt modelId="{F0438051-73A5-4FAD-BA75-7FED4F2C2DDE}" type="sibTrans" cxnId="{4BA71936-B328-492A-BF08-509FD644BDD5}">
      <dgm:prSet/>
      <dgm:spPr/>
      <dgm:t>
        <a:bodyPr/>
        <a:lstStyle/>
        <a:p>
          <a:endParaRPr lang="en-US" sz="1200"/>
        </a:p>
      </dgm:t>
    </dgm:pt>
    <dgm:pt modelId="{8EB256DF-04F2-42CC-A9F4-594E6661BF13}">
      <dgm:prSet phldrT="[Text]" custT="1"/>
      <dgm:spPr>
        <a:solidFill>
          <a:srgbClr val="909090"/>
        </a:solidFill>
        <a:ln>
          <a:noFill/>
        </a:ln>
      </dgm:spPr>
      <dgm:t>
        <a:bodyPr/>
        <a:lstStyle/>
        <a:p>
          <a:r>
            <a:rPr lang="en-US" sz="1200" dirty="0"/>
            <a:t>11</a:t>
          </a:r>
        </a:p>
      </dgm:t>
    </dgm:pt>
    <dgm:pt modelId="{47CBC85A-C057-4FF2-8782-FD8B70200BA5}" type="parTrans" cxnId="{9784C313-225C-4C7C-8419-9033EA7FAEBE}">
      <dgm:prSet/>
      <dgm:spPr/>
      <dgm:t>
        <a:bodyPr/>
        <a:lstStyle/>
        <a:p>
          <a:endParaRPr lang="en-US" sz="1200"/>
        </a:p>
      </dgm:t>
    </dgm:pt>
    <dgm:pt modelId="{AF7BB3E1-59A1-4532-AD1A-C4B73F43D5C3}" type="sibTrans" cxnId="{9784C313-225C-4C7C-8419-9033EA7FAEBE}">
      <dgm:prSet/>
      <dgm:spPr/>
      <dgm:t>
        <a:bodyPr/>
        <a:lstStyle/>
        <a:p>
          <a:endParaRPr lang="en-US" sz="1200"/>
        </a:p>
      </dgm:t>
    </dgm:pt>
    <dgm:pt modelId="{4A0075F2-1C6B-4462-9325-F74A65AA3E8C}">
      <dgm:prSet phldrT="[Text]" custT="1"/>
      <dgm:spPr>
        <a:solidFill>
          <a:srgbClr val="909090"/>
        </a:solidFill>
        <a:ln>
          <a:noFill/>
        </a:ln>
      </dgm:spPr>
      <dgm:t>
        <a:bodyPr/>
        <a:lstStyle/>
        <a:p>
          <a:r>
            <a:rPr lang="en-US" sz="1200" dirty="0"/>
            <a:t>12</a:t>
          </a:r>
        </a:p>
      </dgm:t>
    </dgm:pt>
    <dgm:pt modelId="{ACBC1C87-4D64-457B-88F2-63D0290DE775}" type="parTrans" cxnId="{F01AF299-FA0D-44BF-B223-8C29A3D91A19}">
      <dgm:prSet/>
      <dgm:spPr/>
      <dgm:t>
        <a:bodyPr/>
        <a:lstStyle/>
        <a:p>
          <a:endParaRPr lang="en-US" sz="1200"/>
        </a:p>
      </dgm:t>
    </dgm:pt>
    <dgm:pt modelId="{3006C3C8-DE88-4967-9634-77D5B083C996}" type="sibTrans" cxnId="{F01AF299-FA0D-44BF-B223-8C29A3D91A19}">
      <dgm:prSet/>
      <dgm:spPr/>
      <dgm:t>
        <a:bodyPr/>
        <a:lstStyle/>
        <a:p>
          <a:endParaRPr lang="en-US" sz="1200"/>
        </a:p>
      </dgm:t>
    </dgm:pt>
    <dgm:pt modelId="{4FD328E6-4E2A-45B0-9CFC-30089AF3C4DF}" type="pres">
      <dgm:prSet presAssocID="{DEA4E65F-6A4F-4EB5-A74C-FADEA244AA6B}" presName="Name0" presStyleCnt="0">
        <dgm:presLayoutVars>
          <dgm:dir/>
          <dgm:animLvl val="lvl"/>
          <dgm:resizeHandles val="exact"/>
        </dgm:presLayoutVars>
      </dgm:prSet>
      <dgm:spPr/>
    </dgm:pt>
    <dgm:pt modelId="{654DC66B-AB6E-41D5-8258-66B713ABEAA1}" type="pres">
      <dgm:prSet presAssocID="{DCD4FCDF-E313-460F-8DAD-347636A5583F}" presName="parTxOnly" presStyleLbl="node1" presStyleIdx="0" presStyleCnt="12">
        <dgm:presLayoutVars>
          <dgm:chMax val="0"/>
          <dgm:chPref val="0"/>
          <dgm:bulletEnabled val="1"/>
        </dgm:presLayoutVars>
      </dgm:prSet>
      <dgm:spPr/>
    </dgm:pt>
    <dgm:pt modelId="{5D9528CE-0DED-4C73-9A42-40567E0B1292}" type="pres">
      <dgm:prSet presAssocID="{4683D5E5-987E-41ED-AFC8-423AAA111372}" presName="parTxOnlySpace" presStyleCnt="0"/>
      <dgm:spPr/>
    </dgm:pt>
    <dgm:pt modelId="{AE43D2F4-E066-43DD-A51F-54768B31D8F7}" type="pres">
      <dgm:prSet presAssocID="{812EE15D-26CC-47B4-A54A-14B3175E4372}" presName="parTxOnly" presStyleLbl="node1" presStyleIdx="1" presStyleCnt="12">
        <dgm:presLayoutVars>
          <dgm:chMax val="0"/>
          <dgm:chPref val="0"/>
          <dgm:bulletEnabled val="1"/>
        </dgm:presLayoutVars>
      </dgm:prSet>
      <dgm:spPr/>
    </dgm:pt>
    <dgm:pt modelId="{EEA67D94-D984-4874-A4C1-33C071307E83}" type="pres">
      <dgm:prSet presAssocID="{CB394813-21B6-4BF9-B903-2ABBF146C78A}" presName="parTxOnlySpace" presStyleCnt="0"/>
      <dgm:spPr/>
    </dgm:pt>
    <dgm:pt modelId="{3463B6B8-78B7-4A47-8DC0-96832BECA9F3}" type="pres">
      <dgm:prSet presAssocID="{10C17986-FB66-44F1-9FDA-06F32EBD1A71}" presName="parTxOnly" presStyleLbl="node1" presStyleIdx="2" presStyleCnt="12">
        <dgm:presLayoutVars>
          <dgm:chMax val="0"/>
          <dgm:chPref val="0"/>
          <dgm:bulletEnabled val="1"/>
        </dgm:presLayoutVars>
      </dgm:prSet>
      <dgm:spPr/>
    </dgm:pt>
    <dgm:pt modelId="{9D3C2C16-7DF7-407E-B25A-78C91273AB5A}" type="pres">
      <dgm:prSet presAssocID="{01890D2E-2FCC-470F-A5F2-5E3D3EB6C611}" presName="parTxOnlySpace" presStyleCnt="0"/>
      <dgm:spPr/>
    </dgm:pt>
    <dgm:pt modelId="{571B7F73-FA6F-40DA-9CDC-9E2646942D82}" type="pres">
      <dgm:prSet presAssocID="{6A2BAF1A-3266-471C-87EC-1024EB2CD399}" presName="parTxOnly" presStyleLbl="node1" presStyleIdx="3" presStyleCnt="12">
        <dgm:presLayoutVars>
          <dgm:chMax val="0"/>
          <dgm:chPref val="0"/>
          <dgm:bulletEnabled val="1"/>
        </dgm:presLayoutVars>
      </dgm:prSet>
      <dgm:spPr/>
    </dgm:pt>
    <dgm:pt modelId="{A53D56E0-8117-4146-8441-DFEBE207C53F}" type="pres">
      <dgm:prSet presAssocID="{D58E27F2-2AD4-44A0-A375-8CF9A03F161B}" presName="parTxOnlySpace" presStyleCnt="0"/>
      <dgm:spPr/>
    </dgm:pt>
    <dgm:pt modelId="{80822898-6590-4A10-B3EC-F724FA0FACFE}" type="pres">
      <dgm:prSet presAssocID="{8E47EE55-D025-438A-AAE6-75F9AF66618D}" presName="parTxOnly" presStyleLbl="node1" presStyleIdx="4" presStyleCnt="12">
        <dgm:presLayoutVars>
          <dgm:chMax val="0"/>
          <dgm:chPref val="0"/>
          <dgm:bulletEnabled val="1"/>
        </dgm:presLayoutVars>
      </dgm:prSet>
      <dgm:spPr/>
    </dgm:pt>
    <dgm:pt modelId="{932708C2-4DAC-4B36-B51A-95829E80068F}" type="pres">
      <dgm:prSet presAssocID="{277ADFB8-6234-4BB1-A67A-2E528B964EE6}" presName="parTxOnlySpace" presStyleCnt="0"/>
      <dgm:spPr/>
    </dgm:pt>
    <dgm:pt modelId="{3FE731B8-7460-462D-AD93-CA99F5C17993}" type="pres">
      <dgm:prSet presAssocID="{C56D219E-55E4-4253-ACF0-FFBEA46ED886}" presName="parTxOnly" presStyleLbl="node1" presStyleIdx="5" presStyleCnt="12">
        <dgm:presLayoutVars>
          <dgm:chMax val="0"/>
          <dgm:chPref val="0"/>
          <dgm:bulletEnabled val="1"/>
        </dgm:presLayoutVars>
      </dgm:prSet>
      <dgm:spPr/>
    </dgm:pt>
    <dgm:pt modelId="{4C87C674-F80A-4D30-A607-2D47B7296E10}" type="pres">
      <dgm:prSet presAssocID="{FD005A4B-AA23-4BC2-87CA-3AF94A4C7A55}" presName="parTxOnlySpace" presStyleCnt="0"/>
      <dgm:spPr/>
    </dgm:pt>
    <dgm:pt modelId="{378651A3-5EFA-4DE1-8ECE-2D26DC02264B}" type="pres">
      <dgm:prSet presAssocID="{CD8E970A-2DE3-41FE-9EFC-957169F5AC58}" presName="parTxOnly" presStyleLbl="node1" presStyleIdx="6" presStyleCnt="12">
        <dgm:presLayoutVars>
          <dgm:chMax val="0"/>
          <dgm:chPref val="0"/>
          <dgm:bulletEnabled val="1"/>
        </dgm:presLayoutVars>
      </dgm:prSet>
      <dgm:spPr/>
    </dgm:pt>
    <dgm:pt modelId="{13E75D84-EBD0-4068-9E00-4E631793DE81}" type="pres">
      <dgm:prSet presAssocID="{50B9E4CB-087E-4BD4-8655-182FE10816A7}" presName="parTxOnlySpace" presStyleCnt="0"/>
      <dgm:spPr/>
    </dgm:pt>
    <dgm:pt modelId="{CBF85DBC-6958-46B3-8486-210441D9CAB7}" type="pres">
      <dgm:prSet presAssocID="{C7AB93FB-007C-4A3D-9A37-884AFA217472}" presName="parTxOnly" presStyleLbl="node1" presStyleIdx="7" presStyleCnt="12">
        <dgm:presLayoutVars>
          <dgm:chMax val="0"/>
          <dgm:chPref val="0"/>
          <dgm:bulletEnabled val="1"/>
        </dgm:presLayoutVars>
      </dgm:prSet>
      <dgm:spPr/>
    </dgm:pt>
    <dgm:pt modelId="{869011F7-F1FC-4C96-9213-273939FC109C}" type="pres">
      <dgm:prSet presAssocID="{FE62E837-622E-45E6-B6D1-4EDA55F3D4D0}" presName="parTxOnlySpace" presStyleCnt="0"/>
      <dgm:spPr/>
    </dgm:pt>
    <dgm:pt modelId="{790B2AE0-AF78-414A-BC58-9F9DD3793BC1}" type="pres">
      <dgm:prSet presAssocID="{C5DD6DA5-EC62-490F-BF1A-7EC46AD7B10B}" presName="parTxOnly" presStyleLbl="node1" presStyleIdx="8" presStyleCnt="12">
        <dgm:presLayoutVars>
          <dgm:chMax val="0"/>
          <dgm:chPref val="0"/>
          <dgm:bulletEnabled val="1"/>
        </dgm:presLayoutVars>
      </dgm:prSet>
      <dgm:spPr/>
    </dgm:pt>
    <dgm:pt modelId="{3225EFDF-024E-40E4-8B40-BA2DB05E5975}" type="pres">
      <dgm:prSet presAssocID="{13825021-157D-4CB9-A4E9-675B06A043F5}" presName="parTxOnlySpace" presStyleCnt="0"/>
      <dgm:spPr/>
    </dgm:pt>
    <dgm:pt modelId="{7EF8B96B-DA16-464E-8B0C-F2875C186912}" type="pres">
      <dgm:prSet presAssocID="{E6809FF6-FEA0-4457-9AC4-997DE7AB8B47}" presName="parTxOnly" presStyleLbl="node1" presStyleIdx="9" presStyleCnt="12">
        <dgm:presLayoutVars>
          <dgm:chMax val="0"/>
          <dgm:chPref val="0"/>
          <dgm:bulletEnabled val="1"/>
        </dgm:presLayoutVars>
      </dgm:prSet>
      <dgm:spPr/>
    </dgm:pt>
    <dgm:pt modelId="{4EEDD525-2F87-44B7-8A34-CFC77D4764C1}" type="pres">
      <dgm:prSet presAssocID="{F0438051-73A5-4FAD-BA75-7FED4F2C2DDE}" presName="parTxOnlySpace" presStyleCnt="0"/>
      <dgm:spPr/>
    </dgm:pt>
    <dgm:pt modelId="{383AC0A2-6E1E-4D81-AC1D-9FB0CBC3A3EA}" type="pres">
      <dgm:prSet presAssocID="{8EB256DF-04F2-42CC-A9F4-594E6661BF13}" presName="parTxOnly" presStyleLbl="node1" presStyleIdx="10" presStyleCnt="12">
        <dgm:presLayoutVars>
          <dgm:chMax val="0"/>
          <dgm:chPref val="0"/>
          <dgm:bulletEnabled val="1"/>
        </dgm:presLayoutVars>
      </dgm:prSet>
      <dgm:spPr/>
    </dgm:pt>
    <dgm:pt modelId="{E0DD25B2-4BC4-4534-AB4B-E14E51F7EA99}" type="pres">
      <dgm:prSet presAssocID="{AF7BB3E1-59A1-4532-AD1A-C4B73F43D5C3}" presName="parTxOnlySpace" presStyleCnt="0"/>
      <dgm:spPr/>
    </dgm:pt>
    <dgm:pt modelId="{7C6EA6C0-116C-4575-A329-19B523129479}" type="pres">
      <dgm:prSet presAssocID="{4A0075F2-1C6B-4462-9325-F74A65AA3E8C}" presName="parTxOnly" presStyleLbl="node1" presStyleIdx="11" presStyleCnt="12">
        <dgm:presLayoutVars>
          <dgm:chMax val="0"/>
          <dgm:chPref val="0"/>
          <dgm:bulletEnabled val="1"/>
        </dgm:presLayoutVars>
      </dgm:prSet>
      <dgm:spPr/>
    </dgm:pt>
  </dgm:ptLst>
  <dgm:cxnLst>
    <dgm:cxn modelId="{9784C313-225C-4C7C-8419-9033EA7FAEBE}" srcId="{DEA4E65F-6A4F-4EB5-A74C-FADEA244AA6B}" destId="{8EB256DF-04F2-42CC-A9F4-594E6661BF13}" srcOrd="10" destOrd="0" parTransId="{47CBC85A-C057-4FF2-8782-FD8B70200BA5}" sibTransId="{AF7BB3E1-59A1-4532-AD1A-C4B73F43D5C3}"/>
    <dgm:cxn modelId="{34E4A416-0C19-4952-AFBD-1A7E2E9233D6}" type="presOf" srcId="{C56D219E-55E4-4253-ACF0-FFBEA46ED886}" destId="{3FE731B8-7460-462D-AD93-CA99F5C17993}" srcOrd="0" destOrd="0" presId="urn:microsoft.com/office/officeart/2005/8/layout/chevron1"/>
    <dgm:cxn modelId="{A34F1E1F-B21A-4A03-BDC9-65BFEE74FD8E}" type="presOf" srcId="{DEA4E65F-6A4F-4EB5-A74C-FADEA244AA6B}" destId="{4FD328E6-4E2A-45B0-9CFC-30089AF3C4DF}" srcOrd="0" destOrd="0" presId="urn:microsoft.com/office/officeart/2005/8/layout/chevron1"/>
    <dgm:cxn modelId="{4BA71936-B328-492A-BF08-509FD644BDD5}" srcId="{DEA4E65F-6A4F-4EB5-A74C-FADEA244AA6B}" destId="{E6809FF6-FEA0-4457-9AC4-997DE7AB8B47}" srcOrd="9" destOrd="0" parTransId="{A8C9EB7D-C541-428A-8BB1-8DE1F02D9D7D}" sibTransId="{F0438051-73A5-4FAD-BA75-7FED4F2C2DDE}"/>
    <dgm:cxn modelId="{7484B038-5903-422A-AC6D-71216E781146}" type="presOf" srcId="{6A2BAF1A-3266-471C-87EC-1024EB2CD399}" destId="{571B7F73-FA6F-40DA-9CDC-9E2646942D82}" srcOrd="0" destOrd="0" presId="urn:microsoft.com/office/officeart/2005/8/layout/chevron1"/>
    <dgm:cxn modelId="{BAA01E3D-2A81-4504-8C9D-B6ADC46CF1F8}" type="presOf" srcId="{C5DD6DA5-EC62-490F-BF1A-7EC46AD7B10B}" destId="{790B2AE0-AF78-414A-BC58-9F9DD3793BC1}" srcOrd="0" destOrd="0" presId="urn:microsoft.com/office/officeart/2005/8/layout/chevron1"/>
    <dgm:cxn modelId="{D1E16B60-334C-40A3-9F2B-9DA513D049B4}" srcId="{DEA4E65F-6A4F-4EB5-A74C-FADEA244AA6B}" destId="{8E47EE55-D025-438A-AAE6-75F9AF66618D}" srcOrd="4" destOrd="0" parTransId="{4EF0B2FC-576A-4A4E-8A56-EB17272369B0}" sibTransId="{277ADFB8-6234-4BB1-A67A-2E528B964EE6}"/>
    <dgm:cxn modelId="{FD5A4F48-648E-4728-B845-3CAB1983E934}" srcId="{DEA4E65F-6A4F-4EB5-A74C-FADEA244AA6B}" destId="{CD8E970A-2DE3-41FE-9EFC-957169F5AC58}" srcOrd="6" destOrd="0" parTransId="{A80D56DA-6F32-4BB5-9110-859358ADD801}" sibTransId="{50B9E4CB-087E-4BD4-8655-182FE10816A7}"/>
    <dgm:cxn modelId="{2BB1D44C-9A8D-4A33-A387-C8959EFA6909}" type="presOf" srcId="{E6809FF6-FEA0-4457-9AC4-997DE7AB8B47}" destId="{7EF8B96B-DA16-464E-8B0C-F2875C186912}" srcOrd="0" destOrd="0" presId="urn:microsoft.com/office/officeart/2005/8/layout/chevron1"/>
    <dgm:cxn modelId="{B78DDB4C-EE44-482A-A1EA-05D1BDF7AB74}" srcId="{DEA4E65F-6A4F-4EB5-A74C-FADEA244AA6B}" destId="{C7AB93FB-007C-4A3D-9A37-884AFA217472}" srcOrd="7" destOrd="0" parTransId="{D296447F-614F-4E79-AF74-8B6B0D4D1B79}" sibTransId="{FE62E837-622E-45E6-B6D1-4EDA55F3D4D0}"/>
    <dgm:cxn modelId="{C1F9A256-43C0-43A4-BC4F-4097655FBB30}" type="presOf" srcId="{DCD4FCDF-E313-460F-8DAD-347636A5583F}" destId="{654DC66B-AB6E-41D5-8258-66B713ABEAA1}" srcOrd="0" destOrd="0" presId="urn:microsoft.com/office/officeart/2005/8/layout/chevron1"/>
    <dgm:cxn modelId="{51FAAA88-84F4-4A3B-AAF1-00BC80A0BC93}" type="presOf" srcId="{CD8E970A-2DE3-41FE-9EFC-957169F5AC58}" destId="{378651A3-5EFA-4DE1-8ECE-2D26DC02264B}" srcOrd="0" destOrd="0" presId="urn:microsoft.com/office/officeart/2005/8/layout/chevron1"/>
    <dgm:cxn modelId="{E142848F-6C02-4607-B246-9807CC6E692B}" type="presOf" srcId="{10C17986-FB66-44F1-9FDA-06F32EBD1A71}" destId="{3463B6B8-78B7-4A47-8DC0-96832BECA9F3}" srcOrd="0" destOrd="0" presId="urn:microsoft.com/office/officeart/2005/8/layout/chevron1"/>
    <dgm:cxn modelId="{26568C8F-1F2F-45A5-A9DD-3301218EF3AE}" srcId="{DEA4E65F-6A4F-4EB5-A74C-FADEA244AA6B}" destId="{C5DD6DA5-EC62-490F-BF1A-7EC46AD7B10B}" srcOrd="8" destOrd="0" parTransId="{EFF6E3C4-7333-4691-B2E8-D4677AAEC692}" sibTransId="{13825021-157D-4CB9-A4E9-675B06A043F5}"/>
    <dgm:cxn modelId="{F01AF299-FA0D-44BF-B223-8C29A3D91A19}" srcId="{DEA4E65F-6A4F-4EB5-A74C-FADEA244AA6B}" destId="{4A0075F2-1C6B-4462-9325-F74A65AA3E8C}" srcOrd="11" destOrd="0" parTransId="{ACBC1C87-4D64-457B-88F2-63D0290DE775}" sibTransId="{3006C3C8-DE88-4967-9634-77D5B083C996}"/>
    <dgm:cxn modelId="{3A6C70AA-B311-43CC-80C9-60DF846F3F42}" type="presOf" srcId="{8E47EE55-D025-438A-AAE6-75F9AF66618D}" destId="{80822898-6590-4A10-B3EC-F724FA0FACFE}" srcOrd="0" destOrd="0" presId="urn:microsoft.com/office/officeart/2005/8/layout/chevron1"/>
    <dgm:cxn modelId="{D5038DAA-1A66-4E38-B66A-9F0E87818C88}" srcId="{DEA4E65F-6A4F-4EB5-A74C-FADEA244AA6B}" destId="{6A2BAF1A-3266-471C-87EC-1024EB2CD399}" srcOrd="3" destOrd="0" parTransId="{99DB6D02-C583-43A8-8E2C-17ACC5A3A80F}" sibTransId="{D58E27F2-2AD4-44A0-A375-8CF9A03F161B}"/>
    <dgm:cxn modelId="{3ED3A9AA-C135-4205-ACDD-C8A890AC07AD}" type="presOf" srcId="{8EB256DF-04F2-42CC-A9F4-594E6661BF13}" destId="{383AC0A2-6E1E-4D81-AC1D-9FB0CBC3A3EA}" srcOrd="0" destOrd="0" presId="urn:microsoft.com/office/officeart/2005/8/layout/chevron1"/>
    <dgm:cxn modelId="{74E404AC-C3DC-4A7E-B506-8CAEAD31ABFB}" type="presOf" srcId="{812EE15D-26CC-47B4-A54A-14B3175E4372}" destId="{AE43D2F4-E066-43DD-A51F-54768B31D8F7}" srcOrd="0" destOrd="0" presId="urn:microsoft.com/office/officeart/2005/8/layout/chevron1"/>
    <dgm:cxn modelId="{567128AC-5F36-4ED3-A3AA-64A288534820}" srcId="{DEA4E65F-6A4F-4EB5-A74C-FADEA244AA6B}" destId="{10C17986-FB66-44F1-9FDA-06F32EBD1A71}" srcOrd="2" destOrd="0" parTransId="{D808421F-3C65-4E06-8D48-18D079AF744A}" sibTransId="{01890D2E-2FCC-470F-A5F2-5E3D3EB6C611}"/>
    <dgm:cxn modelId="{DD90A3CA-DC8A-42F8-9523-CB00220BFEA9}" type="presOf" srcId="{C7AB93FB-007C-4A3D-9A37-884AFA217472}" destId="{CBF85DBC-6958-46B3-8486-210441D9CAB7}" srcOrd="0" destOrd="0" presId="urn:microsoft.com/office/officeart/2005/8/layout/chevron1"/>
    <dgm:cxn modelId="{CC049CE0-A6F9-4D0D-BA14-07C238F5887E}" srcId="{DEA4E65F-6A4F-4EB5-A74C-FADEA244AA6B}" destId="{C56D219E-55E4-4253-ACF0-FFBEA46ED886}" srcOrd="5" destOrd="0" parTransId="{39F8EB1D-AA99-4E52-B360-A23B3D142885}" sibTransId="{FD005A4B-AA23-4BC2-87CA-3AF94A4C7A55}"/>
    <dgm:cxn modelId="{508F73E7-5D00-453D-8F96-5746E05FDE14}" type="presOf" srcId="{4A0075F2-1C6B-4462-9325-F74A65AA3E8C}" destId="{7C6EA6C0-116C-4575-A329-19B523129479}" srcOrd="0" destOrd="0" presId="urn:microsoft.com/office/officeart/2005/8/layout/chevron1"/>
    <dgm:cxn modelId="{683C22EB-5176-4A8F-8F48-E83B15A11855}" srcId="{DEA4E65F-6A4F-4EB5-A74C-FADEA244AA6B}" destId="{812EE15D-26CC-47B4-A54A-14B3175E4372}" srcOrd="1" destOrd="0" parTransId="{640A1614-F681-40D5-AFBD-BF9D541ABA0C}" sibTransId="{CB394813-21B6-4BF9-B903-2ABBF146C78A}"/>
    <dgm:cxn modelId="{561870F2-3231-4CC4-9CA0-6C12D3957F60}" srcId="{DEA4E65F-6A4F-4EB5-A74C-FADEA244AA6B}" destId="{DCD4FCDF-E313-460F-8DAD-347636A5583F}" srcOrd="0" destOrd="0" parTransId="{78DFE2C1-B7D0-4095-A24E-F3525B08BB14}" sibTransId="{4683D5E5-987E-41ED-AFC8-423AAA111372}"/>
    <dgm:cxn modelId="{0781C039-C3BF-49EC-AADF-6C1C3CB20C2E}" type="presParOf" srcId="{4FD328E6-4E2A-45B0-9CFC-30089AF3C4DF}" destId="{654DC66B-AB6E-41D5-8258-66B713ABEAA1}" srcOrd="0" destOrd="0" presId="urn:microsoft.com/office/officeart/2005/8/layout/chevron1"/>
    <dgm:cxn modelId="{BF447893-BA20-46B1-BB14-6EB71CF34B0A}" type="presParOf" srcId="{4FD328E6-4E2A-45B0-9CFC-30089AF3C4DF}" destId="{5D9528CE-0DED-4C73-9A42-40567E0B1292}" srcOrd="1" destOrd="0" presId="urn:microsoft.com/office/officeart/2005/8/layout/chevron1"/>
    <dgm:cxn modelId="{CACD3DC0-AD2C-4B8E-A024-E3E355CB4105}" type="presParOf" srcId="{4FD328E6-4E2A-45B0-9CFC-30089AF3C4DF}" destId="{AE43D2F4-E066-43DD-A51F-54768B31D8F7}" srcOrd="2" destOrd="0" presId="urn:microsoft.com/office/officeart/2005/8/layout/chevron1"/>
    <dgm:cxn modelId="{FBE24AFD-4AD2-4F17-A14E-846C68B4FEE4}" type="presParOf" srcId="{4FD328E6-4E2A-45B0-9CFC-30089AF3C4DF}" destId="{EEA67D94-D984-4874-A4C1-33C071307E83}" srcOrd="3" destOrd="0" presId="urn:microsoft.com/office/officeart/2005/8/layout/chevron1"/>
    <dgm:cxn modelId="{3F5F4981-AA6D-4F3E-8CBD-E9A593BEFAA1}" type="presParOf" srcId="{4FD328E6-4E2A-45B0-9CFC-30089AF3C4DF}" destId="{3463B6B8-78B7-4A47-8DC0-96832BECA9F3}" srcOrd="4" destOrd="0" presId="urn:microsoft.com/office/officeart/2005/8/layout/chevron1"/>
    <dgm:cxn modelId="{0CE073EC-217A-4200-8291-D3F72060C966}" type="presParOf" srcId="{4FD328E6-4E2A-45B0-9CFC-30089AF3C4DF}" destId="{9D3C2C16-7DF7-407E-B25A-78C91273AB5A}" srcOrd="5" destOrd="0" presId="urn:microsoft.com/office/officeart/2005/8/layout/chevron1"/>
    <dgm:cxn modelId="{0A0FC8FF-AF72-4830-A365-27D0EBCACF61}" type="presParOf" srcId="{4FD328E6-4E2A-45B0-9CFC-30089AF3C4DF}" destId="{571B7F73-FA6F-40DA-9CDC-9E2646942D82}" srcOrd="6" destOrd="0" presId="urn:microsoft.com/office/officeart/2005/8/layout/chevron1"/>
    <dgm:cxn modelId="{63A39146-AB0D-498B-86AD-857050CEF88E}" type="presParOf" srcId="{4FD328E6-4E2A-45B0-9CFC-30089AF3C4DF}" destId="{A53D56E0-8117-4146-8441-DFEBE207C53F}" srcOrd="7" destOrd="0" presId="urn:microsoft.com/office/officeart/2005/8/layout/chevron1"/>
    <dgm:cxn modelId="{9891DA5E-4DCE-4948-98EB-47905AAFB3D0}" type="presParOf" srcId="{4FD328E6-4E2A-45B0-9CFC-30089AF3C4DF}" destId="{80822898-6590-4A10-B3EC-F724FA0FACFE}" srcOrd="8" destOrd="0" presId="urn:microsoft.com/office/officeart/2005/8/layout/chevron1"/>
    <dgm:cxn modelId="{3A839EA4-C343-47E4-92A9-2F964EF2D1BD}" type="presParOf" srcId="{4FD328E6-4E2A-45B0-9CFC-30089AF3C4DF}" destId="{932708C2-4DAC-4B36-B51A-95829E80068F}" srcOrd="9" destOrd="0" presId="urn:microsoft.com/office/officeart/2005/8/layout/chevron1"/>
    <dgm:cxn modelId="{0499B56E-1DF2-42C5-9793-FB60D9434455}" type="presParOf" srcId="{4FD328E6-4E2A-45B0-9CFC-30089AF3C4DF}" destId="{3FE731B8-7460-462D-AD93-CA99F5C17993}" srcOrd="10" destOrd="0" presId="urn:microsoft.com/office/officeart/2005/8/layout/chevron1"/>
    <dgm:cxn modelId="{1BE9DCE7-F2B5-49B9-9E26-DE33D1828065}" type="presParOf" srcId="{4FD328E6-4E2A-45B0-9CFC-30089AF3C4DF}" destId="{4C87C674-F80A-4D30-A607-2D47B7296E10}" srcOrd="11" destOrd="0" presId="urn:microsoft.com/office/officeart/2005/8/layout/chevron1"/>
    <dgm:cxn modelId="{B27515D7-9C11-4BCB-A9C2-6104B89EEDFD}" type="presParOf" srcId="{4FD328E6-4E2A-45B0-9CFC-30089AF3C4DF}" destId="{378651A3-5EFA-4DE1-8ECE-2D26DC02264B}" srcOrd="12" destOrd="0" presId="urn:microsoft.com/office/officeart/2005/8/layout/chevron1"/>
    <dgm:cxn modelId="{EA9FFA75-4360-41DE-AB36-9225FA95E3DC}" type="presParOf" srcId="{4FD328E6-4E2A-45B0-9CFC-30089AF3C4DF}" destId="{13E75D84-EBD0-4068-9E00-4E631793DE81}" srcOrd="13" destOrd="0" presId="urn:microsoft.com/office/officeart/2005/8/layout/chevron1"/>
    <dgm:cxn modelId="{0CB7D490-F3E8-413B-BEE3-0BD2C05913C5}" type="presParOf" srcId="{4FD328E6-4E2A-45B0-9CFC-30089AF3C4DF}" destId="{CBF85DBC-6958-46B3-8486-210441D9CAB7}" srcOrd="14" destOrd="0" presId="urn:microsoft.com/office/officeart/2005/8/layout/chevron1"/>
    <dgm:cxn modelId="{D693D1F7-E1D0-432B-A0A8-3D14ED5AAA27}" type="presParOf" srcId="{4FD328E6-4E2A-45B0-9CFC-30089AF3C4DF}" destId="{869011F7-F1FC-4C96-9213-273939FC109C}" srcOrd="15" destOrd="0" presId="urn:microsoft.com/office/officeart/2005/8/layout/chevron1"/>
    <dgm:cxn modelId="{EF591657-D01E-4CBC-88E8-B125D9C8ACC6}" type="presParOf" srcId="{4FD328E6-4E2A-45B0-9CFC-30089AF3C4DF}" destId="{790B2AE0-AF78-414A-BC58-9F9DD3793BC1}" srcOrd="16" destOrd="0" presId="urn:microsoft.com/office/officeart/2005/8/layout/chevron1"/>
    <dgm:cxn modelId="{2FEE98A8-3E9D-47E1-8F90-C122893A3B5B}" type="presParOf" srcId="{4FD328E6-4E2A-45B0-9CFC-30089AF3C4DF}" destId="{3225EFDF-024E-40E4-8B40-BA2DB05E5975}" srcOrd="17" destOrd="0" presId="urn:microsoft.com/office/officeart/2005/8/layout/chevron1"/>
    <dgm:cxn modelId="{F570058F-95A5-41E4-8CFD-3A4A3D8A0E6E}" type="presParOf" srcId="{4FD328E6-4E2A-45B0-9CFC-30089AF3C4DF}" destId="{7EF8B96B-DA16-464E-8B0C-F2875C186912}" srcOrd="18" destOrd="0" presId="urn:microsoft.com/office/officeart/2005/8/layout/chevron1"/>
    <dgm:cxn modelId="{B96E4078-B0DC-4650-AD23-A0DBD64B9C4F}" type="presParOf" srcId="{4FD328E6-4E2A-45B0-9CFC-30089AF3C4DF}" destId="{4EEDD525-2F87-44B7-8A34-CFC77D4764C1}" srcOrd="19" destOrd="0" presId="urn:microsoft.com/office/officeart/2005/8/layout/chevron1"/>
    <dgm:cxn modelId="{378D9A4F-5E2D-44A5-A7F9-1C4449165138}" type="presParOf" srcId="{4FD328E6-4E2A-45B0-9CFC-30089AF3C4DF}" destId="{383AC0A2-6E1E-4D81-AC1D-9FB0CBC3A3EA}" srcOrd="20" destOrd="0" presId="urn:microsoft.com/office/officeart/2005/8/layout/chevron1"/>
    <dgm:cxn modelId="{24CD2656-DBD5-4A95-82E2-926CE1261244}" type="presParOf" srcId="{4FD328E6-4E2A-45B0-9CFC-30089AF3C4DF}" destId="{E0DD25B2-4BC4-4534-AB4B-E14E51F7EA99}" srcOrd="21" destOrd="0" presId="urn:microsoft.com/office/officeart/2005/8/layout/chevron1"/>
    <dgm:cxn modelId="{669D0400-215F-4C53-BF8C-6E3068108CF9}" type="presParOf" srcId="{4FD328E6-4E2A-45B0-9CFC-30089AF3C4DF}" destId="{7C6EA6C0-116C-4575-A329-19B523129479}" srcOrd="22" destOrd="0" presId="urn:microsoft.com/office/officeart/2005/8/layout/chevron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DC66B-AB6E-41D5-8258-66B713ABEAA1}">
      <dsp:nvSpPr>
        <dsp:cNvPr id="0" name=""/>
        <dsp:cNvSpPr/>
      </dsp:nvSpPr>
      <dsp:spPr>
        <a:xfrm>
          <a:off x="343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a:t>
          </a:r>
        </a:p>
      </dsp:txBody>
      <dsp:txXfrm>
        <a:off x="172514" y="75393"/>
        <a:ext cx="507243" cy="338162"/>
      </dsp:txXfrm>
    </dsp:sp>
    <dsp:sp modelId="{AE43D2F4-E066-43DD-A51F-54768B31D8F7}">
      <dsp:nvSpPr>
        <dsp:cNvPr id="0" name=""/>
        <dsp:cNvSpPr/>
      </dsp:nvSpPr>
      <dsp:spPr>
        <a:xfrm>
          <a:off x="76429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2</a:t>
          </a:r>
        </a:p>
      </dsp:txBody>
      <dsp:txXfrm>
        <a:off x="933379" y="75393"/>
        <a:ext cx="507243" cy="338162"/>
      </dsp:txXfrm>
    </dsp:sp>
    <dsp:sp modelId="{3463B6B8-78B7-4A47-8DC0-96832BECA9F3}">
      <dsp:nvSpPr>
        <dsp:cNvPr id="0" name=""/>
        <dsp:cNvSpPr/>
      </dsp:nvSpPr>
      <dsp:spPr>
        <a:xfrm>
          <a:off x="152516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3</a:t>
          </a:r>
        </a:p>
      </dsp:txBody>
      <dsp:txXfrm>
        <a:off x="1694244" y="75393"/>
        <a:ext cx="507243" cy="338162"/>
      </dsp:txXfrm>
    </dsp:sp>
    <dsp:sp modelId="{571B7F73-FA6F-40DA-9CDC-9E2646942D82}">
      <dsp:nvSpPr>
        <dsp:cNvPr id="0" name=""/>
        <dsp:cNvSpPr/>
      </dsp:nvSpPr>
      <dsp:spPr>
        <a:xfrm>
          <a:off x="228602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4</a:t>
          </a:r>
        </a:p>
      </dsp:txBody>
      <dsp:txXfrm>
        <a:off x="2455109" y="75393"/>
        <a:ext cx="507243" cy="338162"/>
      </dsp:txXfrm>
    </dsp:sp>
    <dsp:sp modelId="{80822898-6590-4A10-B3EC-F724FA0FACFE}">
      <dsp:nvSpPr>
        <dsp:cNvPr id="0" name=""/>
        <dsp:cNvSpPr/>
      </dsp:nvSpPr>
      <dsp:spPr>
        <a:xfrm>
          <a:off x="304689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5</a:t>
          </a:r>
        </a:p>
      </dsp:txBody>
      <dsp:txXfrm>
        <a:off x="3215974" y="75393"/>
        <a:ext cx="507243" cy="338162"/>
      </dsp:txXfrm>
    </dsp:sp>
    <dsp:sp modelId="{3FE731B8-7460-462D-AD93-CA99F5C17993}">
      <dsp:nvSpPr>
        <dsp:cNvPr id="0" name=""/>
        <dsp:cNvSpPr/>
      </dsp:nvSpPr>
      <dsp:spPr>
        <a:xfrm>
          <a:off x="380775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6</a:t>
          </a:r>
        </a:p>
      </dsp:txBody>
      <dsp:txXfrm>
        <a:off x="3976839" y="75393"/>
        <a:ext cx="507243" cy="338162"/>
      </dsp:txXfrm>
    </dsp:sp>
    <dsp:sp modelId="{378651A3-5EFA-4DE1-8ECE-2D26DC02264B}">
      <dsp:nvSpPr>
        <dsp:cNvPr id="0" name=""/>
        <dsp:cNvSpPr/>
      </dsp:nvSpPr>
      <dsp:spPr>
        <a:xfrm>
          <a:off x="456862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7</a:t>
          </a:r>
        </a:p>
      </dsp:txBody>
      <dsp:txXfrm>
        <a:off x="4737704" y="75393"/>
        <a:ext cx="507243" cy="338162"/>
      </dsp:txXfrm>
    </dsp:sp>
    <dsp:sp modelId="{CBF85DBC-6958-46B3-8486-210441D9CAB7}">
      <dsp:nvSpPr>
        <dsp:cNvPr id="0" name=""/>
        <dsp:cNvSpPr/>
      </dsp:nvSpPr>
      <dsp:spPr>
        <a:xfrm>
          <a:off x="532948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8</a:t>
          </a:r>
        </a:p>
      </dsp:txBody>
      <dsp:txXfrm>
        <a:off x="5498569" y="75393"/>
        <a:ext cx="507243" cy="338162"/>
      </dsp:txXfrm>
    </dsp:sp>
    <dsp:sp modelId="{790B2AE0-AF78-414A-BC58-9F9DD3793BC1}">
      <dsp:nvSpPr>
        <dsp:cNvPr id="0" name=""/>
        <dsp:cNvSpPr/>
      </dsp:nvSpPr>
      <dsp:spPr>
        <a:xfrm>
          <a:off x="609035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9</a:t>
          </a:r>
        </a:p>
      </dsp:txBody>
      <dsp:txXfrm>
        <a:off x="6259434" y="75393"/>
        <a:ext cx="507243" cy="338162"/>
      </dsp:txXfrm>
    </dsp:sp>
    <dsp:sp modelId="{7EF8B96B-DA16-464E-8B0C-F2875C186912}">
      <dsp:nvSpPr>
        <dsp:cNvPr id="0" name=""/>
        <dsp:cNvSpPr/>
      </dsp:nvSpPr>
      <dsp:spPr>
        <a:xfrm>
          <a:off x="685121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10</a:t>
          </a:r>
        </a:p>
      </dsp:txBody>
      <dsp:txXfrm>
        <a:off x="7020299" y="75393"/>
        <a:ext cx="507243" cy="338162"/>
      </dsp:txXfrm>
    </dsp:sp>
    <dsp:sp modelId="{383AC0A2-6E1E-4D81-AC1D-9FB0CBC3A3EA}">
      <dsp:nvSpPr>
        <dsp:cNvPr id="0" name=""/>
        <dsp:cNvSpPr/>
      </dsp:nvSpPr>
      <dsp:spPr>
        <a:xfrm>
          <a:off x="7612083"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11</a:t>
          </a:r>
        </a:p>
      </dsp:txBody>
      <dsp:txXfrm>
        <a:off x="7781164" y="75393"/>
        <a:ext cx="507243" cy="338162"/>
      </dsp:txXfrm>
    </dsp:sp>
    <dsp:sp modelId="{7C6EA6C0-116C-4575-A329-19B523129479}">
      <dsp:nvSpPr>
        <dsp:cNvPr id="0" name=""/>
        <dsp:cNvSpPr/>
      </dsp:nvSpPr>
      <dsp:spPr>
        <a:xfrm>
          <a:off x="8372948" y="75393"/>
          <a:ext cx="845405" cy="338162"/>
        </a:xfrm>
        <a:prstGeom prst="chevron">
          <a:avLst/>
        </a:prstGeom>
        <a:solidFill>
          <a:srgbClr val="90909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12</a:t>
          </a:r>
        </a:p>
      </dsp:txBody>
      <dsp:txXfrm>
        <a:off x="8542029" y="75393"/>
        <a:ext cx="507243" cy="3381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16/02/2019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16/02/2019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https://docs.microsoft.com/pl-pl/dotnet/csharp/whats-new/csharp-version-history</a:t>
            </a:r>
            <a:br>
              <a:rPr lang="en-US" dirty="0"/>
            </a:br>
            <a:r>
              <a:rPr lang="en-US" dirty="0"/>
              <a:t>https://en.wikipedia.org/wiki/C_Sharp_(programming_language)</a:t>
            </a:r>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2199742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0.png"/><Relationship Id="rId18" Type="http://schemas.openxmlformats.org/officeDocument/2006/relationships/hyperlink" Target="http://www.capgemini.com/" TargetMode="External"/><Relationship Id="rId3" Type="http://schemas.openxmlformats.org/officeDocument/2006/relationships/hyperlink" Target="http://www.linkedin.com/company/capgemini" TargetMode="External"/><Relationship Id="rId7" Type="http://schemas.openxmlformats.org/officeDocument/2006/relationships/image" Target="../media/image8.png"/><Relationship Id="rId12" Type="http://schemas.openxmlformats.org/officeDocument/2006/relationships/hyperlink" Target="http://www.youtube.com/capgeminimedia" TargetMode="External"/><Relationship Id="rId17" Type="http://schemas.microsoft.com/office/2007/relationships/hdphoto" Target="../media/hdphoto5.wdp"/><Relationship Id="rId2" Type="http://schemas.openxmlformats.org/officeDocument/2006/relationships/slideMaster" Target="../slideMasters/slideMaster4.xml"/><Relationship Id="rId16" Type="http://schemas.openxmlformats.org/officeDocument/2006/relationships/image" Target="../media/image11.png"/><Relationship Id="rId1" Type="http://schemas.openxmlformats.org/officeDocument/2006/relationships/tags" Target="../tags/tag20.xml"/><Relationship Id="rId6" Type="http://schemas.openxmlformats.org/officeDocument/2006/relationships/hyperlink" Target="http://www.slideshare.net/capgemini" TargetMode="External"/><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hyperlink" Target="http://www.facebook.com/capgemini" TargetMode="External"/><Relationship Id="rId10"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hyperlink" Target="http://www.twitter.com/capgemini" TargetMode="External"/><Relationship Id="rId14" Type="http://schemas.microsoft.com/office/2007/relationships/hdphoto" Target="../media/hdphoto4.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3" name="Titre 2"/>
          <p:cNvSpPr>
            <a:spLocks noGrp="1"/>
          </p:cNvSpPr>
          <p:nvPr>
            <p:ph type="title"/>
          </p:nvPr>
        </p:nvSpPr>
        <p:spPr/>
        <p:txBody>
          <a:bodyPr/>
          <a:lstStyle/>
          <a:p>
            <a:r>
              <a:rPr lang="pl-PL"/>
              <a:t>Kliknij, aby edytować styl</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4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pl-PL"/>
              <a:t>Kliknij, aby edytować styl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62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612"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861450727"/>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86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89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2809545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91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564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2745471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72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80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pl-PL"/>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5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7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3"/>
            </p:cNvPr>
            <p:cNvPicPr>
              <a:picLocks noChangeAspect="1" noChangeArrowheads="1"/>
            </p:cNvPicPr>
            <p:nvPr userDrawn="1"/>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877163"/>
          </a:xfrm>
          <a:prstGeom prst="rect">
            <a:avLst/>
          </a:prstGeom>
        </p:spPr>
        <p:txBody>
          <a:bodyPr wrap="square" lIns="0" tIns="0" rIns="0" bIns="0">
            <a:spAutoFit/>
          </a:bodyPr>
          <a:lstStyle/>
          <a:p>
            <a:pPr>
              <a:spcAft>
                <a:spcPts val="600"/>
              </a:spcAft>
            </a:pPr>
            <a:r>
              <a:rPr lang="en-US" sz="1200" b="1" dirty="0">
                <a:solidFill>
                  <a:schemeClr val="accent1"/>
                </a:solidFill>
                <a:cs typeface="Arial"/>
              </a:rPr>
              <a:t>Tomasz, </a:t>
            </a:r>
            <a:r>
              <a:rPr lang="en-US" sz="1200" b="1" dirty="0" err="1">
                <a:solidFill>
                  <a:schemeClr val="accent1"/>
                </a:solidFill>
                <a:cs typeface="Arial"/>
              </a:rPr>
              <a:t>Strza</a:t>
            </a:r>
            <a:r>
              <a:rPr lang="pl-PL" sz="1200" b="1" dirty="0">
                <a:solidFill>
                  <a:schemeClr val="accent1"/>
                </a:solidFill>
                <a:cs typeface="Arial"/>
              </a:rPr>
              <a:t>ł</a:t>
            </a:r>
            <a:r>
              <a:rPr lang="en-US" sz="1200" b="1" dirty="0">
                <a:solidFill>
                  <a:schemeClr val="accent1"/>
                </a:solidFill>
                <a:cs typeface="Arial"/>
              </a:rPr>
              <a:t>ka</a:t>
            </a:r>
          </a:p>
          <a:p>
            <a:pPr>
              <a:lnSpc>
                <a:spcPts val="1200"/>
              </a:lnSpc>
            </a:pPr>
            <a:r>
              <a:rPr lang="en-US" sz="1000" dirty="0">
                <a:solidFill>
                  <a:schemeClr val="accent2"/>
                </a:solidFill>
                <a:cs typeface="Arial"/>
              </a:rPr>
              <a:t>Software developer</a:t>
            </a:r>
          </a:p>
          <a:p>
            <a:pPr>
              <a:lnSpc>
                <a:spcPts val="1200"/>
              </a:lnSpc>
            </a:pPr>
            <a:r>
              <a:rPr lang="en-US" sz="1000" dirty="0">
                <a:cs typeface="Arial"/>
              </a:rPr>
              <a:t>Capgemini </a:t>
            </a:r>
            <a:r>
              <a:rPr lang="en-US" sz="1000" dirty="0" err="1">
                <a:cs typeface="Arial"/>
              </a:rPr>
              <a:t>Polska</a:t>
            </a:r>
            <a:r>
              <a:rPr lang="en-US" sz="1000" dirty="0">
                <a:cs typeface="Arial"/>
              </a:rPr>
              <a:t> Sp. </a:t>
            </a:r>
            <a:r>
              <a:rPr lang="en-US" sz="1000" dirty="0" err="1">
                <a:cs typeface="Arial"/>
              </a:rPr>
              <a:t>Z.o.o</a:t>
            </a:r>
            <a:r>
              <a:rPr lang="en-US" sz="1000" dirty="0">
                <a:cs typeface="Arial"/>
              </a:rPr>
              <a:t>.</a:t>
            </a:r>
          </a:p>
          <a:p>
            <a:pPr>
              <a:lnSpc>
                <a:spcPts val="1200"/>
              </a:lnSpc>
            </a:pPr>
            <a:r>
              <a:rPr lang="en-US" sz="1000" dirty="0">
                <a:cs typeface="Arial"/>
              </a:rPr>
              <a:t>Ul. </a:t>
            </a:r>
            <a:r>
              <a:rPr lang="en-US" sz="1000" dirty="0" err="1">
                <a:cs typeface="Arial"/>
              </a:rPr>
              <a:t>Legnicka</a:t>
            </a:r>
            <a:r>
              <a:rPr lang="en-US" sz="1000" dirty="0">
                <a:cs typeface="Arial"/>
              </a:rPr>
              <a:t> 48H</a:t>
            </a:r>
          </a:p>
          <a:p>
            <a:pPr>
              <a:lnSpc>
                <a:spcPts val="1200"/>
              </a:lnSpc>
            </a:pPr>
            <a:r>
              <a:rPr lang="en-US" sz="1000" dirty="0">
                <a:cs typeface="Arial"/>
              </a:rPr>
              <a:t>53-110 </a:t>
            </a:r>
            <a:r>
              <a:rPr lang="en-US" sz="1000" dirty="0" err="1">
                <a:cs typeface="Arial"/>
              </a:rPr>
              <a:t>Wroc</a:t>
            </a:r>
            <a:r>
              <a:rPr lang="pl-PL" sz="1000" dirty="0">
                <a:cs typeface="Arial"/>
              </a:rPr>
              <a:t>ł</a:t>
            </a:r>
            <a:r>
              <a:rPr lang="en-US" sz="1000" dirty="0">
                <a:cs typeface="Arial"/>
              </a:rPr>
              <a:t>aw</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18"/>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solidFill>
                  <a:srgbClr val="860864"/>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2pPr>
              <a:buClr>
                <a:srgbClr val="860864"/>
              </a:buClr>
              <a:defRPr/>
            </a:lvl2pPr>
            <a:lvl3pPr>
              <a:buClr>
                <a:srgbClr val="CC2980"/>
              </a:buClr>
              <a:defRPr/>
            </a:lvl3pPr>
            <a:lvl5pPr>
              <a:buClr>
                <a:srgbClr val="88D5ED"/>
              </a:buClr>
              <a:defRPr/>
            </a:lvl5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FF7E83"/>
                </a:solidFill>
              </a:defRPr>
            </a:lvl1pPr>
          </a:lstStyle>
          <a:p>
            <a:pPr lvl="0"/>
            <a:r>
              <a:rPr lang="en-US" dirty="0"/>
              <a:t>Click to edit Master subtitle styles</a:t>
            </a:r>
          </a:p>
        </p:txBody>
      </p:sp>
    </p:spTree>
    <p:extLst>
      <p:ext uri="{BB962C8B-B14F-4D97-AF65-F5344CB8AC3E}">
        <p14:creationId xmlns:p14="http://schemas.microsoft.com/office/powerpoint/2010/main" val="134971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3">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lvl1pPr>
              <a:defRPr>
                <a:solidFill>
                  <a:srgbClr val="00C37B"/>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lvl2pPr>
              <a:buClr>
                <a:srgbClr val="00C37B"/>
              </a:buClr>
              <a:defRPr/>
            </a:lvl2pPr>
            <a:lvl3pPr>
              <a:buClr>
                <a:srgbClr val="93E416"/>
              </a:buClr>
              <a:defRPr/>
            </a:lvl3pPr>
            <a:lvl5pPr>
              <a:buClr>
                <a:srgbClr val="FF7E83"/>
              </a:buClr>
              <a:defRPr/>
            </a:lvl5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rgbClr val="C8FF16"/>
                </a:solidFill>
              </a:defRPr>
            </a:lvl1pPr>
          </a:lstStyle>
          <a:p>
            <a:pPr lvl="0"/>
            <a:r>
              <a:rPr lang="en-US" dirty="0"/>
              <a:t>Click to edit Master subtitle styles</a:t>
            </a:r>
          </a:p>
        </p:txBody>
      </p:sp>
    </p:spTree>
    <p:extLst>
      <p:ext uri="{BB962C8B-B14F-4D97-AF65-F5344CB8AC3E}">
        <p14:creationId xmlns:p14="http://schemas.microsoft.com/office/powerpoint/2010/main" val="308451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pl-PL"/>
              <a:t>Kliknij, aby edytować styl</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634"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2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lvl1pPr>
              <a:defRPr>
                <a:solidFill>
                  <a:srgbClr val="860864"/>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FF7E83"/>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311139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64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lvl1pPr>
              <a:defRPr>
                <a:solidFill>
                  <a:srgbClr val="00C37B"/>
                </a:solidFill>
              </a:defRPr>
            </a:lvl1pPr>
          </a:lstStyle>
          <a:p>
            <a:r>
              <a:rPr lang="pl-PL" dirty="0"/>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rgbClr val="C8FF16"/>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09529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16.xml"/><Relationship Id="rId7" Type="http://schemas.openxmlformats.org/officeDocument/2006/relationships/tags" Target="../tags/tag9.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vmlDrawing" Target="../drawings/vmlDrawing8.vml"/><Relationship Id="rId5"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Layout" Target="../slideLayouts/slideLayout20.xml"/><Relationship Id="rId7" Type="http://schemas.openxmlformats.org/officeDocument/2006/relationships/tags" Target="../tags/tag1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vmlDrawing" Target="../drawings/vmlDrawing13.vml"/><Relationship Id="rId5" Type="http://schemas.openxmlformats.org/officeDocument/2006/relationships/theme" Target="../theme/theme3.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15.bin"/><Relationship Id="rId5" Type="http://schemas.openxmlformats.org/officeDocument/2006/relationships/tags" Target="../tags/tag19.xml"/><Relationship Id="rId4" Type="http://schemas.openxmlformats.org/officeDocument/2006/relationships/vmlDrawing" Target="../drawings/vmlDrawing18.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30" name="think-cell Slide" r:id="rId17" imgW="270" imgH="270" progId="TCLayout.ActiveDocument.1">
                  <p:embed/>
                </p:oleObj>
              </mc:Choice>
              <mc:Fallback>
                <p:oleObj name="think-cell Slide" r:id="rId17" imgW="270" imgH="270" progId="TCLayout.ActiveDocument.1">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a:t>
            </a:r>
            <a:r>
              <a:rPr lang="pl-PL" dirty="0">
                <a:solidFill>
                  <a:schemeClr val="bg1">
                    <a:lumMod val="65000"/>
                  </a:schemeClr>
                </a:solidFill>
              </a:rPr>
              <a:t>9</a:t>
            </a:r>
            <a:r>
              <a:rPr lang="en-US" dirty="0">
                <a:solidFill>
                  <a:schemeClr val="bg1">
                    <a:lumMod val="65000"/>
                  </a:schemeClr>
                </a:solidFill>
              </a:rPr>
              <a:t>.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noProof="0" dirty="0">
                <a:solidFill>
                  <a:schemeClr val="bg1">
                    <a:lumMod val="65000"/>
                  </a:schemeClr>
                </a:solidFill>
              </a:rPr>
              <a:t>Upgrade Your .NET code!</a:t>
            </a:r>
            <a:r>
              <a:rPr lang="pl-PL" noProof="0" dirty="0">
                <a:solidFill>
                  <a:schemeClr val="bg1">
                    <a:lumMod val="65000"/>
                  </a:schemeClr>
                </a:solidFill>
              </a:rPr>
              <a:t> From C# 7.0 to C# 8.0 walkthrough</a:t>
            </a:r>
            <a:r>
              <a:rPr lang="en-US" noProof="0" dirty="0">
                <a:solidFill>
                  <a:schemeClr val="bg1">
                    <a:lumMod val="65000"/>
                  </a:schemeClr>
                </a:solidFill>
              </a:rPr>
              <a:t> | Tomasz Strzałka | 10.03.2019</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83" r:id="rId3"/>
    <p:sldLayoutId id="2147483884" r:id="rId4"/>
    <p:sldLayoutId id="2147483831" r:id="rId5"/>
    <p:sldLayoutId id="2147483833" r:id="rId6"/>
    <p:sldLayoutId id="2147483837" r:id="rId7"/>
    <p:sldLayoutId id="2147483881" r:id="rId8"/>
    <p:sldLayoutId id="2147483882" r:id="rId9"/>
    <p:sldLayoutId id="2147483821" r:id="rId10"/>
    <p:sldLayoutId id="2147483877" r:id="rId11"/>
    <p:sldLayoutId id="2147483834" r:id="rId12"/>
    <p:sldLayoutId id="2147483880" r:id="rId1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848" name="think-cell Slide" r:id="rId8" imgW="270" imgH="270" progId="TCLayout.ActiveDocument.1">
                  <p:embed/>
                </p:oleObj>
              </mc:Choice>
              <mc:Fallback>
                <p:oleObj name="think-cell Slide" r:id="rId8" imgW="270" imgH="270" progId="TCLayout.ActiveDocument.1">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a:t>
            </a:r>
            <a:r>
              <a:rPr lang="pl-PL" dirty="0">
                <a:solidFill>
                  <a:schemeClr val="bg1">
                    <a:lumMod val="65000"/>
                  </a:schemeClr>
                </a:solidFill>
              </a:rPr>
              <a:t>9</a:t>
            </a:r>
            <a:r>
              <a:rPr lang="en-US" dirty="0">
                <a:solidFill>
                  <a:schemeClr val="bg1">
                    <a:lumMod val="65000"/>
                  </a:schemeClr>
                </a:solidFill>
              </a:rPr>
              <a:t>.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9"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705"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824"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1.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pl-PL" dirty="0"/>
              <a:t>Wrocław</a:t>
            </a:r>
            <a:r>
              <a:rPr lang="en-US" dirty="0"/>
              <a:t>, 10.03.2019, </a:t>
            </a:r>
            <a:r>
              <a:rPr lang="pl-PL" dirty="0"/>
              <a:t>Tomasz Strzałka</a:t>
            </a:r>
            <a:endParaRPr lang="en-US" dirty="0"/>
          </a:p>
        </p:txBody>
      </p:sp>
      <p:sp>
        <p:nvSpPr>
          <p:cNvPr id="2" name="Title 1"/>
          <p:cNvSpPr>
            <a:spLocks noGrp="1"/>
          </p:cNvSpPr>
          <p:nvPr>
            <p:ph type="title"/>
          </p:nvPr>
        </p:nvSpPr>
        <p:spPr/>
        <p:txBody>
          <a:bodyPr/>
          <a:lstStyle/>
          <a:p>
            <a:r>
              <a:rPr lang="en-US" dirty="0"/>
              <a:t>Upgrade your .NET code</a:t>
            </a:r>
            <a:r>
              <a:rPr lang="pl-PL" dirty="0"/>
              <a:t>!</a:t>
            </a:r>
            <a:br>
              <a:rPr lang="pl-PL" dirty="0"/>
            </a:br>
            <a:r>
              <a:rPr lang="pl-PL" sz="2000" dirty="0"/>
              <a:t>From C# 7.0 to C# 8.0 walkthrough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61">
            <a:extLst>
              <a:ext uri="{FF2B5EF4-FFF2-40B4-BE49-F238E27FC236}">
                <a16:creationId xmlns:a16="http://schemas.microsoft.com/office/drawing/2014/main" id="{7E1DB1B3-6FDA-4208-8CC6-7B1F957EA7A7}"/>
              </a:ext>
            </a:extLst>
          </p:cNvPr>
          <p:cNvSpPr/>
          <p:nvPr/>
        </p:nvSpPr>
        <p:spPr>
          <a:xfrm>
            <a:off x="6816080" y="3212976"/>
            <a:ext cx="4952937" cy="23042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ytuł 3">
            <a:extLst>
              <a:ext uri="{FF2B5EF4-FFF2-40B4-BE49-F238E27FC236}">
                <a16:creationId xmlns:a16="http://schemas.microsoft.com/office/drawing/2014/main" id="{686B1A0C-9322-4D76-BB83-7A8A8ECFCCB1}"/>
              </a:ext>
            </a:extLst>
          </p:cNvPr>
          <p:cNvSpPr>
            <a:spLocks noGrp="1"/>
          </p:cNvSpPr>
          <p:nvPr>
            <p:ph type="title"/>
          </p:nvPr>
        </p:nvSpPr>
        <p:spPr/>
        <p:txBody>
          <a:bodyPr/>
          <a:lstStyle/>
          <a:p>
            <a:r>
              <a:rPr lang="en-US" dirty="0"/>
              <a:t>Example</a:t>
            </a:r>
          </a:p>
        </p:txBody>
      </p:sp>
      <p:sp>
        <p:nvSpPr>
          <p:cNvPr id="6" name="Symbol zastępczy tekstu 5">
            <a:extLst>
              <a:ext uri="{FF2B5EF4-FFF2-40B4-BE49-F238E27FC236}">
                <a16:creationId xmlns:a16="http://schemas.microsoft.com/office/drawing/2014/main" id="{D0017915-E3ED-44DF-BD6C-6E81E9AEF129}"/>
              </a:ext>
            </a:extLst>
          </p:cNvPr>
          <p:cNvSpPr>
            <a:spLocks noGrp="1"/>
          </p:cNvSpPr>
          <p:nvPr>
            <p:ph type="body" sz="quarter" idx="11"/>
          </p:nvPr>
        </p:nvSpPr>
        <p:spPr/>
        <p:txBody>
          <a:bodyPr/>
          <a:lstStyle/>
          <a:p>
            <a:r>
              <a:rPr lang="en-US" dirty="0"/>
              <a:t>C# 7.0 Hello Word</a:t>
            </a:r>
          </a:p>
        </p:txBody>
      </p:sp>
      <p:sp>
        <p:nvSpPr>
          <p:cNvPr id="7" name="Symbol zastępczy tekstu 6">
            <a:extLst>
              <a:ext uri="{FF2B5EF4-FFF2-40B4-BE49-F238E27FC236}">
                <a16:creationId xmlns:a16="http://schemas.microsoft.com/office/drawing/2014/main" id="{89BB6366-E520-4FED-B09F-14DE42F6FFBC}"/>
              </a:ext>
            </a:extLst>
          </p:cNvPr>
          <p:cNvSpPr>
            <a:spLocks noGrp="1"/>
          </p:cNvSpPr>
          <p:nvPr>
            <p:ph type="body" sz="quarter" idx="12"/>
          </p:nvPr>
        </p:nvSpPr>
        <p:spPr/>
        <p:txBody>
          <a:bodyPr/>
          <a:lstStyle/>
          <a:p>
            <a:r>
              <a:rPr lang="en-US" dirty="0"/>
              <a:t>3</a:t>
            </a:r>
          </a:p>
        </p:txBody>
      </p:sp>
      <p:sp>
        <p:nvSpPr>
          <p:cNvPr id="8" name="Rectangle 61">
            <a:extLst>
              <a:ext uri="{FF2B5EF4-FFF2-40B4-BE49-F238E27FC236}">
                <a16:creationId xmlns:a16="http://schemas.microsoft.com/office/drawing/2014/main" id="{1B2D0436-71E5-4FF4-9444-5B9605D3B802}"/>
              </a:ext>
            </a:extLst>
          </p:cNvPr>
          <p:cNvSpPr/>
          <p:nvPr/>
        </p:nvSpPr>
        <p:spPr>
          <a:xfrm>
            <a:off x="422983" y="1988840"/>
            <a:ext cx="11504363" cy="8640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20">
            <a:extLst>
              <a:ext uri="{FF2B5EF4-FFF2-40B4-BE49-F238E27FC236}">
                <a16:creationId xmlns:a16="http://schemas.microsoft.com/office/drawing/2014/main" id="{AF0E1DA8-453E-4A22-A83E-C28DD7753D35}"/>
              </a:ext>
            </a:extLst>
          </p:cNvPr>
          <p:cNvSpPr>
            <a:spLocks/>
          </p:cNvSpPr>
          <p:nvPr/>
        </p:nvSpPr>
        <p:spPr bwMode="auto">
          <a:xfrm>
            <a:off x="47328" y="1774148"/>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pic>
        <p:nvPicPr>
          <p:cNvPr id="14" name="Obraz 13">
            <a:extLst>
              <a:ext uri="{FF2B5EF4-FFF2-40B4-BE49-F238E27FC236}">
                <a16:creationId xmlns:a16="http://schemas.microsoft.com/office/drawing/2014/main" id="{1C787B6D-BFD0-4B69-9FCA-1B67C2373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900" y="2107599"/>
            <a:ext cx="9896117" cy="6414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3" name="Group 592">
            <a:extLst>
              <a:ext uri="{FF2B5EF4-FFF2-40B4-BE49-F238E27FC236}">
                <a16:creationId xmlns:a16="http://schemas.microsoft.com/office/drawing/2014/main" id="{516645C2-AB3B-4410-BE42-B5FCEC2BECA2}"/>
              </a:ext>
            </a:extLst>
          </p:cNvPr>
          <p:cNvGrpSpPr>
            <a:grpSpLocks noChangeAspect="1"/>
          </p:cNvGrpSpPr>
          <p:nvPr/>
        </p:nvGrpSpPr>
        <p:grpSpPr>
          <a:xfrm>
            <a:off x="323949" y="2144858"/>
            <a:ext cx="777520" cy="604156"/>
            <a:chOff x="7737475" y="4821240"/>
            <a:chExt cx="469900" cy="365126"/>
          </a:xfrm>
        </p:grpSpPr>
        <p:sp>
          <p:nvSpPr>
            <p:cNvPr id="16" name="Freeform 165">
              <a:extLst>
                <a:ext uri="{FF2B5EF4-FFF2-40B4-BE49-F238E27FC236}">
                  <a16:creationId xmlns:a16="http://schemas.microsoft.com/office/drawing/2014/main" id="{01CD4B74-C0FA-42A0-A17C-A7ACF7B6013F}"/>
                </a:ext>
              </a:extLst>
            </p:cNvPr>
            <p:cNvSpPr>
              <a:spLocks noEditPoints="1"/>
            </p:cNvSpPr>
            <p:nvPr/>
          </p:nvSpPr>
          <p:spPr bwMode="auto">
            <a:xfrm>
              <a:off x="8016875" y="5030791"/>
              <a:ext cx="150812" cy="155575"/>
            </a:xfrm>
            <a:custGeom>
              <a:avLst/>
              <a:gdLst>
                <a:gd name="T0" fmla="*/ 74 w 79"/>
                <a:gd name="T1" fmla="*/ 45 h 80"/>
                <a:gd name="T2" fmla="*/ 72 w 79"/>
                <a:gd name="T3" fmla="*/ 37 h 80"/>
                <a:gd name="T4" fmla="*/ 77 w 79"/>
                <a:gd name="T5" fmla="*/ 33 h 80"/>
                <a:gd name="T6" fmla="*/ 75 w 79"/>
                <a:gd name="T7" fmla="*/ 20 h 80"/>
                <a:gd name="T8" fmla="*/ 68 w 79"/>
                <a:gd name="T9" fmla="*/ 19 h 80"/>
                <a:gd name="T10" fmla="*/ 60 w 79"/>
                <a:gd name="T11" fmla="*/ 15 h 80"/>
                <a:gd name="T12" fmla="*/ 61 w 79"/>
                <a:gd name="T13" fmla="*/ 9 h 80"/>
                <a:gd name="T14" fmla="*/ 50 w 79"/>
                <a:gd name="T15" fmla="*/ 1 h 80"/>
                <a:gd name="T16" fmla="*/ 45 w 79"/>
                <a:gd name="T17" fmla="*/ 5 h 80"/>
                <a:gd name="T18" fmla="*/ 37 w 79"/>
                <a:gd name="T19" fmla="*/ 8 h 80"/>
                <a:gd name="T20" fmla="*/ 32 w 79"/>
                <a:gd name="T21" fmla="*/ 3 h 80"/>
                <a:gd name="T22" fmla="*/ 19 w 79"/>
                <a:gd name="T23" fmla="*/ 5 h 80"/>
                <a:gd name="T24" fmla="*/ 19 w 79"/>
                <a:gd name="T25" fmla="*/ 12 h 80"/>
                <a:gd name="T26" fmla="*/ 14 w 79"/>
                <a:gd name="T27" fmla="*/ 19 h 80"/>
                <a:gd name="T28" fmla="*/ 8 w 79"/>
                <a:gd name="T29" fmla="*/ 19 h 80"/>
                <a:gd name="T30" fmla="*/ 0 w 79"/>
                <a:gd name="T31" fmla="*/ 30 h 80"/>
                <a:gd name="T32" fmla="*/ 5 w 79"/>
                <a:gd name="T33" fmla="*/ 35 h 80"/>
                <a:gd name="T34" fmla="*/ 7 w 79"/>
                <a:gd name="T35" fmla="*/ 43 h 80"/>
                <a:gd name="T36" fmla="*/ 2 w 79"/>
                <a:gd name="T37" fmla="*/ 48 h 80"/>
                <a:gd name="T38" fmla="*/ 4 w 79"/>
                <a:gd name="T39" fmla="*/ 61 h 80"/>
                <a:gd name="T40" fmla="*/ 12 w 79"/>
                <a:gd name="T41" fmla="*/ 61 h 80"/>
                <a:gd name="T42" fmla="*/ 19 w 79"/>
                <a:gd name="T43" fmla="*/ 65 h 80"/>
                <a:gd name="T44" fmla="*/ 18 w 79"/>
                <a:gd name="T45" fmla="*/ 72 h 80"/>
                <a:gd name="T46" fmla="*/ 29 w 79"/>
                <a:gd name="T47" fmla="*/ 79 h 80"/>
                <a:gd name="T48" fmla="*/ 35 w 79"/>
                <a:gd name="T49" fmla="*/ 75 h 80"/>
                <a:gd name="T50" fmla="*/ 42 w 79"/>
                <a:gd name="T51" fmla="*/ 73 h 80"/>
                <a:gd name="T52" fmla="*/ 47 w 79"/>
                <a:gd name="T53" fmla="*/ 77 h 80"/>
                <a:gd name="T54" fmla="*/ 60 w 79"/>
                <a:gd name="T55" fmla="*/ 75 h 80"/>
                <a:gd name="T56" fmla="*/ 60 w 79"/>
                <a:gd name="T57" fmla="*/ 68 h 80"/>
                <a:gd name="T58" fmla="*/ 65 w 79"/>
                <a:gd name="T59" fmla="*/ 61 h 80"/>
                <a:gd name="T60" fmla="*/ 71 w 79"/>
                <a:gd name="T61" fmla="*/ 61 h 80"/>
                <a:gd name="T62" fmla="*/ 79 w 79"/>
                <a:gd name="T63" fmla="*/ 51 h 80"/>
                <a:gd name="T64" fmla="*/ 61 w 79"/>
                <a:gd name="T65" fmla="*/ 49 h 80"/>
                <a:gd name="T66" fmla="*/ 18 w 79"/>
                <a:gd name="T67" fmla="*/ 32 h 80"/>
                <a:gd name="T68" fmla="*/ 61 w 79"/>
                <a:gd name="T69"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80">
                  <a:moveTo>
                    <a:pt x="77" y="46"/>
                  </a:moveTo>
                  <a:cubicBezTo>
                    <a:pt x="74" y="45"/>
                    <a:pt x="74" y="45"/>
                    <a:pt x="74" y="45"/>
                  </a:cubicBezTo>
                  <a:cubicBezTo>
                    <a:pt x="73" y="45"/>
                    <a:pt x="72" y="43"/>
                    <a:pt x="72" y="42"/>
                  </a:cubicBezTo>
                  <a:cubicBezTo>
                    <a:pt x="72" y="40"/>
                    <a:pt x="72" y="39"/>
                    <a:pt x="72" y="37"/>
                  </a:cubicBezTo>
                  <a:cubicBezTo>
                    <a:pt x="72" y="36"/>
                    <a:pt x="73" y="34"/>
                    <a:pt x="74" y="34"/>
                  </a:cubicBezTo>
                  <a:cubicBezTo>
                    <a:pt x="77" y="33"/>
                    <a:pt x="77" y="33"/>
                    <a:pt x="77" y="33"/>
                  </a:cubicBezTo>
                  <a:cubicBezTo>
                    <a:pt x="78" y="32"/>
                    <a:pt x="79" y="30"/>
                    <a:pt x="78" y="29"/>
                  </a:cubicBezTo>
                  <a:cubicBezTo>
                    <a:pt x="75" y="20"/>
                    <a:pt x="75" y="20"/>
                    <a:pt x="75" y="20"/>
                  </a:cubicBezTo>
                  <a:cubicBezTo>
                    <a:pt x="74" y="18"/>
                    <a:pt x="72" y="17"/>
                    <a:pt x="70" y="18"/>
                  </a:cubicBezTo>
                  <a:cubicBezTo>
                    <a:pt x="68" y="19"/>
                    <a:pt x="68" y="19"/>
                    <a:pt x="68" y="19"/>
                  </a:cubicBezTo>
                  <a:cubicBezTo>
                    <a:pt x="66" y="20"/>
                    <a:pt x="65" y="19"/>
                    <a:pt x="64" y="18"/>
                  </a:cubicBezTo>
                  <a:cubicBezTo>
                    <a:pt x="63" y="17"/>
                    <a:pt x="62" y="16"/>
                    <a:pt x="60" y="15"/>
                  </a:cubicBezTo>
                  <a:cubicBezTo>
                    <a:pt x="59" y="14"/>
                    <a:pt x="59" y="13"/>
                    <a:pt x="60" y="11"/>
                  </a:cubicBezTo>
                  <a:cubicBezTo>
                    <a:pt x="61" y="9"/>
                    <a:pt x="61" y="9"/>
                    <a:pt x="61" y="9"/>
                  </a:cubicBezTo>
                  <a:cubicBezTo>
                    <a:pt x="61" y="7"/>
                    <a:pt x="60" y="5"/>
                    <a:pt x="59" y="4"/>
                  </a:cubicBezTo>
                  <a:cubicBezTo>
                    <a:pt x="50" y="1"/>
                    <a:pt x="50" y="1"/>
                    <a:pt x="50" y="1"/>
                  </a:cubicBezTo>
                  <a:cubicBezTo>
                    <a:pt x="48" y="0"/>
                    <a:pt x="46" y="1"/>
                    <a:pt x="46" y="3"/>
                  </a:cubicBezTo>
                  <a:cubicBezTo>
                    <a:pt x="45" y="5"/>
                    <a:pt x="45" y="5"/>
                    <a:pt x="45" y="5"/>
                  </a:cubicBezTo>
                  <a:cubicBezTo>
                    <a:pt x="44" y="7"/>
                    <a:pt x="43" y="8"/>
                    <a:pt x="41" y="8"/>
                  </a:cubicBezTo>
                  <a:cubicBezTo>
                    <a:pt x="40" y="7"/>
                    <a:pt x="38" y="7"/>
                    <a:pt x="37" y="8"/>
                  </a:cubicBezTo>
                  <a:cubicBezTo>
                    <a:pt x="35" y="8"/>
                    <a:pt x="34" y="7"/>
                    <a:pt x="33" y="6"/>
                  </a:cubicBezTo>
                  <a:cubicBezTo>
                    <a:pt x="32" y="3"/>
                    <a:pt x="32" y="3"/>
                    <a:pt x="32" y="3"/>
                  </a:cubicBezTo>
                  <a:cubicBezTo>
                    <a:pt x="31" y="1"/>
                    <a:pt x="30" y="1"/>
                    <a:pt x="28" y="1"/>
                  </a:cubicBezTo>
                  <a:cubicBezTo>
                    <a:pt x="19" y="5"/>
                    <a:pt x="19" y="5"/>
                    <a:pt x="19" y="5"/>
                  </a:cubicBezTo>
                  <a:cubicBezTo>
                    <a:pt x="17" y="6"/>
                    <a:pt x="17" y="8"/>
                    <a:pt x="17" y="9"/>
                  </a:cubicBezTo>
                  <a:cubicBezTo>
                    <a:pt x="19" y="12"/>
                    <a:pt x="19" y="12"/>
                    <a:pt x="19" y="12"/>
                  </a:cubicBezTo>
                  <a:cubicBezTo>
                    <a:pt x="19" y="13"/>
                    <a:pt x="19" y="15"/>
                    <a:pt x="18" y="16"/>
                  </a:cubicBezTo>
                  <a:cubicBezTo>
                    <a:pt x="17" y="17"/>
                    <a:pt x="16" y="18"/>
                    <a:pt x="14" y="19"/>
                  </a:cubicBezTo>
                  <a:cubicBezTo>
                    <a:pt x="14" y="20"/>
                    <a:pt x="12" y="21"/>
                    <a:pt x="11" y="20"/>
                  </a:cubicBezTo>
                  <a:cubicBezTo>
                    <a:pt x="8" y="19"/>
                    <a:pt x="8" y="19"/>
                    <a:pt x="8" y="19"/>
                  </a:cubicBezTo>
                  <a:cubicBezTo>
                    <a:pt x="6" y="18"/>
                    <a:pt x="4" y="19"/>
                    <a:pt x="4" y="21"/>
                  </a:cubicBezTo>
                  <a:cubicBezTo>
                    <a:pt x="0" y="30"/>
                    <a:pt x="0" y="30"/>
                    <a:pt x="0" y="30"/>
                  </a:cubicBezTo>
                  <a:cubicBezTo>
                    <a:pt x="0" y="31"/>
                    <a:pt x="0" y="33"/>
                    <a:pt x="2" y="34"/>
                  </a:cubicBezTo>
                  <a:cubicBezTo>
                    <a:pt x="5" y="35"/>
                    <a:pt x="5" y="35"/>
                    <a:pt x="5" y="35"/>
                  </a:cubicBezTo>
                  <a:cubicBezTo>
                    <a:pt x="6" y="36"/>
                    <a:pt x="7" y="37"/>
                    <a:pt x="7" y="38"/>
                  </a:cubicBezTo>
                  <a:cubicBezTo>
                    <a:pt x="7" y="40"/>
                    <a:pt x="7" y="42"/>
                    <a:pt x="7" y="43"/>
                  </a:cubicBezTo>
                  <a:cubicBezTo>
                    <a:pt x="7" y="44"/>
                    <a:pt x="6" y="46"/>
                    <a:pt x="5" y="46"/>
                  </a:cubicBezTo>
                  <a:cubicBezTo>
                    <a:pt x="2" y="48"/>
                    <a:pt x="2" y="48"/>
                    <a:pt x="2" y="48"/>
                  </a:cubicBezTo>
                  <a:cubicBezTo>
                    <a:pt x="1" y="48"/>
                    <a:pt x="0" y="50"/>
                    <a:pt x="1" y="52"/>
                  </a:cubicBezTo>
                  <a:cubicBezTo>
                    <a:pt x="4" y="61"/>
                    <a:pt x="4" y="61"/>
                    <a:pt x="4" y="61"/>
                  </a:cubicBezTo>
                  <a:cubicBezTo>
                    <a:pt x="5" y="62"/>
                    <a:pt x="7" y="63"/>
                    <a:pt x="9" y="62"/>
                  </a:cubicBezTo>
                  <a:cubicBezTo>
                    <a:pt x="12" y="61"/>
                    <a:pt x="12" y="61"/>
                    <a:pt x="12" y="61"/>
                  </a:cubicBezTo>
                  <a:cubicBezTo>
                    <a:pt x="13" y="60"/>
                    <a:pt x="14" y="61"/>
                    <a:pt x="15" y="62"/>
                  </a:cubicBezTo>
                  <a:cubicBezTo>
                    <a:pt x="16" y="63"/>
                    <a:pt x="17" y="64"/>
                    <a:pt x="19" y="65"/>
                  </a:cubicBezTo>
                  <a:cubicBezTo>
                    <a:pt x="20" y="66"/>
                    <a:pt x="20" y="68"/>
                    <a:pt x="20" y="69"/>
                  </a:cubicBezTo>
                  <a:cubicBezTo>
                    <a:pt x="18" y="72"/>
                    <a:pt x="18" y="72"/>
                    <a:pt x="18" y="72"/>
                  </a:cubicBezTo>
                  <a:cubicBezTo>
                    <a:pt x="18" y="73"/>
                    <a:pt x="19" y="75"/>
                    <a:pt x="20" y="76"/>
                  </a:cubicBezTo>
                  <a:cubicBezTo>
                    <a:pt x="29" y="79"/>
                    <a:pt x="29" y="79"/>
                    <a:pt x="29" y="79"/>
                  </a:cubicBezTo>
                  <a:cubicBezTo>
                    <a:pt x="31" y="80"/>
                    <a:pt x="33" y="79"/>
                    <a:pt x="33" y="78"/>
                  </a:cubicBezTo>
                  <a:cubicBezTo>
                    <a:pt x="35" y="75"/>
                    <a:pt x="35" y="75"/>
                    <a:pt x="35" y="75"/>
                  </a:cubicBezTo>
                  <a:cubicBezTo>
                    <a:pt x="35" y="73"/>
                    <a:pt x="36" y="73"/>
                    <a:pt x="38" y="73"/>
                  </a:cubicBezTo>
                  <a:cubicBezTo>
                    <a:pt x="39" y="73"/>
                    <a:pt x="41" y="73"/>
                    <a:pt x="42" y="73"/>
                  </a:cubicBezTo>
                  <a:cubicBezTo>
                    <a:pt x="44" y="73"/>
                    <a:pt x="45" y="73"/>
                    <a:pt x="46" y="75"/>
                  </a:cubicBezTo>
                  <a:cubicBezTo>
                    <a:pt x="47" y="77"/>
                    <a:pt x="47" y="77"/>
                    <a:pt x="47" y="77"/>
                  </a:cubicBezTo>
                  <a:cubicBezTo>
                    <a:pt x="48" y="79"/>
                    <a:pt x="50" y="80"/>
                    <a:pt x="51" y="79"/>
                  </a:cubicBezTo>
                  <a:cubicBezTo>
                    <a:pt x="60" y="75"/>
                    <a:pt x="60" y="75"/>
                    <a:pt x="60" y="75"/>
                  </a:cubicBezTo>
                  <a:cubicBezTo>
                    <a:pt x="62" y="74"/>
                    <a:pt x="62" y="73"/>
                    <a:pt x="62" y="71"/>
                  </a:cubicBezTo>
                  <a:cubicBezTo>
                    <a:pt x="60" y="68"/>
                    <a:pt x="60" y="68"/>
                    <a:pt x="60" y="68"/>
                  </a:cubicBezTo>
                  <a:cubicBezTo>
                    <a:pt x="60" y="67"/>
                    <a:pt x="60" y="65"/>
                    <a:pt x="61" y="64"/>
                  </a:cubicBezTo>
                  <a:cubicBezTo>
                    <a:pt x="62" y="63"/>
                    <a:pt x="64" y="62"/>
                    <a:pt x="65" y="61"/>
                  </a:cubicBezTo>
                  <a:cubicBezTo>
                    <a:pt x="65" y="60"/>
                    <a:pt x="67" y="60"/>
                    <a:pt x="68" y="60"/>
                  </a:cubicBezTo>
                  <a:cubicBezTo>
                    <a:pt x="71" y="61"/>
                    <a:pt x="71" y="61"/>
                    <a:pt x="71" y="61"/>
                  </a:cubicBezTo>
                  <a:cubicBezTo>
                    <a:pt x="73" y="62"/>
                    <a:pt x="75" y="61"/>
                    <a:pt x="75" y="59"/>
                  </a:cubicBezTo>
                  <a:cubicBezTo>
                    <a:pt x="79" y="51"/>
                    <a:pt x="79" y="51"/>
                    <a:pt x="79" y="51"/>
                  </a:cubicBezTo>
                  <a:cubicBezTo>
                    <a:pt x="79" y="49"/>
                    <a:pt x="79" y="47"/>
                    <a:pt x="77" y="46"/>
                  </a:cubicBezTo>
                  <a:close/>
                  <a:moveTo>
                    <a:pt x="61" y="49"/>
                  </a:moveTo>
                  <a:cubicBezTo>
                    <a:pt x="56" y="60"/>
                    <a:pt x="43" y="66"/>
                    <a:pt x="31" y="61"/>
                  </a:cubicBezTo>
                  <a:cubicBezTo>
                    <a:pt x="19" y="57"/>
                    <a:pt x="14" y="43"/>
                    <a:pt x="18" y="32"/>
                  </a:cubicBezTo>
                  <a:cubicBezTo>
                    <a:pt x="23" y="20"/>
                    <a:pt x="36" y="14"/>
                    <a:pt x="48" y="19"/>
                  </a:cubicBezTo>
                  <a:cubicBezTo>
                    <a:pt x="60" y="23"/>
                    <a:pt x="65" y="37"/>
                    <a:pt x="61" y="49"/>
                  </a:cubicBezTo>
                  <a:close/>
                </a:path>
              </a:pathLst>
            </a:custGeom>
            <a:solidFill>
              <a:srgbClr val="CC29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66">
              <a:extLst>
                <a:ext uri="{FF2B5EF4-FFF2-40B4-BE49-F238E27FC236}">
                  <a16:creationId xmlns:a16="http://schemas.microsoft.com/office/drawing/2014/main" id="{88646C8B-CE66-447C-B009-86857790500A}"/>
                </a:ext>
              </a:extLst>
            </p:cNvPr>
            <p:cNvSpPr>
              <a:spLocks/>
            </p:cNvSpPr>
            <p:nvPr/>
          </p:nvSpPr>
          <p:spPr bwMode="auto">
            <a:xfrm>
              <a:off x="8070850" y="5086353"/>
              <a:ext cx="44450" cy="44450"/>
            </a:xfrm>
            <a:custGeom>
              <a:avLst/>
              <a:gdLst>
                <a:gd name="T0" fmla="*/ 21 w 23"/>
                <a:gd name="T1" fmla="*/ 15 h 23"/>
                <a:gd name="T2" fmla="*/ 8 w 23"/>
                <a:gd name="T3" fmla="*/ 21 h 23"/>
                <a:gd name="T4" fmla="*/ 2 w 23"/>
                <a:gd name="T5" fmla="*/ 7 h 23"/>
                <a:gd name="T6" fmla="*/ 15 w 23"/>
                <a:gd name="T7" fmla="*/ 2 h 23"/>
                <a:gd name="T8" fmla="*/ 21 w 23"/>
                <a:gd name="T9" fmla="*/ 15 h 23"/>
              </a:gdLst>
              <a:ahLst/>
              <a:cxnLst>
                <a:cxn ang="0">
                  <a:pos x="T0" y="T1"/>
                </a:cxn>
                <a:cxn ang="0">
                  <a:pos x="T2" y="T3"/>
                </a:cxn>
                <a:cxn ang="0">
                  <a:pos x="T4" y="T5"/>
                </a:cxn>
                <a:cxn ang="0">
                  <a:pos x="T6" y="T7"/>
                </a:cxn>
                <a:cxn ang="0">
                  <a:pos x="T8" y="T9"/>
                </a:cxn>
              </a:cxnLst>
              <a:rect l="0" t="0" r="r" b="b"/>
              <a:pathLst>
                <a:path w="23" h="23">
                  <a:moveTo>
                    <a:pt x="21" y="15"/>
                  </a:moveTo>
                  <a:cubicBezTo>
                    <a:pt x="19" y="20"/>
                    <a:pt x="13" y="23"/>
                    <a:pt x="8" y="21"/>
                  </a:cubicBezTo>
                  <a:cubicBezTo>
                    <a:pt x="3" y="18"/>
                    <a:pt x="0" y="13"/>
                    <a:pt x="2" y="7"/>
                  </a:cubicBezTo>
                  <a:cubicBezTo>
                    <a:pt x="4" y="2"/>
                    <a:pt x="10" y="0"/>
                    <a:pt x="15" y="2"/>
                  </a:cubicBezTo>
                  <a:cubicBezTo>
                    <a:pt x="20" y="4"/>
                    <a:pt x="23" y="10"/>
                    <a:pt x="21" y="15"/>
                  </a:cubicBezTo>
                  <a:close/>
                </a:path>
              </a:pathLst>
            </a:custGeom>
            <a:solidFill>
              <a:srgbClr val="CC29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67">
              <a:extLst>
                <a:ext uri="{FF2B5EF4-FFF2-40B4-BE49-F238E27FC236}">
                  <a16:creationId xmlns:a16="http://schemas.microsoft.com/office/drawing/2014/main" id="{DA97F114-D01F-47B6-A978-E15625107EEA}"/>
                </a:ext>
              </a:extLst>
            </p:cNvPr>
            <p:cNvSpPr>
              <a:spLocks noEditPoints="1"/>
            </p:cNvSpPr>
            <p:nvPr/>
          </p:nvSpPr>
          <p:spPr bwMode="auto">
            <a:xfrm>
              <a:off x="8010525" y="4821240"/>
              <a:ext cx="196850" cy="198438"/>
            </a:xfrm>
            <a:custGeom>
              <a:avLst/>
              <a:gdLst>
                <a:gd name="T0" fmla="*/ 95 w 102"/>
                <a:gd name="T1" fmla="*/ 58 h 102"/>
                <a:gd name="T2" fmla="*/ 93 w 102"/>
                <a:gd name="T3" fmla="*/ 47 h 102"/>
                <a:gd name="T4" fmla="*/ 99 w 102"/>
                <a:gd name="T5" fmla="*/ 42 h 102"/>
                <a:gd name="T6" fmla="*/ 96 w 102"/>
                <a:gd name="T7" fmla="*/ 25 h 102"/>
                <a:gd name="T8" fmla="*/ 87 w 102"/>
                <a:gd name="T9" fmla="*/ 24 h 102"/>
                <a:gd name="T10" fmla="*/ 78 w 102"/>
                <a:gd name="T11" fmla="*/ 19 h 102"/>
                <a:gd name="T12" fmla="*/ 78 w 102"/>
                <a:gd name="T13" fmla="*/ 11 h 102"/>
                <a:gd name="T14" fmla="*/ 64 w 102"/>
                <a:gd name="T15" fmla="*/ 1 h 102"/>
                <a:gd name="T16" fmla="*/ 58 w 102"/>
                <a:gd name="T17" fmla="*/ 7 h 102"/>
                <a:gd name="T18" fmla="*/ 47 w 102"/>
                <a:gd name="T19" fmla="*/ 10 h 102"/>
                <a:gd name="T20" fmla="*/ 42 w 102"/>
                <a:gd name="T21" fmla="*/ 4 h 102"/>
                <a:gd name="T22" fmla="*/ 25 w 102"/>
                <a:gd name="T23" fmla="*/ 6 h 102"/>
                <a:gd name="T24" fmla="*/ 24 w 102"/>
                <a:gd name="T25" fmla="*/ 15 h 102"/>
                <a:gd name="T26" fmla="*/ 19 w 102"/>
                <a:gd name="T27" fmla="*/ 24 h 102"/>
                <a:gd name="T28" fmla="*/ 11 w 102"/>
                <a:gd name="T29" fmla="*/ 24 h 102"/>
                <a:gd name="T30" fmla="*/ 1 w 102"/>
                <a:gd name="T31" fmla="*/ 38 h 102"/>
                <a:gd name="T32" fmla="*/ 7 w 102"/>
                <a:gd name="T33" fmla="*/ 45 h 102"/>
                <a:gd name="T34" fmla="*/ 10 w 102"/>
                <a:gd name="T35" fmla="*/ 55 h 102"/>
                <a:gd name="T36" fmla="*/ 3 w 102"/>
                <a:gd name="T37" fmla="*/ 61 h 102"/>
                <a:gd name="T38" fmla="*/ 6 w 102"/>
                <a:gd name="T39" fmla="*/ 77 h 102"/>
                <a:gd name="T40" fmla="*/ 15 w 102"/>
                <a:gd name="T41" fmla="*/ 78 h 102"/>
                <a:gd name="T42" fmla="*/ 24 w 102"/>
                <a:gd name="T43" fmla="*/ 83 h 102"/>
                <a:gd name="T44" fmla="*/ 24 w 102"/>
                <a:gd name="T45" fmla="*/ 91 h 102"/>
                <a:gd name="T46" fmla="*/ 38 w 102"/>
                <a:gd name="T47" fmla="*/ 101 h 102"/>
                <a:gd name="T48" fmla="*/ 45 w 102"/>
                <a:gd name="T49" fmla="*/ 95 h 102"/>
                <a:gd name="T50" fmla="*/ 55 w 102"/>
                <a:gd name="T51" fmla="*/ 93 h 102"/>
                <a:gd name="T52" fmla="*/ 61 w 102"/>
                <a:gd name="T53" fmla="*/ 99 h 102"/>
                <a:gd name="T54" fmla="*/ 77 w 102"/>
                <a:gd name="T55" fmla="*/ 96 h 102"/>
                <a:gd name="T56" fmla="*/ 78 w 102"/>
                <a:gd name="T57" fmla="*/ 87 h 102"/>
                <a:gd name="T58" fmla="*/ 83 w 102"/>
                <a:gd name="T59" fmla="*/ 78 h 102"/>
                <a:gd name="T60" fmla="*/ 91 w 102"/>
                <a:gd name="T61" fmla="*/ 78 h 102"/>
                <a:gd name="T62" fmla="*/ 101 w 102"/>
                <a:gd name="T63" fmla="*/ 64 h 102"/>
                <a:gd name="T64" fmla="*/ 78 w 102"/>
                <a:gd name="T65" fmla="*/ 62 h 102"/>
                <a:gd name="T66" fmla="*/ 24 w 102"/>
                <a:gd name="T67" fmla="*/ 40 h 102"/>
                <a:gd name="T68" fmla="*/ 78 w 102"/>
                <a:gd name="T69" fmla="*/ 6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02">
                  <a:moveTo>
                    <a:pt x="99" y="59"/>
                  </a:moveTo>
                  <a:cubicBezTo>
                    <a:pt x="95" y="58"/>
                    <a:pt x="95" y="58"/>
                    <a:pt x="95" y="58"/>
                  </a:cubicBezTo>
                  <a:cubicBezTo>
                    <a:pt x="94" y="57"/>
                    <a:pt x="93" y="55"/>
                    <a:pt x="93" y="54"/>
                  </a:cubicBezTo>
                  <a:cubicBezTo>
                    <a:pt x="93" y="51"/>
                    <a:pt x="93" y="49"/>
                    <a:pt x="93" y="47"/>
                  </a:cubicBezTo>
                  <a:cubicBezTo>
                    <a:pt x="92" y="46"/>
                    <a:pt x="93" y="44"/>
                    <a:pt x="95" y="43"/>
                  </a:cubicBezTo>
                  <a:cubicBezTo>
                    <a:pt x="99" y="42"/>
                    <a:pt x="99" y="42"/>
                    <a:pt x="99" y="42"/>
                  </a:cubicBezTo>
                  <a:cubicBezTo>
                    <a:pt x="101" y="41"/>
                    <a:pt x="102" y="38"/>
                    <a:pt x="101" y="36"/>
                  </a:cubicBezTo>
                  <a:cubicBezTo>
                    <a:pt x="96" y="25"/>
                    <a:pt x="96" y="25"/>
                    <a:pt x="96" y="25"/>
                  </a:cubicBezTo>
                  <a:cubicBezTo>
                    <a:pt x="95" y="23"/>
                    <a:pt x="92" y="22"/>
                    <a:pt x="90" y="23"/>
                  </a:cubicBezTo>
                  <a:cubicBezTo>
                    <a:pt x="87" y="24"/>
                    <a:pt x="87" y="24"/>
                    <a:pt x="87" y="24"/>
                  </a:cubicBezTo>
                  <a:cubicBezTo>
                    <a:pt x="85" y="25"/>
                    <a:pt x="83" y="25"/>
                    <a:pt x="82" y="23"/>
                  </a:cubicBezTo>
                  <a:cubicBezTo>
                    <a:pt x="81" y="22"/>
                    <a:pt x="79" y="20"/>
                    <a:pt x="78" y="19"/>
                  </a:cubicBezTo>
                  <a:cubicBezTo>
                    <a:pt x="76" y="18"/>
                    <a:pt x="76" y="16"/>
                    <a:pt x="77" y="14"/>
                  </a:cubicBezTo>
                  <a:cubicBezTo>
                    <a:pt x="78" y="11"/>
                    <a:pt x="78" y="11"/>
                    <a:pt x="78" y="11"/>
                  </a:cubicBezTo>
                  <a:cubicBezTo>
                    <a:pt x="79" y="9"/>
                    <a:pt x="78" y="6"/>
                    <a:pt x="76" y="5"/>
                  </a:cubicBezTo>
                  <a:cubicBezTo>
                    <a:pt x="64" y="1"/>
                    <a:pt x="64" y="1"/>
                    <a:pt x="64" y="1"/>
                  </a:cubicBezTo>
                  <a:cubicBezTo>
                    <a:pt x="62" y="0"/>
                    <a:pt x="60" y="1"/>
                    <a:pt x="59" y="3"/>
                  </a:cubicBezTo>
                  <a:cubicBezTo>
                    <a:pt x="58" y="7"/>
                    <a:pt x="58" y="7"/>
                    <a:pt x="58" y="7"/>
                  </a:cubicBezTo>
                  <a:cubicBezTo>
                    <a:pt x="57" y="9"/>
                    <a:pt x="55" y="10"/>
                    <a:pt x="53" y="9"/>
                  </a:cubicBezTo>
                  <a:cubicBezTo>
                    <a:pt x="51" y="9"/>
                    <a:pt x="49" y="9"/>
                    <a:pt x="47" y="10"/>
                  </a:cubicBezTo>
                  <a:cubicBezTo>
                    <a:pt x="46" y="10"/>
                    <a:pt x="44" y="9"/>
                    <a:pt x="43" y="7"/>
                  </a:cubicBezTo>
                  <a:cubicBezTo>
                    <a:pt x="42" y="4"/>
                    <a:pt x="42" y="4"/>
                    <a:pt x="42" y="4"/>
                  </a:cubicBezTo>
                  <a:cubicBezTo>
                    <a:pt x="41" y="1"/>
                    <a:pt x="38" y="1"/>
                    <a:pt x="36" y="1"/>
                  </a:cubicBezTo>
                  <a:cubicBezTo>
                    <a:pt x="25" y="6"/>
                    <a:pt x="25" y="6"/>
                    <a:pt x="25" y="6"/>
                  </a:cubicBezTo>
                  <a:cubicBezTo>
                    <a:pt x="23" y="7"/>
                    <a:pt x="22" y="10"/>
                    <a:pt x="23" y="12"/>
                  </a:cubicBezTo>
                  <a:cubicBezTo>
                    <a:pt x="24" y="15"/>
                    <a:pt x="24" y="15"/>
                    <a:pt x="24" y="15"/>
                  </a:cubicBezTo>
                  <a:cubicBezTo>
                    <a:pt x="25" y="17"/>
                    <a:pt x="25" y="19"/>
                    <a:pt x="23" y="20"/>
                  </a:cubicBezTo>
                  <a:cubicBezTo>
                    <a:pt x="22" y="21"/>
                    <a:pt x="20" y="23"/>
                    <a:pt x="19" y="24"/>
                  </a:cubicBezTo>
                  <a:cubicBezTo>
                    <a:pt x="18" y="26"/>
                    <a:pt x="16" y="26"/>
                    <a:pt x="14" y="26"/>
                  </a:cubicBezTo>
                  <a:cubicBezTo>
                    <a:pt x="11" y="24"/>
                    <a:pt x="11" y="24"/>
                    <a:pt x="11" y="24"/>
                  </a:cubicBezTo>
                  <a:cubicBezTo>
                    <a:pt x="9" y="23"/>
                    <a:pt x="6" y="24"/>
                    <a:pt x="5" y="27"/>
                  </a:cubicBezTo>
                  <a:cubicBezTo>
                    <a:pt x="1" y="38"/>
                    <a:pt x="1" y="38"/>
                    <a:pt x="1" y="38"/>
                  </a:cubicBezTo>
                  <a:cubicBezTo>
                    <a:pt x="0" y="40"/>
                    <a:pt x="1" y="43"/>
                    <a:pt x="3" y="43"/>
                  </a:cubicBezTo>
                  <a:cubicBezTo>
                    <a:pt x="7" y="45"/>
                    <a:pt x="7" y="45"/>
                    <a:pt x="7" y="45"/>
                  </a:cubicBezTo>
                  <a:cubicBezTo>
                    <a:pt x="8" y="45"/>
                    <a:pt x="9" y="47"/>
                    <a:pt x="9" y="49"/>
                  </a:cubicBezTo>
                  <a:cubicBezTo>
                    <a:pt x="9" y="51"/>
                    <a:pt x="9" y="53"/>
                    <a:pt x="10" y="55"/>
                  </a:cubicBezTo>
                  <a:cubicBezTo>
                    <a:pt x="10" y="57"/>
                    <a:pt x="9" y="58"/>
                    <a:pt x="7" y="59"/>
                  </a:cubicBezTo>
                  <a:cubicBezTo>
                    <a:pt x="3" y="61"/>
                    <a:pt x="3" y="61"/>
                    <a:pt x="3" y="61"/>
                  </a:cubicBezTo>
                  <a:cubicBezTo>
                    <a:pt x="1" y="62"/>
                    <a:pt x="0" y="64"/>
                    <a:pt x="1" y="66"/>
                  </a:cubicBezTo>
                  <a:cubicBezTo>
                    <a:pt x="6" y="77"/>
                    <a:pt x="6" y="77"/>
                    <a:pt x="6" y="77"/>
                  </a:cubicBezTo>
                  <a:cubicBezTo>
                    <a:pt x="7" y="79"/>
                    <a:pt x="9" y="80"/>
                    <a:pt x="12" y="79"/>
                  </a:cubicBezTo>
                  <a:cubicBezTo>
                    <a:pt x="15" y="78"/>
                    <a:pt x="15" y="78"/>
                    <a:pt x="15" y="78"/>
                  </a:cubicBezTo>
                  <a:cubicBezTo>
                    <a:pt x="17" y="77"/>
                    <a:pt x="19" y="78"/>
                    <a:pt x="20" y="79"/>
                  </a:cubicBezTo>
                  <a:cubicBezTo>
                    <a:pt x="21" y="80"/>
                    <a:pt x="23" y="82"/>
                    <a:pt x="24" y="83"/>
                  </a:cubicBezTo>
                  <a:cubicBezTo>
                    <a:pt x="26" y="84"/>
                    <a:pt x="26" y="86"/>
                    <a:pt x="26" y="88"/>
                  </a:cubicBezTo>
                  <a:cubicBezTo>
                    <a:pt x="24" y="91"/>
                    <a:pt x="24" y="91"/>
                    <a:pt x="24" y="91"/>
                  </a:cubicBezTo>
                  <a:cubicBezTo>
                    <a:pt x="23" y="94"/>
                    <a:pt x="24" y="96"/>
                    <a:pt x="26" y="97"/>
                  </a:cubicBezTo>
                  <a:cubicBezTo>
                    <a:pt x="38" y="101"/>
                    <a:pt x="38" y="101"/>
                    <a:pt x="38" y="101"/>
                  </a:cubicBezTo>
                  <a:cubicBezTo>
                    <a:pt x="40" y="102"/>
                    <a:pt x="42" y="101"/>
                    <a:pt x="43" y="99"/>
                  </a:cubicBezTo>
                  <a:cubicBezTo>
                    <a:pt x="45" y="95"/>
                    <a:pt x="45" y="95"/>
                    <a:pt x="45" y="95"/>
                  </a:cubicBezTo>
                  <a:cubicBezTo>
                    <a:pt x="45" y="94"/>
                    <a:pt x="47" y="93"/>
                    <a:pt x="49" y="93"/>
                  </a:cubicBezTo>
                  <a:cubicBezTo>
                    <a:pt x="51" y="93"/>
                    <a:pt x="53" y="93"/>
                    <a:pt x="55" y="93"/>
                  </a:cubicBezTo>
                  <a:cubicBezTo>
                    <a:pt x="57" y="93"/>
                    <a:pt x="58" y="94"/>
                    <a:pt x="59" y="95"/>
                  </a:cubicBezTo>
                  <a:cubicBezTo>
                    <a:pt x="61" y="99"/>
                    <a:pt x="61" y="99"/>
                    <a:pt x="61" y="99"/>
                  </a:cubicBezTo>
                  <a:cubicBezTo>
                    <a:pt x="61" y="101"/>
                    <a:pt x="64" y="102"/>
                    <a:pt x="66" y="101"/>
                  </a:cubicBezTo>
                  <a:cubicBezTo>
                    <a:pt x="77" y="96"/>
                    <a:pt x="77" y="96"/>
                    <a:pt x="77" y="96"/>
                  </a:cubicBezTo>
                  <a:cubicBezTo>
                    <a:pt x="79" y="95"/>
                    <a:pt x="80" y="93"/>
                    <a:pt x="79" y="91"/>
                  </a:cubicBezTo>
                  <a:cubicBezTo>
                    <a:pt x="78" y="87"/>
                    <a:pt x="78" y="87"/>
                    <a:pt x="78" y="87"/>
                  </a:cubicBezTo>
                  <a:cubicBezTo>
                    <a:pt x="77" y="85"/>
                    <a:pt x="78" y="83"/>
                    <a:pt x="79" y="82"/>
                  </a:cubicBezTo>
                  <a:cubicBezTo>
                    <a:pt x="80" y="81"/>
                    <a:pt x="82" y="80"/>
                    <a:pt x="83" y="78"/>
                  </a:cubicBezTo>
                  <a:cubicBezTo>
                    <a:pt x="84" y="77"/>
                    <a:pt x="86" y="76"/>
                    <a:pt x="88" y="77"/>
                  </a:cubicBezTo>
                  <a:cubicBezTo>
                    <a:pt x="91" y="78"/>
                    <a:pt x="91" y="78"/>
                    <a:pt x="91" y="78"/>
                  </a:cubicBezTo>
                  <a:cubicBezTo>
                    <a:pt x="93" y="79"/>
                    <a:pt x="96" y="78"/>
                    <a:pt x="97" y="76"/>
                  </a:cubicBezTo>
                  <a:cubicBezTo>
                    <a:pt x="101" y="64"/>
                    <a:pt x="101" y="64"/>
                    <a:pt x="101" y="64"/>
                  </a:cubicBezTo>
                  <a:cubicBezTo>
                    <a:pt x="102" y="62"/>
                    <a:pt x="101" y="60"/>
                    <a:pt x="99" y="59"/>
                  </a:cubicBezTo>
                  <a:close/>
                  <a:moveTo>
                    <a:pt x="78" y="62"/>
                  </a:moveTo>
                  <a:cubicBezTo>
                    <a:pt x="72" y="77"/>
                    <a:pt x="55" y="84"/>
                    <a:pt x="40" y="78"/>
                  </a:cubicBezTo>
                  <a:cubicBezTo>
                    <a:pt x="25" y="72"/>
                    <a:pt x="18" y="55"/>
                    <a:pt x="24" y="40"/>
                  </a:cubicBezTo>
                  <a:cubicBezTo>
                    <a:pt x="30" y="25"/>
                    <a:pt x="47" y="18"/>
                    <a:pt x="62" y="24"/>
                  </a:cubicBezTo>
                  <a:cubicBezTo>
                    <a:pt x="77" y="30"/>
                    <a:pt x="84" y="47"/>
                    <a:pt x="78" y="6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68">
              <a:extLst>
                <a:ext uri="{FF2B5EF4-FFF2-40B4-BE49-F238E27FC236}">
                  <a16:creationId xmlns:a16="http://schemas.microsoft.com/office/drawing/2014/main" id="{B3E64CE4-C807-42A7-A738-4F000FB8D696}"/>
                </a:ext>
              </a:extLst>
            </p:cNvPr>
            <p:cNvSpPr>
              <a:spLocks/>
            </p:cNvSpPr>
            <p:nvPr/>
          </p:nvSpPr>
          <p:spPr bwMode="auto">
            <a:xfrm>
              <a:off x="8080375" y="4891090"/>
              <a:ext cx="57150" cy="58738"/>
            </a:xfrm>
            <a:custGeom>
              <a:avLst/>
              <a:gdLst>
                <a:gd name="T0" fmla="*/ 27 w 30"/>
                <a:gd name="T1" fmla="*/ 20 h 30"/>
                <a:gd name="T2" fmla="*/ 10 w 30"/>
                <a:gd name="T3" fmla="*/ 27 h 30"/>
                <a:gd name="T4" fmla="*/ 3 w 30"/>
                <a:gd name="T5" fmla="*/ 10 h 30"/>
                <a:gd name="T6" fmla="*/ 20 w 30"/>
                <a:gd name="T7" fmla="*/ 3 h 30"/>
                <a:gd name="T8" fmla="*/ 27 w 30"/>
                <a:gd name="T9" fmla="*/ 20 h 30"/>
              </a:gdLst>
              <a:ahLst/>
              <a:cxnLst>
                <a:cxn ang="0">
                  <a:pos x="T0" y="T1"/>
                </a:cxn>
                <a:cxn ang="0">
                  <a:pos x="T2" y="T3"/>
                </a:cxn>
                <a:cxn ang="0">
                  <a:pos x="T4" y="T5"/>
                </a:cxn>
                <a:cxn ang="0">
                  <a:pos x="T6" y="T7"/>
                </a:cxn>
                <a:cxn ang="0">
                  <a:pos x="T8" y="T9"/>
                </a:cxn>
              </a:cxnLst>
              <a:rect l="0" t="0" r="r" b="b"/>
              <a:pathLst>
                <a:path w="30" h="30">
                  <a:moveTo>
                    <a:pt x="27" y="20"/>
                  </a:moveTo>
                  <a:cubicBezTo>
                    <a:pt x="24" y="27"/>
                    <a:pt x="17" y="30"/>
                    <a:pt x="10" y="27"/>
                  </a:cubicBezTo>
                  <a:cubicBezTo>
                    <a:pt x="4" y="25"/>
                    <a:pt x="0" y="17"/>
                    <a:pt x="3" y="10"/>
                  </a:cubicBezTo>
                  <a:cubicBezTo>
                    <a:pt x="6" y="4"/>
                    <a:pt x="13" y="0"/>
                    <a:pt x="20" y="3"/>
                  </a:cubicBezTo>
                  <a:cubicBezTo>
                    <a:pt x="26" y="6"/>
                    <a:pt x="30" y="13"/>
                    <a:pt x="27"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9">
              <a:extLst>
                <a:ext uri="{FF2B5EF4-FFF2-40B4-BE49-F238E27FC236}">
                  <a16:creationId xmlns:a16="http://schemas.microsoft.com/office/drawing/2014/main" id="{A17067DE-140C-4E3D-AA52-08D863C3621B}"/>
                </a:ext>
              </a:extLst>
            </p:cNvPr>
            <p:cNvSpPr>
              <a:spLocks noEditPoints="1"/>
            </p:cNvSpPr>
            <p:nvPr/>
          </p:nvSpPr>
          <p:spPr bwMode="auto">
            <a:xfrm>
              <a:off x="7737475" y="4859340"/>
              <a:ext cx="295275" cy="301625"/>
            </a:xfrm>
            <a:custGeom>
              <a:avLst/>
              <a:gdLst>
                <a:gd name="T0" fmla="*/ 141 w 153"/>
                <a:gd name="T1" fmla="*/ 62 h 156"/>
                <a:gd name="T2" fmla="*/ 132 w 153"/>
                <a:gd name="T3" fmla="*/ 49 h 156"/>
                <a:gd name="T4" fmla="*/ 137 w 153"/>
                <a:gd name="T5" fmla="*/ 38 h 156"/>
                <a:gd name="T6" fmla="*/ 124 w 153"/>
                <a:gd name="T7" fmla="*/ 16 h 156"/>
                <a:gd name="T8" fmla="*/ 111 w 153"/>
                <a:gd name="T9" fmla="*/ 20 h 156"/>
                <a:gd name="T10" fmla="*/ 96 w 153"/>
                <a:gd name="T11" fmla="*/ 18 h 156"/>
                <a:gd name="T12" fmla="*/ 92 w 153"/>
                <a:gd name="T13" fmla="*/ 6 h 156"/>
                <a:gd name="T14" fmla="*/ 67 w 153"/>
                <a:gd name="T15" fmla="*/ 0 h 156"/>
                <a:gd name="T16" fmla="*/ 61 w 153"/>
                <a:gd name="T17" fmla="*/ 12 h 156"/>
                <a:gd name="T18" fmla="*/ 49 w 153"/>
                <a:gd name="T19" fmla="*/ 21 h 156"/>
                <a:gd name="T20" fmla="*/ 37 w 153"/>
                <a:gd name="T21" fmla="*/ 16 h 156"/>
                <a:gd name="T22" fmla="*/ 16 w 153"/>
                <a:gd name="T23" fmla="*/ 29 h 156"/>
                <a:gd name="T24" fmla="*/ 20 w 153"/>
                <a:gd name="T25" fmla="*/ 42 h 156"/>
                <a:gd name="T26" fmla="*/ 18 w 153"/>
                <a:gd name="T27" fmla="*/ 58 h 156"/>
                <a:gd name="T28" fmla="*/ 6 w 153"/>
                <a:gd name="T29" fmla="*/ 62 h 156"/>
                <a:gd name="T30" fmla="*/ 0 w 153"/>
                <a:gd name="T31" fmla="*/ 87 h 156"/>
                <a:gd name="T32" fmla="*/ 12 w 153"/>
                <a:gd name="T33" fmla="*/ 93 h 156"/>
                <a:gd name="T34" fmla="*/ 21 w 153"/>
                <a:gd name="T35" fmla="*/ 106 h 156"/>
                <a:gd name="T36" fmla="*/ 16 w 153"/>
                <a:gd name="T37" fmla="*/ 118 h 156"/>
                <a:gd name="T38" fmla="*/ 29 w 153"/>
                <a:gd name="T39" fmla="*/ 140 h 156"/>
                <a:gd name="T40" fmla="*/ 42 w 153"/>
                <a:gd name="T41" fmla="*/ 135 h 156"/>
                <a:gd name="T42" fmla="*/ 57 w 153"/>
                <a:gd name="T43" fmla="*/ 138 h 156"/>
                <a:gd name="T44" fmla="*/ 61 w 153"/>
                <a:gd name="T45" fmla="*/ 150 h 156"/>
                <a:gd name="T46" fmla="*/ 86 w 153"/>
                <a:gd name="T47" fmla="*/ 156 h 156"/>
                <a:gd name="T48" fmla="*/ 92 w 153"/>
                <a:gd name="T49" fmla="*/ 144 h 156"/>
                <a:gd name="T50" fmla="*/ 104 w 153"/>
                <a:gd name="T51" fmla="*/ 134 h 156"/>
                <a:gd name="T52" fmla="*/ 115 w 153"/>
                <a:gd name="T53" fmla="*/ 139 h 156"/>
                <a:gd name="T54" fmla="*/ 137 w 153"/>
                <a:gd name="T55" fmla="*/ 126 h 156"/>
                <a:gd name="T56" fmla="*/ 133 w 153"/>
                <a:gd name="T57" fmla="*/ 113 h 156"/>
                <a:gd name="T58" fmla="*/ 135 w 153"/>
                <a:gd name="T59" fmla="*/ 98 h 156"/>
                <a:gd name="T60" fmla="*/ 147 w 153"/>
                <a:gd name="T61" fmla="*/ 93 h 156"/>
                <a:gd name="T62" fmla="*/ 153 w 153"/>
                <a:gd name="T63" fmla="*/ 69 h 156"/>
                <a:gd name="T64" fmla="*/ 76 w 153"/>
                <a:gd name="T65" fmla="*/ 126 h 156"/>
                <a:gd name="T66" fmla="*/ 76 w 153"/>
                <a:gd name="T67" fmla="*/ 29 h 156"/>
                <a:gd name="T68" fmla="*/ 76 w 153"/>
                <a:gd name="T69" fmla="*/ 12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156">
                  <a:moveTo>
                    <a:pt x="147" y="62"/>
                  </a:moveTo>
                  <a:cubicBezTo>
                    <a:pt x="141" y="62"/>
                    <a:pt x="141" y="62"/>
                    <a:pt x="141" y="62"/>
                  </a:cubicBezTo>
                  <a:cubicBezTo>
                    <a:pt x="138" y="62"/>
                    <a:pt x="136" y="61"/>
                    <a:pt x="135" y="58"/>
                  </a:cubicBezTo>
                  <a:cubicBezTo>
                    <a:pt x="134" y="55"/>
                    <a:pt x="133" y="52"/>
                    <a:pt x="132" y="49"/>
                  </a:cubicBezTo>
                  <a:cubicBezTo>
                    <a:pt x="131" y="47"/>
                    <a:pt x="131" y="44"/>
                    <a:pt x="133" y="42"/>
                  </a:cubicBezTo>
                  <a:cubicBezTo>
                    <a:pt x="137" y="38"/>
                    <a:pt x="137" y="38"/>
                    <a:pt x="137" y="38"/>
                  </a:cubicBezTo>
                  <a:cubicBezTo>
                    <a:pt x="139" y="36"/>
                    <a:pt x="139" y="32"/>
                    <a:pt x="137" y="29"/>
                  </a:cubicBezTo>
                  <a:cubicBezTo>
                    <a:pt x="124" y="16"/>
                    <a:pt x="124" y="16"/>
                    <a:pt x="124" y="16"/>
                  </a:cubicBezTo>
                  <a:cubicBezTo>
                    <a:pt x="122" y="14"/>
                    <a:pt x="118" y="14"/>
                    <a:pt x="115" y="16"/>
                  </a:cubicBezTo>
                  <a:cubicBezTo>
                    <a:pt x="111" y="20"/>
                    <a:pt x="111" y="20"/>
                    <a:pt x="111" y="20"/>
                  </a:cubicBezTo>
                  <a:cubicBezTo>
                    <a:pt x="110" y="22"/>
                    <a:pt x="107" y="23"/>
                    <a:pt x="104" y="21"/>
                  </a:cubicBezTo>
                  <a:cubicBezTo>
                    <a:pt x="102" y="20"/>
                    <a:pt x="99" y="19"/>
                    <a:pt x="96" y="18"/>
                  </a:cubicBezTo>
                  <a:cubicBezTo>
                    <a:pt x="93" y="17"/>
                    <a:pt x="92" y="15"/>
                    <a:pt x="92" y="12"/>
                  </a:cubicBezTo>
                  <a:cubicBezTo>
                    <a:pt x="92" y="6"/>
                    <a:pt x="92" y="6"/>
                    <a:pt x="92" y="6"/>
                  </a:cubicBezTo>
                  <a:cubicBezTo>
                    <a:pt x="92" y="3"/>
                    <a:pt x="89" y="0"/>
                    <a:pt x="86" y="0"/>
                  </a:cubicBezTo>
                  <a:cubicBezTo>
                    <a:pt x="67" y="0"/>
                    <a:pt x="67" y="0"/>
                    <a:pt x="67" y="0"/>
                  </a:cubicBezTo>
                  <a:cubicBezTo>
                    <a:pt x="64" y="0"/>
                    <a:pt x="61" y="3"/>
                    <a:pt x="61" y="6"/>
                  </a:cubicBezTo>
                  <a:cubicBezTo>
                    <a:pt x="61" y="12"/>
                    <a:pt x="61" y="12"/>
                    <a:pt x="61" y="12"/>
                  </a:cubicBezTo>
                  <a:cubicBezTo>
                    <a:pt x="61" y="15"/>
                    <a:pt x="59" y="17"/>
                    <a:pt x="57" y="18"/>
                  </a:cubicBezTo>
                  <a:cubicBezTo>
                    <a:pt x="54" y="19"/>
                    <a:pt x="51" y="20"/>
                    <a:pt x="49" y="21"/>
                  </a:cubicBezTo>
                  <a:cubicBezTo>
                    <a:pt x="46" y="23"/>
                    <a:pt x="43" y="22"/>
                    <a:pt x="42" y="20"/>
                  </a:cubicBezTo>
                  <a:cubicBezTo>
                    <a:pt x="37" y="16"/>
                    <a:pt x="37" y="16"/>
                    <a:pt x="37" y="16"/>
                  </a:cubicBezTo>
                  <a:cubicBezTo>
                    <a:pt x="35" y="14"/>
                    <a:pt x="31" y="14"/>
                    <a:pt x="29" y="16"/>
                  </a:cubicBezTo>
                  <a:cubicBezTo>
                    <a:pt x="16" y="29"/>
                    <a:pt x="16" y="29"/>
                    <a:pt x="16" y="29"/>
                  </a:cubicBezTo>
                  <a:cubicBezTo>
                    <a:pt x="14" y="32"/>
                    <a:pt x="14" y="36"/>
                    <a:pt x="16" y="38"/>
                  </a:cubicBezTo>
                  <a:cubicBezTo>
                    <a:pt x="20" y="42"/>
                    <a:pt x="20" y="42"/>
                    <a:pt x="20" y="42"/>
                  </a:cubicBezTo>
                  <a:cubicBezTo>
                    <a:pt x="22" y="44"/>
                    <a:pt x="22" y="47"/>
                    <a:pt x="21" y="49"/>
                  </a:cubicBezTo>
                  <a:cubicBezTo>
                    <a:pt x="20" y="52"/>
                    <a:pt x="19" y="55"/>
                    <a:pt x="18" y="58"/>
                  </a:cubicBezTo>
                  <a:cubicBezTo>
                    <a:pt x="17" y="61"/>
                    <a:pt x="14" y="62"/>
                    <a:pt x="12" y="62"/>
                  </a:cubicBezTo>
                  <a:cubicBezTo>
                    <a:pt x="6" y="62"/>
                    <a:pt x="6" y="62"/>
                    <a:pt x="6" y="62"/>
                  </a:cubicBezTo>
                  <a:cubicBezTo>
                    <a:pt x="3" y="62"/>
                    <a:pt x="0" y="65"/>
                    <a:pt x="0" y="69"/>
                  </a:cubicBezTo>
                  <a:cubicBezTo>
                    <a:pt x="0" y="87"/>
                    <a:pt x="0" y="87"/>
                    <a:pt x="0" y="87"/>
                  </a:cubicBezTo>
                  <a:cubicBezTo>
                    <a:pt x="0" y="91"/>
                    <a:pt x="3" y="93"/>
                    <a:pt x="6" y="93"/>
                  </a:cubicBezTo>
                  <a:cubicBezTo>
                    <a:pt x="12" y="93"/>
                    <a:pt x="12" y="93"/>
                    <a:pt x="12" y="93"/>
                  </a:cubicBezTo>
                  <a:cubicBezTo>
                    <a:pt x="14" y="93"/>
                    <a:pt x="17" y="95"/>
                    <a:pt x="18" y="98"/>
                  </a:cubicBezTo>
                  <a:cubicBezTo>
                    <a:pt x="19" y="101"/>
                    <a:pt x="20" y="104"/>
                    <a:pt x="21" y="106"/>
                  </a:cubicBezTo>
                  <a:cubicBezTo>
                    <a:pt x="22" y="109"/>
                    <a:pt x="22" y="111"/>
                    <a:pt x="20" y="113"/>
                  </a:cubicBezTo>
                  <a:cubicBezTo>
                    <a:pt x="16" y="118"/>
                    <a:pt x="16" y="118"/>
                    <a:pt x="16" y="118"/>
                  </a:cubicBezTo>
                  <a:cubicBezTo>
                    <a:pt x="13" y="120"/>
                    <a:pt x="13" y="124"/>
                    <a:pt x="16" y="127"/>
                  </a:cubicBezTo>
                  <a:cubicBezTo>
                    <a:pt x="29" y="140"/>
                    <a:pt x="29" y="140"/>
                    <a:pt x="29" y="140"/>
                  </a:cubicBezTo>
                  <a:cubicBezTo>
                    <a:pt x="31" y="142"/>
                    <a:pt x="35" y="142"/>
                    <a:pt x="37" y="140"/>
                  </a:cubicBezTo>
                  <a:cubicBezTo>
                    <a:pt x="42" y="135"/>
                    <a:pt x="42" y="135"/>
                    <a:pt x="42" y="135"/>
                  </a:cubicBezTo>
                  <a:cubicBezTo>
                    <a:pt x="43" y="133"/>
                    <a:pt x="46" y="133"/>
                    <a:pt x="49" y="134"/>
                  </a:cubicBezTo>
                  <a:cubicBezTo>
                    <a:pt x="51" y="136"/>
                    <a:pt x="54" y="137"/>
                    <a:pt x="57" y="138"/>
                  </a:cubicBezTo>
                  <a:cubicBezTo>
                    <a:pt x="59" y="139"/>
                    <a:pt x="61" y="141"/>
                    <a:pt x="61" y="144"/>
                  </a:cubicBezTo>
                  <a:cubicBezTo>
                    <a:pt x="61" y="150"/>
                    <a:pt x="61" y="150"/>
                    <a:pt x="61" y="150"/>
                  </a:cubicBezTo>
                  <a:cubicBezTo>
                    <a:pt x="61" y="153"/>
                    <a:pt x="64" y="156"/>
                    <a:pt x="67" y="156"/>
                  </a:cubicBezTo>
                  <a:cubicBezTo>
                    <a:pt x="86" y="156"/>
                    <a:pt x="86" y="156"/>
                    <a:pt x="86" y="156"/>
                  </a:cubicBezTo>
                  <a:cubicBezTo>
                    <a:pt x="89" y="156"/>
                    <a:pt x="92" y="153"/>
                    <a:pt x="92" y="150"/>
                  </a:cubicBezTo>
                  <a:cubicBezTo>
                    <a:pt x="92" y="144"/>
                    <a:pt x="92" y="144"/>
                    <a:pt x="92" y="144"/>
                  </a:cubicBezTo>
                  <a:cubicBezTo>
                    <a:pt x="92" y="141"/>
                    <a:pt x="93" y="139"/>
                    <a:pt x="96" y="138"/>
                  </a:cubicBezTo>
                  <a:cubicBezTo>
                    <a:pt x="99" y="137"/>
                    <a:pt x="102" y="136"/>
                    <a:pt x="104" y="134"/>
                  </a:cubicBezTo>
                  <a:cubicBezTo>
                    <a:pt x="107" y="133"/>
                    <a:pt x="109" y="133"/>
                    <a:pt x="111" y="135"/>
                  </a:cubicBezTo>
                  <a:cubicBezTo>
                    <a:pt x="115" y="139"/>
                    <a:pt x="115" y="139"/>
                    <a:pt x="115" y="139"/>
                  </a:cubicBezTo>
                  <a:cubicBezTo>
                    <a:pt x="118" y="142"/>
                    <a:pt x="122" y="142"/>
                    <a:pt x="124" y="139"/>
                  </a:cubicBezTo>
                  <a:cubicBezTo>
                    <a:pt x="137" y="126"/>
                    <a:pt x="137" y="126"/>
                    <a:pt x="137" y="126"/>
                  </a:cubicBezTo>
                  <a:cubicBezTo>
                    <a:pt x="139" y="124"/>
                    <a:pt x="139" y="120"/>
                    <a:pt x="137" y="118"/>
                  </a:cubicBezTo>
                  <a:cubicBezTo>
                    <a:pt x="133" y="113"/>
                    <a:pt x="133" y="113"/>
                    <a:pt x="133" y="113"/>
                  </a:cubicBezTo>
                  <a:cubicBezTo>
                    <a:pt x="131" y="111"/>
                    <a:pt x="131" y="109"/>
                    <a:pt x="132" y="106"/>
                  </a:cubicBezTo>
                  <a:cubicBezTo>
                    <a:pt x="133" y="103"/>
                    <a:pt x="134" y="101"/>
                    <a:pt x="135" y="98"/>
                  </a:cubicBezTo>
                  <a:cubicBezTo>
                    <a:pt x="136" y="95"/>
                    <a:pt x="138" y="93"/>
                    <a:pt x="141" y="93"/>
                  </a:cubicBezTo>
                  <a:cubicBezTo>
                    <a:pt x="147" y="93"/>
                    <a:pt x="147" y="93"/>
                    <a:pt x="147" y="93"/>
                  </a:cubicBezTo>
                  <a:cubicBezTo>
                    <a:pt x="150" y="93"/>
                    <a:pt x="153" y="91"/>
                    <a:pt x="153" y="87"/>
                  </a:cubicBezTo>
                  <a:cubicBezTo>
                    <a:pt x="153" y="69"/>
                    <a:pt x="153" y="69"/>
                    <a:pt x="153" y="69"/>
                  </a:cubicBezTo>
                  <a:cubicBezTo>
                    <a:pt x="153" y="65"/>
                    <a:pt x="150" y="62"/>
                    <a:pt x="147" y="62"/>
                  </a:cubicBezTo>
                  <a:close/>
                  <a:moveTo>
                    <a:pt x="76" y="126"/>
                  </a:moveTo>
                  <a:cubicBezTo>
                    <a:pt x="50" y="126"/>
                    <a:pt x="28" y="105"/>
                    <a:pt x="28" y="78"/>
                  </a:cubicBezTo>
                  <a:cubicBezTo>
                    <a:pt x="28" y="51"/>
                    <a:pt x="50" y="29"/>
                    <a:pt x="76" y="29"/>
                  </a:cubicBezTo>
                  <a:cubicBezTo>
                    <a:pt x="103" y="29"/>
                    <a:pt x="125" y="51"/>
                    <a:pt x="125" y="78"/>
                  </a:cubicBezTo>
                  <a:cubicBezTo>
                    <a:pt x="125" y="105"/>
                    <a:pt x="103" y="126"/>
                    <a:pt x="76" y="12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Oval 170">
              <a:extLst>
                <a:ext uri="{FF2B5EF4-FFF2-40B4-BE49-F238E27FC236}">
                  <a16:creationId xmlns:a16="http://schemas.microsoft.com/office/drawing/2014/main" id="{14EED000-F84F-477D-BC38-0D2EAFFC07D4}"/>
                </a:ext>
              </a:extLst>
            </p:cNvPr>
            <p:cNvSpPr>
              <a:spLocks noChangeArrowheads="1"/>
            </p:cNvSpPr>
            <p:nvPr/>
          </p:nvSpPr>
          <p:spPr bwMode="auto">
            <a:xfrm>
              <a:off x="7824788" y="4949828"/>
              <a:ext cx="119062" cy="1190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3" name="Freeform 20">
            <a:extLst>
              <a:ext uri="{FF2B5EF4-FFF2-40B4-BE49-F238E27FC236}">
                <a16:creationId xmlns:a16="http://schemas.microsoft.com/office/drawing/2014/main" id="{4C43630B-3ECD-43C4-8D20-0B6860D26688}"/>
              </a:ext>
            </a:extLst>
          </p:cNvPr>
          <p:cNvSpPr>
            <a:spLocks/>
          </p:cNvSpPr>
          <p:nvPr/>
        </p:nvSpPr>
        <p:spPr bwMode="auto">
          <a:xfrm>
            <a:off x="10776520" y="3006744"/>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grpSp>
        <p:nvGrpSpPr>
          <p:cNvPr id="22" name="Group 602">
            <a:extLst>
              <a:ext uri="{FF2B5EF4-FFF2-40B4-BE49-F238E27FC236}">
                <a16:creationId xmlns:a16="http://schemas.microsoft.com/office/drawing/2014/main" id="{4D757E5F-0AA5-47F6-B7ED-F0B77ED54379}"/>
              </a:ext>
            </a:extLst>
          </p:cNvPr>
          <p:cNvGrpSpPr>
            <a:grpSpLocks noChangeAspect="1"/>
          </p:cNvGrpSpPr>
          <p:nvPr/>
        </p:nvGrpSpPr>
        <p:grpSpPr>
          <a:xfrm>
            <a:off x="11039519" y="3212976"/>
            <a:ext cx="817121" cy="824572"/>
            <a:chOff x="8988424" y="5827713"/>
            <a:chExt cx="522287" cy="527050"/>
          </a:xfrm>
        </p:grpSpPr>
        <p:sp>
          <p:nvSpPr>
            <p:cNvPr id="24" name="Freeform 252">
              <a:extLst>
                <a:ext uri="{FF2B5EF4-FFF2-40B4-BE49-F238E27FC236}">
                  <a16:creationId xmlns:a16="http://schemas.microsoft.com/office/drawing/2014/main" id="{481025A6-409D-4164-9DE5-489296BEE563}"/>
                </a:ext>
              </a:extLst>
            </p:cNvPr>
            <p:cNvSpPr>
              <a:spLocks/>
            </p:cNvSpPr>
            <p:nvPr/>
          </p:nvSpPr>
          <p:spPr bwMode="auto">
            <a:xfrm>
              <a:off x="8988424" y="5827713"/>
              <a:ext cx="250825" cy="254000"/>
            </a:xfrm>
            <a:custGeom>
              <a:avLst/>
              <a:gdLst>
                <a:gd name="T0" fmla="*/ 36 w 131"/>
                <a:gd name="T1" fmla="*/ 126 h 131"/>
                <a:gd name="T2" fmla="*/ 126 w 131"/>
                <a:gd name="T3" fmla="*/ 36 h 131"/>
                <a:gd name="T4" fmla="*/ 131 w 131"/>
                <a:gd name="T5" fmla="*/ 31 h 131"/>
                <a:gd name="T6" fmla="*/ 131 w 131"/>
                <a:gd name="T7" fmla="*/ 6 h 131"/>
                <a:gd name="T8" fmla="*/ 125 w 131"/>
                <a:gd name="T9" fmla="*/ 1 h 131"/>
                <a:gd name="T10" fmla="*/ 1 w 131"/>
                <a:gd name="T11" fmla="*/ 125 h 131"/>
                <a:gd name="T12" fmla="*/ 6 w 131"/>
                <a:gd name="T13" fmla="*/ 131 h 131"/>
                <a:gd name="T14" fmla="*/ 31 w 131"/>
                <a:gd name="T15" fmla="*/ 131 h 131"/>
                <a:gd name="T16" fmla="*/ 36 w 131"/>
                <a:gd name="T17" fmla="*/ 1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1">
                  <a:moveTo>
                    <a:pt x="36" y="126"/>
                  </a:moveTo>
                  <a:cubicBezTo>
                    <a:pt x="41" y="79"/>
                    <a:pt x="79" y="41"/>
                    <a:pt x="126" y="36"/>
                  </a:cubicBezTo>
                  <a:cubicBezTo>
                    <a:pt x="129" y="36"/>
                    <a:pt x="131" y="34"/>
                    <a:pt x="131" y="31"/>
                  </a:cubicBezTo>
                  <a:cubicBezTo>
                    <a:pt x="131" y="6"/>
                    <a:pt x="131" y="6"/>
                    <a:pt x="131" y="6"/>
                  </a:cubicBezTo>
                  <a:cubicBezTo>
                    <a:pt x="131" y="3"/>
                    <a:pt x="128" y="0"/>
                    <a:pt x="125" y="1"/>
                  </a:cubicBezTo>
                  <a:cubicBezTo>
                    <a:pt x="59" y="6"/>
                    <a:pt x="6" y="59"/>
                    <a:pt x="1" y="125"/>
                  </a:cubicBezTo>
                  <a:cubicBezTo>
                    <a:pt x="0" y="128"/>
                    <a:pt x="3" y="131"/>
                    <a:pt x="6" y="131"/>
                  </a:cubicBezTo>
                  <a:cubicBezTo>
                    <a:pt x="31" y="131"/>
                    <a:pt x="31" y="131"/>
                    <a:pt x="31" y="131"/>
                  </a:cubicBezTo>
                  <a:cubicBezTo>
                    <a:pt x="34" y="131"/>
                    <a:pt x="36" y="129"/>
                    <a:pt x="36" y="126"/>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253">
              <a:extLst>
                <a:ext uri="{FF2B5EF4-FFF2-40B4-BE49-F238E27FC236}">
                  <a16:creationId xmlns:a16="http://schemas.microsoft.com/office/drawing/2014/main" id="{A04BDC32-F66A-4256-93C2-CEDB3CC71236}"/>
                </a:ext>
              </a:extLst>
            </p:cNvPr>
            <p:cNvSpPr>
              <a:spLocks/>
            </p:cNvSpPr>
            <p:nvPr/>
          </p:nvSpPr>
          <p:spPr bwMode="auto">
            <a:xfrm>
              <a:off x="9261474" y="5827713"/>
              <a:ext cx="249237" cy="254000"/>
            </a:xfrm>
            <a:custGeom>
              <a:avLst/>
              <a:gdLst>
                <a:gd name="T0" fmla="*/ 6 w 130"/>
                <a:gd name="T1" fmla="*/ 36 h 131"/>
                <a:gd name="T2" fmla="*/ 95 w 130"/>
                <a:gd name="T3" fmla="*/ 125 h 131"/>
                <a:gd name="T4" fmla="*/ 101 w 130"/>
                <a:gd name="T5" fmla="*/ 131 h 131"/>
                <a:gd name="T6" fmla="*/ 124 w 130"/>
                <a:gd name="T7" fmla="*/ 131 h 131"/>
                <a:gd name="T8" fmla="*/ 130 w 130"/>
                <a:gd name="T9" fmla="*/ 124 h 131"/>
                <a:gd name="T10" fmla="*/ 7 w 130"/>
                <a:gd name="T11" fmla="*/ 1 h 131"/>
                <a:gd name="T12" fmla="*/ 0 w 130"/>
                <a:gd name="T13" fmla="*/ 7 h 131"/>
                <a:gd name="T14" fmla="*/ 0 w 130"/>
                <a:gd name="T15" fmla="*/ 30 h 131"/>
                <a:gd name="T16" fmla="*/ 6 w 130"/>
                <a:gd name="T17" fmla="*/ 3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1">
                  <a:moveTo>
                    <a:pt x="6" y="36"/>
                  </a:moveTo>
                  <a:cubicBezTo>
                    <a:pt x="52" y="41"/>
                    <a:pt x="89" y="79"/>
                    <a:pt x="95" y="125"/>
                  </a:cubicBezTo>
                  <a:cubicBezTo>
                    <a:pt x="95" y="129"/>
                    <a:pt x="98" y="131"/>
                    <a:pt x="101" y="131"/>
                  </a:cubicBezTo>
                  <a:cubicBezTo>
                    <a:pt x="124" y="131"/>
                    <a:pt x="124" y="131"/>
                    <a:pt x="124" y="131"/>
                  </a:cubicBezTo>
                  <a:cubicBezTo>
                    <a:pt x="127" y="131"/>
                    <a:pt x="130" y="128"/>
                    <a:pt x="130" y="124"/>
                  </a:cubicBezTo>
                  <a:cubicBezTo>
                    <a:pt x="124" y="59"/>
                    <a:pt x="72" y="7"/>
                    <a:pt x="7" y="1"/>
                  </a:cubicBezTo>
                  <a:cubicBezTo>
                    <a:pt x="3" y="0"/>
                    <a:pt x="0" y="3"/>
                    <a:pt x="0" y="7"/>
                  </a:cubicBezTo>
                  <a:cubicBezTo>
                    <a:pt x="0" y="30"/>
                    <a:pt x="0" y="30"/>
                    <a:pt x="0" y="30"/>
                  </a:cubicBezTo>
                  <a:cubicBezTo>
                    <a:pt x="0" y="33"/>
                    <a:pt x="2" y="36"/>
                    <a:pt x="6" y="3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54">
              <a:extLst>
                <a:ext uri="{FF2B5EF4-FFF2-40B4-BE49-F238E27FC236}">
                  <a16:creationId xmlns:a16="http://schemas.microsoft.com/office/drawing/2014/main" id="{477570EA-2BE8-416D-8332-02951704C9EA}"/>
                </a:ext>
              </a:extLst>
            </p:cNvPr>
            <p:cNvSpPr>
              <a:spLocks/>
            </p:cNvSpPr>
            <p:nvPr/>
          </p:nvSpPr>
          <p:spPr bwMode="auto">
            <a:xfrm>
              <a:off x="9261474" y="6103938"/>
              <a:ext cx="249237" cy="250825"/>
            </a:xfrm>
            <a:custGeom>
              <a:avLst/>
              <a:gdLst>
                <a:gd name="T0" fmla="*/ 95 w 130"/>
                <a:gd name="T1" fmla="*/ 5 h 130"/>
                <a:gd name="T2" fmla="*/ 5 w 130"/>
                <a:gd name="T3" fmla="*/ 95 h 130"/>
                <a:gd name="T4" fmla="*/ 0 w 130"/>
                <a:gd name="T5" fmla="*/ 100 h 130"/>
                <a:gd name="T6" fmla="*/ 0 w 130"/>
                <a:gd name="T7" fmla="*/ 125 h 130"/>
                <a:gd name="T8" fmla="*/ 5 w 130"/>
                <a:gd name="T9" fmla="*/ 130 h 130"/>
                <a:gd name="T10" fmla="*/ 130 w 130"/>
                <a:gd name="T11" fmla="*/ 6 h 130"/>
                <a:gd name="T12" fmla="*/ 125 w 130"/>
                <a:gd name="T13" fmla="*/ 0 h 130"/>
                <a:gd name="T14" fmla="*/ 100 w 130"/>
                <a:gd name="T15" fmla="*/ 0 h 130"/>
                <a:gd name="T16" fmla="*/ 95 w 130"/>
                <a:gd name="T17" fmla="*/ 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0">
                  <a:moveTo>
                    <a:pt x="95" y="5"/>
                  </a:moveTo>
                  <a:cubicBezTo>
                    <a:pt x="90" y="52"/>
                    <a:pt x="52" y="90"/>
                    <a:pt x="5" y="95"/>
                  </a:cubicBezTo>
                  <a:cubicBezTo>
                    <a:pt x="2" y="95"/>
                    <a:pt x="0" y="97"/>
                    <a:pt x="0" y="100"/>
                  </a:cubicBezTo>
                  <a:cubicBezTo>
                    <a:pt x="0" y="125"/>
                    <a:pt x="0" y="125"/>
                    <a:pt x="0" y="125"/>
                  </a:cubicBezTo>
                  <a:cubicBezTo>
                    <a:pt x="0" y="128"/>
                    <a:pt x="2" y="130"/>
                    <a:pt x="5" y="130"/>
                  </a:cubicBezTo>
                  <a:cubicBezTo>
                    <a:pt x="72" y="125"/>
                    <a:pt x="125" y="72"/>
                    <a:pt x="130" y="6"/>
                  </a:cubicBezTo>
                  <a:cubicBezTo>
                    <a:pt x="130" y="3"/>
                    <a:pt x="128" y="0"/>
                    <a:pt x="125" y="0"/>
                  </a:cubicBezTo>
                  <a:cubicBezTo>
                    <a:pt x="100" y="0"/>
                    <a:pt x="100" y="0"/>
                    <a:pt x="100" y="0"/>
                  </a:cubicBezTo>
                  <a:cubicBezTo>
                    <a:pt x="97" y="0"/>
                    <a:pt x="95" y="2"/>
                    <a:pt x="95" y="5"/>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55">
              <a:extLst>
                <a:ext uri="{FF2B5EF4-FFF2-40B4-BE49-F238E27FC236}">
                  <a16:creationId xmlns:a16="http://schemas.microsoft.com/office/drawing/2014/main" id="{8BEF8B3F-BF64-4A2D-AE1C-5EB80648494F}"/>
                </a:ext>
              </a:extLst>
            </p:cNvPr>
            <p:cNvSpPr>
              <a:spLocks/>
            </p:cNvSpPr>
            <p:nvPr/>
          </p:nvSpPr>
          <p:spPr bwMode="auto">
            <a:xfrm>
              <a:off x="8988424" y="6103938"/>
              <a:ext cx="250825" cy="250825"/>
            </a:xfrm>
            <a:custGeom>
              <a:avLst/>
              <a:gdLst>
                <a:gd name="T0" fmla="*/ 126 w 131"/>
                <a:gd name="T1" fmla="*/ 95 h 130"/>
                <a:gd name="T2" fmla="*/ 36 w 131"/>
                <a:gd name="T3" fmla="*/ 5 h 130"/>
                <a:gd name="T4" fmla="*/ 31 w 131"/>
                <a:gd name="T5" fmla="*/ 0 h 130"/>
                <a:gd name="T6" fmla="*/ 6 w 131"/>
                <a:gd name="T7" fmla="*/ 0 h 130"/>
                <a:gd name="T8" fmla="*/ 1 w 131"/>
                <a:gd name="T9" fmla="*/ 6 h 130"/>
                <a:gd name="T10" fmla="*/ 125 w 131"/>
                <a:gd name="T11" fmla="*/ 130 h 130"/>
                <a:gd name="T12" fmla="*/ 131 w 131"/>
                <a:gd name="T13" fmla="*/ 125 h 130"/>
                <a:gd name="T14" fmla="*/ 131 w 131"/>
                <a:gd name="T15" fmla="*/ 100 h 130"/>
                <a:gd name="T16" fmla="*/ 126 w 131"/>
                <a:gd name="T17" fmla="*/ 9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0">
                  <a:moveTo>
                    <a:pt x="126" y="95"/>
                  </a:moveTo>
                  <a:cubicBezTo>
                    <a:pt x="79" y="90"/>
                    <a:pt x="41" y="52"/>
                    <a:pt x="36" y="5"/>
                  </a:cubicBezTo>
                  <a:cubicBezTo>
                    <a:pt x="36" y="2"/>
                    <a:pt x="34" y="0"/>
                    <a:pt x="31" y="0"/>
                  </a:cubicBezTo>
                  <a:cubicBezTo>
                    <a:pt x="6" y="0"/>
                    <a:pt x="6" y="0"/>
                    <a:pt x="6" y="0"/>
                  </a:cubicBezTo>
                  <a:cubicBezTo>
                    <a:pt x="3" y="0"/>
                    <a:pt x="0" y="3"/>
                    <a:pt x="1" y="6"/>
                  </a:cubicBezTo>
                  <a:cubicBezTo>
                    <a:pt x="6" y="72"/>
                    <a:pt x="59" y="125"/>
                    <a:pt x="125" y="130"/>
                  </a:cubicBezTo>
                  <a:cubicBezTo>
                    <a:pt x="128" y="130"/>
                    <a:pt x="131" y="128"/>
                    <a:pt x="131" y="125"/>
                  </a:cubicBezTo>
                  <a:cubicBezTo>
                    <a:pt x="131" y="100"/>
                    <a:pt x="131" y="100"/>
                    <a:pt x="131" y="100"/>
                  </a:cubicBezTo>
                  <a:cubicBezTo>
                    <a:pt x="131" y="97"/>
                    <a:pt x="129" y="95"/>
                    <a:pt x="126" y="95"/>
                  </a:cubicBezTo>
                  <a:close/>
                </a:path>
              </a:pathLst>
            </a:custGeom>
            <a:solidFill>
              <a:srgbClr val="CD2A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256">
              <a:extLst>
                <a:ext uri="{FF2B5EF4-FFF2-40B4-BE49-F238E27FC236}">
                  <a16:creationId xmlns:a16="http://schemas.microsoft.com/office/drawing/2014/main" id="{5091ADF6-085B-4229-B958-723A0D6E79EE}"/>
                </a:ext>
              </a:extLst>
            </p:cNvPr>
            <p:cNvSpPr>
              <a:spLocks/>
            </p:cNvSpPr>
            <p:nvPr/>
          </p:nvSpPr>
          <p:spPr bwMode="auto">
            <a:xfrm>
              <a:off x="9101137" y="5942013"/>
              <a:ext cx="142875" cy="139700"/>
            </a:xfrm>
            <a:custGeom>
              <a:avLst/>
              <a:gdLst>
                <a:gd name="T0" fmla="*/ 6 w 74"/>
                <a:gd name="T1" fmla="*/ 72 h 72"/>
                <a:gd name="T2" fmla="*/ 16 w 74"/>
                <a:gd name="T3" fmla="*/ 72 h 72"/>
                <a:gd name="T4" fmla="*/ 21 w 74"/>
                <a:gd name="T5" fmla="*/ 68 h 72"/>
                <a:gd name="T6" fmla="*/ 70 w 74"/>
                <a:gd name="T7" fmla="*/ 21 h 72"/>
                <a:gd name="T8" fmla="*/ 74 w 74"/>
                <a:gd name="T9" fmla="*/ 15 h 72"/>
                <a:gd name="T10" fmla="*/ 74 w 74"/>
                <a:gd name="T11" fmla="*/ 6 h 72"/>
                <a:gd name="T12" fmla="*/ 68 w 74"/>
                <a:gd name="T13" fmla="*/ 0 h 72"/>
                <a:gd name="T14" fmla="*/ 1 w 74"/>
                <a:gd name="T15" fmla="*/ 66 h 72"/>
                <a:gd name="T16" fmla="*/ 6 w 74"/>
                <a:gd name="T1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2">
                  <a:moveTo>
                    <a:pt x="6" y="72"/>
                  </a:moveTo>
                  <a:cubicBezTo>
                    <a:pt x="16" y="72"/>
                    <a:pt x="16" y="72"/>
                    <a:pt x="16" y="72"/>
                  </a:cubicBezTo>
                  <a:cubicBezTo>
                    <a:pt x="18" y="72"/>
                    <a:pt x="20" y="70"/>
                    <a:pt x="21" y="68"/>
                  </a:cubicBezTo>
                  <a:cubicBezTo>
                    <a:pt x="25" y="43"/>
                    <a:pt x="45" y="24"/>
                    <a:pt x="70" y="21"/>
                  </a:cubicBezTo>
                  <a:cubicBezTo>
                    <a:pt x="72" y="20"/>
                    <a:pt x="74" y="18"/>
                    <a:pt x="74" y="15"/>
                  </a:cubicBezTo>
                  <a:cubicBezTo>
                    <a:pt x="74" y="6"/>
                    <a:pt x="74" y="6"/>
                    <a:pt x="74" y="6"/>
                  </a:cubicBezTo>
                  <a:cubicBezTo>
                    <a:pt x="74" y="2"/>
                    <a:pt x="71" y="0"/>
                    <a:pt x="68" y="0"/>
                  </a:cubicBezTo>
                  <a:cubicBezTo>
                    <a:pt x="34" y="4"/>
                    <a:pt x="6" y="31"/>
                    <a:pt x="1" y="66"/>
                  </a:cubicBezTo>
                  <a:cubicBezTo>
                    <a:pt x="0" y="69"/>
                    <a:pt x="3" y="72"/>
                    <a:pt x="6" y="72"/>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257">
              <a:extLst>
                <a:ext uri="{FF2B5EF4-FFF2-40B4-BE49-F238E27FC236}">
                  <a16:creationId xmlns:a16="http://schemas.microsoft.com/office/drawing/2014/main" id="{DE55DD0A-5882-4764-B7A3-08485A6C8575}"/>
                </a:ext>
              </a:extLst>
            </p:cNvPr>
            <p:cNvSpPr>
              <a:spLocks/>
            </p:cNvSpPr>
            <p:nvPr/>
          </p:nvSpPr>
          <p:spPr bwMode="auto">
            <a:xfrm>
              <a:off x="9101137" y="6103938"/>
              <a:ext cx="138112" cy="138113"/>
            </a:xfrm>
            <a:custGeom>
              <a:avLst/>
              <a:gdLst>
                <a:gd name="T0" fmla="*/ 68 w 72"/>
                <a:gd name="T1" fmla="*/ 51 h 72"/>
                <a:gd name="T2" fmla="*/ 21 w 72"/>
                <a:gd name="T3" fmla="*/ 4 h 72"/>
                <a:gd name="T4" fmla="*/ 16 w 72"/>
                <a:gd name="T5" fmla="*/ 0 h 72"/>
                <a:gd name="T6" fmla="*/ 6 w 72"/>
                <a:gd name="T7" fmla="*/ 0 h 72"/>
                <a:gd name="T8" fmla="*/ 1 w 72"/>
                <a:gd name="T9" fmla="*/ 6 h 72"/>
                <a:gd name="T10" fmla="*/ 66 w 72"/>
                <a:gd name="T11" fmla="*/ 71 h 72"/>
                <a:gd name="T12" fmla="*/ 72 w 72"/>
                <a:gd name="T13" fmla="*/ 66 h 72"/>
                <a:gd name="T14" fmla="*/ 72 w 72"/>
                <a:gd name="T15" fmla="*/ 56 h 72"/>
                <a:gd name="T16" fmla="*/ 68 w 72"/>
                <a:gd name="T17"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2">
                  <a:moveTo>
                    <a:pt x="68" y="51"/>
                  </a:moveTo>
                  <a:cubicBezTo>
                    <a:pt x="44" y="47"/>
                    <a:pt x="25" y="28"/>
                    <a:pt x="21" y="4"/>
                  </a:cubicBezTo>
                  <a:cubicBezTo>
                    <a:pt x="20" y="2"/>
                    <a:pt x="18" y="0"/>
                    <a:pt x="16" y="0"/>
                  </a:cubicBezTo>
                  <a:cubicBezTo>
                    <a:pt x="6" y="0"/>
                    <a:pt x="6" y="0"/>
                    <a:pt x="6" y="0"/>
                  </a:cubicBezTo>
                  <a:cubicBezTo>
                    <a:pt x="3" y="0"/>
                    <a:pt x="0" y="3"/>
                    <a:pt x="1" y="6"/>
                  </a:cubicBezTo>
                  <a:cubicBezTo>
                    <a:pt x="6" y="40"/>
                    <a:pt x="32" y="66"/>
                    <a:pt x="66" y="71"/>
                  </a:cubicBezTo>
                  <a:cubicBezTo>
                    <a:pt x="69" y="72"/>
                    <a:pt x="72" y="69"/>
                    <a:pt x="72" y="66"/>
                  </a:cubicBezTo>
                  <a:cubicBezTo>
                    <a:pt x="72" y="56"/>
                    <a:pt x="72" y="56"/>
                    <a:pt x="72" y="56"/>
                  </a:cubicBezTo>
                  <a:cubicBezTo>
                    <a:pt x="72" y="54"/>
                    <a:pt x="70" y="51"/>
                    <a:pt x="68" y="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58">
              <a:extLst>
                <a:ext uri="{FF2B5EF4-FFF2-40B4-BE49-F238E27FC236}">
                  <a16:creationId xmlns:a16="http://schemas.microsoft.com/office/drawing/2014/main" id="{BA2294BF-7D0C-4371-892B-ABDDADD86157}"/>
                </a:ext>
              </a:extLst>
            </p:cNvPr>
            <p:cNvSpPr>
              <a:spLocks/>
            </p:cNvSpPr>
            <p:nvPr/>
          </p:nvSpPr>
          <p:spPr bwMode="auto">
            <a:xfrm>
              <a:off x="9261474" y="6099175"/>
              <a:ext cx="138112" cy="142875"/>
            </a:xfrm>
            <a:custGeom>
              <a:avLst/>
              <a:gdLst>
                <a:gd name="T0" fmla="*/ 51 w 72"/>
                <a:gd name="T1" fmla="*/ 4 h 74"/>
                <a:gd name="T2" fmla="*/ 4 w 72"/>
                <a:gd name="T3" fmla="*/ 53 h 74"/>
                <a:gd name="T4" fmla="*/ 0 w 72"/>
                <a:gd name="T5" fmla="*/ 58 h 74"/>
                <a:gd name="T6" fmla="*/ 0 w 72"/>
                <a:gd name="T7" fmla="*/ 68 h 74"/>
                <a:gd name="T8" fmla="*/ 6 w 72"/>
                <a:gd name="T9" fmla="*/ 73 h 74"/>
                <a:gd name="T10" fmla="*/ 71 w 72"/>
                <a:gd name="T11" fmla="*/ 6 h 74"/>
                <a:gd name="T12" fmla="*/ 66 w 72"/>
                <a:gd name="T13" fmla="*/ 0 h 74"/>
                <a:gd name="T14" fmla="*/ 57 w 72"/>
                <a:gd name="T15" fmla="*/ 0 h 74"/>
                <a:gd name="T16" fmla="*/ 51 w 72"/>
                <a:gd name="T17"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51" y="4"/>
                  </a:moveTo>
                  <a:cubicBezTo>
                    <a:pt x="48" y="29"/>
                    <a:pt x="29" y="49"/>
                    <a:pt x="4" y="53"/>
                  </a:cubicBezTo>
                  <a:cubicBezTo>
                    <a:pt x="2" y="54"/>
                    <a:pt x="0" y="56"/>
                    <a:pt x="0" y="58"/>
                  </a:cubicBezTo>
                  <a:cubicBezTo>
                    <a:pt x="0" y="68"/>
                    <a:pt x="0" y="68"/>
                    <a:pt x="0" y="68"/>
                  </a:cubicBezTo>
                  <a:cubicBezTo>
                    <a:pt x="0" y="71"/>
                    <a:pt x="3" y="74"/>
                    <a:pt x="6" y="73"/>
                  </a:cubicBezTo>
                  <a:cubicBezTo>
                    <a:pt x="40" y="68"/>
                    <a:pt x="67" y="40"/>
                    <a:pt x="71" y="6"/>
                  </a:cubicBezTo>
                  <a:cubicBezTo>
                    <a:pt x="72" y="2"/>
                    <a:pt x="69" y="0"/>
                    <a:pt x="66" y="0"/>
                  </a:cubicBezTo>
                  <a:cubicBezTo>
                    <a:pt x="57" y="0"/>
                    <a:pt x="57" y="0"/>
                    <a:pt x="57" y="0"/>
                  </a:cubicBezTo>
                  <a:cubicBezTo>
                    <a:pt x="54" y="0"/>
                    <a:pt x="52" y="2"/>
                    <a:pt x="51" y="4"/>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259">
              <a:extLst>
                <a:ext uri="{FF2B5EF4-FFF2-40B4-BE49-F238E27FC236}">
                  <a16:creationId xmlns:a16="http://schemas.microsoft.com/office/drawing/2014/main" id="{1FF85A87-7803-4550-BCB2-2C0C2FAC5CAA}"/>
                </a:ext>
              </a:extLst>
            </p:cNvPr>
            <p:cNvSpPr>
              <a:spLocks/>
            </p:cNvSpPr>
            <p:nvPr/>
          </p:nvSpPr>
          <p:spPr bwMode="auto">
            <a:xfrm>
              <a:off x="9156699" y="5892800"/>
              <a:ext cx="269875" cy="263525"/>
            </a:xfrm>
            <a:custGeom>
              <a:avLst/>
              <a:gdLst>
                <a:gd name="T0" fmla="*/ 1 w 140"/>
                <a:gd name="T1" fmla="*/ 70 h 136"/>
                <a:gd name="T2" fmla="*/ 48 w 140"/>
                <a:gd name="T3" fmla="*/ 136 h 136"/>
                <a:gd name="T4" fmla="*/ 140 w 140"/>
                <a:gd name="T5" fmla="*/ 0 h 136"/>
                <a:gd name="T6" fmla="*/ 51 w 140"/>
                <a:gd name="T7" fmla="*/ 98 h 136"/>
                <a:gd name="T8" fmla="*/ 4 w 140"/>
                <a:gd name="T9" fmla="*/ 67 h 136"/>
                <a:gd name="T10" fmla="*/ 1 w 140"/>
                <a:gd name="T11" fmla="*/ 70 h 136"/>
              </a:gdLst>
              <a:ahLst/>
              <a:cxnLst>
                <a:cxn ang="0">
                  <a:pos x="T0" y="T1"/>
                </a:cxn>
                <a:cxn ang="0">
                  <a:pos x="T2" y="T3"/>
                </a:cxn>
                <a:cxn ang="0">
                  <a:pos x="T4" y="T5"/>
                </a:cxn>
                <a:cxn ang="0">
                  <a:pos x="T6" y="T7"/>
                </a:cxn>
                <a:cxn ang="0">
                  <a:pos x="T8" y="T9"/>
                </a:cxn>
                <a:cxn ang="0">
                  <a:pos x="T10" y="T11"/>
                </a:cxn>
              </a:cxnLst>
              <a:rect l="0" t="0" r="r" b="b"/>
              <a:pathLst>
                <a:path w="140" h="136">
                  <a:moveTo>
                    <a:pt x="1" y="70"/>
                  </a:moveTo>
                  <a:cubicBezTo>
                    <a:pt x="48" y="136"/>
                    <a:pt x="48" y="136"/>
                    <a:pt x="48" y="136"/>
                  </a:cubicBezTo>
                  <a:cubicBezTo>
                    <a:pt x="140" y="0"/>
                    <a:pt x="140" y="0"/>
                    <a:pt x="140" y="0"/>
                  </a:cubicBezTo>
                  <a:cubicBezTo>
                    <a:pt x="51" y="98"/>
                    <a:pt x="51" y="98"/>
                    <a:pt x="51" y="98"/>
                  </a:cubicBezTo>
                  <a:cubicBezTo>
                    <a:pt x="4" y="67"/>
                    <a:pt x="4" y="67"/>
                    <a:pt x="4" y="67"/>
                  </a:cubicBezTo>
                  <a:cubicBezTo>
                    <a:pt x="2" y="66"/>
                    <a:pt x="0" y="68"/>
                    <a:pt x="1" y="7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3" name="Obraz 2">
            <a:extLst>
              <a:ext uri="{FF2B5EF4-FFF2-40B4-BE49-F238E27FC236}">
                <a16:creationId xmlns:a16="http://schemas.microsoft.com/office/drawing/2014/main" id="{B01E39BB-652F-447A-BCC5-F4BB5FA10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934" y="3318145"/>
            <a:ext cx="3744416" cy="1997021"/>
          </a:xfrm>
          <a:prstGeom prst="roundRect">
            <a:avLst>
              <a:gd name="adj" fmla="val 522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4" name="Obraz 43">
            <a:extLst>
              <a:ext uri="{FF2B5EF4-FFF2-40B4-BE49-F238E27FC236}">
                <a16:creationId xmlns:a16="http://schemas.microsoft.com/office/drawing/2014/main" id="{E7578ADB-759C-421F-B0B3-47128F2D7F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58" y="3137792"/>
            <a:ext cx="2529265" cy="3369342"/>
          </a:xfrm>
          <a:prstGeom prst="rect">
            <a:avLst/>
          </a:prstGeom>
        </p:spPr>
      </p:pic>
    </p:spTree>
    <p:extLst>
      <p:ext uri="{BB962C8B-B14F-4D97-AF65-F5344CB8AC3E}">
        <p14:creationId xmlns:p14="http://schemas.microsoft.com/office/powerpoint/2010/main" val="30886897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Ranges and indices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40412677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p:txBody>
      </p:sp>
    </p:spTree>
    <p:extLst>
      <p:ext uri="{BB962C8B-B14F-4D97-AF65-F5344CB8AC3E}">
        <p14:creationId xmlns:p14="http://schemas.microsoft.com/office/powerpoint/2010/main" val="46585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F9B35FB1-1FB8-445A-996D-13D81F74AFCD}"/>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Default interface members</a:t>
            </a:r>
          </a:p>
        </p:txBody>
      </p:sp>
      <p:sp>
        <p:nvSpPr>
          <p:cNvPr id="7" name="Freeform 37">
            <a:extLst>
              <a:ext uri="{FF2B5EF4-FFF2-40B4-BE49-F238E27FC236}">
                <a16:creationId xmlns:a16="http://schemas.microsoft.com/office/drawing/2014/main" id="{FA32CDF6-9229-498F-9C95-7CD7D9713843}"/>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F7D66442-688A-4D97-B022-A1F489CF26B7}"/>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5F8309E8-2A88-4D6D-A7D2-C6894E003F56}"/>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5">
            <a:extLst>
              <a:ext uri="{FF2B5EF4-FFF2-40B4-BE49-F238E27FC236}">
                <a16:creationId xmlns:a16="http://schemas.microsoft.com/office/drawing/2014/main" id="{E7E38C3E-435B-4B56-8484-AA921D43D05A}"/>
              </a:ext>
            </a:extLst>
          </p:cNvPr>
          <p:cNvSpPr>
            <a:spLocks/>
          </p:cNvSpPr>
          <p:nvPr/>
        </p:nvSpPr>
        <p:spPr bwMode="auto">
          <a:xfrm>
            <a:off x="7505514" y="4010318"/>
            <a:ext cx="909408" cy="881607"/>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114969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Default interface members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0159574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Default interface members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40499534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a:p>
            <a:pPr lvl="2"/>
            <a:r>
              <a:rPr lang="en-US" dirty="0"/>
              <a:t>recursive patterns,</a:t>
            </a:r>
          </a:p>
        </p:txBody>
      </p:sp>
    </p:spTree>
    <p:extLst>
      <p:ext uri="{BB962C8B-B14F-4D97-AF65-F5344CB8AC3E}">
        <p14:creationId xmlns:p14="http://schemas.microsoft.com/office/powerpoint/2010/main" val="202426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D1007795-05AB-4612-8DE8-7B5FC91A6AA5}"/>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Recursive patterns</a:t>
            </a:r>
          </a:p>
        </p:txBody>
      </p:sp>
      <p:sp>
        <p:nvSpPr>
          <p:cNvPr id="7" name="Freeform 37">
            <a:extLst>
              <a:ext uri="{FF2B5EF4-FFF2-40B4-BE49-F238E27FC236}">
                <a16:creationId xmlns:a16="http://schemas.microsoft.com/office/drawing/2014/main" id="{9745EBCE-44DB-449B-9BF1-56D2C53D9B4F}"/>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E2C0C437-8315-47EF-BBB6-455EC6CF3953}"/>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537199B0-49B3-4E44-9084-C8069C8026BE}"/>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4" name="Group 5">
            <a:extLst>
              <a:ext uri="{FF2B5EF4-FFF2-40B4-BE49-F238E27FC236}">
                <a16:creationId xmlns:a16="http://schemas.microsoft.com/office/drawing/2014/main" id="{1D4B83B9-2708-477A-AA39-D415A376C4BC}"/>
              </a:ext>
            </a:extLst>
          </p:cNvPr>
          <p:cNvGrpSpPr/>
          <p:nvPr/>
        </p:nvGrpSpPr>
        <p:grpSpPr>
          <a:xfrm>
            <a:off x="7304483" y="3778223"/>
            <a:ext cx="1294116" cy="1262444"/>
            <a:chOff x="5354639" y="2595450"/>
            <a:chExt cx="454025" cy="442913"/>
          </a:xfrm>
        </p:grpSpPr>
        <p:sp>
          <p:nvSpPr>
            <p:cNvPr id="16" name="Freeform 55">
              <a:extLst>
                <a:ext uri="{FF2B5EF4-FFF2-40B4-BE49-F238E27FC236}">
                  <a16:creationId xmlns:a16="http://schemas.microsoft.com/office/drawing/2014/main" id="{55FB002D-73DF-4356-815C-002A27E40F6E}"/>
                </a:ext>
              </a:extLst>
            </p:cNvPr>
            <p:cNvSpPr>
              <a:spLocks noEditPoints="1"/>
            </p:cNvSpPr>
            <p:nvPr/>
          </p:nvSpPr>
          <p:spPr bwMode="auto">
            <a:xfrm>
              <a:off x="5354639" y="2595450"/>
              <a:ext cx="454025" cy="442913"/>
            </a:xfrm>
            <a:custGeom>
              <a:avLst/>
              <a:gdLst>
                <a:gd name="T0" fmla="*/ 17 w 237"/>
                <a:gd name="T1" fmla="*/ 220 h 229"/>
                <a:gd name="T2" fmla="*/ 51 w 237"/>
                <a:gd name="T3" fmla="*/ 220 h 229"/>
                <a:gd name="T4" fmla="*/ 122 w 237"/>
                <a:gd name="T5" fmla="*/ 149 h 229"/>
                <a:gd name="T6" fmla="*/ 208 w 237"/>
                <a:gd name="T7" fmla="*/ 135 h 229"/>
                <a:gd name="T8" fmla="*/ 208 w 237"/>
                <a:gd name="T9" fmla="*/ 29 h 229"/>
                <a:gd name="T10" fmla="*/ 103 w 237"/>
                <a:gd name="T11" fmla="*/ 29 h 229"/>
                <a:gd name="T12" fmla="*/ 89 w 237"/>
                <a:gd name="T13" fmla="*/ 116 h 229"/>
                <a:gd name="T14" fmla="*/ 0 w 237"/>
                <a:gd name="T15" fmla="*/ 205 h 229"/>
                <a:gd name="T16" fmla="*/ 116 w 237"/>
                <a:gd name="T17" fmla="*/ 43 h 229"/>
                <a:gd name="T18" fmla="*/ 195 w 237"/>
                <a:gd name="T19" fmla="*/ 43 h 229"/>
                <a:gd name="T20" fmla="*/ 195 w 237"/>
                <a:gd name="T21" fmla="*/ 122 h 229"/>
                <a:gd name="T22" fmla="*/ 116 w 237"/>
                <a:gd name="T23" fmla="*/ 122 h 229"/>
                <a:gd name="T24" fmla="*/ 116 w 237"/>
                <a:gd name="T25" fmla="*/ 4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29">
                  <a:moveTo>
                    <a:pt x="17" y="220"/>
                  </a:moveTo>
                  <a:cubicBezTo>
                    <a:pt x="27" y="229"/>
                    <a:pt x="41" y="229"/>
                    <a:pt x="51" y="220"/>
                  </a:cubicBezTo>
                  <a:cubicBezTo>
                    <a:pt x="122" y="149"/>
                    <a:pt x="122" y="149"/>
                    <a:pt x="122" y="149"/>
                  </a:cubicBezTo>
                  <a:cubicBezTo>
                    <a:pt x="150" y="163"/>
                    <a:pt x="185" y="158"/>
                    <a:pt x="208" y="135"/>
                  </a:cubicBezTo>
                  <a:cubicBezTo>
                    <a:pt x="237" y="106"/>
                    <a:pt x="237" y="59"/>
                    <a:pt x="208" y="29"/>
                  </a:cubicBezTo>
                  <a:cubicBezTo>
                    <a:pt x="179" y="0"/>
                    <a:pt x="132" y="0"/>
                    <a:pt x="103" y="29"/>
                  </a:cubicBezTo>
                  <a:cubicBezTo>
                    <a:pt x="79" y="53"/>
                    <a:pt x="75" y="88"/>
                    <a:pt x="89" y="116"/>
                  </a:cubicBezTo>
                  <a:cubicBezTo>
                    <a:pt x="0" y="205"/>
                    <a:pt x="0" y="205"/>
                    <a:pt x="0" y="205"/>
                  </a:cubicBezTo>
                  <a:moveTo>
                    <a:pt x="116" y="43"/>
                  </a:moveTo>
                  <a:cubicBezTo>
                    <a:pt x="138" y="21"/>
                    <a:pt x="173" y="21"/>
                    <a:pt x="195" y="43"/>
                  </a:cubicBezTo>
                  <a:cubicBezTo>
                    <a:pt x="217" y="64"/>
                    <a:pt x="217" y="100"/>
                    <a:pt x="195" y="122"/>
                  </a:cubicBezTo>
                  <a:cubicBezTo>
                    <a:pt x="173" y="144"/>
                    <a:pt x="138" y="144"/>
                    <a:pt x="116" y="122"/>
                  </a:cubicBezTo>
                  <a:cubicBezTo>
                    <a:pt x="94" y="100"/>
                    <a:pt x="94" y="64"/>
                    <a:pt x="116" y="4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56">
              <a:extLst>
                <a:ext uri="{FF2B5EF4-FFF2-40B4-BE49-F238E27FC236}">
                  <a16:creationId xmlns:a16="http://schemas.microsoft.com/office/drawing/2014/main" id="{D0A89DAC-8C33-44DA-A744-20F2AC587875}"/>
                </a:ext>
              </a:extLst>
            </p:cNvPr>
            <p:cNvSpPr>
              <a:spLocks/>
            </p:cNvSpPr>
            <p:nvPr/>
          </p:nvSpPr>
          <p:spPr bwMode="auto">
            <a:xfrm>
              <a:off x="5575301" y="2673237"/>
              <a:ext cx="155575" cy="157163"/>
            </a:xfrm>
            <a:custGeom>
              <a:avLst/>
              <a:gdLst>
                <a:gd name="T0" fmla="*/ 11 w 81"/>
                <a:gd name="T1" fmla="*/ 27 h 81"/>
                <a:gd name="T2" fmla="*/ 27 w 81"/>
                <a:gd name="T3" fmla="*/ 27 h 81"/>
                <a:gd name="T4" fmla="*/ 27 w 81"/>
                <a:gd name="T5" fmla="*/ 11 h 81"/>
                <a:gd name="T6" fmla="*/ 37 w 81"/>
                <a:gd name="T7" fmla="*/ 0 h 81"/>
                <a:gd name="T8" fmla="*/ 44 w 81"/>
                <a:gd name="T9" fmla="*/ 0 h 81"/>
                <a:gd name="T10" fmla="*/ 55 w 81"/>
                <a:gd name="T11" fmla="*/ 11 h 81"/>
                <a:gd name="T12" fmla="*/ 55 w 81"/>
                <a:gd name="T13" fmla="*/ 27 h 81"/>
                <a:gd name="T14" fmla="*/ 71 w 81"/>
                <a:gd name="T15" fmla="*/ 27 h 81"/>
                <a:gd name="T16" fmla="*/ 81 w 81"/>
                <a:gd name="T17" fmla="*/ 37 h 81"/>
                <a:gd name="T18" fmla="*/ 81 w 81"/>
                <a:gd name="T19" fmla="*/ 44 h 81"/>
                <a:gd name="T20" fmla="*/ 71 w 81"/>
                <a:gd name="T21" fmla="*/ 55 h 81"/>
                <a:gd name="T22" fmla="*/ 55 w 81"/>
                <a:gd name="T23" fmla="*/ 55 h 81"/>
                <a:gd name="T24" fmla="*/ 55 w 81"/>
                <a:gd name="T25" fmla="*/ 71 h 81"/>
                <a:gd name="T26" fmla="*/ 44 w 81"/>
                <a:gd name="T27" fmla="*/ 81 h 81"/>
                <a:gd name="T28" fmla="*/ 37 w 81"/>
                <a:gd name="T29" fmla="*/ 81 h 81"/>
                <a:gd name="T30" fmla="*/ 27 w 81"/>
                <a:gd name="T31" fmla="*/ 71 h 81"/>
                <a:gd name="T32" fmla="*/ 27 w 81"/>
                <a:gd name="T33" fmla="*/ 55 h 81"/>
                <a:gd name="T34" fmla="*/ 11 w 81"/>
                <a:gd name="T35" fmla="*/ 55 h 81"/>
                <a:gd name="T36" fmla="*/ 0 w 81"/>
                <a:gd name="T37" fmla="*/ 44 h 81"/>
                <a:gd name="T38" fmla="*/ 0 w 81"/>
                <a:gd name="T39" fmla="*/ 37 h 81"/>
                <a:gd name="T40" fmla="*/ 11 w 81"/>
                <a:gd name="T41" fmla="*/ 2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81">
                  <a:moveTo>
                    <a:pt x="11" y="27"/>
                  </a:moveTo>
                  <a:cubicBezTo>
                    <a:pt x="27" y="27"/>
                    <a:pt x="27" y="27"/>
                    <a:pt x="27" y="27"/>
                  </a:cubicBezTo>
                  <a:cubicBezTo>
                    <a:pt x="27" y="11"/>
                    <a:pt x="27" y="11"/>
                    <a:pt x="27" y="11"/>
                  </a:cubicBezTo>
                  <a:cubicBezTo>
                    <a:pt x="27" y="5"/>
                    <a:pt x="31" y="0"/>
                    <a:pt x="37" y="0"/>
                  </a:cubicBezTo>
                  <a:cubicBezTo>
                    <a:pt x="44" y="0"/>
                    <a:pt x="44" y="0"/>
                    <a:pt x="44" y="0"/>
                  </a:cubicBezTo>
                  <a:cubicBezTo>
                    <a:pt x="50" y="0"/>
                    <a:pt x="55" y="5"/>
                    <a:pt x="55" y="11"/>
                  </a:cubicBezTo>
                  <a:cubicBezTo>
                    <a:pt x="55" y="27"/>
                    <a:pt x="55" y="27"/>
                    <a:pt x="55" y="27"/>
                  </a:cubicBezTo>
                  <a:cubicBezTo>
                    <a:pt x="71" y="27"/>
                    <a:pt x="71" y="27"/>
                    <a:pt x="71" y="27"/>
                  </a:cubicBezTo>
                  <a:cubicBezTo>
                    <a:pt x="77" y="27"/>
                    <a:pt x="81" y="31"/>
                    <a:pt x="81" y="37"/>
                  </a:cubicBezTo>
                  <a:cubicBezTo>
                    <a:pt x="81" y="44"/>
                    <a:pt x="81" y="44"/>
                    <a:pt x="81" y="44"/>
                  </a:cubicBezTo>
                  <a:cubicBezTo>
                    <a:pt x="81" y="50"/>
                    <a:pt x="77" y="55"/>
                    <a:pt x="71" y="55"/>
                  </a:cubicBezTo>
                  <a:cubicBezTo>
                    <a:pt x="55" y="55"/>
                    <a:pt x="55" y="55"/>
                    <a:pt x="55" y="55"/>
                  </a:cubicBezTo>
                  <a:cubicBezTo>
                    <a:pt x="55" y="71"/>
                    <a:pt x="55" y="71"/>
                    <a:pt x="55" y="71"/>
                  </a:cubicBezTo>
                  <a:cubicBezTo>
                    <a:pt x="55" y="77"/>
                    <a:pt x="50" y="81"/>
                    <a:pt x="44" y="81"/>
                  </a:cubicBezTo>
                  <a:cubicBezTo>
                    <a:pt x="37" y="81"/>
                    <a:pt x="37" y="81"/>
                    <a:pt x="37" y="81"/>
                  </a:cubicBezTo>
                  <a:cubicBezTo>
                    <a:pt x="31" y="81"/>
                    <a:pt x="27" y="77"/>
                    <a:pt x="27" y="71"/>
                  </a:cubicBezTo>
                  <a:cubicBezTo>
                    <a:pt x="27" y="55"/>
                    <a:pt x="27" y="55"/>
                    <a:pt x="27" y="55"/>
                  </a:cubicBezTo>
                  <a:cubicBezTo>
                    <a:pt x="11" y="55"/>
                    <a:pt x="11" y="55"/>
                    <a:pt x="11" y="55"/>
                  </a:cubicBezTo>
                  <a:cubicBezTo>
                    <a:pt x="5" y="55"/>
                    <a:pt x="0" y="50"/>
                    <a:pt x="0" y="44"/>
                  </a:cubicBezTo>
                  <a:cubicBezTo>
                    <a:pt x="0" y="37"/>
                    <a:pt x="0" y="37"/>
                    <a:pt x="0" y="37"/>
                  </a:cubicBezTo>
                  <a:cubicBezTo>
                    <a:pt x="0" y="31"/>
                    <a:pt x="5" y="27"/>
                    <a:pt x="11" y="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326687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Recursive patterns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378458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Recursive patterns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14193313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a:p>
            <a:pPr lvl="2"/>
            <a:r>
              <a:rPr lang="en-US" dirty="0"/>
              <a:t>recursive patterns,</a:t>
            </a:r>
          </a:p>
          <a:p>
            <a:pPr lvl="2"/>
            <a:r>
              <a:rPr lang="en-US" dirty="0"/>
              <a:t>switch expressions,</a:t>
            </a:r>
          </a:p>
        </p:txBody>
      </p:sp>
    </p:spTree>
    <p:extLst>
      <p:ext uri="{BB962C8B-B14F-4D97-AF65-F5344CB8AC3E}">
        <p14:creationId xmlns:p14="http://schemas.microsoft.com/office/powerpoint/2010/main" val="364742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fade">
                                      <p:cBhvr>
                                        <p:cTn id="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61">
            <a:extLst>
              <a:ext uri="{FF2B5EF4-FFF2-40B4-BE49-F238E27FC236}">
                <a16:creationId xmlns:a16="http://schemas.microsoft.com/office/drawing/2014/main" id="{7E1DB1B3-6FDA-4208-8CC6-7B1F957EA7A7}"/>
              </a:ext>
            </a:extLst>
          </p:cNvPr>
          <p:cNvSpPr/>
          <p:nvPr/>
        </p:nvSpPr>
        <p:spPr>
          <a:xfrm>
            <a:off x="6816080" y="3212976"/>
            <a:ext cx="4952937" cy="23042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ytuł 3">
            <a:extLst>
              <a:ext uri="{FF2B5EF4-FFF2-40B4-BE49-F238E27FC236}">
                <a16:creationId xmlns:a16="http://schemas.microsoft.com/office/drawing/2014/main" id="{686B1A0C-9322-4D76-BB83-7A8A8ECFCCB1}"/>
              </a:ext>
            </a:extLst>
          </p:cNvPr>
          <p:cNvSpPr>
            <a:spLocks noGrp="1"/>
          </p:cNvSpPr>
          <p:nvPr>
            <p:ph type="title"/>
          </p:nvPr>
        </p:nvSpPr>
        <p:spPr/>
        <p:txBody>
          <a:bodyPr/>
          <a:lstStyle/>
          <a:p>
            <a:r>
              <a:rPr lang="en-US" dirty="0"/>
              <a:t>Example</a:t>
            </a:r>
          </a:p>
        </p:txBody>
      </p:sp>
      <p:sp>
        <p:nvSpPr>
          <p:cNvPr id="6" name="Symbol zastępczy tekstu 5">
            <a:extLst>
              <a:ext uri="{FF2B5EF4-FFF2-40B4-BE49-F238E27FC236}">
                <a16:creationId xmlns:a16="http://schemas.microsoft.com/office/drawing/2014/main" id="{D0017915-E3ED-44DF-BD6C-6E81E9AEF129}"/>
              </a:ext>
            </a:extLst>
          </p:cNvPr>
          <p:cNvSpPr>
            <a:spLocks noGrp="1"/>
          </p:cNvSpPr>
          <p:nvPr>
            <p:ph type="body" sz="quarter" idx="11"/>
          </p:nvPr>
        </p:nvSpPr>
        <p:spPr/>
        <p:txBody>
          <a:bodyPr/>
          <a:lstStyle/>
          <a:p>
            <a:r>
              <a:rPr lang="en-US" dirty="0"/>
              <a:t>C# 7.1 Hello Word</a:t>
            </a:r>
          </a:p>
        </p:txBody>
      </p:sp>
      <p:sp>
        <p:nvSpPr>
          <p:cNvPr id="7" name="Symbol zastępczy tekstu 6">
            <a:extLst>
              <a:ext uri="{FF2B5EF4-FFF2-40B4-BE49-F238E27FC236}">
                <a16:creationId xmlns:a16="http://schemas.microsoft.com/office/drawing/2014/main" id="{89BB6366-E520-4FED-B09F-14DE42F6FFBC}"/>
              </a:ext>
            </a:extLst>
          </p:cNvPr>
          <p:cNvSpPr>
            <a:spLocks noGrp="1"/>
          </p:cNvSpPr>
          <p:nvPr>
            <p:ph type="body" sz="quarter" idx="12"/>
          </p:nvPr>
        </p:nvSpPr>
        <p:spPr/>
        <p:txBody>
          <a:bodyPr/>
          <a:lstStyle/>
          <a:p>
            <a:r>
              <a:rPr lang="en-US" dirty="0"/>
              <a:t>4</a:t>
            </a:r>
          </a:p>
        </p:txBody>
      </p:sp>
      <p:sp>
        <p:nvSpPr>
          <p:cNvPr id="8" name="Rectangle 61">
            <a:extLst>
              <a:ext uri="{FF2B5EF4-FFF2-40B4-BE49-F238E27FC236}">
                <a16:creationId xmlns:a16="http://schemas.microsoft.com/office/drawing/2014/main" id="{1B2D0436-71E5-4FF4-9444-5B9605D3B802}"/>
              </a:ext>
            </a:extLst>
          </p:cNvPr>
          <p:cNvSpPr/>
          <p:nvPr/>
        </p:nvSpPr>
        <p:spPr>
          <a:xfrm>
            <a:off x="422983" y="1988840"/>
            <a:ext cx="11504363" cy="8640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20">
            <a:extLst>
              <a:ext uri="{FF2B5EF4-FFF2-40B4-BE49-F238E27FC236}">
                <a16:creationId xmlns:a16="http://schemas.microsoft.com/office/drawing/2014/main" id="{AF0E1DA8-453E-4A22-A83E-C28DD7753D35}"/>
              </a:ext>
            </a:extLst>
          </p:cNvPr>
          <p:cNvSpPr>
            <a:spLocks/>
          </p:cNvSpPr>
          <p:nvPr/>
        </p:nvSpPr>
        <p:spPr bwMode="auto">
          <a:xfrm>
            <a:off x="47328" y="1774148"/>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pic>
        <p:nvPicPr>
          <p:cNvPr id="14" name="Obraz 13">
            <a:extLst>
              <a:ext uri="{FF2B5EF4-FFF2-40B4-BE49-F238E27FC236}">
                <a16:creationId xmlns:a16="http://schemas.microsoft.com/office/drawing/2014/main" id="{1C787B6D-BFD0-4B69-9FCA-1B67C2373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900" y="2107599"/>
            <a:ext cx="9896117" cy="6414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3" name="Group 592">
            <a:extLst>
              <a:ext uri="{FF2B5EF4-FFF2-40B4-BE49-F238E27FC236}">
                <a16:creationId xmlns:a16="http://schemas.microsoft.com/office/drawing/2014/main" id="{516645C2-AB3B-4410-BE42-B5FCEC2BECA2}"/>
              </a:ext>
            </a:extLst>
          </p:cNvPr>
          <p:cNvGrpSpPr>
            <a:grpSpLocks noChangeAspect="1"/>
          </p:cNvGrpSpPr>
          <p:nvPr/>
        </p:nvGrpSpPr>
        <p:grpSpPr>
          <a:xfrm>
            <a:off x="323949" y="2144858"/>
            <a:ext cx="777520" cy="604156"/>
            <a:chOff x="7737475" y="4821240"/>
            <a:chExt cx="469900" cy="365126"/>
          </a:xfrm>
        </p:grpSpPr>
        <p:sp>
          <p:nvSpPr>
            <p:cNvPr id="16" name="Freeform 165">
              <a:extLst>
                <a:ext uri="{FF2B5EF4-FFF2-40B4-BE49-F238E27FC236}">
                  <a16:creationId xmlns:a16="http://schemas.microsoft.com/office/drawing/2014/main" id="{01CD4B74-C0FA-42A0-A17C-A7ACF7B6013F}"/>
                </a:ext>
              </a:extLst>
            </p:cNvPr>
            <p:cNvSpPr>
              <a:spLocks noEditPoints="1"/>
            </p:cNvSpPr>
            <p:nvPr/>
          </p:nvSpPr>
          <p:spPr bwMode="auto">
            <a:xfrm>
              <a:off x="8016875" y="5030791"/>
              <a:ext cx="150812" cy="155575"/>
            </a:xfrm>
            <a:custGeom>
              <a:avLst/>
              <a:gdLst>
                <a:gd name="T0" fmla="*/ 74 w 79"/>
                <a:gd name="T1" fmla="*/ 45 h 80"/>
                <a:gd name="T2" fmla="*/ 72 w 79"/>
                <a:gd name="T3" fmla="*/ 37 h 80"/>
                <a:gd name="T4" fmla="*/ 77 w 79"/>
                <a:gd name="T5" fmla="*/ 33 h 80"/>
                <a:gd name="T6" fmla="*/ 75 w 79"/>
                <a:gd name="T7" fmla="*/ 20 h 80"/>
                <a:gd name="T8" fmla="*/ 68 w 79"/>
                <a:gd name="T9" fmla="*/ 19 h 80"/>
                <a:gd name="T10" fmla="*/ 60 w 79"/>
                <a:gd name="T11" fmla="*/ 15 h 80"/>
                <a:gd name="T12" fmla="*/ 61 w 79"/>
                <a:gd name="T13" fmla="*/ 9 h 80"/>
                <a:gd name="T14" fmla="*/ 50 w 79"/>
                <a:gd name="T15" fmla="*/ 1 h 80"/>
                <a:gd name="T16" fmla="*/ 45 w 79"/>
                <a:gd name="T17" fmla="*/ 5 h 80"/>
                <a:gd name="T18" fmla="*/ 37 w 79"/>
                <a:gd name="T19" fmla="*/ 8 h 80"/>
                <a:gd name="T20" fmla="*/ 32 w 79"/>
                <a:gd name="T21" fmla="*/ 3 h 80"/>
                <a:gd name="T22" fmla="*/ 19 w 79"/>
                <a:gd name="T23" fmla="*/ 5 h 80"/>
                <a:gd name="T24" fmla="*/ 19 w 79"/>
                <a:gd name="T25" fmla="*/ 12 h 80"/>
                <a:gd name="T26" fmla="*/ 14 w 79"/>
                <a:gd name="T27" fmla="*/ 19 h 80"/>
                <a:gd name="T28" fmla="*/ 8 w 79"/>
                <a:gd name="T29" fmla="*/ 19 h 80"/>
                <a:gd name="T30" fmla="*/ 0 w 79"/>
                <a:gd name="T31" fmla="*/ 30 h 80"/>
                <a:gd name="T32" fmla="*/ 5 w 79"/>
                <a:gd name="T33" fmla="*/ 35 h 80"/>
                <a:gd name="T34" fmla="*/ 7 w 79"/>
                <a:gd name="T35" fmla="*/ 43 h 80"/>
                <a:gd name="T36" fmla="*/ 2 w 79"/>
                <a:gd name="T37" fmla="*/ 48 h 80"/>
                <a:gd name="T38" fmla="*/ 4 w 79"/>
                <a:gd name="T39" fmla="*/ 61 h 80"/>
                <a:gd name="T40" fmla="*/ 12 w 79"/>
                <a:gd name="T41" fmla="*/ 61 h 80"/>
                <a:gd name="T42" fmla="*/ 19 w 79"/>
                <a:gd name="T43" fmla="*/ 65 h 80"/>
                <a:gd name="T44" fmla="*/ 18 w 79"/>
                <a:gd name="T45" fmla="*/ 72 h 80"/>
                <a:gd name="T46" fmla="*/ 29 w 79"/>
                <a:gd name="T47" fmla="*/ 79 h 80"/>
                <a:gd name="T48" fmla="*/ 35 w 79"/>
                <a:gd name="T49" fmla="*/ 75 h 80"/>
                <a:gd name="T50" fmla="*/ 42 w 79"/>
                <a:gd name="T51" fmla="*/ 73 h 80"/>
                <a:gd name="T52" fmla="*/ 47 w 79"/>
                <a:gd name="T53" fmla="*/ 77 h 80"/>
                <a:gd name="T54" fmla="*/ 60 w 79"/>
                <a:gd name="T55" fmla="*/ 75 h 80"/>
                <a:gd name="T56" fmla="*/ 60 w 79"/>
                <a:gd name="T57" fmla="*/ 68 h 80"/>
                <a:gd name="T58" fmla="*/ 65 w 79"/>
                <a:gd name="T59" fmla="*/ 61 h 80"/>
                <a:gd name="T60" fmla="*/ 71 w 79"/>
                <a:gd name="T61" fmla="*/ 61 h 80"/>
                <a:gd name="T62" fmla="*/ 79 w 79"/>
                <a:gd name="T63" fmla="*/ 51 h 80"/>
                <a:gd name="T64" fmla="*/ 61 w 79"/>
                <a:gd name="T65" fmla="*/ 49 h 80"/>
                <a:gd name="T66" fmla="*/ 18 w 79"/>
                <a:gd name="T67" fmla="*/ 32 h 80"/>
                <a:gd name="T68" fmla="*/ 61 w 79"/>
                <a:gd name="T69"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80">
                  <a:moveTo>
                    <a:pt x="77" y="46"/>
                  </a:moveTo>
                  <a:cubicBezTo>
                    <a:pt x="74" y="45"/>
                    <a:pt x="74" y="45"/>
                    <a:pt x="74" y="45"/>
                  </a:cubicBezTo>
                  <a:cubicBezTo>
                    <a:pt x="73" y="45"/>
                    <a:pt x="72" y="43"/>
                    <a:pt x="72" y="42"/>
                  </a:cubicBezTo>
                  <a:cubicBezTo>
                    <a:pt x="72" y="40"/>
                    <a:pt x="72" y="39"/>
                    <a:pt x="72" y="37"/>
                  </a:cubicBezTo>
                  <a:cubicBezTo>
                    <a:pt x="72" y="36"/>
                    <a:pt x="73" y="34"/>
                    <a:pt x="74" y="34"/>
                  </a:cubicBezTo>
                  <a:cubicBezTo>
                    <a:pt x="77" y="33"/>
                    <a:pt x="77" y="33"/>
                    <a:pt x="77" y="33"/>
                  </a:cubicBezTo>
                  <a:cubicBezTo>
                    <a:pt x="78" y="32"/>
                    <a:pt x="79" y="30"/>
                    <a:pt x="78" y="29"/>
                  </a:cubicBezTo>
                  <a:cubicBezTo>
                    <a:pt x="75" y="20"/>
                    <a:pt x="75" y="20"/>
                    <a:pt x="75" y="20"/>
                  </a:cubicBezTo>
                  <a:cubicBezTo>
                    <a:pt x="74" y="18"/>
                    <a:pt x="72" y="17"/>
                    <a:pt x="70" y="18"/>
                  </a:cubicBezTo>
                  <a:cubicBezTo>
                    <a:pt x="68" y="19"/>
                    <a:pt x="68" y="19"/>
                    <a:pt x="68" y="19"/>
                  </a:cubicBezTo>
                  <a:cubicBezTo>
                    <a:pt x="66" y="20"/>
                    <a:pt x="65" y="19"/>
                    <a:pt x="64" y="18"/>
                  </a:cubicBezTo>
                  <a:cubicBezTo>
                    <a:pt x="63" y="17"/>
                    <a:pt x="62" y="16"/>
                    <a:pt x="60" y="15"/>
                  </a:cubicBezTo>
                  <a:cubicBezTo>
                    <a:pt x="59" y="14"/>
                    <a:pt x="59" y="13"/>
                    <a:pt x="60" y="11"/>
                  </a:cubicBezTo>
                  <a:cubicBezTo>
                    <a:pt x="61" y="9"/>
                    <a:pt x="61" y="9"/>
                    <a:pt x="61" y="9"/>
                  </a:cubicBezTo>
                  <a:cubicBezTo>
                    <a:pt x="61" y="7"/>
                    <a:pt x="60" y="5"/>
                    <a:pt x="59" y="4"/>
                  </a:cubicBezTo>
                  <a:cubicBezTo>
                    <a:pt x="50" y="1"/>
                    <a:pt x="50" y="1"/>
                    <a:pt x="50" y="1"/>
                  </a:cubicBezTo>
                  <a:cubicBezTo>
                    <a:pt x="48" y="0"/>
                    <a:pt x="46" y="1"/>
                    <a:pt x="46" y="3"/>
                  </a:cubicBezTo>
                  <a:cubicBezTo>
                    <a:pt x="45" y="5"/>
                    <a:pt x="45" y="5"/>
                    <a:pt x="45" y="5"/>
                  </a:cubicBezTo>
                  <a:cubicBezTo>
                    <a:pt x="44" y="7"/>
                    <a:pt x="43" y="8"/>
                    <a:pt x="41" y="8"/>
                  </a:cubicBezTo>
                  <a:cubicBezTo>
                    <a:pt x="40" y="7"/>
                    <a:pt x="38" y="7"/>
                    <a:pt x="37" y="8"/>
                  </a:cubicBezTo>
                  <a:cubicBezTo>
                    <a:pt x="35" y="8"/>
                    <a:pt x="34" y="7"/>
                    <a:pt x="33" y="6"/>
                  </a:cubicBezTo>
                  <a:cubicBezTo>
                    <a:pt x="32" y="3"/>
                    <a:pt x="32" y="3"/>
                    <a:pt x="32" y="3"/>
                  </a:cubicBezTo>
                  <a:cubicBezTo>
                    <a:pt x="31" y="1"/>
                    <a:pt x="30" y="1"/>
                    <a:pt x="28" y="1"/>
                  </a:cubicBezTo>
                  <a:cubicBezTo>
                    <a:pt x="19" y="5"/>
                    <a:pt x="19" y="5"/>
                    <a:pt x="19" y="5"/>
                  </a:cubicBezTo>
                  <a:cubicBezTo>
                    <a:pt x="17" y="6"/>
                    <a:pt x="17" y="8"/>
                    <a:pt x="17" y="9"/>
                  </a:cubicBezTo>
                  <a:cubicBezTo>
                    <a:pt x="19" y="12"/>
                    <a:pt x="19" y="12"/>
                    <a:pt x="19" y="12"/>
                  </a:cubicBezTo>
                  <a:cubicBezTo>
                    <a:pt x="19" y="13"/>
                    <a:pt x="19" y="15"/>
                    <a:pt x="18" y="16"/>
                  </a:cubicBezTo>
                  <a:cubicBezTo>
                    <a:pt x="17" y="17"/>
                    <a:pt x="16" y="18"/>
                    <a:pt x="14" y="19"/>
                  </a:cubicBezTo>
                  <a:cubicBezTo>
                    <a:pt x="14" y="20"/>
                    <a:pt x="12" y="21"/>
                    <a:pt x="11" y="20"/>
                  </a:cubicBezTo>
                  <a:cubicBezTo>
                    <a:pt x="8" y="19"/>
                    <a:pt x="8" y="19"/>
                    <a:pt x="8" y="19"/>
                  </a:cubicBezTo>
                  <a:cubicBezTo>
                    <a:pt x="6" y="18"/>
                    <a:pt x="4" y="19"/>
                    <a:pt x="4" y="21"/>
                  </a:cubicBezTo>
                  <a:cubicBezTo>
                    <a:pt x="0" y="30"/>
                    <a:pt x="0" y="30"/>
                    <a:pt x="0" y="30"/>
                  </a:cubicBezTo>
                  <a:cubicBezTo>
                    <a:pt x="0" y="31"/>
                    <a:pt x="0" y="33"/>
                    <a:pt x="2" y="34"/>
                  </a:cubicBezTo>
                  <a:cubicBezTo>
                    <a:pt x="5" y="35"/>
                    <a:pt x="5" y="35"/>
                    <a:pt x="5" y="35"/>
                  </a:cubicBezTo>
                  <a:cubicBezTo>
                    <a:pt x="6" y="36"/>
                    <a:pt x="7" y="37"/>
                    <a:pt x="7" y="38"/>
                  </a:cubicBezTo>
                  <a:cubicBezTo>
                    <a:pt x="7" y="40"/>
                    <a:pt x="7" y="42"/>
                    <a:pt x="7" y="43"/>
                  </a:cubicBezTo>
                  <a:cubicBezTo>
                    <a:pt x="7" y="44"/>
                    <a:pt x="6" y="46"/>
                    <a:pt x="5" y="46"/>
                  </a:cubicBezTo>
                  <a:cubicBezTo>
                    <a:pt x="2" y="48"/>
                    <a:pt x="2" y="48"/>
                    <a:pt x="2" y="48"/>
                  </a:cubicBezTo>
                  <a:cubicBezTo>
                    <a:pt x="1" y="48"/>
                    <a:pt x="0" y="50"/>
                    <a:pt x="1" y="52"/>
                  </a:cubicBezTo>
                  <a:cubicBezTo>
                    <a:pt x="4" y="61"/>
                    <a:pt x="4" y="61"/>
                    <a:pt x="4" y="61"/>
                  </a:cubicBezTo>
                  <a:cubicBezTo>
                    <a:pt x="5" y="62"/>
                    <a:pt x="7" y="63"/>
                    <a:pt x="9" y="62"/>
                  </a:cubicBezTo>
                  <a:cubicBezTo>
                    <a:pt x="12" y="61"/>
                    <a:pt x="12" y="61"/>
                    <a:pt x="12" y="61"/>
                  </a:cubicBezTo>
                  <a:cubicBezTo>
                    <a:pt x="13" y="60"/>
                    <a:pt x="14" y="61"/>
                    <a:pt x="15" y="62"/>
                  </a:cubicBezTo>
                  <a:cubicBezTo>
                    <a:pt x="16" y="63"/>
                    <a:pt x="17" y="64"/>
                    <a:pt x="19" y="65"/>
                  </a:cubicBezTo>
                  <a:cubicBezTo>
                    <a:pt x="20" y="66"/>
                    <a:pt x="20" y="68"/>
                    <a:pt x="20" y="69"/>
                  </a:cubicBezTo>
                  <a:cubicBezTo>
                    <a:pt x="18" y="72"/>
                    <a:pt x="18" y="72"/>
                    <a:pt x="18" y="72"/>
                  </a:cubicBezTo>
                  <a:cubicBezTo>
                    <a:pt x="18" y="73"/>
                    <a:pt x="19" y="75"/>
                    <a:pt x="20" y="76"/>
                  </a:cubicBezTo>
                  <a:cubicBezTo>
                    <a:pt x="29" y="79"/>
                    <a:pt x="29" y="79"/>
                    <a:pt x="29" y="79"/>
                  </a:cubicBezTo>
                  <a:cubicBezTo>
                    <a:pt x="31" y="80"/>
                    <a:pt x="33" y="79"/>
                    <a:pt x="33" y="78"/>
                  </a:cubicBezTo>
                  <a:cubicBezTo>
                    <a:pt x="35" y="75"/>
                    <a:pt x="35" y="75"/>
                    <a:pt x="35" y="75"/>
                  </a:cubicBezTo>
                  <a:cubicBezTo>
                    <a:pt x="35" y="73"/>
                    <a:pt x="36" y="73"/>
                    <a:pt x="38" y="73"/>
                  </a:cubicBezTo>
                  <a:cubicBezTo>
                    <a:pt x="39" y="73"/>
                    <a:pt x="41" y="73"/>
                    <a:pt x="42" y="73"/>
                  </a:cubicBezTo>
                  <a:cubicBezTo>
                    <a:pt x="44" y="73"/>
                    <a:pt x="45" y="73"/>
                    <a:pt x="46" y="75"/>
                  </a:cubicBezTo>
                  <a:cubicBezTo>
                    <a:pt x="47" y="77"/>
                    <a:pt x="47" y="77"/>
                    <a:pt x="47" y="77"/>
                  </a:cubicBezTo>
                  <a:cubicBezTo>
                    <a:pt x="48" y="79"/>
                    <a:pt x="50" y="80"/>
                    <a:pt x="51" y="79"/>
                  </a:cubicBezTo>
                  <a:cubicBezTo>
                    <a:pt x="60" y="75"/>
                    <a:pt x="60" y="75"/>
                    <a:pt x="60" y="75"/>
                  </a:cubicBezTo>
                  <a:cubicBezTo>
                    <a:pt x="62" y="74"/>
                    <a:pt x="62" y="73"/>
                    <a:pt x="62" y="71"/>
                  </a:cubicBezTo>
                  <a:cubicBezTo>
                    <a:pt x="60" y="68"/>
                    <a:pt x="60" y="68"/>
                    <a:pt x="60" y="68"/>
                  </a:cubicBezTo>
                  <a:cubicBezTo>
                    <a:pt x="60" y="67"/>
                    <a:pt x="60" y="65"/>
                    <a:pt x="61" y="64"/>
                  </a:cubicBezTo>
                  <a:cubicBezTo>
                    <a:pt x="62" y="63"/>
                    <a:pt x="64" y="62"/>
                    <a:pt x="65" y="61"/>
                  </a:cubicBezTo>
                  <a:cubicBezTo>
                    <a:pt x="65" y="60"/>
                    <a:pt x="67" y="60"/>
                    <a:pt x="68" y="60"/>
                  </a:cubicBezTo>
                  <a:cubicBezTo>
                    <a:pt x="71" y="61"/>
                    <a:pt x="71" y="61"/>
                    <a:pt x="71" y="61"/>
                  </a:cubicBezTo>
                  <a:cubicBezTo>
                    <a:pt x="73" y="62"/>
                    <a:pt x="75" y="61"/>
                    <a:pt x="75" y="59"/>
                  </a:cubicBezTo>
                  <a:cubicBezTo>
                    <a:pt x="79" y="51"/>
                    <a:pt x="79" y="51"/>
                    <a:pt x="79" y="51"/>
                  </a:cubicBezTo>
                  <a:cubicBezTo>
                    <a:pt x="79" y="49"/>
                    <a:pt x="79" y="47"/>
                    <a:pt x="77" y="46"/>
                  </a:cubicBezTo>
                  <a:close/>
                  <a:moveTo>
                    <a:pt x="61" y="49"/>
                  </a:moveTo>
                  <a:cubicBezTo>
                    <a:pt x="56" y="60"/>
                    <a:pt x="43" y="66"/>
                    <a:pt x="31" y="61"/>
                  </a:cubicBezTo>
                  <a:cubicBezTo>
                    <a:pt x="19" y="57"/>
                    <a:pt x="14" y="43"/>
                    <a:pt x="18" y="32"/>
                  </a:cubicBezTo>
                  <a:cubicBezTo>
                    <a:pt x="23" y="20"/>
                    <a:pt x="36" y="14"/>
                    <a:pt x="48" y="19"/>
                  </a:cubicBezTo>
                  <a:cubicBezTo>
                    <a:pt x="60" y="23"/>
                    <a:pt x="65" y="37"/>
                    <a:pt x="61" y="49"/>
                  </a:cubicBezTo>
                  <a:close/>
                </a:path>
              </a:pathLst>
            </a:custGeom>
            <a:solidFill>
              <a:srgbClr val="CC29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66">
              <a:extLst>
                <a:ext uri="{FF2B5EF4-FFF2-40B4-BE49-F238E27FC236}">
                  <a16:creationId xmlns:a16="http://schemas.microsoft.com/office/drawing/2014/main" id="{88646C8B-CE66-447C-B009-86857790500A}"/>
                </a:ext>
              </a:extLst>
            </p:cNvPr>
            <p:cNvSpPr>
              <a:spLocks/>
            </p:cNvSpPr>
            <p:nvPr/>
          </p:nvSpPr>
          <p:spPr bwMode="auto">
            <a:xfrm>
              <a:off x="8070850" y="5086353"/>
              <a:ext cx="44450" cy="44450"/>
            </a:xfrm>
            <a:custGeom>
              <a:avLst/>
              <a:gdLst>
                <a:gd name="T0" fmla="*/ 21 w 23"/>
                <a:gd name="T1" fmla="*/ 15 h 23"/>
                <a:gd name="T2" fmla="*/ 8 w 23"/>
                <a:gd name="T3" fmla="*/ 21 h 23"/>
                <a:gd name="T4" fmla="*/ 2 w 23"/>
                <a:gd name="T5" fmla="*/ 7 h 23"/>
                <a:gd name="T6" fmla="*/ 15 w 23"/>
                <a:gd name="T7" fmla="*/ 2 h 23"/>
                <a:gd name="T8" fmla="*/ 21 w 23"/>
                <a:gd name="T9" fmla="*/ 15 h 23"/>
              </a:gdLst>
              <a:ahLst/>
              <a:cxnLst>
                <a:cxn ang="0">
                  <a:pos x="T0" y="T1"/>
                </a:cxn>
                <a:cxn ang="0">
                  <a:pos x="T2" y="T3"/>
                </a:cxn>
                <a:cxn ang="0">
                  <a:pos x="T4" y="T5"/>
                </a:cxn>
                <a:cxn ang="0">
                  <a:pos x="T6" y="T7"/>
                </a:cxn>
                <a:cxn ang="0">
                  <a:pos x="T8" y="T9"/>
                </a:cxn>
              </a:cxnLst>
              <a:rect l="0" t="0" r="r" b="b"/>
              <a:pathLst>
                <a:path w="23" h="23">
                  <a:moveTo>
                    <a:pt x="21" y="15"/>
                  </a:moveTo>
                  <a:cubicBezTo>
                    <a:pt x="19" y="20"/>
                    <a:pt x="13" y="23"/>
                    <a:pt x="8" y="21"/>
                  </a:cubicBezTo>
                  <a:cubicBezTo>
                    <a:pt x="3" y="18"/>
                    <a:pt x="0" y="13"/>
                    <a:pt x="2" y="7"/>
                  </a:cubicBezTo>
                  <a:cubicBezTo>
                    <a:pt x="4" y="2"/>
                    <a:pt x="10" y="0"/>
                    <a:pt x="15" y="2"/>
                  </a:cubicBezTo>
                  <a:cubicBezTo>
                    <a:pt x="20" y="4"/>
                    <a:pt x="23" y="10"/>
                    <a:pt x="21" y="15"/>
                  </a:cubicBezTo>
                  <a:close/>
                </a:path>
              </a:pathLst>
            </a:custGeom>
            <a:solidFill>
              <a:srgbClr val="CC29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67">
              <a:extLst>
                <a:ext uri="{FF2B5EF4-FFF2-40B4-BE49-F238E27FC236}">
                  <a16:creationId xmlns:a16="http://schemas.microsoft.com/office/drawing/2014/main" id="{DA97F114-D01F-47B6-A978-E15625107EEA}"/>
                </a:ext>
              </a:extLst>
            </p:cNvPr>
            <p:cNvSpPr>
              <a:spLocks noEditPoints="1"/>
            </p:cNvSpPr>
            <p:nvPr/>
          </p:nvSpPr>
          <p:spPr bwMode="auto">
            <a:xfrm>
              <a:off x="8010525" y="4821240"/>
              <a:ext cx="196850" cy="198438"/>
            </a:xfrm>
            <a:custGeom>
              <a:avLst/>
              <a:gdLst>
                <a:gd name="T0" fmla="*/ 95 w 102"/>
                <a:gd name="T1" fmla="*/ 58 h 102"/>
                <a:gd name="T2" fmla="*/ 93 w 102"/>
                <a:gd name="T3" fmla="*/ 47 h 102"/>
                <a:gd name="T4" fmla="*/ 99 w 102"/>
                <a:gd name="T5" fmla="*/ 42 h 102"/>
                <a:gd name="T6" fmla="*/ 96 w 102"/>
                <a:gd name="T7" fmla="*/ 25 h 102"/>
                <a:gd name="T8" fmla="*/ 87 w 102"/>
                <a:gd name="T9" fmla="*/ 24 h 102"/>
                <a:gd name="T10" fmla="*/ 78 w 102"/>
                <a:gd name="T11" fmla="*/ 19 h 102"/>
                <a:gd name="T12" fmla="*/ 78 w 102"/>
                <a:gd name="T13" fmla="*/ 11 h 102"/>
                <a:gd name="T14" fmla="*/ 64 w 102"/>
                <a:gd name="T15" fmla="*/ 1 h 102"/>
                <a:gd name="T16" fmla="*/ 58 w 102"/>
                <a:gd name="T17" fmla="*/ 7 h 102"/>
                <a:gd name="T18" fmla="*/ 47 w 102"/>
                <a:gd name="T19" fmla="*/ 10 h 102"/>
                <a:gd name="T20" fmla="*/ 42 w 102"/>
                <a:gd name="T21" fmla="*/ 4 h 102"/>
                <a:gd name="T22" fmla="*/ 25 w 102"/>
                <a:gd name="T23" fmla="*/ 6 h 102"/>
                <a:gd name="T24" fmla="*/ 24 w 102"/>
                <a:gd name="T25" fmla="*/ 15 h 102"/>
                <a:gd name="T26" fmla="*/ 19 w 102"/>
                <a:gd name="T27" fmla="*/ 24 h 102"/>
                <a:gd name="T28" fmla="*/ 11 w 102"/>
                <a:gd name="T29" fmla="*/ 24 h 102"/>
                <a:gd name="T30" fmla="*/ 1 w 102"/>
                <a:gd name="T31" fmla="*/ 38 h 102"/>
                <a:gd name="T32" fmla="*/ 7 w 102"/>
                <a:gd name="T33" fmla="*/ 45 h 102"/>
                <a:gd name="T34" fmla="*/ 10 w 102"/>
                <a:gd name="T35" fmla="*/ 55 h 102"/>
                <a:gd name="T36" fmla="*/ 3 w 102"/>
                <a:gd name="T37" fmla="*/ 61 h 102"/>
                <a:gd name="T38" fmla="*/ 6 w 102"/>
                <a:gd name="T39" fmla="*/ 77 h 102"/>
                <a:gd name="T40" fmla="*/ 15 w 102"/>
                <a:gd name="T41" fmla="*/ 78 h 102"/>
                <a:gd name="T42" fmla="*/ 24 w 102"/>
                <a:gd name="T43" fmla="*/ 83 h 102"/>
                <a:gd name="T44" fmla="*/ 24 w 102"/>
                <a:gd name="T45" fmla="*/ 91 h 102"/>
                <a:gd name="T46" fmla="*/ 38 w 102"/>
                <a:gd name="T47" fmla="*/ 101 h 102"/>
                <a:gd name="T48" fmla="*/ 45 w 102"/>
                <a:gd name="T49" fmla="*/ 95 h 102"/>
                <a:gd name="T50" fmla="*/ 55 w 102"/>
                <a:gd name="T51" fmla="*/ 93 h 102"/>
                <a:gd name="T52" fmla="*/ 61 w 102"/>
                <a:gd name="T53" fmla="*/ 99 h 102"/>
                <a:gd name="T54" fmla="*/ 77 w 102"/>
                <a:gd name="T55" fmla="*/ 96 h 102"/>
                <a:gd name="T56" fmla="*/ 78 w 102"/>
                <a:gd name="T57" fmla="*/ 87 h 102"/>
                <a:gd name="T58" fmla="*/ 83 w 102"/>
                <a:gd name="T59" fmla="*/ 78 h 102"/>
                <a:gd name="T60" fmla="*/ 91 w 102"/>
                <a:gd name="T61" fmla="*/ 78 h 102"/>
                <a:gd name="T62" fmla="*/ 101 w 102"/>
                <a:gd name="T63" fmla="*/ 64 h 102"/>
                <a:gd name="T64" fmla="*/ 78 w 102"/>
                <a:gd name="T65" fmla="*/ 62 h 102"/>
                <a:gd name="T66" fmla="*/ 24 w 102"/>
                <a:gd name="T67" fmla="*/ 40 h 102"/>
                <a:gd name="T68" fmla="*/ 78 w 102"/>
                <a:gd name="T69" fmla="*/ 6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02">
                  <a:moveTo>
                    <a:pt x="99" y="59"/>
                  </a:moveTo>
                  <a:cubicBezTo>
                    <a:pt x="95" y="58"/>
                    <a:pt x="95" y="58"/>
                    <a:pt x="95" y="58"/>
                  </a:cubicBezTo>
                  <a:cubicBezTo>
                    <a:pt x="94" y="57"/>
                    <a:pt x="93" y="55"/>
                    <a:pt x="93" y="54"/>
                  </a:cubicBezTo>
                  <a:cubicBezTo>
                    <a:pt x="93" y="51"/>
                    <a:pt x="93" y="49"/>
                    <a:pt x="93" y="47"/>
                  </a:cubicBezTo>
                  <a:cubicBezTo>
                    <a:pt x="92" y="46"/>
                    <a:pt x="93" y="44"/>
                    <a:pt x="95" y="43"/>
                  </a:cubicBezTo>
                  <a:cubicBezTo>
                    <a:pt x="99" y="42"/>
                    <a:pt x="99" y="42"/>
                    <a:pt x="99" y="42"/>
                  </a:cubicBezTo>
                  <a:cubicBezTo>
                    <a:pt x="101" y="41"/>
                    <a:pt x="102" y="38"/>
                    <a:pt x="101" y="36"/>
                  </a:cubicBezTo>
                  <a:cubicBezTo>
                    <a:pt x="96" y="25"/>
                    <a:pt x="96" y="25"/>
                    <a:pt x="96" y="25"/>
                  </a:cubicBezTo>
                  <a:cubicBezTo>
                    <a:pt x="95" y="23"/>
                    <a:pt x="92" y="22"/>
                    <a:pt x="90" y="23"/>
                  </a:cubicBezTo>
                  <a:cubicBezTo>
                    <a:pt x="87" y="24"/>
                    <a:pt x="87" y="24"/>
                    <a:pt x="87" y="24"/>
                  </a:cubicBezTo>
                  <a:cubicBezTo>
                    <a:pt x="85" y="25"/>
                    <a:pt x="83" y="25"/>
                    <a:pt x="82" y="23"/>
                  </a:cubicBezTo>
                  <a:cubicBezTo>
                    <a:pt x="81" y="22"/>
                    <a:pt x="79" y="20"/>
                    <a:pt x="78" y="19"/>
                  </a:cubicBezTo>
                  <a:cubicBezTo>
                    <a:pt x="76" y="18"/>
                    <a:pt x="76" y="16"/>
                    <a:pt x="77" y="14"/>
                  </a:cubicBezTo>
                  <a:cubicBezTo>
                    <a:pt x="78" y="11"/>
                    <a:pt x="78" y="11"/>
                    <a:pt x="78" y="11"/>
                  </a:cubicBezTo>
                  <a:cubicBezTo>
                    <a:pt x="79" y="9"/>
                    <a:pt x="78" y="6"/>
                    <a:pt x="76" y="5"/>
                  </a:cubicBezTo>
                  <a:cubicBezTo>
                    <a:pt x="64" y="1"/>
                    <a:pt x="64" y="1"/>
                    <a:pt x="64" y="1"/>
                  </a:cubicBezTo>
                  <a:cubicBezTo>
                    <a:pt x="62" y="0"/>
                    <a:pt x="60" y="1"/>
                    <a:pt x="59" y="3"/>
                  </a:cubicBezTo>
                  <a:cubicBezTo>
                    <a:pt x="58" y="7"/>
                    <a:pt x="58" y="7"/>
                    <a:pt x="58" y="7"/>
                  </a:cubicBezTo>
                  <a:cubicBezTo>
                    <a:pt x="57" y="9"/>
                    <a:pt x="55" y="10"/>
                    <a:pt x="53" y="9"/>
                  </a:cubicBezTo>
                  <a:cubicBezTo>
                    <a:pt x="51" y="9"/>
                    <a:pt x="49" y="9"/>
                    <a:pt x="47" y="10"/>
                  </a:cubicBezTo>
                  <a:cubicBezTo>
                    <a:pt x="46" y="10"/>
                    <a:pt x="44" y="9"/>
                    <a:pt x="43" y="7"/>
                  </a:cubicBezTo>
                  <a:cubicBezTo>
                    <a:pt x="42" y="4"/>
                    <a:pt x="42" y="4"/>
                    <a:pt x="42" y="4"/>
                  </a:cubicBezTo>
                  <a:cubicBezTo>
                    <a:pt x="41" y="1"/>
                    <a:pt x="38" y="1"/>
                    <a:pt x="36" y="1"/>
                  </a:cubicBezTo>
                  <a:cubicBezTo>
                    <a:pt x="25" y="6"/>
                    <a:pt x="25" y="6"/>
                    <a:pt x="25" y="6"/>
                  </a:cubicBezTo>
                  <a:cubicBezTo>
                    <a:pt x="23" y="7"/>
                    <a:pt x="22" y="10"/>
                    <a:pt x="23" y="12"/>
                  </a:cubicBezTo>
                  <a:cubicBezTo>
                    <a:pt x="24" y="15"/>
                    <a:pt x="24" y="15"/>
                    <a:pt x="24" y="15"/>
                  </a:cubicBezTo>
                  <a:cubicBezTo>
                    <a:pt x="25" y="17"/>
                    <a:pt x="25" y="19"/>
                    <a:pt x="23" y="20"/>
                  </a:cubicBezTo>
                  <a:cubicBezTo>
                    <a:pt x="22" y="21"/>
                    <a:pt x="20" y="23"/>
                    <a:pt x="19" y="24"/>
                  </a:cubicBezTo>
                  <a:cubicBezTo>
                    <a:pt x="18" y="26"/>
                    <a:pt x="16" y="26"/>
                    <a:pt x="14" y="26"/>
                  </a:cubicBezTo>
                  <a:cubicBezTo>
                    <a:pt x="11" y="24"/>
                    <a:pt x="11" y="24"/>
                    <a:pt x="11" y="24"/>
                  </a:cubicBezTo>
                  <a:cubicBezTo>
                    <a:pt x="9" y="23"/>
                    <a:pt x="6" y="24"/>
                    <a:pt x="5" y="27"/>
                  </a:cubicBezTo>
                  <a:cubicBezTo>
                    <a:pt x="1" y="38"/>
                    <a:pt x="1" y="38"/>
                    <a:pt x="1" y="38"/>
                  </a:cubicBezTo>
                  <a:cubicBezTo>
                    <a:pt x="0" y="40"/>
                    <a:pt x="1" y="43"/>
                    <a:pt x="3" y="43"/>
                  </a:cubicBezTo>
                  <a:cubicBezTo>
                    <a:pt x="7" y="45"/>
                    <a:pt x="7" y="45"/>
                    <a:pt x="7" y="45"/>
                  </a:cubicBezTo>
                  <a:cubicBezTo>
                    <a:pt x="8" y="45"/>
                    <a:pt x="9" y="47"/>
                    <a:pt x="9" y="49"/>
                  </a:cubicBezTo>
                  <a:cubicBezTo>
                    <a:pt x="9" y="51"/>
                    <a:pt x="9" y="53"/>
                    <a:pt x="10" y="55"/>
                  </a:cubicBezTo>
                  <a:cubicBezTo>
                    <a:pt x="10" y="57"/>
                    <a:pt x="9" y="58"/>
                    <a:pt x="7" y="59"/>
                  </a:cubicBezTo>
                  <a:cubicBezTo>
                    <a:pt x="3" y="61"/>
                    <a:pt x="3" y="61"/>
                    <a:pt x="3" y="61"/>
                  </a:cubicBezTo>
                  <a:cubicBezTo>
                    <a:pt x="1" y="62"/>
                    <a:pt x="0" y="64"/>
                    <a:pt x="1" y="66"/>
                  </a:cubicBezTo>
                  <a:cubicBezTo>
                    <a:pt x="6" y="77"/>
                    <a:pt x="6" y="77"/>
                    <a:pt x="6" y="77"/>
                  </a:cubicBezTo>
                  <a:cubicBezTo>
                    <a:pt x="7" y="79"/>
                    <a:pt x="9" y="80"/>
                    <a:pt x="12" y="79"/>
                  </a:cubicBezTo>
                  <a:cubicBezTo>
                    <a:pt x="15" y="78"/>
                    <a:pt x="15" y="78"/>
                    <a:pt x="15" y="78"/>
                  </a:cubicBezTo>
                  <a:cubicBezTo>
                    <a:pt x="17" y="77"/>
                    <a:pt x="19" y="78"/>
                    <a:pt x="20" y="79"/>
                  </a:cubicBezTo>
                  <a:cubicBezTo>
                    <a:pt x="21" y="80"/>
                    <a:pt x="23" y="82"/>
                    <a:pt x="24" y="83"/>
                  </a:cubicBezTo>
                  <a:cubicBezTo>
                    <a:pt x="26" y="84"/>
                    <a:pt x="26" y="86"/>
                    <a:pt x="26" y="88"/>
                  </a:cubicBezTo>
                  <a:cubicBezTo>
                    <a:pt x="24" y="91"/>
                    <a:pt x="24" y="91"/>
                    <a:pt x="24" y="91"/>
                  </a:cubicBezTo>
                  <a:cubicBezTo>
                    <a:pt x="23" y="94"/>
                    <a:pt x="24" y="96"/>
                    <a:pt x="26" y="97"/>
                  </a:cubicBezTo>
                  <a:cubicBezTo>
                    <a:pt x="38" y="101"/>
                    <a:pt x="38" y="101"/>
                    <a:pt x="38" y="101"/>
                  </a:cubicBezTo>
                  <a:cubicBezTo>
                    <a:pt x="40" y="102"/>
                    <a:pt x="42" y="101"/>
                    <a:pt x="43" y="99"/>
                  </a:cubicBezTo>
                  <a:cubicBezTo>
                    <a:pt x="45" y="95"/>
                    <a:pt x="45" y="95"/>
                    <a:pt x="45" y="95"/>
                  </a:cubicBezTo>
                  <a:cubicBezTo>
                    <a:pt x="45" y="94"/>
                    <a:pt x="47" y="93"/>
                    <a:pt x="49" y="93"/>
                  </a:cubicBezTo>
                  <a:cubicBezTo>
                    <a:pt x="51" y="93"/>
                    <a:pt x="53" y="93"/>
                    <a:pt x="55" y="93"/>
                  </a:cubicBezTo>
                  <a:cubicBezTo>
                    <a:pt x="57" y="93"/>
                    <a:pt x="58" y="94"/>
                    <a:pt x="59" y="95"/>
                  </a:cubicBezTo>
                  <a:cubicBezTo>
                    <a:pt x="61" y="99"/>
                    <a:pt x="61" y="99"/>
                    <a:pt x="61" y="99"/>
                  </a:cubicBezTo>
                  <a:cubicBezTo>
                    <a:pt x="61" y="101"/>
                    <a:pt x="64" y="102"/>
                    <a:pt x="66" y="101"/>
                  </a:cubicBezTo>
                  <a:cubicBezTo>
                    <a:pt x="77" y="96"/>
                    <a:pt x="77" y="96"/>
                    <a:pt x="77" y="96"/>
                  </a:cubicBezTo>
                  <a:cubicBezTo>
                    <a:pt x="79" y="95"/>
                    <a:pt x="80" y="93"/>
                    <a:pt x="79" y="91"/>
                  </a:cubicBezTo>
                  <a:cubicBezTo>
                    <a:pt x="78" y="87"/>
                    <a:pt x="78" y="87"/>
                    <a:pt x="78" y="87"/>
                  </a:cubicBezTo>
                  <a:cubicBezTo>
                    <a:pt x="77" y="85"/>
                    <a:pt x="78" y="83"/>
                    <a:pt x="79" y="82"/>
                  </a:cubicBezTo>
                  <a:cubicBezTo>
                    <a:pt x="80" y="81"/>
                    <a:pt x="82" y="80"/>
                    <a:pt x="83" y="78"/>
                  </a:cubicBezTo>
                  <a:cubicBezTo>
                    <a:pt x="84" y="77"/>
                    <a:pt x="86" y="76"/>
                    <a:pt x="88" y="77"/>
                  </a:cubicBezTo>
                  <a:cubicBezTo>
                    <a:pt x="91" y="78"/>
                    <a:pt x="91" y="78"/>
                    <a:pt x="91" y="78"/>
                  </a:cubicBezTo>
                  <a:cubicBezTo>
                    <a:pt x="93" y="79"/>
                    <a:pt x="96" y="78"/>
                    <a:pt x="97" y="76"/>
                  </a:cubicBezTo>
                  <a:cubicBezTo>
                    <a:pt x="101" y="64"/>
                    <a:pt x="101" y="64"/>
                    <a:pt x="101" y="64"/>
                  </a:cubicBezTo>
                  <a:cubicBezTo>
                    <a:pt x="102" y="62"/>
                    <a:pt x="101" y="60"/>
                    <a:pt x="99" y="59"/>
                  </a:cubicBezTo>
                  <a:close/>
                  <a:moveTo>
                    <a:pt x="78" y="62"/>
                  </a:moveTo>
                  <a:cubicBezTo>
                    <a:pt x="72" y="77"/>
                    <a:pt x="55" y="84"/>
                    <a:pt x="40" y="78"/>
                  </a:cubicBezTo>
                  <a:cubicBezTo>
                    <a:pt x="25" y="72"/>
                    <a:pt x="18" y="55"/>
                    <a:pt x="24" y="40"/>
                  </a:cubicBezTo>
                  <a:cubicBezTo>
                    <a:pt x="30" y="25"/>
                    <a:pt x="47" y="18"/>
                    <a:pt x="62" y="24"/>
                  </a:cubicBezTo>
                  <a:cubicBezTo>
                    <a:pt x="77" y="30"/>
                    <a:pt x="84" y="47"/>
                    <a:pt x="78" y="6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68">
              <a:extLst>
                <a:ext uri="{FF2B5EF4-FFF2-40B4-BE49-F238E27FC236}">
                  <a16:creationId xmlns:a16="http://schemas.microsoft.com/office/drawing/2014/main" id="{B3E64CE4-C807-42A7-A738-4F000FB8D696}"/>
                </a:ext>
              </a:extLst>
            </p:cNvPr>
            <p:cNvSpPr>
              <a:spLocks/>
            </p:cNvSpPr>
            <p:nvPr/>
          </p:nvSpPr>
          <p:spPr bwMode="auto">
            <a:xfrm>
              <a:off x="8080375" y="4891090"/>
              <a:ext cx="57150" cy="58738"/>
            </a:xfrm>
            <a:custGeom>
              <a:avLst/>
              <a:gdLst>
                <a:gd name="T0" fmla="*/ 27 w 30"/>
                <a:gd name="T1" fmla="*/ 20 h 30"/>
                <a:gd name="T2" fmla="*/ 10 w 30"/>
                <a:gd name="T3" fmla="*/ 27 h 30"/>
                <a:gd name="T4" fmla="*/ 3 w 30"/>
                <a:gd name="T5" fmla="*/ 10 h 30"/>
                <a:gd name="T6" fmla="*/ 20 w 30"/>
                <a:gd name="T7" fmla="*/ 3 h 30"/>
                <a:gd name="T8" fmla="*/ 27 w 30"/>
                <a:gd name="T9" fmla="*/ 20 h 30"/>
              </a:gdLst>
              <a:ahLst/>
              <a:cxnLst>
                <a:cxn ang="0">
                  <a:pos x="T0" y="T1"/>
                </a:cxn>
                <a:cxn ang="0">
                  <a:pos x="T2" y="T3"/>
                </a:cxn>
                <a:cxn ang="0">
                  <a:pos x="T4" y="T5"/>
                </a:cxn>
                <a:cxn ang="0">
                  <a:pos x="T6" y="T7"/>
                </a:cxn>
                <a:cxn ang="0">
                  <a:pos x="T8" y="T9"/>
                </a:cxn>
              </a:cxnLst>
              <a:rect l="0" t="0" r="r" b="b"/>
              <a:pathLst>
                <a:path w="30" h="30">
                  <a:moveTo>
                    <a:pt x="27" y="20"/>
                  </a:moveTo>
                  <a:cubicBezTo>
                    <a:pt x="24" y="27"/>
                    <a:pt x="17" y="30"/>
                    <a:pt x="10" y="27"/>
                  </a:cubicBezTo>
                  <a:cubicBezTo>
                    <a:pt x="4" y="25"/>
                    <a:pt x="0" y="17"/>
                    <a:pt x="3" y="10"/>
                  </a:cubicBezTo>
                  <a:cubicBezTo>
                    <a:pt x="6" y="4"/>
                    <a:pt x="13" y="0"/>
                    <a:pt x="20" y="3"/>
                  </a:cubicBezTo>
                  <a:cubicBezTo>
                    <a:pt x="26" y="6"/>
                    <a:pt x="30" y="13"/>
                    <a:pt x="27"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9">
              <a:extLst>
                <a:ext uri="{FF2B5EF4-FFF2-40B4-BE49-F238E27FC236}">
                  <a16:creationId xmlns:a16="http://schemas.microsoft.com/office/drawing/2014/main" id="{A17067DE-140C-4E3D-AA52-08D863C3621B}"/>
                </a:ext>
              </a:extLst>
            </p:cNvPr>
            <p:cNvSpPr>
              <a:spLocks noEditPoints="1"/>
            </p:cNvSpPr>
            <p:nvPr/>
          </p:nvSpPr>
          <p:spPr bwMode="auto">
            <a:xfrm>
              <a:off x="7737475" y="4859340"/>
              <a:ext cx="295275" cy="301625"/>
            </a:xfrm>
            <a:custGeom>
              <a:avLst/>
              <a:gdLst>
                <a:gd name="T0" fmla="*/ 141 w 153"/>
                <a:gd name="T1" fmla="*/ 62 h 156"/>
                <a:gd name="T2" fmla="*/ 132 w 153"/>
                <a:gd name="T3" fmla="*/ 49 h 156"/>
                <a:gd name="T4" fmla="*/ 137 w 153"/>
                <a:gd name="T5" fmla="*/ 38 h 156"/>
                <a:gd name="T6" fmla="*/ 124 w 153"/>
                <a:gd name="T7" fmla="*/ 16 h 156"/>
                <a:gd name="T8" fmla="*/ 111 w 153"/>
                <a:gd name="T9" fmla="*/ 20 h 156"/>
                <a:gd name="T10" fmla="*/ 96 w 153"/>
                <a:gd name="T11" fmla="*/ 18 h 156"/>
                <a:gd name="T12" fmla="*/ 92 w 153"/>
                <a:gd name="T13" fmla="*/ 6 h 156"/>
                <a:gd name="T14" fmla="*/ 67 w 153"/>
                <a:gd name="T15" fmla="*/ 0 h 156"/>
                <a:gd name="T16" fmla="*/ 61 w 153"/>
                <a:gd name="T17" fmla="*/ 12 h 156"/>
                <a:gd name="T18" fmla="*/ 49 w 153"/>
                <a:gd name="T19" fmla="*/ 21 h 156"/>
                <a:gd name="T20" fmla="*/ 37 w 153"/>
                <a:gd name="T21" fmla="*/ 16 h 156"/>
                <a:gd name="T22" fmla="*/ 16 w 153"/>
                <a:gd name="T23" fmla="*/ 29 h 156"/>
                <a:gd name="T24" fmla="*/ 20 w 153"/>
                <a:gd name="T25" fmla="*/ 42 h 156"/>
                <a:gd name="T26" fmla="*/ 18 w 153"/>
                <a:gd name="T27" fmla="*/ 58 h 156"/>
                <a:gd name="T28" fmla="*/ 6 w 153"/>
                <a:gd name="T29" fmla="*/ 62 h 156"/>
                <a:gd name="T30" fmla="*/ 0 w 153"/>
                <a:gd name="T31" fmla="*/ 87 h 156"/>
                <a:gd name="T32" fmla="*/ 12 w 153"/>
                <a:gd name="T33" fmla="*/ 93 h 156"/>
                <a:gd name="T34" fmla="*/ 21 w 153"/>
                <a:gd name="T35" fmla="*/ 106 h 156"/>
                <a:gd name="T36" fmla="*/ 16 w 153"/>
                <a:gd name="T37" fmla="*/ 118 h 156"/>
                <a:gd name="T38" fmla="*/ 29 w 153"/>
                <a:gd name="T39" fmla="*/ 140 h 156"/>
                <a:gd name="T40" fmla="*/ 42 w 153"/>
                <a:gd name="T41" fmla="*/ 135 h 156"/>
                <a:gd name="T42" fmla="*/ 57 w 153"/>
                <a:gd name="T43" fmla="*/ 138 h 156"/>
                <a:gd name="T44" fmla="*/ 61 w 153"/>
                <a:gd name="T45" fmla="*/ 150 h 156"/>
                <a:gd name="T46" fmla="*/ 86 w 153"/>
                <a:gd name="T47" fmla="*/ 156 h 156"/>
                <a:gd name="T48" fmla="*/ 92 w 153"/>
                <a:gd name="T49" fmla="*/ 144 h 156"/>
                <a:gd name="T50" fmla="*/ 104 w 153"/>
                <a:gd name="T51" fmla="*/ 134 h 156"/>
                <a:gd name="T52" fmla="*/ 115 w 153"/>
                <a:gd name="T53" fmla="*/ 139 h 156"/>
                <a:gd name="T54" fmla="*/ 137 w 153"/>
                <a:gd name="T55" fmla="*/ 126 h 156"/>
                <a:gd name="T56" fmla="*/ 133 w 153"/>
                <a:gd name="T57" fmla="*/ 113 h 156"/>
                <a:gd name="T58" fmla="*/ 135 w 153"/>
                <a:gd name="T59" fmla="*/ 98 h 156"/>
                <a:gd name="T60" fmla="*/ 147 w 153"/>
                <a:gd name="T61" fmla="*/ 93 h 156"/>
                <a:gd name="T62" fmla="*/ 153 w 153"/>
                <a:gd name="T63" fmla="*/ 69 h 156"/>
                <a:gd name="T64" fmla="*/ 76 w 153"/>
                <a:gd name="T65" fmla="*/ 126 h 156"/>
                <a:gd name="T66" fmla="*/ 76 w 153"/>
                <a:gd name="T67" fmla="*/ 29 h 156"/>
                <a:gd name="T68" fmla="*/ 76 w 153"/>
                <a:gd name="T69" fmla="*/ 12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156">
                  <a:moveTo>
                    <a:pt x="147" y="62"/>
                  </a:moveTo>
                  <a:cubicBezTo>
                    <a:pt x="141" y="62"/>
                    <a:pt x="141" y="62"/>
                    <a:pt x="141" y="62"/>
                  </a:cubicBezTo>
                  <a:cubicBezTo>
                    <a:pt x="138" y="62"/>
                    <a:pt x="136" y="61"/>
                    <a:pt x="135" y="58"/>
                  </a:cubicBezTo>
                  <a:cubicBezTo>
                    <a:pt x="134" y="55"/>
                    <a:pt x="133" y="52"/>
                    <a:pt x="132" y="49"/>
                  </a:cubicBezTo>
                  <a:cubicBezTo>
                    <a:pt x="131" y="47"/>
                    <a:pt x="131" y="44"/>
                    <a:pt x="133" y="42"/>
                  </a:cubicBezTo>
                  <a:cubicBezTo>
                    <a:pt x="137" y="38"/>
                    <a:pt x="137" y="38"/>
                    <a:pt x="137" y="38"/>
                  </a:cubicBezTo>
                  <a:cubicBezTo>
                    <a:pt x="139" y="36"/>
                    <a:pt x="139" y="32"/>
                    <a:pt x="137" y="29"/>
                  </a:cubicBezTo>
                  <a:cubicBezTo>
                    <a:pt x="124" y="16"/>
                    <a:pt x="124" y="16"/>
                    <a:pt x="124" y="16"/>
                  </a:cubicBezTo>
                  <a:cubicBezTo>
                    <a:pt x="122" y="14"/>
                    <a:pt x="118" y="14"/>
                    <a:pt x="115" y="16"/>
                  </a:cubicBezTo>
                  <a:cubicBezTo>
                    <a:pt x="111" y="20"/>
                    <a:pt x="111" y="20"/>
                    <a:pt x="111" y="20"/>
                  </a:cubicBezTo>
                  <a:cubicBezTo>
                    <a:pt x="110" y="22"/>
                    <a:pt x="107" y="23"/>
                    <a:pt x="104" y="21"/>
                  </a:cubicBezTo>
                  <a:cubicBezTo>
                    <a:pt x="102" y="20"/>
                    <a:pt x="99" y="19"/>
                    <a:pt x="96" y="18"/>
                  </a:cubicBezTo>
                  <a:cubicBezTo>
                    <a:pt x="93" y="17"/>
                    <a:pt x="92" y="15"/>
                    <a:pt x="92" y="12"/>
                  </a:cubicBezTo>
                  <a:cubicBezTo>
                    <a:pt x="92" y="6"/>
                    <a:pt x="92" y="6"/>
                    <a:pt x="92" y="6"/>
                  </a:cubicBezTo>
                  <a:cubicBezTo>
                    <a:pt x="92" y="3"/>
                    <a:pt x="89" y="0"/>
                    <a:pt x="86" y="0"/>
                  </a:cubicBezTo>
                  <a:cubicBezTo>
                    <a:pt x="67" y="0"/>
                    <a:pt x="67" y="0"/>
                    <a:pt x="67" y="0"/>
                  </a:cubicBezTo>
                  <a:cubicBezTo>
                    <a:pt x="64" y="0"/>
                    <a:pt x="61" y="3"/>
                    <a:pt x="61" y="6"/>
                  </a:cubicBezTo>
                  <a:cubicBezTo>
                    <a:pt x="61" y="12"/>
                    <a:pt x="61" y="12"/>
                    <a:pt x="61" y="12"/>
                  </a:cubicBezTo>
                  <a:cubicBezTo>
                    <a:pt x="61" y="15"/>
                    <a:pt x="59" y="17"/>
                    <a:pt x="57" y="18"/>
                  </a:cubicBezTo>
                  <a:cubicBezTo>
                    <a:pt x="54" y="19"/>
                    <a:pt x="51" y="20"/>
                    <a:pt x="49" y="21"/>
                  </a:cubicBezTo>
                  <a:cubicBezTo>
                    <a:pt x="46" y="23"/>
                    <a:pt x="43" y="22"/>
                    <a:pt x="42" y="20"/>
                  </a:cubicBezTo>
                  <a:cubicBezTo>
                    <a:pt x="37" y="16"/>
                    <a:pt x="37" y="16"/>
                    <a:pt x="37" y="16"/>
                  </a:cubicBezTo>
                  <a:cubicBezTo>
                    <a:pt x="35" y="14"/>
                    <a:pt x="31" y="14"/>
                    <a:pt x="29" y="16"/>
                  </a:cubicBezTo>
                  <a:cubicBezTo>
                    <a:pt x="16" y="29"/>
                    <a:pt x="16" y="29"/>
                    <a:pt x="16" y="29"/>
                  </a:cubicBezTo>
                  <a:cubicBezTo>
                    <a:pt x="14" y="32"/>
                    <a:pt x="14" y="36"/>
                    <a:pt x="16" y="38"/>
                  </a:cubicBezTo>
                  <a:cubicBezTo>
                    <a:pt x="20" y="42"/>
                    <a:pt x="20" y="42"/>
                    <a:pt x="20" y="42"/>
                  </a:cubicBezTo>
                  <a:cubicBezTo>
                    <a:pt x="22" y="44"/>
                    <a:pt x="22" y="47"/>
                    <a:pt x="21" y="49"/>
                  </a:cubicBezTo>
                  <a:cubicBezTo>
                    <a:pt x="20" y="52"/>
                    <a:pt x="19" y="55"/>
                    <a:pt x="18" y="58"/>
                  </a:cubicBezTo>
                  <a:cubicBezTo>
                    <a:pt x="17" y="61"/>
                    <a:pt x="14" y="62"/>
                    <a:pt x="12" y="62"/>
                  </a:cubicBezTo>
                  <a:cubicBezTo>
                    <a:pt x="6" y="62"/>
                    <a:pt x="6" y="62"/>
                    <a:pt x="6" y="62"/>
                  </a:cubicBezTo>
                  <a:cubicBezTo>
                    <a:pt x="3" y="62"/>
                    <a:pt x="0" y="65"/>
                    <a:pt x="0" y="69"/>
                  </a:cubicBezTo>
                  <a:cubicBezTo>
                    <a:pt x="0" y="87"/>
                    <a:pt x="0" y="87"/>
                    <a:pt x="0" y="87"/>
                  </a:cubicBezTo>
                  <a:cubicBezTo>
                    <a:pt x="0" y="91"/>
                    <a:pt x="3" y="93"/>
                    <a:pt x="6" y="93"/>
                  </a:cubicBezTo>
                  <a:cubicBezTo>
                    <a:pt x="12" y="93"/>
                    <a:pt x="12" y="93"/>
                    <a:pt x="12" y="93"/>
                  </a:cubicBezTo>
                  <a:cubicBezTo>
                    <a:pt x="14" y="93"/>
                    <a:pt x="17" y="95"/>
                    <a:pt x="18" y="98"/>
                  </a:cubicBezTo>
                  <a:cubicBezTo>
                    <a:pt x="19" y="101"/>
                    <a:pt x="20" y="104"/>
                    <a:pt x="21" y="106"/>
                  </a:cubicBezTo>
                  <a:cubicBezTo>
                    <a:pt x="22" y="109"/>
                    <a:pt x="22" y="111"/>
                    <a:pt x="20" y="113"/>
                  </a:cubicBezTo>
                  <a:cubicBezTo>
                    <a:pt x="16" y="118"/>
                    <a:pt x="16" y="118"/>
                    <a:pt x="16" y="118"/>
                  </a:cubicBezTo>
                  <a:cubicBezTo>
                    <a:pt x="13" y="120"/>
                    <a:pt x="13" y="124"/>
                    <a:pt x="16" y="127"/>
                  </a:cubicBezTo>
                  <a:cubicBezTo>
                    <a:pt x="29" y="140"/>
                    <a:pt x="29" y="140"/>
                    <a:pt x="29" y="140"/>
                  </a:cubicBezTo>
                  <a:cubicBezTo>
                    <a:pt x="31" y="142"/>
                    <a:pt x="35" y="142"/>
                    <a:pt x="37" y="140"/>
                  </a:cubicBezTo>
                  <a:cubicBezTo>
                    <a:pt x="42" y="135"/>
                    <a:pt x="42" y="135"/>
                    <a:pt x="42" y="135"/>
                  </a:cubicBezTo>
                  <a:cubicBezTo>
                    <a:pt x="43" y="133"/>
                    <a:pt x="46" y="133"/>
                    <a:pt x="49" y="134"/>
                  </a:cubicBezTo>
                  <a:cubicBezTo>
                    <a:pt x="51" y="136"/>
                    <a:pt x="54" y="137"/>
                    <a:pt x="57" y="138"/>
                  </a:cubicBezTo>
                  <a:cubicBezTo>
                    <a:pt x="59" y="139"/>
                    <a:pt x="61" y="141"/>
                    <a:pt x="61" y="144"/>
                  </a:cubicBezTo>
                  <a:cubicBezTo>
                    <a:pt x="61" y="150"/>
                    <a:pt x="61" y="150"/>
                    <a:pt x="61" y="150"/>
                  </a:cubicBezTo>
                  <a:cubicBezTo>
                    <a:pt x="61" y="153"/>
                    <a:pt x="64" y="156"/>
                    <a:pt x="67" y="156"/>
                  </a:cubicBezTo>
                  <a:cubicBezTo>
                    <a:pt x="86" y="156"/>
                    <a:pt x="86" y="156"/>
                    <a:pt x="86" y="156"/>
                  </a:cubicBezTo>
                  <a:cubicBezTo>
                    <a:pt x="89" y="156"/>
                    <a:pt x="92" y="153"/>
                    <a:pt x="92" y="150"/>
                  </a:cubicBezTo>
                  <a:cubicBezTo>
                    <a:pt x="92" y="144"/>
                    <a:pt x="92" y="144"/>
                    <a:pt x="92" y="144"/>
                  </a:cubicBezTo>
                  <a:cubicBezTo>
                    <a:pt x="92" y="141"/>
                    <a:pt x="93" y="139"/>
                    <a:pt x="96" y="138"/>
                  </a:cubicBezTo>
                  <a:cubicBezTo>
                    <a:pt x="99" y="137"/>
                    <a:pt x="102" y="136"/>
                    <a:pt x="104" y="134"/>
                  </a:cubicBezTo>
                  <a:cubicBezTo>
                    <a:pt x="107" y="133"/>
                    <a:pt x="109" y="133"/>
                    <a:pt x="111" y="135"/>
                  </a:cubicBezTo>
                  <a:cubicBezTo>
                    <a:pt x="115" y="139"/>
                    <a:pt x="115" y="139"/>
                    <a:pt x="115" y="139"/>
                  </a:cubicBezTo>
                  <a:cubicBezTo>
                    <a:pt x="118" y="142"/>
                    <a:pt x="122" y="142"/>
                    <a:pt x="124" y="139"/>
                  </a:cubicBezTo>
                  <a:cubicBezTo>
                    <a:pt x="137" y="126"/>
                    <a:pt x="137" y="126"/>
                    <a:pt x="137" y="126"/>
                  </a:cubicBezTo>
                  <a:cubicBezTo>
                    <a:pt x="139" y="124"/>
                    <a:pt x="139" y="120"/>
                    <a:pt x="137" y="118"/>
                  </a:cubicBezTo>
                  <a:cubicBezTo>
                    <a:pt x="133" y="113"/>
                    <a:pt x="133" y="113"/>
                    <a:pt x="133" y="113"/>
                  </a:cubicBezTo>
                  <a:cubicBezTo>
                    <a:pt x="131" y="111"/>
                    <a:pt x="131" y="109"/>
                    <a:pt x="132" y="106"/>
                  </a:cubicBezTo>
                  <a:cubicBezTo>
                    <a:pt x="133" y="103"/>
                    <a:pt x="134" y="101"/>
                    <a:pt x="135" y="98"/>
                  </a:cubicBezTo>
                  <a:cubicBezTo>
                    <a:pt x="136" y="95"/>
                    <a:pt x="138" y="93"/>
                    <a:pt x="141" y="93"/>
                  </a:cubicBezTo>
                  <a:cubicBezTo>
                    <a:pt x="147" y="93"/>
                    <a:pt x="147" y="93"/>
                    <a:pt x="147" y="93"/>
                  </a:cubicBezTo>
                  <a:cubicBezTo>
                    <a:pt x="150" y="93"/>
                    <a:pt x="153" y="91"/>
                    <a:pt x="153" y="87"/>
                  </a:cubicBezTo>
                  <a:cubicBezTo>
                    <a:pt x="153" y="69"/>
                    <a:pt x="153" y="69"/>
                    <a:pt x="153" y="69"/>
                  </a:cubicBezTo>
                  <a:cubicBezTo>
                    <a:pt x="153" y="65"/>
                    <a:pt x="150" y="62"/>
                    <a:pt x="147" y="62"/>
                  </a:cubicBezTo>
                  <a:close/>
                  <a:moveTo>
                    <a:pt x="76" y="126"/>
                  </a:moveTo>
                  <a:cubicBezTo>
                    <a:pt x="50" y="126"/>
                    <a:pt x="28" y="105"/>
                    <a:pt x="28" y="78"/>
                  </a:cubicBezTo>
                  <a:cubicBezTo>
                    <a:pt x="28" y="51"/>
                    <a:pt x="50" y="29"/>
                    <a:pt x="76" y="29"/>
                  </a:cubicBezTo>
                  <a:cubicBezTo>
                    <a:pt x="103" y="29"/>
                    <a:pt x="125" y="51"/>
                    <a:pt x="125" y="78"/>
                  </a:cubicBezTo>
                  <a:cubicBezTo>
                    <a:pt x="125" y="105"/>
                    <a:pt x="103" y="126"/>
                    <a:pt x="76" y="12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Oval 170">
              <a:extLst>
                <a:ext uri="{FF2B5EF4-FFF2-40B4-BE49-F238E27FC236}">
                  <a16:creationId xmlns:a16="http://schemas.microsoft.com/office/drawing/2014/main" id="{14EED000-F84F-477D-BC38-0D2EAFFC07D4}"/>
                </a:ext>
              </a:extLst>
            </p:cNvPr>
            <p:cNvSpPr>
              <a:spLocks noChangeArrowheads="1"/>
            </p:cNvSpPr>
            <p:nvPr/>
          </p:nvSpPr>
          <p:spPr bwMode="auto">
            <a:xfrm>
              <a:off x="7824788" y="4949828"/>
              <a:ext cx="119062" cy="1190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3" name="Freeform 20">
            <a:extLst>
              <a:ext uri="{FF2B5EF4-FFF2-40B4-BE49-F238E27FC236}">
                <a16:creationId xmlns:a16="http://schemas.microsoft.com/office/drawing/2014/main" id="{4C43630B-3ECD-43C4-8D20-0B6860D26688}"/>
              </a:ext>
            </a:extLst>
          </p:cNvPr>
          <p:cNvSpPr>
            <a:spLocks/>
          </p:cNvSpPr>
          <p:nvPr/>
        </p:nvSpPr>
        <p:spPr bwMode="auto">
          <a:xfrm>
            <a:off x="10776520" y="3006744"/>
            <a:ext cx="1330762" cy="1244311"/>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dirty="0"/>
          </a:p>
        </p:txBody>
      </p:sp>
      <p:grpSp>
        <p:nvGrpSpPr>
          <p:cNvPr id="22" name="Group 602">
            <a:extLst>
              <a:ext uri="{FF2B5EF4-FFF2-40B4-BE49-F238E27FC236}">
                <a16:creationId xmlns:a16="http://schemas.microsoft.com/office/drawing/2014/main" id="{4D757E5F-0AA5-47F6-B7ED-F0B77ED54379}"/>
              </a:ext>
            </a:extLst>
          </p:cNvPr>
          <p:cNvGrpSpPr>
            <a:grpSpLocks noChangeAspect="1"/>
          </p:cNvGrpSpPr>
          <p:nvPr/>
        </p:nvGrpSpPr>
        <p:grpSpPr>
          <a:xfrm>
            <a:off x="11039519" y="3212976"/>
            <a:ext cx="817121" cy="824572"/>
            <a:chOff x="8988424" y="5827713"/>
            <a:chExt cx="522287" cy="527050"/>
          </a:xfrm>
        </p:grpSpPr>
        <p:sp>
          <p:nvSpPr>
            <p:cNvPr id="24" name="Freeform 252">
              <a:extLst>
                <a:ext uri="{FF2B5EF4-FFF2-40B4-BE49-F238E27FC236}">
                  <a16:creationId xmlns:a16="http://schemas.microsoft.com/office/drawing/2014/main" id="{481025A6-409D-4164-9DE5-489296BEE563}"/>
                </a:ext>
              </a:extLst>
            </p:cNvPr>
            <p:cNvSpPr>
              <a:spLocks/>
            </p:cNvSpPr>
            <p:nvPr/>
          </p:nvSpPr>
          <p:spPr bwMode="auto">
            <a:xfrm>
              <a:off x="8988424" y="5827713"/>
              <a:ext cx="250825" cy="254000"/>
            </a:xfrm>
            <a:custGeom>
              <a:avLst/>
              <a:gdLst>
                <a:gd name="T0" fmla="*/ 36 w 131"/>
                <a:gd name="T1" fmla="*/ 126 h 131"/>
                <a:gd name="T2" fmla="*/ 126 w 131"/>
                <a:gd name="T3" fmla="*/ 36 h 131"/>
                <a:gd name="T4" fmla="*/ 131 w 131"/>
                <a:gd name="T5" fmla="*/ 31 h 131"/>
                <a:gd name="T6" fmla="*/ 131 w 131"/>
                <a:gd name="T7" fmla="*/ 6 h 131"/>
                <a:gd name="T8" fmla="*/ 125 w 131"/>
                <a:gd name="T9" fmla="*/ 1 h 131"/>
                <a:gd name="T10" fmla="*/ 1 w 131"/>
                <a:gd name="T11" fmla="*/ 125 h 131"/>
                <a:gd name="T12" fmla="*/ 6 w 131"/>
                <a:gd name="T13" fmla="*/ 131 h 131"/>
                <a:gd name="T14" fmla="*/ 31 w 131"/>
                <a:gd name="T15" fmla="*/ 131 h 131"/>
                <a:gd name="T16" fmla="*/ 36 w 131"/>
                <a:gd name="T17" fmla="*/ 1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1">
                  <a:moveTo>
                    <a:pt x="36" y="126"/>
                  </a:moveTo>
                  <a:cubicBezTo>
                    <a:pt x="41" y="79"/>
                    <a:pt x="79" y="41"/>
                    <a:pt x="126" y="36"/>
                  </a:cubicBezTo>
                  <a:cubicBezTo>
                    <a:pt x="129" y="36"/>
                    <a:pt x="131" y="34"/>
                    <a:pt x="131" y="31"/>
                  </a:cubicBezTo>
                  <a:cubicBezTo>
                    <a:pt x="131" y="6"/>
                    <a:pt x="131" y="6"/>
                    <a:pt x="131" y="6"/>
                  </a:cubicBezTo>
                  <a:cubicBezTo>
                    <a:pt x="131" y="3"/>
                    <a:pt x="128" y="0"/>
                    <a:pt x="125" y="1"/>
                  </a:cubicBezTo>
                  <a:cubicBezTo>
                    <a:pt x="59" y="6"/>
                    <a:pt x="6" y="59"/>
                    <a:pt x="1" y="125"/>
                  </a:cubicBezTo>
                  <a:cubicBezTo>
                    <a:pt x="0" y="128"/>
                    <a:pt x="3" y="131"/>
                    <a:pt x="6" y="131"/>
                  </a:cubicBezTo>
                  <a:cubicBezTo>
                    <a:pt x="31" y="131"/>
                    <a:pt x="31" y="131"/>
                    <a:pt x="31" y="131"/>
                  </a:cubicBezTo>
                  <a:cubicBezTo>
                    <a:pt x="34" y="131"/>
                    <a:pt x="36" y="129"/>
                    <a:pt x="36" y="126"/>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253">
              <a:extLst>
                <a:ext uri="{FF2B5EF4-FFF2-40B4-BE49-F238E27FC236}">
                  <a16:creationId xmlns:a16="http://schemas.microsoft.com/office/drawing/2014/main" id="{A04BDC32-F66A-4256-93C2-CEDB3CC71236}"/>
                </a:ext>
              </a:extLst>
            </p:cNvPr>
            <p:cNvSpPr>
              <a:spLocks/>
            </p:cNvSpPr>
            <p:nvPr/>
          </p:nvSpPr>
          <p:spPr bwMode="auto">
            <a:xfrm>
              <a:off x="9261474" y="5827713"/>
              <a:ext cx="249237" cy="254000"/>
            </a:xfrm>
            <a:custGeom>
              <a:avLst/>
              <a:gdLst>
                <a:gd name="T0" fmla="*/ 6 w 130"/>
                <a:gd name="T1" fmla="*/ 36 h 131"/>
                <a:gd name="T2" fmla="*/ 95 w 130"/>
                <a:gd name="T3" fmla="*/ 125 h 131"/>
                <a:gd name="T4" fmla="*/ 101 w 130"/>
                <a:gd name="T5" fmla="*/ 131 h 131"/>
                <a:gd name="T6" fmla="*/ 124 w 130"/>
                <a:gd name="T7" fmla="*/ 131 h 131"/>
                <a:gd name="T8" fmla="*/ 130 w 130"/>
                <a:gd name="T9" fmla="*/ 124 h 131"/>
                <a:gd name="T10" fmla="*/ 7 w 130"/>
                <a:gd name="T11" fmla="*/ 1 h 131"/>
                <a:gd name="T12" fmla="*/ 0 w 130"/>
                <a:gd name="T13" fmla="*/ 7 h 131"/>
                <a:gd name="T14" fmla="*/ 0 w 130"/>
                <a:gd name="T15" fmla="*/ 30 h 131"/>
                <a:gd name="T16" fmla="*/ 6 w 130"/>
                <a:gd name="T17" fmla="*/ 3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1">
                  <a:moveTo>
                    <a:pt x="6" y="36"/>
                  </a:moveTo>
                  <a:cubicBezTo>
                    <a:pt x="52" y="41"/>
                    <a:pt x="89" y="79"/>
                    <a:pt x="95" y="125"/>
                  </a:cubicBezTo>
                  <a:cubicBezTo>
                    <a:pt x="95" y="129"/>
                    <a:pt x="98" y="131"/>
                    <a:pt x="101" y="131"/>
                  </a:cubicBezTo>
                  <a:cubicBezTo>
                    <a:pt x="124" y="131"/>
                    <a:pt x="124" y="131"/>
                    <a:pt x="124" y="131"/>
                  </a:cubicBezTo>
                  <a:cubicBezTo>
                    <a:pt x="127" y="131"/>
                    <a:pt x="130" y="128"/>
                    <a:pt x="130" y="124"/>
                  </a:cubicBezTo>
                  <a:cubicBezTo>
                    <a:pt x="124" y="59"/>
                    <a:pt x="72" y="7"/>
                    <a:pt x="7" y="1"/>
                  </a:cubicBezTo>
                  <a:cubicBezTo>
                    <a:pt x="3" y="0"/>
                    <a:pt x="0" y="3"/>
                    <a:pt x="0" y="7"/>
                  </a:cubicBezTo>
                  <a:cubicBezTo>
                    <a:pt x="0" y="30"/>
                    <a:pt x="0" y="30"/>
                    <a:pt x="0" y="30"/>
                  </a:cubicBezTo>
                  <a:cubicBezTo>
                    <a:pt x="0" y="33"/>
                    <a:pt x="2" y="36"/>
                    <a:pt x="6" y="3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54">
              <a:extLst>
                <a:ext uri="{FF2B5EF4-FFF2-40B4-BE49-F238E27FC236}">
                  <a16:creationId xmlns:a16="http://schemas.microsoft.com/office/drawing/2014/main" id="{477570EA-2BE8-416D-8332-02951704C9EA}"/>
                </a:ext>
              </a:extLst>
            </p:cNvPr>
            <p:cNvSpPr>
              <a:spLocks/>
            </p:cNvSpPr>
            <p:nvPr/>
          </p:nvSpPr>
          <p:spPr bwMode="auto">
            <a:xfrm>
              <a:off x="9261474" y="6103938"/>
              <a:ext cx="249237" cy="250825"/>
            </a:xfrm>
            <a:custGeom>
              <a:avLst/>
              <a:gdLst>
                <a:gd name="T0" fmla="*/ 95 w 130"/>
                <a:gd name="T1" fmla="*/ 5 h 130"/>
                <a:gd name="T2" fmla="*/ 5 w 130"/>
                <a:gd name="T3" fmla="*/ 95 h 130"/>
                <a:gd name="T4" fmla="*/ 0 w 130"/>
                <a:gd name="T5" fmla="*/ 100 h 130"/>
                <a:gd name="T6" fmla="*/ 0 w 130"/>
                <a:gd name="T7" fmla="*/ 125 h 130"/>
                <a:gd name="T8" fmla="*/ 5 w 130"/>
                <a:gd name="T9" fmla="*/ 130 h 130"/>
                <a:gd name="T10" fmla="*/ 130 w 130"/>
                <a:gd name="T11" fmla="*/ 6 h 130"/>
                <a:gd name="T12" fmla="*/ 125 w 130"/>
                <a:gd name="T13" fmla="*/ 0 h 130"/>
                <a:gd name="T14" fmla="*/ 100 w 130"/>
                <a:gd name="T15" fmla="*/ 0 h 130"/>
                <a:gd name="T16" fmla="*/ 95 w 130"/>
                <a:gd name="T17" fmla="*/ 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0">
                  <a:moveTo>
                    <a:pt x="95" y="5"/>
                  </a:moveTo>
                  <a:cubicBezTo>
                    <a:pt x="90" y="52"/>
                    <a:pt x="52" y="90"/>
                    <a:pt x="5" y="95"/>
                  </a:cubicBezTo>
                  <a:cubicBezTo>
                    <a:pt x="2" y="95"/>
                    <a:pt x="0" y="97"/>
                    <a:pt x="0" y="100"/>
                  </a:cubicBezTo>
                  <a:cubicBezTo>
                    <a:pt x="0" y="125"/>
                    <a:pt x="0" y="125"/>
                    <a:pt x="0" y="125"/>
                  </a:cubicBezTo>
                  <a:cubicBezTo>
                    <a:pt x="0" y="128"/>
                    <a:pt x="2" y="130"/>
                    <a:pt x="5" y="130"/>
                  </a:cubicBezTo>
                  <a:cubicBezTo>
                    <a:pt x="72" y="125"/>
                    <a:pt x="125" y="72"/>
                    <a:pt x="130" y="6"/>
                  </a:cubicBezTo>
                  <a:cubicBezTo>
                    <a:pt x="130" y="3"/>
                    <a:pt x="128" y="0"/>
                    <a:pt x="125" y="0"/>
                  </a:cubicBezTo>
                  <a:cubicBezTo>
                    <a:pt x="100" y="0"/>
                    <a:pt x="100" y="0"/>
                    <a:pt x="100" y="0"/>
                  </a:cubicBezTo>
                  <a:cubicBezTo>
                    <a:pt x="97" y="0"/>
                    <a:pt x="95" y="2"/>
                    <a:pt x="95" y="5"/>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55">
              <a:extLst>
                <a:ext uri="{FF2B5EF4-FFF2-40B4-BE49-F238E27FC236}">
                  <a16:creationId xmlns:a16="http://schemas.microsoft.com/office/drawing/2014/main" id="{8BEF8B3F-BF64-4A2D-AE1C-5EB80648494F}"/>
                </a:ext>
              </a:extLst>
            </p:cNvPr>
            <p:cNvSpPr>
              <a:spLocks/>
            </p:cNvSpPr>
            <p:nvPr/>
          </p:nvSpPr>
          <p:spPr bwMode="auto">
            <a:xfrm>
              <a:off x="8988424" y="6103938"/>
              <a:ext cx="250825" cy="250825"/>
            </a:xfrm>
            <a:custGeom>
              <a:avLst/>
              <a:gdLst>
                <a:gd name="T0" fmla="*/ 126 w 131"/>
                <a:gd name="T1" fmla="*/ 95 h 130"/>
                <a:gd name="T2" fmla="*/ 36 w 131"/>
                <a:gd name="T3" fmla="*/ 5 h 130"/>
                <a:gd name="T4" fmla="*/ 31 w 131"/>
                <a:gd name="T5" fmla="*/ 0 h 130"/>
                <a:gd name="T6" fmla="*/ 6 w 131"/>
                <a:gd name="T7" fmla="*/ 0 h 130"/>
                <a:gd name="T8" fmla="*/ 1 w 131"/>
                <a:gd name="T9" fmla="*/ 6 h 130"/>
                <a:gd name="T10" fmla="*/ 125 w 131"/>
                <a:gd name="T11" fmla="*/ 130 h 130"/>
                <a:gd name="T12" fmla="*/ 131 w 131"/>
                <a:gd name="T13" fmla="*/ 125 h 130"/>
                <a:gd name="T14" fmla="*/ 131 w 131"/>
                <a:gd name="T15" fmla="*/ 100 h 130"/>
                <a:gd name="T16" fmla="*/ 126 w 131"/>
                <a:gd name="T17" fmla="*/ 9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30">
                  <a:moveTo>
                    <a:pt x="126" y="95"/>
                  </a:moveTo>
                  <a:cubicBezTo>
                    <a:pt x="79" y="90"/>
                    <a:pt x="41" y="52"/>
                    <a:pt x="36" y="5"/>
                  </a:cubicBezTo>
                  <a:cubicBezTo>
                    <a:pt x="36" y="2"/>
                    <a:pt x="34" y="0"/>
                    <a:pt x="31" y="0"/>
                  </a:cubicBezTo>
                  <a:cubicBezTo>
                    <a:pt x="6" y="0"/>
                    <a:pt x="6" y="0"/>
                    <a:pt x="6" y="0"/>
                  </a:cubicBezTo>
                  <a:cubicBezTo>
                    <a:pt x="3" y="0"/>
                    <a:pt x="0" y="3"/>
                    <a:pt x="1" y="6"/>
                  </a:cubicBezTo>
                  <a:cubicBezTo>
                    <a:pt x="6" y="72"/>
                    <a:pt x="59" y="125"/>
                    <a:pt x="125" y="130"/>
                  </a:cubicBezTo>
                  <a:cubicBezTo>
                    <a:pt x="128" y="130"/>
                    <a:pt x="131" y="128"/>
                    <a:pt x="131" y="125"/>
                  </a:cubicBezTo>
                  <a:cubicBezTo>
                    <a:pt x="131" y="100"/>
                    <a:pt x="131" y="100"/>
                    <a:pt x="131" y="100"/>
                  </a:cubicBezTo>
                  <a:cubicBezTo>
                    <a:pt x="131" y="97"/>
                    <a:pt x="129" y="95"/>
                    <a:pt x="126" y="95"/>
                  </a:cubicBezTo>
                  <a:close/>
                </a:path>
              </a:pathLst>
            </a:custGeom>
            <a:solidFill>
              <a:srgbClr val="CD2A8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256">
              <a:extLst>
                <a:ext uri="{FF2B5EF4-FFF2-40B4-BE49-F238E27FC236}">
                  <a16:creationId xmlns:a16="http://schemas.microsoft.com/office/drawing/2014/main" id="{5091ADF6-085B-4229-B958-723A0D6E79EE}"/>
                </a:ext>
              </a:extLst>
            </p:cNvPr>
            <p:cNvSpPr>
              <a:spLocks/>
            </p:cNvSpPr>
            <p:nvPr/>
          </p:nvSpPr>
          <p:spPr bwMode="auto">
            <a:xfrm>
              <a:off x="9101137" y="5942013"/>
              <a:ext cx="142875" cy="139700"/>
            </a:xfrm>
            <a:custGeom>
              <a:avLst/>
              <a:gdLst>
                <a:gd name="T0" fmla="*/ 6 w 74"/>
                <a:gd name="T1" fmla="*/ 72 h 72"/>
                <a:gd name="T2" fmla="*/ 16 w 74"/>
                <a:gd name="T3" fmla="*/ 72 h 72"/>
                <a:gd name="T4" fmla="*/ 21 w 74"/>
                <a:gd name="T5" fmla="*/ 68 h 72"/>
                <a:gd name="T6" fmla="*/ 70 w 74"/>
                <a:gd name="T7" fmla="*/ 21 h 72"/>
                <a:gd name="T8" fmla="*/ 74 w 74"/>
                <a:gd name="T9" fmla="*/ 15 h 72"/>
                <a:gd name="T10" fmla="*/ 74 w 74"/>
                <a:gd name="T11" fmla="*/ 6 h 72"/>
                <a:gd name="T12" fmla="*/ 68 w 74"/>
                <a:gd name="T13" fmla="*/ 0 h 72"/>
                <a:gd name="T14" fmla="*/ 1 w 74"/>
                <a:gd name="T15" fmla="*/ 66 h 72"/>
                <a:gd name="T16" fmla="*/ 6 w 74"/>
                <a:gd name="T1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2">
                  <a:moveTo>
                    <a:pt x="6" y="72"/>
                  </a:moveTo>
                  <a:cubicBezTo>
                    <a:pt x="16" y="72"/>
                    <a:pt x="16" y="72"/>
                    <a:pt x="16" y="72"/>
                  </a:cubicBezTo>
                  <a:cubicBezTo>
                    <a:pt x="18" y="72"/>
                    <a:pt x="20" y="70"/>
                    <a:pt x="21" y="68"/>
                  </a:cubicBezTo>
                  <a:cubicBezTo>
                    <a:pt x="25" y="43"/>
                    <a:pt x="45" y="24"/>
                    <a:pt x="70" y="21"/>
                  </a:cubicBezTo>
                  <a:cubicBezTo>
                    <a:pt x="72" y="20"/>
                    <a:pt x="74" y="18"/>
                    <a:pt x="74" y="15"/>
                  </a:cubicBezTo>
                  <a:cubicBezTo>
                    <a:pt x="74" y="6"/>
                    <a:pt x="74" y="6"/>
                    <a:pt x="74" y="6"/>
                  </a:cubicBezTo>
                  <a:cubicBezTo>
                    <a:pt x="74" y="2"/>
                    <a:pt x="71" y="0"/>
                    <a:pt x="68" y="0"/>
                  </a:cubicBezTo>
                  <a:cubicBezTo>
                    <a:pt x="34" y="4"/>
                    <a:pt x="6" y="31"/>
                    <a:pt x="1" y="66"/>
                  </a:cubicBezTo>
                  <a:cubicBezTo>
                    <a:pt x="0" y="69"/>
                    <a:pt x="3" y="72"/>
                    <a:pt x="6" y="72"/>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257">
              <a:extLst>
                <a:ext uri="{FF2B5EF4-FFF2-40B4-BE49-F238E27FC236}">
                  <a16:creationId xmlns:a16="http://schemas.microsoft.com/office/drawing/2014/main" id="{DE55DD0A-5882-4764-B7A3-08485A6C8575}"/>
                </a:ext>
              </a:extLst>
            </p:cNvPr>
            <p:cNvSpPr>
              <a:spLocks/>
            </p:cNvSpPr>
            <p:nvPr/>
          </p:nvSpPr>
          <p:spPr bwMode="auto">
            <a:xfrm>
              <a:off x="9101137" y="6103938"/>
              <a:ext cx="138112" cy="138113"/>
            </a:xfrm>
            <a:custGeom>
              <a:avLst/>
              <a:gdLst>
                <a:gd name="T0" fmla="*/ 68 w 72"/>
                <a:gd name="T1" fmla="*/ 51 h 72"/>
                <a:gd name="T2" fmla="*/ 21 w 72"/>
                <a:gd name="T3" fmla="*/ 4 h 72"/>
                <a:gd name="T4" fmla="*/ 16 w 72"/>
                <a:gd name="T5" fmla="*/ 0 h 72"/>
                <a:gd name="T6" fmla="*/ 6 w 72"/>
                <a:gd name="T7" fmla="*/ 0 h 72"/>
                <a:gd name="T8" fmla="*/ 1 w 72"/>
                <a:gd name="T9" fmla="*/ 6 h 72"/>
                <a:gd name="T10" fmla="*/ 66 w 72"/>
                <a:gd name="T11" fmla="*/ 71 h 72"/>
                <a:gd name="T12" fmla="*/ 72 w 72"/>
                <a:gd name="T13" fmla="*/ 66 h 72"/>
                <a:gd name="T14" fmla="*/ 72 w 72"/>
                <a:gd name="T15" fmla="*/ 56 h 72"/>
                <a:gd name="T16" fmla="*/ 68 w 72"/>
                <a:gd name="T17"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2">
                  <a:moveTo>
                    <a:pt x="68" y="51"/>
                  </a:moveTo>
                  <a:cubicBezTo>
                    <a:pt x="44" y="47"/>
                    <a:pt x="25" y="28"/>
                    <a:pt x="21" y="4"/>
                  </a:cubicBezTo>
                  <a:cubicBezTo>
                    <a:pt x="20" y="2"/>
                    <a:pt x="18" y="0"/>
                    <a:pt x="16" y="0"/>
                  </a:cubicBezTo>
                  <a:cubicBezTo>
                    <a:pt x="6" y="0"/>
                    <a:pt x="6" y="0"/>
                    <a:pt x="6" y="0"/>
                  </a:cubicBezTo>
                  <a:cubicBezTo>
                    <a:pt x="3" y="0"/>
                    <a:pt x="0" y="3"/>
                    <a:pt x="1" y="6"/>
                  </a:cubicBezTo>
                  <a:cubicBezTo>
                    <a:pt x="6" y="40"/>
                    <a:pt x="32" y="66"/>
                    <a:pt x="66" y="71"/>
                  </a:cubicBezTo>
                  <a:cubicBezTo>
                    <a:pt x="69" y="72"/>
                    <a:pt x="72" y="69"/>
                    <a:pt x="72" y="66"/>
                  </a:cubicBezTo>
                  <a:cubicBezTo>
                    <a:pt x="72" y="56"/>
                    <a:pt x="72" y="56"/>
                    <a:pt x="72" y="56"/>
                  </a:cubicBezTo>
                  <a:cubicBezTo>
                    <a:pt x="72" y="54"/>
                    <a:pt x="70" y="51"/>
                    <a:pt x="68" y="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58">
              <a:extLst>
                <a:ext uri="{FF2B5EF4-FFF2-40B4-BE49-F238E27FC236}">
                  <a16:creationId xmlns:a16="http://schemas.microsoft.com/office/drawing/2014/main" id="{BA2294BF-7D0C-4371-892B-ABDDADD86157}"/>
                </a:ext>
              </a:extLst>
            </p:cNvPr>
            <p:cNvSpPr>
              <a:spLocks/>
            </p:cNvSpPr>
            <p:nvPr/>
          </p:nvSpPr>
          <p:spPr bwMode="auto">
            <a:xfrm>
              <a:off x="9261474" y="6099175"/>
              <a:ext cx="138112" cy="142875"/>
            </a:xfrm>
            <a:custGeom>
              <a:avLst/>
              <a:gdLst>
                <a:gd name="T0" fmla="*/ 51 w 72"/>
                <a:gd name="T1" fmla="*/ 4 h 74"/>
                <a:gd name="T2" fmla="*/ 4 w 72"/>
                <a:gd name="T3" fmla="*/ 53 h 74"/>
                <a:gd name="T4" fmla="*/ 0 w 72"/>
                <a:gd name="T5" fmla="*/ 58 h 74"/>
                <a:gd name="T6" fmla="*/ 0 w 72"/>
                <a:gd name="T7" fmla="*/ 68 h 74"/>
                <a:gd name="T8" fmla="*/ 6 w 72"/>
                <a:gd name="T9" fmla="*/ 73 h 74"/>
                <a:gd name="T10" fmla="*/ 71 w 72"/>
                <a:gd name="T11" fmla="*/ 6 h 74"/>
                <a:gd name="T12" fmla="*/ 66 w 72"/>
                <a:gd name="T13" fmla="*/ 0 h 74"/>
                <a:gd name="T14" fmla="*/ 57 w 72"/>
                <a:gd name="T15" fmla="*/ 0 h 74"/>
                <a:gd name="T16" fmla="*/ 51 w 72"/>
                <a:gd name="T17"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51" y="4"/>
                  </a:moveTo>
                  <a:cubicBezTo>
                    <a:pt x="48" y="29"/>
                    <a:pt x="29" y="49"/>
                    <a:pt x="4" y="53"/>
                  </a:cubicBezTo>
                  <a:cubicBezTo>
                    <a:pt x="2" y="54"/>
                    <a:pt x="0" y="56"/>
                    <a:pt x="0" y="58"/>
                  </a:cubicBezTo>
                  <a:cubicBezTo>
                    <a:pt x="0" y="68"/>
                    <a:pt x="0" y="68"/>
                    <a:pt x="0" y="68"/>
                  </a:cubicBezTo>
                  <a:cubicBezTo>
                    <a:pt x="0" y="71"/>
                    <a:pt x="3" y="74"/>
                    <a:pt x="6" y="73"/>
                  </a:cubicBezTo>
                  <a:cubicBezTo>
                    <a:pt x="40" y="68"/>
                    <a:pt x="67" y="40"/>
                    <a:pt x="71" y="6"/>
                  </a:cubicBezTo>
                  <a:cubicBezTo>
                    <a:pt x="72" y="2"/>
                    <a:pt x="69" y="0"/>
                    <a:pt x="66" y="0"/>
                  </a:cubicBezTo>
                  <a:cubicBezTo>
                    <a:pt x="57" y="0"/>
                    <a:pt x="57" y="0"/>
                    <a:pt x="57" y="0"/>
                  </a:cubicBezTo>
                  <a:cubicBezTo>
                    <a:pt x="54" y="0"/>
                    <a:pt x="52" y="2"/>
                    <a:pt x="51" y="4"/>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259">
              <a:extLst>
                <a:ext uri="{FF2B5EF4-FFF2-40B4-BE49-F238E27FC236}">
                  <a16:creationId xmlns:a16="http://schemas.microsoft.com/office/drawing/2014/main" id="{1FF85A87-7803-4550-BCB2-2C0C2FAC5CAA}"/>
                </a:ext>
              </a:extLst>
            </p:cNvPr>
            <p:cNvSpPr>
              <a:spLocks/>
            </p:cNvSpPr>
            <p:nvPr/>
          </p:nvSpPr>
          <p:spPr bwMode="auto">
            <a:xfrm>
              <a:off x="9156699" y="5892800"/>
              <a:ext cx="269875" cy="263525"/>
            </a:xfrm>
            <a:custGeom>
              <a:avLst/>
              <a:gdLst>
                <a:gd name="T0" fmla="*/ 1 w 140"/>
                <a:gd name="T1" fmla="*/ 70 h 136"/>
                <a:gd name="T2" fmla="*/ 48 w 140"/>
                <a:gd name="T3" fmla="*/ 136 h 136"/>
                <a:gd name="T4" fmla="*/ 140 w 140"/>
                <a:gd name="T5" fmla="*/ 0 h 136"/>
                <a:gd name="T6" fmla="*/ 51 w 140"/>
                <a:gd name="T7" fmla="*/ 98 h 136"/>
                <a:gd name="T8" fmla="*/ 4 w 140"/>
                <a:gd name="T9" fmla="*/ 67 h 136"/>
                <a:gd name="T10" fmla="*/ 1 w 140"/>
                <a:gd name="T11" fmla="*/ 70 h 136"/>
              </a:gdLst>
              <a:ahLst/>
              <a:cxnLst>
                <a:cxn ang="0">
                  <a:pos x="T0" y="T1"/>
                </a:cxn>
                <a:cxn ang="0">
                  <a:pos x="T2" y="T3"/>
                </a:cxn>
                <a:cxn ang="0">
                  <a:pos x="T4" y="T5"/>
                </a:cxn>
                <a:cxn ang="0">
                  <a:pos x="T6" y="T7"/>
                </a:cxn>
                <a:cxn ang="0">
                  <a:pos x="T8" y="T9"/>
                </a:cxn>
                <a:cxn ang="0">
                  <a:pos x="T10" y="T11"/>
                </a:cxn>
              </a:cxnLst>
              <a:rect l="0" t="0" r="r" b="b"/>
              <a:pathLst>
                <a:path w="140" h="136">
                  <a:moveTo>
                    <a:pt x="1" y="70"/>
                  </a:moveTo>
                  <a:cubicBezTo>
                    <a:pt x="48" y="136"/>
                    <a:pt x="48" y="136"/>
                    <a:pt x="48" y="136"/>
                  </a:cubicBezTo>
                  <a:cubicBezTo>
                    <a:pt x="140" y="0"/>
                    <a:pt x="140" y="0"/>
                    <a:pt x="140" y="0"/>
                  </a:cubicBezTo>
                  <a:cubicBezTo>
                    <a:pt x="51" y="98"/>
                    <a:pt x="51" y="98"/>
                    <a:pt x="51" y="98"/>
                  </a:cubicBezTo>
                  <a:cubicBezTo>
                    <a:pt x="4" y="67"/>
                    <a:pt x="4" y="67"/>
                    <a:pt x="4" y="67"/>
                  </a:cubicBezTo>
                  <a:cubicBezTo>
                    <a:pt x="2" y="66"/>
                    <a:pt x="0" y="68"/>
                    <a:pt x="1" y="7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3" name="Obraz 2">
            <a:extLst>
              <a:ext uri="{FF2B5EF4-FFF2-40B4-BE49-F238E27FC236}">
                <a16:creationId xmlns:a16="http://schemas.microsoft.com/office/drawing/2014/main" id="{B01E39BB-652F-447A-BCC5-F4BB5FA10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934" y="3318145"/>
            <a:ext cx="3744416" cy="1997021"/>
          </a:xfrm>
          <a:prstGeom prst="roundRect">
            <a:avLst>
              <a:gd name="adj" fmla="val 522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4" name="Obraz 43">
            <a:extLst>
              <a:ext uri="{FF2B5EF4-FFF2-40B4-BE49-F238E27FC236}">
                <a16:creationId xmlns:a16="http://schemas.microsoft.com/office/drawing/2014/main" id="{E7578ADB-759C-421F-B0B3-47128F2D7F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58" y="3137792"/>
            <a:ext cx="2529265" cy="3369342"/>
          </a:xfrm>
          <a:prstGeom prst="rect">
            <a:avLst/>
          </a:prstGeom>
        </p:spPr>
      </p:pic>
    </p:spTree>
    <p:extLst>
      <p:ext uri="{BB962C8B-B14F-4D97-AF65-F5344CB8AC3E}">
        <p14:creationId xmlns:p14="http://schemas.microsoft.com/office/powerpoint/2010/main" val="22341148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5C0F07BE-AD1C-4D50-AB61-17963F03AB2F}"/>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Switch expressions</a:t>
            </a:r>
          </a:p>
        </p:txBody>
      </p:sp>
      <p:sp>
        <p:nvSpPr>
          <p:cNvPr id="7" name="Freeform 37">
            <a:extLst>
              <a:ext uri="{FF2B5EF4-FFF2-40B4-BE49-F238E27FC236}">
                <a16:creationId xmlns:a16="http://schemas.microsoft.com/office/drawing/2014/main" id="{1166029C-7EF4-4F28-BD2B-A07D11D4CAC0}"/>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EC48305A-DFD8-4DF2-870C-DD156ECDA204}"/>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F89E79E9-7A36-4337-B7AE-47CB648775D6}"/>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0" name="Group 594">
            <a:extLst>
              <a:ext uri="{FF2B5EF4-FFF2-40B4-BE49-F238E27FC236}">
                <a16:creationId xmlns:a16="http://schemas.microsoft.com/office/drawing/2014/main" id="{823FA1A2-05A8-46D6-80AD-06E0958E2B89}"/>
              </a:ext>
            </a:extLst>
          </p:cNvPr>
          <p:cNvGrpSpPr/>
          <p:nvPr/>
        </p:nvGrpSpPr>
        <p:grpSpPr>
          <a:xfrm>
            <a:off x="7134860" y="3971271"/>
            <a:ext cx="1597312" cy="932510"/>
            <a:chOff x="10145713" y="4802190"/>
            <a:chExt cx="568325" cy="331788"/>
          </a:xfrm>
        </p:grpSpPr>
        <p:sp>
          <p:nvSpPr>
            <p:cNvPr id="12" name="Oval 191">
              <a:extLst>
                <a:ext uri="{FF2B5EF4-FFF2-40B4-BE49-F238E27FC236}">
                  <a16:creationId xmlns:a16="http://schemas.microsoft.com/office/drawing/2014/main" id="{60DB035B-4362-4496-A553-F899E8C6E8F1}"/>
                </a:ext>
              </a:extLst>
            </p:cNvPr>
            <p:cNvSpPr>
              <a:spLocks noChangeArrowheads="1"/>
            </p:cNvSpPr>
            <p:nvPr/>
          </p:nvSpPr>
          <p:spPr bwMode="auto">
            <a:xfrm>
              <a:off x="10490200" y="4908553"/>
              <a:ext cx="195262" cy="1952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Oval 192">
              <a:extLst>
                <a:ext uri="{FF2B5EF4-FFF2-40B4-BE49-F238E27FC236}">
                  <a16:creationId xmlns:a16="http://schemas.microsoft.com/office/drawing/2014/main" id="{8B714E93-6145-4C28-82EC-CE31A548C362}"/>
                </a:ext>
              </a:extLst>
            </p:cNvPr>
            <p:cNvSpPr>
              <a:spLocks noChangeArrowheads="1"/>
            </p:cNvSpPr>
            <p:nvPr/>
          </p:nvSpPr>
          <p:spPr bwMode="auto">
            <a:xfrm>
              <a:off x="10174288" y="4908553"/>
              <a:ext cx="193675" cy="195263"/>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93">
              <a:extLst>
                <a:ext uri="{FF2B5EF4-FFF2-40B4-BE49-F238E27FC236}">
                  <a16:creationId xmlns:a16="http://schemas.microsoft.com/office/drawing/2014/main" id="{3B270E4B-9AAC-4CAF-A5CB-E402B0AB2D40}"/>
                </a:ext>
              </a:extLst>
            </p:cNvPr>
            <p:cNvSpPr>
              <a:spLocks noEditPoints="1"/>
            </p:cNvSpPr>
            <p:nvPr/>
          </p:nvSpPr>
          <p:spPr bwMode="auto">
            <a:xfrm>
              <a:off x="10145713" y="4841878"/>
              <a:ext cx="568325" cy="292100"/>
            </a:xfrm>
            <a:custGeom>
              <a:avLst/>
              <a:gdLst>
                <a:gd name="T0" fmla="*/ 276 w 296"/>
                <a:gd name="T1" fmla="*/ 38 h 151"/>
                <a:gd name="T2" fmla="*/ 270 w 296"/>
                <a:gd name="T3" fmla="*/ 33 h 151"/>
                <a:gd name="T4" fmla="*/ 246 w 296"/>
                <a:gd name="T5" fmla="*/ 12 h 151"/>
                <a:gd name="T6" fmla="*/ 213 w 296"/>
                <a:gd name="T7" fmla="*/ 0 h 151"/>
                <a:gd name="T8" fmla="*/ 213 w 296"/>
                <a:gd name="T9" fmla="*/ 0 h 151"/>
                <a:gd name="T10" fmla="*/ 83 w 296"/>
                <a:gd name="T11" fmla="*/ 0 h 151"/>
                <a:gd name="T12" fmla="*/ 83 w 296"/>
                <a:gd name="T13" fmla="*/ 0 h 151"/>
                <a:gd name="T14" fmla="*/ 50 w 296"/>
                <a:gd name="T15" fmla="*/ 12 h 151"/>
                <a:gd name="T16" fmla="*/ 25 w 296"/>
                <a:gd name="T17" fmla="*/ 33 h 151"/>
                <a:gd name="T18" fmla="*/ 20 w 296"/>
                <a:gd name="T19" fmla="*/ 38 h 151"/>
                <a:gd name="T20" fmla="*/ 0 w 296"/>
                <a:gd name="T21" fmla="*/ 85 h 151"/>
                <a:gd name="T22" fmla="*/ 66 w 296"/>
                <a:gd name="T23" fmla="*/ 151 h 151"/>
                <a:gd name="T24" fmla="*/ 131 w 296"/>
                <a:gd name="T25" fmla="*/ 93 h 151"/>
                <a:gd name="T26" fmla="*/ 148 w 296"/>
                <a:gd name="T27" fmla="*/ 98 h 151"/>
                <a:gd name="T28" fmla="*/ 164 w 296"/>
                <a:gd name="T29" fmla="*/ 93 h 151"/>
                <a:gd name="T30" fmla="*/ 230 w 296"/>
                <a:gd name="T31" fmla="*/ 151 h 151"/>
                <a:gd name="T32" fmla="*/ 296 w 296"/>
                <a:gd name="T33" fmla="*/ 85 h 151"/>
                <a:gd name="T34" fmla="*/ 276 w 296"/>
                <a:gd name="T35" fmla="*/ 38 h 151"/>
                <a:gd name="T36" fmla="*/ 66 w 296"/>
                <a:gd name="T37" fmla="*/ 130 h 151"/>
                <a:gd name="T38" fmla="*/ 21 w 296"/>
                <a:gd name="T39" fmla="*/ 85 h 151"/>
                <a:gd name="T40" fmla="*/ 66 w 296"/>
                <a:gd name="T41" fmla="*/ 40 h 151"/>
                <a:gd name="T42" fmla="*/ 111 w 296"/>
                <a:gd name="T43" fmla="*/ 85 h 151"/>
                <a:gd name="T44" fmla="*/ 66 w 296"/>
                <a:gd name="T45" fmla="*/ 130 h 151"/>
                <a:gd name="T46" fmla="*/ 148 w 296"/>
                <a:gd name="T47" fmla="*/ 79 h 151"/>
                <a:gd name="T48" fmla="*/ 133 w 296"/>
                <a:gd name="T49" fmla="*/ 64 h 151"/>
                <a:gd name="T50" fmla="*/ 148 w 296"/>
                <a:gd name="T51" fmla="*/ 50 h 151"/>
                <a:gd name="T52" fmla="*/ 163 w 296"/>
                <a:gd name="T53" fmla="*/ 64 h 151"/>
                <a:gd name="T54" fmla="*/ 148 w 296"/>
                <a:gd name="T55" fmla="*/ 79 h 151"/>
                <a:gd name="T56" fmla="*/ 230 w 296"/>
                <a:gd name="T57" fmla="*/ 130 h 151"/>
                <a:gd name="T58" fmla="*/ 185 w 296"/>
                <a:gd name="T59" fmla="*/ 85 h 151"/>
                <a:gd name="T60" fmla="*/ 230 w 296"/>
                <a:gd name="T61" fmla="*/ 40 h 151"/>
                <a:gd name="T62" fmla="*/ 275 w 296"/>
                <a:gd name="T63" fmla="*/ 85 h 151"/>
                <a:gd name="T64" fmla="*/ 230 w 296"/>
                <a:gd name="T65" fmla="*/ 1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151">
                  <a:moveTo>
                    <a:pt x="276" y="38"/>
                  </a:moveTo>
                  <a:cubicBezTo>
                    <a:pt x="274" y="36"/>
                    <a:pt x="272" y="35"/>
                    <a:pt x="270" y="33"/>
                  </a:cubicBezTo>
                  <a:cubicBezTo>
                    <a:pt x="246" y="12"/>
                    <a:pt x="246" y="12"/>
                    <a:pt x="246" y="12"/>
                  </a:cubicBezTo>
                  <a:cubicBezTo>
                    <a:pt x="236" y="5"/>
                    <a:pt x="225" y="1"/>
                    <a:pt x="213" y="0"/>
                  </a:cubicBezTo>
                  <a:cubicBezTo>
                    <a:pt x="213" y="0"/>
                    <a:pt x="213" y="0"/>
                    <a:pt x="213" y="0"/>
                  </a:cubicBezTo>
                  <a:cubicBezTo>
                    <a:pt x="83" y="0"/>
                    <a:pt x="83" y="0"/>
                    <a:pt x="83" y="0"/>
                  </a:cubicBezTo>
                  <a:cubicBezTo>
                    <a:pt x="83" y="0"/>
                    <a:pt x="83" y="0"/>
                    <a:pt x="83" y="0"/>
                  </a:cubicBezTo>
                  <a:cubicBezTo>
                    <a:pt x="71" y="1"/>
                    <a:pt x="60" y="5"/>
                    <a:pt x="50" y="12"/>
                  </a:cubicBezTo>
                  <a:cubicBezTo>
                    <a:pt x="25" y="33"/>
                    <a:pt x="25" y="33"/>
                    <a:pt x="25" y="33"/>
                  </a:cubicBezTo>
                  <a:cubicBezTo>
                    <a:pt x="23" y="35"/>
                    <a:pt x="22" y="36"/>
                    <a:pt x="20" y="38"/>
                  </a:cubicBezTo>
                  <a:cubicBezTo>
                    <a:pt x="8" y="50"/>
                    <a:pt x="0" y="67"/>
                    <a:pt x="0" y="85"/>
                  </a:cubicBezTo>
                  <a:cubicBezTo>
                    <a:pt x="0" y="122"/>
                    <a:pt x="29" y="151"/>
                    <a:pt x="66" y="151"/>
                  </a:cubicBezTo>
                  <a:cubicBezTo>
                    <a:pt x="100" y="151"/>
                    <a:pt x="127" y="126"/>
                    <a:pt x="131" y="93"/>
                  </a:cubicBezTo>
                  <a:cubicBezTo>
                    <a:pt x="136" y="96"/>
                    <a:pt x="142" y="98"/>
                    <a:pt x="148" y="98"/>
                  </a:cubicBezTo>
                  <a:cubicBezTo>
                    <a:pt x="154" y="98"/>
                    <a:pt x="159" y="96"/>
                    <a:pt x="164" y="93"/>
                  </a:cubicBezTo>
                  <a:cubicBezTo>
                    <a:pt x="168" y="126"/>
                    <a:pt x="196" y="151"/>
                    <a:pt x="230" y="151"/>
                  </a:cubicBezTo>
                  <a:cubicBezTo>
                    <a:pt x="266" y="151"/>
                    <a:pt x="296" y="122"/>
                    <a:pt x="296" y="85"/>
                  </a:cubicBezTo>
                  <a:cubicBezTo>
                    <a:pt x="296" y="67"/>
                    <a:pt x="288" y="50"/>
                    <a:pt x="276" y="38"/>
                  </a:cubicBezTo>
                  <a:close/>
                  <a:moveTo>
                    <a:pt x="66" y="130"/>
                  </a:moveTo>
                  <a:cubicBezTo>
                    <a:pt x="41" y="130"/>
                    <a:pt x="21" y="110"/>
                    <a:pt x="21" y="85"/>
                  </a:cubicBezTo>
                  <a:cubicBezTo>
                    <a:pt x="21" y="60"/>
                    <a:pt x="41" y="40"/>
                    <a:pt x="66" y="40"/>
                  </a:cubicBezTo>
                  <a:cubicBezTo>
                    <a:pt x="91" y="40"/>
                    <a:pt x="111" y="60"/>
                    <a:pt x="111" y="85"/>
                  </a:cubicBezTo>
                  <a:cubicBezTo>
                    <a:pt x="111" y="110"/>
                    <a:pt x="91" y="130"/>
                    <a:pt x="66" y="130"/>
                  </a:cubicBezTo>
                  <a:close/>
                  <a:moveTo>
                    <a:pt x="148" y="79"/>
                  </a:moveTo>
                  <a:cubicBezTo>
                    <a:pt x="140" y="79"/>
                    <a:pt x="133" y="73"/>
                    <a:pt x="133" y="64"/>
                  </a:cubicBezTo>
                  <a:cubicBezTo>
                    <a:pt x="133" y="56"/>
                    <a:pt x="140" y="50"/>
                    <a:pt x="148" y="50"/>
                  </a:cubicBezTo>
                  <a:cubicBezTo>
                    <a:pt x="156" y="50"/>
                    <a:pt x="163" y="56"/>
                    <a:pt x="163" y="64"/>
                  </a:cubicBezTo>
                  <a:cubicBezTo>
                    <a:pt x="163" y="73"/>
                    <a:pt x="156" y="79"/>
                    <a:pt x="148" y="79"/>
                  </a:cubicBezTo>
                  <a:close/>
                  <a:moveTo>
                    <a:pt x="230" y="130"/>
                  </a:moveTo>
                  <a:cubicBezTo>
                    <a:pt x="205" y="130"/>
                    <a:pt x="185" y="110"/>
                    <a:pt x="185" y="85"/>
                  </a:cubicBezTo>
                  <a:cubicBezTo>
                    <a:pt x="185" y="60"/>
                    <a:pt x="205" y="40"/>
                    <a:pt x="230" y="40"/>
                  </a:cubicBezTo>
                  <a:cubicBezTo>
                    <a:pt x="255" y="40"/>
                    <a:pt x="275" y="60"/>
                    <a:pt x="275" y="85"/>
                  </a:cubicBezTo>
                  <a:cubicBezTo>
                    <a:pt x="275" y="110"/>
                    <a:pt x="255" y="130"/>
                    <a:pt x="230" y="13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94">
              <a:extLst>
                <a:ext uri="{FF2B5EF4-FFF2-40B4-BE49-F238E27FC236}">
                  <a16:creationId xmlns:a16="http://schemas.microsoft.com/office/drawing/2014/main" id="{C119B199-2AAF-42CC-BAFC-F9F0CB8458B6}"/>
                </a:ext>
              </a:extLst>
            </p:cNvPr>
            <p:cNvSpPr>
              <a:spLocks/>
            </p:cNvSpPr>
            <p:nvPr/>
          </p:nvSpPr>
          <p:spPr bwMode="auto">
            <a:xfrm>
              <a:off x="10221913"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1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3" y="33"/>
                    <a:pt x="0" y="31"/>
                    <a:pt x="0" y="28"/>
                  </a:cubicBezTo>
                  <a:cubicBezTo>
                    <a:pt x="0" y="13"/>
                    <a:pt x="13" y="0"/>
                    <a:pt x="28" y="0"/>
                  </a:cubicBezTo>
                  <a:cubicBezTo>
                    <a:pt x="31" y="0"/>
                    <a:pt x="33" y="2"/>
                    <a:pt x="33" y="5"/>
                  </a:cubicBezTo>
                  <a:cubicBezTo>
                    <a:pt x="33" y="8"/>
                    <a:pt x="31" y="11"/>
                    <a:pt x="28" y="11"/>
                  </a:cubicBezTo>
                  <a:cubicBezTo>
                    <a:pt x="19" y="11"/>
                    <a:pt x="11" y="18"/>
                    <a:pt x="11" y="28"/>
                  </a:cubicBezTo>
                  <a:cubicBezTo>
                    <a:pt x="11" y="31"/>
                    <a:pt x="8" y="33"/>
                    <a:pt x="5" y="33"/>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95">
              <a:extLst>
                <a:ext uri="{FF2B5EF4-FFF2-40B4-BE49-F238E27FC236}">
                  <a16:creationId xmlns:a16="http://schemas.microsoft.com/office/drawing/2014/main" id="{3793A709-2D8E-4BD9-9FAC-9F66FF744B2F}"/>
                </a:ext>
              </a:extLst>
            </p:cNvPr>
            <p:cNvSpPr>
              <a:spLocks/>
            </p:cNvSpPr>
            <p:nvPr/>
          </p:nvSpPr>
          <p:spPr bwMode="auto">
            <a:xfrm>
              <a:off x="10534650" y="4951415"/>
              <a:ext cx="63500" cy="63500"/>
            </a:xfrm>
            <a:custGeom>
              <a:avLst/>
              <a:gdLst>
                <a:gd name="T0" fmla="*/ 5 w 33"/>
                <a:gd name="T1" fmla="*/ 33 h 33"/>
                <a:gd name="T2" fmla="*/ 0 w 33"/>
                <a:gd name="T3" fmla="*/ 28 h 33"/>
                <a:gd name="T4" fmla="*/ 28 w 33"/>
                <a:gd name="T5" fmla="*/ 0 h 33"/>
                <a:gd name="T6" fmla="*/ 33 w 33"/>
                <a:gd name="T7" fmla="*/ 5 h 33"/>
                <a:gd name="T8" fmla="*/ 28 w 33"/>
                <a:gd name="T9" fmla="*/ 11 h 33"/>
                <a:gd name="T10" fmla="*/ 10 w 33"/>
                <a:gd name="T11" fmla="*/ 28 h 33"/>
                <a:gd name="T12" fmla="*/ 5 w 3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3" h="33">
                  <a:moveTo>
                    <a:pt x="5" y="33"/>
                  </a:moveTo>
                  <a:cubicBezTo>
                    <a:pt x="2" y="33"/>
                    <a:pt x="0" y="31"/>
                    <a:pt x="0" y="28"/>
                  </a:cubicBezTo>
                  <a:cubicBezTo>
                    <a:pt x="0" y="13"/>
                    <a:pt x="12" y="0"/>
                    <a:pt x="28" y="0"/>
                  </a:cubicBezTo>
                  <a:cubicBezTo>
                    <a:pt x="31" y="0"/>
                    <a:pt x="33" y="2"/>
                    <a:pt x="33" y="5"/>
                  </a:cubicBezTo>
                  <a:cubicBezTo>
                    <a:pt x="33" y="8"/>
                    <a:pt x="31" y="11"/>
                    <a:pt x="28" y="11"/>
                  </a:cubicBezTo>
                  <a:cubicBezTo>
                    <a:pt x="18" y="11"/>
                    <a:pt x="10" y="18"/>
                    <a:pt x="10" y="28"/>
                  </a:cubicBezTo>
                  <a:cubicBezTo>
                    <a:pt x="10" y="31"/>
                    <a:pt x="8" y="33"/>
                    <a:pt x="5" y="33"/>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96">
              <a:extLst>
                <a:ext uri="{FF2B5EF4-FFF2-40B4-BE49-F238E27FC236}">
                  <a16:creationId xmlns:a16="http://schemas.microsoft.com/office/drawing/2014/main" id="{EB0A47EC-EEE5-46E9-A764-3DD540BBEB14}"/>
                </a:ext>
              </a:extLst>
            </p:cNvPr>
            <p:cNvSpPr>
              <a:spLocks/>
            </p:cNvSpPr>
            <p:nvPr/>
          </p:nvSpPr>
          <p:spPr bwMode="auto">
            <a:xfrm>
              <a:off x="10304463" y="4802190"/>
              <a:ext cx="249237" cy="39688"/>
            </a:xfrm>
            <a:custGeom>
              <a:avLst/>
              <a:gdLst>
                <a:gd name="T0" fmla="*/ 0 w 130"/>
                <a:gd name="T1" fmla="*/ 20 h 20"/>
                <a:gd name="T2" fmla="*/ 130 w 130"/>
                <a:gd name="T3" fmla="*/ 20 h 20"/>
                <a:gd name="T4" fmla="*/ 129 w 130"/>
                <a:gd name="T5" fmla="*/ 20 h 20"/>
                <a:gd name="T6" fmla="*/ 115 w 130"/>
                <a:gd name="T7" fmla="*/ 6 h 20"/>
                <a:gd name="T8" fmla="*/ 115 w 130"/>
                <a:gd name="T9" fmla="*/ 6 h 20"/>
                <a:gd name="T10" fmla="*/ 99 w 130"/>
                <a:gd name="T11" fmla="*/ 0 h 20"/>
                <a:gd name="T12" fmla="*/ 77 w 130"/>
                <a:gd name="T13" fmla="*/ 17 h 20"/>
                <a:gd name="T14" fmla="*/ 66 w 130"/>
                <a:gd name="T15" fmla="*/ 13 h 20"/>
                <a:gd name="T16" fmla="*/ 65 w 130"/>
                <a:gd name="T17" fmla="*/ 13 h 20"/>
                <a:gd name="T18" fmla="*/ 53 w 130"/>
                <a:gd name="T19" fmla="*/ 17 h 20"/>
                <a:gd name="T20" fmla="*/ 30 w 130"/>
                <a:gd name="T21" fmla="*/ 0 h 20"/>
                <a:gd name="T22" fmla="*/ 14 w 130"/>
                <a:gd name="T23" fmla="*/ 6 h 20"/>
                <a:gd name="T24" fmla="*/ 14 w 130"/>
                <a:gd name="T25" fmla="*/ 6 h 20"/>
                <a:gd name="T26" fmla="*/ 0 w 130"/>
                <a:gd name="T27" fmla="*/ 20 h 20"/>
                <a:gd name="T28" fmla="*/ 0 w 130"/>
                <a:gd name="T2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0">
                  <a:moveTo>
                    <a:pt x="0" y="20"/>
                  </a:moveTo>
                  <a:cubicBezTo>
                    <a:pt x="130" y="20"/>
                    <a:pt x="130" y="20"/>
                    <a:pt x="130" y="20"/>
                  </a:cubicBezTo>
                  <a:cubicBezTo>
                    <a:pt x="130" y="20"/>
                    <a:pt x="129" y="20"/>
                    <a:pt x="129" y="20"/>
                  </a:cubicBezTo>
                  <a:cubicBezTo>
                    <a:pt x="115" y="6"/>
                    <a:pt x="115" y="6"/>
                    <a:pt x="115" y="6"/>
                  </a:cubicBezTo>
                  <a:cubicBezTo>
                    <a:pt x="115" y="6"/>
                    <a:pt x="115" y="6"/>
                    <a:pt x="115" y="6"/>
                  </a:cubicBezTo>
                  <a:cubicBezTo>
                    <a:pt x="111" y="3"/>
                    <a:pt x="105" y="0"/>
                    <a:pt x="99" y="0"/>
                  </a:cubicBezTo>
                  <a:cubicBezTo>
                    <a:pt x="89" y="0"/>
                    <a:pt x="80" y="7"/>
                    <a:pt x="77" y="17"/>
                  </a:cubicBezTo>
                  <a:cubicBezTo>
                    <a:pt x="74" y="15"/>
                    <a:pt x="70" y="13"/>
                    <a:pt x="66" y="13"/>
                  </a:cubicBezTo>
                  <a:cubicBezTo>
                    <a:pt x="66" y="13"/>
                    <a:pt x="65" y="13"/>
                    <a:pt x="65" y="13"/>
                  </a:cubicBezTo>
                  <a:cubicBezTo>
                    <a:pt x="60" y="13"/>
                    <a:pt x="56" y="14"/>
                    <a:pt x="53" y="17"/>
                  </a:cubicBezTo>
                  <a:cubicBezTo>
                    <a:pt x="50" y="7"/>
                    <a:pt x="41" y="0"/>
                    <a:pt x="30" y="0"/>
                  </a:cubicBezTo>
                  <a:cubicBezTo>
                    <a:pt x="24" y="0"/>
                    <a:pt x="19" y="3"/>
                    <a:pt x="14" y="6"/>
                  </a:cubicBezTo>
                  <a:cubicBezTo>
                    <a:pt x="14" y="6"/>
                    <a:pt x="14" y="6"/>
                    <a:pt x="14" y="6"/>
                  </a:cubicBezTo>
                  <a:cubicBezTo>
                    <a:pt x="0" y="20"/>
                    <a:pt x="0" y="20"/>
                    <a:pt x="0" y="20"/>
                  </a:cubicBezTo>
                  <a:cubicBezTo>
                    <a:pt x="0" y="20"/>
                    <a:pt x="0" y="20"/>
                    <a:pt x="0"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676936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Switch expressions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21611876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Switch expressions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8006025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a:p>
            <a:pPr lvl="2"/>
            <a:r>
              <a:rPr lang="en-US" dirty="0"/>
              <a:t>recursive patterns,</a:t>
            </a:r>
          </a:p>
          <a:p>
            <a:pPr lvl="2"/>
            <a:r>
              <a:rPr lang="en-US" dirty="0"/>
              <a:t>switch expressions,</a:t>
            </a:r>
          </a:p>
          <a:p>
            <a:pPr lvl="2"/>
            <a:r>
              <a:rPr lang="en-US" dirty="0"/>
              <a:t>target-typed new-expressions,</a:t>
            </a:r>
          </a:p>
        </p:txBody>
      </p:sp>
    </p:spTree>
    <p:extLst>
      <p:ext uri="{BB962C8B-B14F-4D97-AF65-F5344CB8AC3E}">
        <p14:creationId xmlns:p14="http://schemas.microsoft.com/office/powerpoint/2010/main" val="374544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32B5666A-D1A8-4BE0-8141-9EEE0E25BB45}"/>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Target-typed new-expressions</a:t>
            </a:r>
          </a:p>
        </p:txBody>
      </p:sp>
      <p:sp>
        <p:nvSpPr>
          <p:cNvPr id="7" name="Freeform 37">
            <a:extLst>
              <a:ext uri="{FF2B5EF4-FFF2-40B4-BE49-F238E27FC236}">
                <a16:creationId xmlns:a16="http://schemas.microsoft.com/office/drawing/2014/main" id="{E361BA3E-AEE7-40D3-9A03-9487A03CD3D2}"/>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7598E238-1436-4A21-B219-D44190EE3518}"/>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A380547D-1F50-4C59-B502-90F2CA0406E7}"/>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0" name="Group 9">
            <a:extLst>
              <a:ext uri="{FF2B5EF4-FFF2-40B4-BE49-F238E27FC236}">
                <a16:creationId xmlns:a16="http://schemas.microsoft.com/office/drawing/2014/main" id="{72FDF6C5-6E8C-491B-B893-C2C77CDA70E5}"/>
              </a:ext>
            </a:extLst>
          </p:cNvPr>
          <p:cNvGrpSpPr>
            <a:grpSpLocks noChangeAspect="1"/>
          </p:cNvGrpSpPr>
          <p:nvPr/>
        </p:nvGrpSpPr>
        <p:grpSpPr>
          <a:xfrm>
            <a:off x="7427891" y="3886953"/>
            <a:ext cx="995806" cy="1145392"/>
            <a:chOff x="-1809750" y="4141788"/>
            <a:chExt cx="369887" cy="425450"/>
          </a:xfrm>
        </p:grpSpPr>
        <p:sp>
          <p:nvSpPr>
            <p:cNvPr id="12" name="Freeform 6">
              <a:extLst>
                <a:ext uri="{FF2B5EF4-FFF2-40B4-BE49-F238E27FC236}">
                  <a16:creationId xmlns:a16="http://schemas.microsoft.com/office/drawing/2014/main" id="{CBF5A89D-CEC4-49FE-8889-72B217C8D567}"/>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
              <a:extLst>
                <a:ext uri="{FF2B5EF4-FFF2-40B4-BE49-F238E27FC236}">
                  <a16:creationId xmlns:a16="http://schemas.microsoft.com/office/drawing/2014/main" id="{DF7C14B8-1093-4EAC-948C-16255ECEABEC}"/>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a:extLst>
                <a:ext uri="{FF2B5EF4-FFF2-40B4-BE49-F238E27FC236}">
                  <a16:creationId xmlns:a16="http://schemas.microsoft.com/office/drawing/2014/main" id="{A73AAA8D-244B-41DF-B38F-F52EF70E560C}"/>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9">
              <a:extLst>
                <a:ext uri="{FF2B5EF4-FFF2-40B4-BE49-F238E27FC236}">
                  <a16:creationId xmlns:a16="http://schemas.microsoft.com/office/drawing/2014/main" id="{8CEBF566-CC83-40B1-A3EA-FDE6127D88FE}"/>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0">
              <a:extLst>
                <a:ext uri="{FF2B5EF4-FFF2-40B4-BE49-F238E27FC236}">
                  <a16:creationId xmlns:a16="http://schemas.microsoft.com/office/drawing/2014/main" id="{60F07C09-B425-4D2A-A80E-E6014B183B61}"/>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1">
              <a:extLst>
                <a:ext uri="{FF2B5EF4-FFF2-40B4-BE49-F238E27FC236}">
                  <a16:creationId xmlns:a16="http://schemas.microsoft.com/office/drawing/2014/main" id="{52A043EA-24F7-4471-94E3-249CC1FD43CF}"/>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86086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2">
              <a:extLst>
                <a:ext uri="{FF2B5EF4-FFF2-40B4-BE49-F238E27FC236}">
                  <a16:creationId xmlns:a16="http://schemas.microsoft.com/office/drawing/2014/main" id="{B98D8152-B768-4BFD-A14D-B602B35FD498}"/>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a:extLst>
                <a:ext uri="{FF2B5EF4-FFF2-40B4-BE49-F238E27FC236}">
                  <a16:creationId xmlns:a16="http://schemas.microsoft.com/office/drawing/2014/main" id="{C6D6E93A-F963-42E1-837C-26DAE1116AB1}"/>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756348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Target-typed new-expressions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54819822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Target-typed new-expressions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467532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a:p>
            <a:pPr lvl="2"/>
            <a:r>
              <a:rPr lang="en-US" dirty="0"/>
              <a:t>recursive patterns,</a:t>
            </a:r>
          </a:p>
          <a:p>
            <a:pPr lvl="2"/>
            <a:r>
              <a:rPr lang="en-US" dirty="0"/>
              <a:t>switch expressions,</a:t>
            </a:r>
          </a:p>
          <a:p>
            <a:pPr lvl="2"/>
            <a:r>
              <a:rPr lang="en-US" dirty="0"/>
              <a:t>target-typed new-expressions,</a:t>
            </a:r>
          </a:p>
          <a:p>
            <a:pPr lvl="2"/>
            <a:r>
              <a:rPr lang="en-US" dirty="0"/>
              <a:t>extension everything.</a:t>
            </a:r>
            <a:endParaRPr lang="en-GB" dirty="0"/>
          </a:p>
        </p:txBody>
      </p:sp>
    </p:spTree>
    <p:extLst>
      <p:ext uri="{BB962C8B-B14F-4D97-AF65-F5344CB8AC3E}">
        <p14:creationId xmlns:p14="http://schemas.microsoft.com/office/powerpoint/2010/main" val="203438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Effect transition="in" filter="fade">
                                      <p:cBhvr>
                                        <p:cTn id="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A5665095-8E9E-4D58-BDB7-1567809E1C30}"/>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Extension everything</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619">
            <a:extLst>
              <a:ext uri="{FF2B5EF4-FFF2-40B4-BE49-F238E27FC236}">
                <a16:creationId xmlns:a16="http://schemas.microsoft.com/office/drawing/2014/main" id="{D8FDBFB1-F7B4-4987-A0FA-10705EDA3469}"/>
              </a:ext>
            </a:extLst>
          </p:cNvPr>
          <p:cNvGrpSpPr/>
          <p:nvPr/>
        </p:nvGrpSpPr>
        <p:grpSpPr>
          <a:xfrm>
            <a:off x="7386059" y="3860085"/>
            <a:ext cx="1090678" cy="1257126"/>
            <a:chOff x="1778001" y="2597037"/>
            <a:chExt cx="395288" cy="455613"/>
          </a:xfrm>
        </p:grpSpPr>
        <p:sp>
          <p:nvSpPr>
            <p:cNvPr id="9" name="Freeform 42">
              <a:extLst>
                <a:ext uri="{FF2B5EF4-FFF2-40B4-BE49-F238E27FC236}">
                  <a16:creationId xmlns:a16="http://schemas.microsoft.com/office/drawing/2014/main" id="{B9744EAA-A088-41C1-AA67-F10A21298D4C}"/>
                </a:ext>
              </a:extLst>
            </p:cNvPr>
            <p:cNvSpPr>
              <a:spLocks/>
            </p:cNvSpPr>
            <p:nvPr/>
          </p:nvSpPr>
          <p:spPr bwMode="auto">
            <a:xfrm>
              <a:off x="1890714" y="2597037"/>
              <a:ext cx="174625" cy="455613"/>
            </a:xfrm>
            <a:custGeom>
              <a:avLst/>
              <a:gdLst>
                <a:gd name="T0" fmla="*/ 59 w 91"/>
                <a:gd name="T1" fmla="*/ 235 h 235"/>
                <a:gd name="T2" fmla="*/ 53 w 91"/>
                <a:gd name="T3" fmla="*/ 232 h 235"/>
                <a:gd name="T4" fmla="*/ 53 w 91"/>
                <a:gd name="T5" fmla="*/ 219 h 235"/>
                <a:gd name="T6" fmla="*/ 58 w 91"/>
                <a:gd name="T7" fmla="*/ 171 h 235"/>
                <a:gd name="T8" fmla="*/ 30 w 91"/>
                <a:gd name="T9" fmla="*/ 113 h 235"/>
                <a:gd name="T10" fmla="*/ 6 w 91"/>
                <a:gd name="T11" fmla="*/ 52 h 235"/>
                <a:gd name="T12" fmla="*/ 18 w 91"/>
                <a:gd name="T13" fmla="*/ 4 h 235"/>
                <a:gd name="T14" fmla="*/ 31 w 91"/>
                <a:gd name="T15" fmla="*/ 3 h 235"/>
                <a:gd name="T16" fmla="*/ 32 w 91"/>
                <a:gd name="T17" fmla="*/ 15 h 235"/>
                <a:gd name="T18" fmla="*/ 23 w 91"/>
                <a:gd name="T19" fmla="*/ 48 h 235"/>
                <a:gd name="T20" fmla="*/ 23 w 91"/>
                <a:gd name="T21" fmla="*/ 49 h 235"/>
                <a:gd name="T22" fmla="*/ 46 w 91"/>
                <a:gd name="T23" fmla="*/ 104 h 235"/>
                <a:gd name="T24" fmla="*/ 74 w 91"/>
                <a:gd name="T25" fmla="*/ 164 h 235"/>
                <a:gd name="T26" fmla="*/ 65 w 91"/>
                <a:gd name="T27" fmla="*/ 232 h 235"/>
                <a:gd name="T28" fmla="*/ 59 w 91"/>
                <a:gd name="T29"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235">
                  <a:moveTo>
                    <a:pt x="59" y="235"/>
                  </a:moveTo>
                  <a:cubicBezTo>
                    <a:pt x="57" y="235"/>
                    <a:pt x="54" y="234"/>
                    <a:pt x="53" y="232"/>
                  </a:cubicBezTo>
                  <a:cubicBezTo>
                    <a:pt x="50" y="228"/>
                    <a:pt x="50" y="223"/>
                    <a:pt x="53" y="219"/>
                  </a:cubicBezTo>
                  <a:cubicBezTo>
                    <a:pt x="54" y="219"/>
                    <a:pt x="70" y="203"/>
                    <a:pt x="58" y="171"/>
                  </a:cubicBezTo>
                  <a:cubicBezTo>
                    <a:pt x="48" y="147"/>
                    <a:pt x="39" y="129"/>
                    <a:pt x="30" y="113"/>
                  </a:cubicBezTo>
                  <a:cubicBezTo>
                    <a:pt x="18" y="90"/>
                    <a:pt x="9" y="73"/>
                    <a:pt x="6" y="52"/>
                  </a:cubicBezTo>
                  <a:cubicBezTo>
                    <a:pt x="0" y="26"/>
                    <a:pt x="18" y="5"/>
                    <a:pt x="18" y="4"/>
                  </a:cubicBezTo>
                  <a:cubicBezTo>
                    <a:pt x="22" y="0"/>
                    <a:pt x="27" y="0"/>
                    <a:pt x="31" y="3"/>
                  </a:cubicBezTo>
                  <a:cubicBezTo>
                    <a:pt x="34" y="6"/>
                    <a:pt x="35" y="12"/>
                    <a:pt x="32" y="15"/>
                  </a:cubicBezTo>
                  <a:cubicBezTo>
                    <a:pt x="31" y="16"/>
                    <a:pt x="19" y="31"/>
                    <a:pt x="23" y="48"/>
                  </a:cubicBezTo>
                  <a:cubicBezTo>
                    <a:pt x="23" y="49"/>
                    <a:pt x="23" y="49"/>
                    <a:pt x="23" y="49"/>
                  </a:cubicBezTo>
                  <a:cubicBezTo>
                    <a:pt x="26" y="67"/>
                    <a:pt x="35" y="83"/>
                    <a:pt x="46" y="104"/>
                  </a:cubicBezTo>
                  <a:cubicBezTo>
                    <a:pt x="54" y="121"/>
                    <a:pt x="64" y="140"/>
                    <a:pt x="74" y="164"/>
                  </a:cubicBezTo>
                  <a:cubicBezTo>
                    <a:pt x="91" y="208"/>
                    <a:pt x="66" y="231"/>
                    <a:pt x="65" y="232"/>
                  </a:cubicBezTo>
                  <a:cubicBezTo>
                    <a:pt x="63" y="234"/>
                    <a:pt x="61" y="235"/>
                    <a:pt x="59" y="23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43">
              <a:extLst>
                <a:ext uri="{FF2B5EF4-FFF2-40B4-BE49-F238E27FC236}">
                  <a16:creationId xmlns:a16="http://schemas.microsoft.com/office/drawing/2014/main" id="{C406175E-9E11-478C-ACA9-9C82B550621E}"/>
                </a:ext>
              </a:extLst>
            </p:cNvPr>
            <p:cNvSpPr>
              <a:spLocks/>
            </p:cNvSpPr>
            <p:nvPr/>
          </p:nvSpPr>
          <p:spPr bwMode="auto">
            <a:xfrm>
              <a:off x="1968501" y="2630375"/>
              <a:ext cx="119063" cy="50800"/>
            </a:xfrm>
            <a:custGeom>
              <a:avLst/>
              <a:gdLst>
                <a:gd name="T0" fmla="*/ 52 w 62"/>
                <a:gd name="T1" fmla="*/ 26 h 26"/>
                <a:gd name="T2" fmla="*/ 51 w 62"/>
                <a:gd name="T3" fmla="*/ 26 h 26"/>
                <a:gd name="T4" fmla="*/ 7 w 62"/>
                <a:gd name="T5" fmla="*/ 18 h 26"/>
                <a:gd name="T6" fmla="*/ 1 w 62"/>
                <a:gd name="T7" fmla="*/ 8 h 26"/>
                <a:gd name="T8" fmla="*/ 11 w 62"/>
                <a:gd name="T9" fmla="*/ 1 h 26"/>
                <a:gd name="T10" fmla="*/ 54 w 62"/>
                <a:gd name="T11" fmla="*/ 9 h 26"/>
                <a:gd name="T12" fmla="*/ 61 w 62"/>
                <a:gd name="T13" fmla="*/ 19 h 26"/>
                <a:gd name="T14" fmla="*/ 52 w 6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26">
                  <a:moveTo>
                    <a:pt x="52" y="26"/>
                  </a:moveTo>
                  <a:cubicBezTo>
                    <a:pt x="52" y="26"/>
                    <a:pt x="51" y="26"/>
                    <a:pt x="51" y="26"/>
                  </a:cubicBezTo>
                  <a:cubicBezTo>
                    <a:pt x="7" y="18"/>
                    <a:pt x="7" y="18"/>
                    <a:pt x="7" y="18"/>
                  </a:cubicBezTo>
                  <a:cubicBezTo>
                    <a:pt x="3" y="17"/>
                    <a:pt x="0" y="12"/>
                    <a:pt x="1" y="8"/>
                  </a:cubicBezTo>
                  <a:cubicBezTo>
                    <a:pt x="1" y="3"/>
                    <a:pt x="6" y="0"/>
                    <a:pt x="11" y="1"/>
                  </a:cubicBezTo>
                  <a:cubicBezTo>
                    <a:pt x="54" y="9"/>
                    <a:pt x="54" y="9"/>
                    <a:pt x="54" y="9"/>
                  </a:cubicBezTo>
                  <a:cubicBezTo>
                    <a:pt x="59" y="10"/>
                    <a:pt x="62" y="14"/>
                    <a:pt x="61" y="19"/>
                  </a:cubicBezTo>
                  <a:cubicBezTo>
                    <a:pt x="60" y="23"/>
                    <a:pt x="56" y="26"/>
                    <a:pt x="52" y="26"/>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44">
              <a:extLst>
                <a:ext uri="{FF2B5EF4-FFF2-40B4-BE49-F238E27FC236}">
                  <a16:creationId xmlns:a16="http://schemas.microsoft.com/office/drawing/2014/main" id="{26A5A282-2456-40FF-A8D3-560C5119CA29}"/>
                </a:ext>
              </a:extLst>
            </p:cNvPr>
            <p:cNvSpPr>
              <a:spLocks/>
            </p:cNvSpPr>
            <p:nvPr/>
          </p:nvSpPr>
          <p:spPr bwMode="auto">
            <a:xfrm>
              <a:off x="1951039" y="2673237"/>
              <a:ext cx="141288" cy="65088"/>
            </a:xfrm>
            <a:custGeom>
              <a:avLst/>
              <a:gdLst>
                <a:gd name="T0" fmla="*/ 65 w 74"/>
                <a:gd name="T1" fmla="*/ 34 h 34"/>
                <a:gd name="T2" fmla="*/ 62 w 74"/>
                <a:gd name="T3" fmla="*/ 33 h 34"/>
                <a:gd name="T4" fmla="*/ 7 w 74"/>
                <a:gd name="T5" fmla="*/ 18 h 34"/>
                <a:gd name="T6" fmla="*/ 1 w 74"/>
                <a:gd name="T7" fmla="*/ 7 h 34"/>
                <a:gd name="T8" fmla="*/ 12 w 74"/>
                <a:gd name="T9" fmla="*/ 1 h 34"/>
                <a:gd name="T10" fmla="*/ 67 w 74"/>
                <a:gd name="T11" fmla="*/ 16 h 34"/>
                <a:gd name="T12" fmla="*/ 73 w 74"/>
                <a:gd name="T13" fmla="*/ 27 h 34"/>
                <a:gd name="T14" fmla="*/ 65 w 74"/>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34">
                  <a:moveTo>
                    <a:pt x="65" y="34"/>
                  </a:moveTo>
                  <a:cubicBezTo>
                    <a:pt x="64" y="34"/>
                    <a:pt x="63" y="33"/>
                    <a:pt x="62" y="33"/>
                  </a:cubicBezTo>
                  <a:cubicBezTo>
                    <a:pt x="7" y="18"/>
                    <a:pt x="7" y="18"/>
                    <a:pt x="7" y="18"/>
                  </a:cubicBezTo>
                  <a:cubicBezTo>
                    <a:pt x="2" y="17"/>
                    <a:pt x="0" y="12"/>
                    <a:pt x="1" y="7"/>
                  </a:cubicBezTo>
                  <a:cubicBezTo>
                    <a:pt x="2" y="3"/>
                    <a:pt x="7" y="0"/>
                    <a:pt x="12" y="1"/>
                  </a:cubicBezTo>
                  <a:cubicBezTo>
                    <a:pt x="67" y="16"/>
                    <a:pt x="67" y="16"/>
                    <a:pt x="67" y="16"/>
                  </a:cubicBezTo>
                  <a:cubicBezTo>
                    <a:pt x="72" y="18"/>
                    <a:pt x="74" y="23"/>
                    <a:pt x="73" y="27"/>
                  </a:cubicBezTo>
                  <a:cubicBezTo>
                    <a:pt x="72" y="31"/>
                    <a:pt x="69" y="34"/>
                    <a:pt x="65" y="34"/>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5">
              <a:extLst>
                <a:ext uri="{FF2B5EF4-FFF2-40B4-BE49-F238E27FC236}">
                  <a16:creationId xmlns:a16="http://schemas.microsoft.com/office/drawing/2014/main" id="{D53B8B1C-A14D-4700-BBC5-4B460755FF27}"/>
                </a:ext>
              </a:extLst>
            </p:cNvPr>
            <p:cNvSpPr>
              <a:spLocks/>
            </p:cNvSpPr>
            <p:nvPr/>
          </p:nvSpPr>
          <p:spPr bwMode="auto">
            <a:xfrm>
              <a:off x="1965326" y="2717687"/>
              <a:ext cx="88900" cy="57150"/>
            </a:xfrm>
            <a:custGeom>
              <a:avLst/>
              <a:gdLst>
                <a:gd name="T0" fmla="*/ 36 w 46"/>
                <a:gd name="T1" fmla="*/ 30 h 30"/>
                <a:gd name="T2" fmla="*/ 32 w 46"/>
                <a:gd name="T3" fmla="*/ 30 h 30"/>
                <a:gd name="T4" fmla="*/ 6 w 46"/>
                <a:gd name="T5" fmla="*/ 18 h 30"/>
                <a:gd name="T6" fmla="*/ 2 w 46"/>
                <a:gd name="T7" fmla="*/ 7 h 30"/>
                <a:gd name="T8" fmla="*/ 13 w 46"/>
                <a:gd name="T9" fmla="*/ 2 h 30"/>
                <a:gd name="T10" fmla="*/ 39 w 46"/>
                <a:gd name="T11" fmla="*/ 14 h 30"/>
                <a:gd name="T12" fmla="*/ 44 w 46"/>
                <a:gd name="T13" fmla="*/ 25 h 30"/>
                <a:gd name="T14" fmla="*/ 36 w 46"/>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30">
                  <a:moveTo>
                    <a:pt x="36" y="30"/>
                  </a:moveTo>
                  <a:cubicBezTo>
                    <a:pt x="35" y="30"/>
                    <a:pt x="34" y="30"/>
                    <a:pt x="32" y="30"/>
                  </a:cubicBezTo>
                  <a:cubicBezTo>
                    <a:pt x="6" y="18"/>
                    <a:pt x="6" y="18"/>
                    <a:pt x="6" y="18"/>
                  </a:cubicBezTo>
                  <a:cubicBezTo>
                    <a:pt x="2" y="16"/>
                    <a:pt x="0" y="11"/>
                    <a:pt x="2" y="7"/>
                  </a:cubicBezTo>
                  <a:cubicBezTo>
                    <a:pt x="4" y="2"/>
                    <a:pt x="9" y="0"/>
                    <a:pt x="13" y="2"/>
                  </a:cubicBezTo>
                  <a:cubicBezTo>
                    <a:pt x="39" y="14"/>
                    <a:pt x="39" y="14"/>
                    <a:pt x="39" y="14"/>
                  </a:cubicBezTo>
                  <a:cubicBezTo>
                    <a:pt x="44" y="16"/>
                    <a:pt x="46" y="21"/>
                    <a:pt x="44" y="25"/>
                  </a:cubicBezTo>
                  <a:cubicBezTo>
                    <a:pt x="42" y="28"/>
                    <a:pt x="39" y="30"/>
                    <a:pt x="36" y="30"/>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46">
              <a:extLst>
                <a:ext uri="{FF2B5EF4-FFF2-40B4-BE49-F238E27FC236}">
                  <a16:creationId xmlns:a16="http://schemas.microsoft.com/office/drawing/2014/main" id="{FCE94556-57A8-4E31-8F0E-81A9DE61FF8D}"/>
                </a:ext>
              </a:extLst>
            </p:cNvPr>
            <p:cNvSpPr>
              <a:spLocks/>
            </p:cNvSpPr>
            <p:nvPr/>
          </p:nvSpPr>
          <p:spPr bwMode="auto">
            <a:xfrm>
              <a:off x="1881189" y="2878025"/>
              <a:ext cx="95250" cy="53975"/>
            </a:xfrm>
            <a:custGeom>
              <a:avLst/>
              <a:gdLst>
                <a:gd name="T0" fmla="*/ 40 w 49"/>
                <a:gd name="T1" fmla="*/ 28 h 28"/>
                <a:gd name="T2" fmla="*/ 37 w 49"/>
                <a:gd name="T3" fmla="*/ 27 h 28"/>
                <a:gd name="T4" fmla="*/ 7 w 49"/>
                <a:gd name="T5" fmla="*/ 18 h 28"/>
                <a:gd name="T6" fmla="*/ 2 w 49"/>
                <a:gd name="T7" fmla="*/ 7 h 28"/>
                <a:gd name="T8" fmla="*/ 13 w 49"/>
                <a:gd name="T9" fmla="*/ 1 h 28"/>
                <a:gd name="T10" fmla="*/ 42 w 49"/>
                <a:gd name="T11" fmla="*/ 10 h 28"/>
                <a:gd name="T12" fmla="*/ 48 w 49"/>
                <a:gd name="T13" fmla="*/ 21 h 28"/>
                <a:gd name="T14" fmla="*/ 40 w 49"/>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8">
                  <a:moveTo>
                    <a:pt x="40" y="28"/>
                  </a:moveTo>
                  <a:cubicBezTo>
                    <a:pt x="39" y="28"/>
                    <a:pt x="38" y="27"/>
                    <a:pt x="37" y="27"/>
                  </a:cubicBezTo>
                  <a:cubicBezTo>
                    <a:pt x="7" y="18"/>
                    <a:pt x="7" y="18"/>
                    <a:pt x="7" y="18"/>
                  </a:cubicBezTo>
                  <a:cubicBezTo>
                    <a:pt x="3" y="17"/>
                    <a:pt x="0" y="12"/>
                    <a:pt x="2" y="7"/>
                  </a:cubicBezTo>
                  <a:cubicBezTo>
                    <a:pt x="3" y="3"/>
                    <a:pt x="8" y="0"/>
                    <a:pt x="13" y="1"/>
                  </a:cubicBezTo>
                  <a:cubicBezTo>
                    <a:pt x="42" y="10"/>
                    <a:pt x="42" y="10"/>
                    <a:pt x="42" y="10"/>
                  </a:cubicBezTo>
                  <a:cubicBezTo>
                    <a:pt x="47" y="12"/>
                    <a:pt x="49" y="17"/>
                    <a:pt x="48" y="21"/>
                  </a:cubicBezTo>
                  <a:cubicBezTo>
                    <a:pt x="47" y="25"/>
                    <a:pt x="43" y="28"/>
                    <a:pt x="40" y="28"/>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D4396170-C119-4E63-8F6A-38FD7871DA0F}"/>
                </a:ext>
              </a:extLst>
            </p:cNvPr>
            <p:cNvSpPr>
              <a:spLocks/>
            </p:cNvSpPr>
            <p:nvPr/>
          </p:nvSpPr>
          <p:spPr bwMode="auto">
            <a:xfrm>
              <a:off x="1839914" y="2919300"/>
              <a:ext cx="150813" cy="61913"/>
            </a:xfrm>
            <a:custGeom>
              <a:avLst/>
              <a:gdLst>
                <a:gd name="T0" fmla="*/ 70 w 79"/>
                <a:gd name="T1" fmla="*/ 32 h 32"/>
                <a:gd name="T2" fmla="*/ 68 w 79"/>
                <a:gd name="T3" fmla="*/ 32 h 32"/>
                <a:gd name="T4" fmla="*/ 8 w 79"/>
                <a:gd name="T5" fmla="*/ 18 h 32"/>
                <a:gd name="T6" fmla="*/ 1 w 79"/>
                <a:gd name="T7" fmla="*/ 8 h 32"/>
                <a:gd name="T8" fmla="*/ 12 w 79"/>
                <a:gd name="T9" fmla="*/ 1 h 32"/>
                <a:gd name="T10" fmla="*/ 72 w 79"/>
                <a:gd name="T11" fmla="*/ 15 h 32"/>
                <a:gd name="T12" fmla="*/ 78 w 79"/>
                <a:gd name="T13" fmla="*/ 25 h 32"/>
                <a:gd name="T14" fmla="*/ 70 w 79"/>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32">
                  <a:moveTo>
                    <a:pt x="70" y="32"/>
                  </a:moveTo>
                  <a:cubicBezTo>
                    <a:pt x="69" y="32"/>
                    <a:pt x="69" y="32"/>
                    <a:pt x="68" y="32"/>
                  </a:cubicBezTo>
                  <a:cubicBezTo>
                    <a:pt x="8" y="18"/>
                    <a:pt x="8" y="18"/>
                    <a:pt x="8" y="18"/>
                  </a:cubicBezTo>
                  <a:cubicBezTo>
                    <a:pt x="3" y="17"/>
                    <a:pt x="0" y="13"/>
                    <a:pt x="1" y="8"/>
                  </a:cubicBezTo>
                  <a:cubicBezTo>
                    <a:pt x="2" y="3"/>
                    <a:pt x="7" y="0"/>
                    <a:pt x="12" y="1"/>
                  </a:cubicBezTo>
                  <a:cubicBezTo>
                    <a:pt x="72" y="15"/>
                    <a:pt x="72" y="15"/>
                    <a:pt x="72" y="15"/>
                  </a:cubicBezTo>
                  <a:cubicBezTo>
                    <a:pt x="76" y="16"/>
                    <a:pt x="79" y="21"/>
                    <a:pt x="78" y="25"/>
                  </a:cubicBezTo>
                  <a:cubicBezTo>
                    <a:pt x="77" y="29"/>
                    <a:pt x="74" y="32"/>
                    <a:pt x="70" y="32"/>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48">
              <a:extLst>
                <a:ext uri="{FF2B5EF4-FFF2-40B4-BE49-F238E27FC236}">
                  <a16:creationId xmlns:a16="http://schemas.microsoft.com/office/drawing/2014/main" id="{DD5AF9BA-D8C7-4731-B7EC-908598386028}"/>
                </a:ext>
              </a:extLst>
            </p:cNvPr>
            <p:cNvSpPr>
              <a:spLocks/>
            </p:cNvSpPr>
            <p:nvPr/>
          </p:nvSpPr>
          <p:spPr bwMode="auto">
            <a:xfrm>
              <a:off x="1849439" y="2968512"/>
              <a:ext cx="123825" cy="57150"/>
            </a:xfrm>
            <a:custGeom>
              <a:avLst/>
              <a:gdLst>
                <a:gd name="T0" fmla="*/ 55 w 65"/>
                <a:gd name="T1" fmla="*/ 29 h 29"/>
                <a:gd name="T2" fmla="*/ 53 w 65"/>
                <a:gd name="T3" fmla="*/ 29 h 29"/>
                <a:gd name="T4" fmla="*/ 8 w 65"/>
                <a:gd name="T5" fmla="*/ 18 h 29"/>
                <a:gd name="T6" fmla="*/ 1 w 65"/>
                <a:gd name="T7" fmla="*/ 8 h 29"/>
                <a:gd name="T8" fmla="*/ 12 w 65"/>
                <a:gd name="T9" fmla="*/ 1 h 29"/>
                <a:gd name="T10" fmla="*/ 57 w 65"/>
                <a:gd name="T11" fmla="*/ 12 h 29"/>
                <a:gd name="T12" fmla="*/ 63 w 65"/>
                <a:gd name="T13" fmla="*/ 22 h 29"/>
                <a:gd name="T14" fmla="*/ 55 w 65"/>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29">
                  <a:moveTo>
                    <a:pt x="55" y="29"/>
                  </a:moveTo>
                  <a:cubicBezTo>
                    <a:pt x="54" y="29"/>
                    <a:pt x="54" y="29"/>
                    <a:pt x="53" y="29"/>
                  </a:cubicBezTo>
                  <a:cubicBezTo>
                    <a:pt x="8" y="18"/>
                    <a:pt x="8" y="18"/>
                    <a:pt x="8" y="18"/>
                  </a:cubicBezTo>
                  <a:cubicBezTo>
                    <a:pt x="3" y="17"/>
                    <a:pt x="0" y="13"/>
                    <a:pt x="1" y="8"/>
                  </a:cubicBezTo>
                  <a:cubicBezTo>
                    <a:pt x="2" y="3"/>
                    <a:pt x="7" y="0"/>
                    <a:pt x="12" y="1"/>
                  </a:cubicBezTo>
                  <a:cubicBezTo>
                    <a:pt x="57" y="12"/>
                    <a:pt x="57" y="12"/>
                    <a:pt x="57" y="12"/>
                  </a:cubicBezTo>
                  <a:cubicBezTo>
                    <a:pt x="62" y="13"/>
                    <a:pt x="65" y="18"/>
                    <a:pt x="63" y="22"/>
                  </a:cubicBezTo>
                  <a:cubicBezTo>
                    <a:pt x="63" y="26"/>
                    <a:pt x="59" y="29"/>
                    <a:pt x="55" y="29"/>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9">
              <a:extLst>
                <a:ext uri="{FF2B5EF4-FFF2-40B4-BE49-F238E27FC236}">
                  <a16:creationId xmlns:a16="http://schemas.microsoft.com/office/drawing/2014/main" id="{52CAB5EE-7E1C-4985-ACF9-639968F6CB20}"/>
                </a:ext>
              </a:extLst>
            </p:cNvPr>
            <p:cNvSpPr>
              <a:spLocks/>
            </p:cNvSpPr>
            <p:nvPr/>
          </p:nvSpPr>
          <p:spPr bwMode="auto">
            <a:xfrm>
              <a:off x="1778001" y="2822462"/>
              <a:ext cx="171450" cy="206375"/>
            </a:xfrm>
            <a:custGeom>
              <a:avLst/>
              <a:gdLst>
                <a:gd name="T0" fmla="*/ 23 w 89"/>
                <a:gd name="T1" fmla="*/ 107 h 107"/>
                <a:gd name="T2" fmla="*/ 15 w 89"/>
                <a:gd name="T3" fmla="*/ 101 h 107"/>
                <a:gd name="T4" fmla="*/ 18 w 89"/>
                <a:gd name="T5" fmla="*/ 33 h 107"/>
                <a:gd name="T6" fmla="*/ 78 w 89"/>
                <a:gd name="T7" fmla="*/ 1 h 107"/>
                <a:gd name="T8" fmla="*/ 88 w 89"/>
                <a:gd name="T9" fmla="*/ 8 h 107"/>
                <a:gd name="T10" fmla="*/ 81 w 89"/>
                <a:gd name="T11" fmla="*/ 18 h 107"/>
                <a:gd name="T12" fmla="*/ 81 w 89"/>
                <a:gd name="T13" fmla="*/ 18 h 107"/>
                <a:gd name="T14" fmla="*/ 33 w 89"/>
                <a:gd name="T15" fmla="*/ 43 h 107"/>
                <a:gd name="T16" fmla="*/ 31 w 89"/>
                <a:gd name="T17" fmla="*/ 95 h 107"/>
                <a:gd name="T18" fmla="*/ 26 w 89"/>
                <a:gd name="T19" fmla="*/ 106 h 107"/>
                <a:gd name="T20" fmla="*/ 23 w 89"/>
                <a:gd name="T2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07">
                  <a:moveTo>
                    <a:pt x="23" y="107"/>
                  </a:moveTo>
                  <a:cubicBezTo>
                    <a:pt x="19" y="107"/>
                    <a:pt x="16" y="105"/>
                    <a:pt x="15" y="101"/>
                  </a:cubicBezTo>
                  <a:cubicBezTo>
                    <a:pt x="14" y="99"/>
                    <a:pt x="0" y="59"/>
                    <a:pt x="18" y="33"/>
                  </a:cubicBezTo>
                  <a:cubicBezTo>
                    <a:pt x="36" y="8"/>
                    <a:pt x="76" y="1"/>
                    <a:pt x="78" y="1"/>
                  </a:cubicBezTo>
                  <a:cubicBezTo>
                    <a:pt x="83" y="0"/>
                    <a:pt x="87" y="3"/>
                    <a:pt x="88" y="8"/>
                  </a:cubicBezTo>
                  <a:cubicBezTo>
                    <a:pt x="89" y="12"/>
                    <a:pt x="85" y="17"/>
                    <a:pt x="81" y="18"/>
                  </a:cubicBezTo>
                  <a:cubicBezTo>
                    <a:pt x="81" y="18"/>
                    <a:pt x="81" y="18"/>
                    <a:pt x="81" y="18"/>
                  </a:cubicBezTo>
                  <a:cubicBezTo>
                    <a:pt x="80" y="18"/>
                    <a:pt x="46" y="24"/>
                    <a:pt x="33" y="43"/>
                  </a:cubicBezTo>
                  <a:cubicBezTo>
                    <a:pt x="22" y="58"/>
                    <a:pt x="28" y="86"/>
                    <a:pt x="31" y="95"/>
                  </a:cubicBezTo>
                  <a:cubicBezTo>
                    <a:pt x="33" y="100"/>
                    <a:pt x="30" y="105"/>
                    <a:pt x="26" y="106"/>
                  </a:cubicBezTo>
                  <a:cubicBezTo>
                    <a:pt x="25" y="107"/>
                    <a:pt x="24" y="107"/>
                    <a:pt x="23" y="10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E9EEDDEB-81D7-4621-8A2A-2F5C4785F1AD}"/>
                </a:ext>
              </a:extLst>
            </p:cNvPr>
            <p:cNvSpPr>
              <a:spLocks/>
            </p:cNvSpPr>
            <p:nvPr/>
          </p:nvSpPr>
          <p:spPr bwMode="auto">
            <a:xfrm>
              <a:off x="1998664" y="2622437"/>
              <a:ext cx="174625" cy="207963"/>
            </a:xfrm>
            <a:custGeom>
              <a:avLst/>
              <a:gdLst>
                <a:gd name="T0" fmla="*/ 9 w 91"/>
                <a:gd name="T1" fmla="*/ 107 h 107"/>
                <a:gd name="T2" fmla="*/ 0 w 91"/>
                <a:gd name="T3" fmla="*/ 99 h 107"/>
                <a:gd name="T4" fmla="*/ 8 w 91"/>
                <a:gd name="T5" fmla="*/ 90 h 107"/>
                <a:gd name="T6" fmla="*/ 56 w 91"/>
                <a:gd name="T7" fmla="*/ 64 h 107"/>
                <a:gd name="T8" fmla="*/ 57 w 91"/>
                <a:gd name="T9" fmla="*/ 14 h 107"/>
                <a:gd name="T10" fmla="*/ 61 w 91"/>
                <a:gd name="T11" fmla="*/ 2 h 107"/>
                <a:gd name="T12" fmla="*/ 73 w 91"/>
                <a:gd name="T13" fmla="*/ 6 h 107"/>
                <a:gd name="T14" fmla="*/ 70 w 91"/>
                <a:gd name="T15" fmla="*/ 73 h 107"/>
                <a:gd name="T16" fmla="*/ 9 w 91"/>
                <a:gd name="T17" fmla="*/ 107 h 107"/>
                <a:gd name="T18" fmla="*/ 9 w 91"/>
                <a:gd name="T19"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07">
                  <a:moveTo>
                    <a:pt x="9" y="107"/>
                  </a:moveTo>
                  <a:cubicBezTo>
                    <a:pt x="4" y="107"/>
                    <a:pt x="0" y="104"/>
                    <a:pt x="0" y="99"/>
                  </a:cubicBezTo>
                  <a:cubicBezTo>
                    <a:pt x="0" y="94"/>
                    <a:pt x="4" y="90"/>
                    <a:pt x="8" y="90"/>
                  </a:cubicBezTo>
                  <a:cubicBezTo>
                    <a:pt x="9" y="90"/>
                    <a:pt x="39" y="89"/>
                    <a:pt x="56" y="64"/>
                  </a:cubicBezTo>
                  <a:cubicBezTo>
                    <a:pt x="71" y="40"/>
                    <a:pt x="57" y="14"/>
                    <a:pt x="57" y="14"/>
                  </a:cubicBezTo>
                  <a:cubicBezTo>
                    <a:pt x="55" y="10"/>
                    <a:pt x="57" y="4"/>
                    <a:pt x="61" y="2"/>
                  </a:cubicBezTo>
                  <a:cubicBezTo>
                    <a:pt x="65" y="0"/>
                    <a:pt x="70" y="1"/>
                    <a:pt x="73" y="6"/>
                  </a:cubicBezTo>
                  <a:cubicBezTo>
                    <a:pt x="73" y="7"/>
                    <a:pt x="91" y="41"/>
                    <a:pt x="70" y="73"/>
                  </a:cubicBezTo>
                  <a:cubicBezTo>
                    <a:pt x="49" y="106"/>
                    <a:pt x="10" y="107"/>
                    <a:pt x="9" y="107"/>
                  </a:cubicBezTo>
                  <a:cubicBezTo>
                    <a:pt x="9" y="107"/>
                    <a:pt x="9" y="107"/>
                    <a:pt x="9" y="10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998711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Extension everything</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4102183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a:t>
            </a:r>
            <a:br>
              <a:rPr lang="en-US" dirty="0"/>
            </a:br>
            <a:r>
              <a:rPr lang="en-US" dirty="0"/>
              <a:t>in C# 7.1</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472264" y="3933056"/>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8897441" y="243197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48712" y="437946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6955651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Extension everything</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42669076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Object 62"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57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 name="Rectangle 59"/>
          <p:cNvSpPr/>
          <p:nvPr/>
        </p:nvSpPr>
        <p:spPr>
          <a:xfrm>
            <a:off x="643101"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Rectangle 60"/>
          <p:cNvSpPr/>
          <p:nvPr/>
        </p:nvSpPr>
        <p:spPr>
          <a:xfrm>
            <a:off x="4431214"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Rectangle 61"/>
          <p:cNvSpPr/>
          <p:nvPr/>
        </p:nvSpPr>
        <p:spPr>
          <a:xfrm>
            <a:off x="8219327" y="2372497"/>
            <a:ext cx="3329572" cy="358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46" name="Group 19">
            <a:extLst>
              <a:ext uri="{FF2B5EF4-FFF2-40B4-BE49-F238E27FC236}">
                <a16:creationId xmlns:a16="http://schemas.microsoft.com/office/drawing/2014/main" id="{D08D893A-3784-4062-AD67-75C11DD4BC0A}"/>
              </a:ext>
            </a:extLst>
          </p:cNvPr>
          <p:cNvGrpSpPr>
            <a:grpSpLocks noChangeAspect="1"/>
          </p:cNvGrpSpPr>
          <p:nvPr/>
        </p:nvGrpSpPr>
        <p:grpSpPr bwMode="auto">
          <a:xfrm>
            <a:off x="7807059" y="1702869"/>
            <a:ext cx="1330762" cy="1244311"/>
            <a:chOff x="-106" y="-109"/>
            <a:chExt cx="1878" cy="1756"/>
          </a:xfrm>
        </p:grpSpPr>
        <p:sp>
          <p:nvSpPr>
            <p:cNvPr id="47" name="Freeform 20">
              <a:extLst>
                <a:ext uri="{FF2B5EF4-FFF2-40B4-BE49-F238E27FC236}">
                  <a16:creationId xmlns:a16="http://schemas.microsoft.com/office/drawing/2014/main" id="{9A854B9E-9E9F-4DD9-8AD2-398E59A8EB92}"/>
                </a:ext>
              </a:extLst>
            </p:cNvPr>
            <p:cNvSpPr>
              <a:spLocks/>
            </p:cNvSpPr>
            <p:nvPr/>
          </p:nvSpPr>
          <p:spPr bwMode="auto">
            <a:xfrm>
              <a:off x="-106" y="-109"/>
              <a:ext cx="1878" cy="1756"/>
            </a:xfrm>
            <a:custGeom>
              <a:avLst/>
              <a:gdLst>
                <a:gd name="T0" fmla="*/ 101 w 701"/>
                <a:gd name="T1" fmla="*/ 513 h 655"/>
                <a:gd name="T2" fmla="*/ 168 w 701"/>
                <a:gd name="T3" fmla="*/ 98 h 655"/>
                <a:gd name="T4" fmla="*/ 600 w 701"/>
                <a:gd name="T5" fmla="*/ 159 h 655"/>
                <a:gd name="T6" fmla="*/ 522 w 701"/>
                <a:gd name="T7" fmla="*/ 558 h 655"/>
                <a:gd name="T8" fmla="*/ 101 w 701"/>
                <a:gd name="T9" fmla="*/ 513 h 655"/>
              </a:gdLst>
              <a:ahLst/>
              <a:cxnLst>
                <a:cxn ang="0">
                  <a:pos x="T0" y="T1"/>
                </a:cxn>
                <a:cxn ang="0">
                  <a:pos x="T2" y="T3"/>
                </a:cxn>
                <a:cxn ang="0">
                  <a:pos x="T4" y="T5"/>
                </a:cxn>
                <a:cxn ang="0">
                  <a:pos x="T6" y="T7"/>
                </a:cxn>
                <a:cxn ang="0">
                  <a:pos x="T8" y="T9"/>
                </a:cxn>
              </a:cxnLst>
              <a:rect l="0" t="0" r="r" b="b"/>
              <a:pathLst>
                <a:path w="701" h="655">
                  <a:moveTo>
                    <a:pt x="101" y="513"/>
                  </a:moveTo>
                  <a:cubicBezTo>
                    <a:pt x="0" y="381"/>
                    <a:pt x="30" y="196"/>
                    <a:pt x="168" y="98"/>
                  </a:cubicBezTo>
                  <a:cubicBezTo>
                    <a:pt x="306" y="0"/>
                    <a:pt x="500" y="28"/>
                    <a:pt x="600" y="159"/>
                  </a:cubicBezTo>
                  <a:cubicBezTo>
                    <a:pt x="701" y="290"/>
                    <a:pt x="660" y="460"/>
                    <a:pt x="522" y="558"/>
                  </a:cubicBezTo>
                  <a:cubicBezTo>
                    <a:pt x="384" y="655"/>
                    <a:pt x="202" y="644"/>
                    <a:pt x="101" y="51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8" name="Freeform 21">
              <a:extLst>
                <a:ext uri="{FF2B5EF4-FFF2-40B4-BE49-F238E27FC236}">
                  <a16:creationId xmlns:a16="http://schemas.microsoft.com/office/drawing/2014/main" id="{27ED1AE6-BABB-476C-8134-75605A6B8C90}"/>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49" name="Freeform 22">
              <a:extLst>
                <a:ext uri="{FF2B5EF4-FFF2-40B4-BE49-F238E27FC236}">
                  <a16:creationId xmlns:a16="http://schemas.microsoft.com/office/drawing/2014/main" id="{72D39EFF-4A9E-492A-AE77-5861A88BAAB7}"/>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rgbClr val="7D38B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0" name="Group 25">
            <a:extLst>
              <a:ext uri="{FF2B5EF4-FFF2-40B4-BE49-F238E27FC236}">
                <a16:creationId xmlns:a16="http://schemas.microsoft.com/office/drawing/2014/main" id="{19621B79-FE8E-4A93-A16C-41B91E501972}"/>
              </a:ext>
            </a:extLst>
          </p:cNvPr>
          <p:cNvGrpSpPr>
            <a:grpSpLocks noChangeAspect="1"/>
          </p:cNvGrpSpPr>
          <p:nvPr/>
        </p:nvGrpSpPr>
        <p:grpSpPr bwMode="auto">
          <a:xfrm>
            <a:off x="4030026" y="1699811"/>
            <a:ext cx="1330762" cy="1247369"/>
            <a:chOff x="-61" y="-66"/>
            <a:chExt cx="1133" cy="1062"/>
          </a:xfrm>
        </p:grpSpPr>
        <p:sp>
          <p:nvSpPr>
            <p:cNvPr id="51" name="Freeform 26">
              <a:extLst>
                <a:ext uri="{FF2B5EF4-FFF2-40B4-BE49-F238E27FC236}">
                  <a16:creationId xmlns:a16="http://schemas.microsoft.com/office/drawing/2014/main" id="{35B984F4-3610-4232-B295-D2FBF430930A}"/>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2" name="Freeform 27">
              <a:extLst>
                <a:ext uri="{FF2B5EF4-FFF2-40B4-BE49-F238E27FC236}">
                  <a16:creationId xmlns:a16="http://schemas.microsoft.com/office/drawing/2014/main" id="{03832756-A96D-4697-98FF-ADCCD9C911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53" name="Group 30">
            <a:extLst>
              <a:ext uri="{FF2B5EF4-FFF2-40B4-BE49-F238E27FC236}">
                <a16:creationId xmlns:a16="http://schemas.microsoft.com/office/drawing/2014/main" id="{2450D3E4-236D-4FB2-A7B0-FA7B6A48CF6E}"/>
              </a:ext>
            </a:extLst>
          </p:cNvPr>
          <p:cNvGrpSpPr>
            <a:grpSpLocks noChangeAspect="1"/>
          </p:cNvGrpSpPr>
          <p:nvPr/>
        </p:nvGrpSpPr>
        <p:grpSpPr bwMode="auto">
          <a:xfrm>
            <a:off x="353137" y="1675813"/>
            <a:ext cx="1359985" cy="1271367"/>
            <a:chOff x="-223" y="-210"/>
            <a:chExt cx="3852" cy="3601"/>
          </a:xfrm>
        </p:grpSpPr>
        <p:sp>
          <p:nvSpPr>
            <p:cNvPr id="54" name="Freeform 31">
              <a:extLst>
                <a:ext uri="{FF2B5EF4-FFF2-40B4-BE49-F238E27FC236}">
                  <a16:creationId xmlns:a16="http://schemas.microsoft.com/office/drawing/2014/main" id="{3C2F6D0A-03AE-4E73-9FEB-1BFE4000FEEE}"/>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5" name="Freeform 32">
              <a:extLst>
                <a:ext uri="{FF2B5EF4-FFF2-40B4-BE49-F238E27FC236}">
                  <a16:creationId xmlns:a16="http://schemas.microsoft.com/office/drawing/2014/main" id="{1FC3183B-3D37-4918-B988-587DB0818954}"/>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6" name="Freeform 33">
              <a:extLst>
                <a:ext uri="{FF2B5EF4-FFF2-40B4-BE49-F238E27FC236}">
                  <a16:creationId xmlns:a16="http://schemas.microsoft.com/office/drawing/2014/main" id="{60B2EC65-C3A7-4817-8A23-98C56EE0B35E}"/>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7" name="Freeform 34">
              <a:extLst>
                <a:ext uri="{FF2B5EF4-FFF2-40B4-BE49-F238E27FC236}">
                  <a16:creationId xmlns:a16="http://schemas.microsoft.com/office/drawing/2014/main" id="{F5647D5F-1624-45A6-9026-45C58507452A}"/>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58" name="Freeform 35">
              <a:extLst>
                <a:ext uri="{FF2B5EF4-FFF2-40B4-BE49-F238E27FC236}">
                  <a16:creationId xmlns:a16="http://schemas.microsoft.com/office/drawing/2014/main" id="{D9B26BBE-192F-4737-BE52-038A7B32D8D5}"/>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65" name="Text Placeholder 9">
            <a:extLst>
              <a:ext uri="{FF2B5EF4-FFF2-40B4-BE49-F238E27FC236}">
                <a16:creationId xmlns:a16="http://schemas.microsoft.com/office/drawing/2014/main" id="{7FB3716E-9382-4C5B-89D8-7D3D309649B1}"/>
              </a:ext>
            </a:extLst>
          </p:cNvPr>
          <p:cNvSpPr txBox="1">
            <a:spLocks/>
          </p:cNvSpPr>
          <p:nvPr/>
        </p:nvSpPr>
        <p:spPr>
          <a:xfrm>
            <a:off x="862790"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6" name="Text Placeholder 10">
            <a:extLst>
              <a:ext uri="{FF2B5EF4-FFF2-40B4-BE49-F238E27FC236}">
                <a16:creationId xmlns:a16="http://schemas.microsoft.com/office/drawing/2014/main" id="{E2F5E3C3-8C95-4F9C-8370-0A1C87237CA8}"/>
              </a:ext>
            </a:extLst>
          </p:cNvPr>
          <p:cNvSpPr txBox="1">
            <a:spLocks/>
          </p:cNvSpPr>
          <p:nvPr/>
        </p:nvSpPr>
        <p:spPr>
          <a:xfrm>
            <a:off x="862791"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7" name="Text Placeholder 9">
            <a:extLst>
              <a:ext uri="{FF2B5EF4-FFF2-40B4-BE49-F238E27FC236}">
                <a16:creationId xmlns:a16="http://schemas.microsoft.com/office/drawing/2014/main" id="{7FB3716E-9382-4C5B-89D8-7D3D309649B1}"/>
              </a:ext>
            </a:extLst>
          </p:cNvPr>
          <p:cNvSpPr txBox="1">
            <a:spLocks/>
          </p:cNvSpPr>
          <p:nvPr/>
        </p:nvSpPr>
        <p:spPr>
          <a:xfrm>
            <a:off x="4650903"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68" name="Text Placeholder 10">
            <a:extLst>
              <a:ext uri="{FF2B5EF4-FFF2-40B4-BE49-F238E27FC236}">
                <a16:creationId xmlns:a16="http://schemas.microsoft.com/office/drawing/2014/main" id="{E2F5E3C3-8C95-4F9C-8370-0A1C87237CA8}"/>
              </a:ext>
            </a:extLst>
          </p:cNvPr>
          <p:cNvSpPr txBox="1">
            <a:spLocks/>
          </p:cNvSpPr>
          <p:nvPr/>
        </p:nvSpPr>
        <p:spPr>
          <a:xfrm>
            <a:off x="4650904"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69" name="Text Placeholder 9">
            <a:extLst>
              <a:ext uri="{FF2B5EF4-FFF2-40B4-BE49-F238E27FC236}">
                <a16:creationId xmlns:a16="http://schemas.microsoft.com/office/drawing/2014/main" id="{7FB3716E-9382-4C5B-89D8-7D3D309649B1}"/>
              </a:ext>
            </a:extLst>
          </p:cNvPr>
          <p:cNvSpPr txBox="1">
            <a:spLocks/>
          </p:cNvSpPr>
          <p:nvPr/>
        </p:nvSpPr>
        <p:spPr>
          <a:xfrm>
            <a:off x="8439016" y="3037919"/>
            <a:ext cx="2890194" cy="645047"/>
          </a:xfrm>
          <a:prstGeom prst="rect">
            <a:avLst/>
          </a:prstGeom>
          <a:noFill/>
        </p:spPr>
        <p:txBody>
          <a:bodyPr vert="horz"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rPr>
              <a:t>Header</a:t>
            </a:r>
          </a:p>
        </p:txBody>
      </p:sp>
      <p:sp>
        <p:nvSpPr>
          <p:cNvPr id="70" name="Text Placeholder 10">
            <a:extLst>
              <a:ext uri="{FF2B5EF4-FFF2-40B4-BE49-F238E27FC236}">
                <a16:creationId xmlns:a16="http://schemas.microsoft.com/office/drawing/2014/main" id="{E2F5E3C3-8C95-4F9C-8370-0A1C87237CA8}"/>
              </a:ext>
            </a:extLst>
          </p:cNvPr>
          <p:cNvSpPr txBox="1">
            <a:spLocks/>
          </p:cNvSpPr>
          <p:nvPr/>
        </p:nvSpPr>
        <p:spPr>
          <a:xfrm>
            <a:off x="8439017" y="3709289"/>
            <a:ext cx="2890193" cy="1711208"/>
          </a:xfrm>
          <a:prstGeom prst="rect">
            <a:avLst/>
          </a:prstGeom>
        </p:spPr>
        <p:txBody>
          <a:bodyPr vert="horz" lIns="0" tIns="0" rIns="0" bIns="0" rtlCol="0">
            <a:noAutofit/>
          </a:bodyPr>
          <a:lstStyle/>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lvl="0" indent="-171450">
              <a:spcBef>
                <a:spcPts val="200"/>
              </a:spcBef>
              <a:buClr>
                <a:schemeClr val="accent1"/>
              </a:buClr>
              <a:buFont typeface="Arial" panose="020B0604020202020204" pitchFamily="34" charset="0"/>
              <a:buChar char="•"/>
              <a:defRPr/>
            </a:pPr>
            <a:r>
              <a:rPr lang="en-US" sz="14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349" y="0"/>
            <a:ext cx="11125236" cy="1104900"/>
          </a:xfrm>
        </p:spPr>
        <p:txBody>
          <a:bodyPr/>
          <a:lstStyle/>
          <a:p>
            <a:r>
              <a:rPr lang="en-US" dirty="0"/>
              <a:t>Title</a:t>
            </a:r>
            <a:br>
              <a:rPr lang="en-US" dirty="0"/>
            </a:br>
            <a:r>
              <a:rPr lang="en-US" dirty="0"/>
              <a:t>(Work for 1 or 2 lines of title)</a:t>
            </a:r>
            <a:endParaRPr lang="en-GB" dirty="0"/>
          </a:p>
        </p:txBody>
      </p:sp>
      <p:grpSp>
        <p:nvGrpSpPr>
          <p:cNvPr id="7" name="Group 6"/>
          <p:cNvGrpSpPr/>
          <p:nvPr/>
        </p:nvGrpSpPr>
        <p:grpSpPr>
          <a:xfrm>
            <a:off x="808087" y="1590107"/>
            <a:ext cx="5040000" cy="2009777"/>
            <a:chOff x="479425" y="1515965"/>
            <a:chExt cx="5040000" cy="2009777"/>
          </a:xfrm>
        </p:grpSpPr>
        <p:sp>
          <p:nvSpPr>
            <p:cNvPr id="3"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4"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dirty="0"/>
            </a:p>
          </p:txBody>
        </p:sp>
        <p:sp>
          <p:nvSpPr>
            <p:cNvPr id="6"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8" name="Group 7"/>
          <p:cNvGrpSpPr/>
          <p:nvPr/>
        </p:nvGrpSpPr>
        <p:grpSpPr>
          <a:xfrm>
            <a:off x="6343914" y="1590107"/>
            <a:ext cx="5040000" cy="2009777"/>
            <a:chOff x="479425" y="1515965"/>
            <a:chExt cx="5040000" cy="2009777"/>
          </a:xfrm>
        </p:grpSpPr>
        <p:sp>
          <p:nvSpPr>
            <p:cNvPr id="9"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0"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dirty="0"/>
            </a:p>
          </p:txBody>
        </p:sp>
        <p:sp>
          <p:nvSpPr>
            <p:cNvPr id="11"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2" name="Group 11"/>
          <p:cNvGrpSpPr/>
          <p:nvPr/>
        </p:nvGrpSpPr>
        <p:grpSpPr>
          <a:xfrm>
            <a:off x="808087" y="3962604"/>
            <a:ext cx="5040000" cy="2009777"/>
            <a:chOff x="479425" y="1515965"/>
            <a:chExt cx="5040000" cy="2009777"/>
          </a:xfrm>
        </p:grpSpPr>
        <p:sp>
          <p:nvSpPr>
            <p:cNvPr id="13"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4"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dirty="0"/>
            </a:p>
          </p:txBody>
        </p:sp>
        <p:sp>
          <p:nvSpPr>
            <p:cNvPr id="15"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6" name="Group 15"/>
          <p:cNvGrpSpPr/>
          <p:nvPr/>
        </p:nvGrpSpPr>
        <p:grpSpPr>
          <a:xfrm>
            <a:off x="6343914" y="3962604"/>
            <a:ext cx="5040000" cy="2009777"/>
            <a:chOff x="479425" y="1515965"/>
            <a:chExt cx="5040000" cy="2009777"/>
          </a:xfrm>
        </p:grpSpPr>
        <p:sp>
          <p:nvSpPr>
            <p:cNvPr id="17" name="Text Placeholder 18">
              <a:extLst>
                <a:ext uri="{FF2B5EF4-FFF2-40B4-BE49-F238E27FC236}">
                  <a16:creationId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Insert name</a:t>
              </a:r>
              <a:b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Insert</a:t>
              </a:r>
              <a:r>
                <a:rPr kumimoji="0" lang="en-US" sz="1400" b="1" i="0" u="none" strike="noStrike" kern="1200" cap="none" spc="0" normalizeH="0" baseline="0" noProof="0" dirty="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Title/Role</a:t>
              </a:r>
              <a:br>
                <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a:p>
              <a:pPr marL="171450" indent="-171450">
                <a:spcBef>
                  <a:spcPts val="200"/>
                </a:spcBef>
                <a:buClr>
                  <a:schemeClr val="accent1"/>
                </a:buClr>
                <a:buFont typeface="Arial" panose="020B0604020202020204" pitchFamily="34" charset="0"/>
                <a:buChar cha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Insert bullet point</a:t>
              </a:r>
            </a:p>
          </p:txBody>
        </p:sp>
        <p:sp>
          <p:nvSpPr>
            <p:cNvPr id="18" name="Picture Placeholder 1">
              <a:extLst>
                <a:ext uri="{FF2B5EF4-FFF2-40B4-BE49-F238E27FC236}">
                  <a16:creationId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dirty="0"/>
            </a:p>
          </p:txBody>
        </p:sp>
        <p:sp>
          <p:nvSpPr>
            <p:cNvPr id="19" name="Retângulo 1">
              <a:extLst>
                <a:ext uri="{FF2B5EF4-FFF2-40B4-BE49-F238E27FC236}">
                  <a16:creationId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Title</a:t>
            </a:r>
            <a:br>
              <a:rPr lang="en-US" dirty="0"/>
            </a:br>
            <a:r>
              <a:rPr lang="en-US" dirty="0"/>
              <a:t>(Work for 1 or 2 lines of title)</a:t>
            </a:r>
            <a:endParaRPr lang="en-GB" dirty="0"/>
          </a:p>
        </p:txBody>
      </p:sp>
      <p:graphicFrame>
        <p:nvGraphicFramePr>
          <p:cNvPr id="8" name="SmartArt Placeholder 17">
            <a:extLst>
              <a:ext uri="{FF2B5EF4-FFF2-40B4-BE49-F238E27FC236}">
                <a16:creationId xmlns:a16="http://schemas.microsoft.com/office/drawing/2014/main" id="{270F303C-7A30-43E7-BE9A-76AA5EDFF927}"/>
              </a:ext>
            </a:extLst>
          </p:cNvPr>
          <p:cNvGraphicFramePr>
            <a:graphicFrameLocks/>
          </p:cNvGraphicFramePr>
          <p:nvPr>
            <p:extLst/>
          </p:nvPr>
        </p:nvGraphicFramePr>
        <p:xfrm>
          <a:off x="2238762" y="1443038"/>
          <a:ext cx="9221787" cy="488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 Placeholder 16">
            <a:extLst>
              <a:ext uri="{FF2B5EF4-FFF2-40B4-BE49-F238E27FC236}">
                <a16:creationId xmlns:a16="http://schemas.microsoft.com/office/drawing/2014/main" id="{EB046D6D-7152-4985-8D8C-F9BF93B773A5}"/>
              </a:ext>
            </a:extLst>
          </p:cNvPr>
          <p:cNvGraphicFramePr>
            <a:graphicFrameLocks/>
          </p:cNvGraphicFramePr>
          <p:nvPr>
            <p:extLst/>
          </p:nvPr>
        </p:nvGraphicFramePr>
        <p:xfrm>
          <a:off x="581412" y="2020887"/>
          <a:ext cx="10879136" cy="4134048"/>
        </p:xfrm>
        <a:graphic>
          <a:graphicData uri="http://schemas.openxmlformats.org/drawingml/2006/table">
            <a:tbl>
              <a:tblPr firstRow="1" bandRow="1">
                <a:tableStyleId>{5C22544A-7EE6-4342-B048-85BDC9FD1C3A}</a:tableStyleId>
              </a:tblPr>
              <a:tblGrid>
                <a:gridCol w="1652300">
                  <a:extLst>
                    <a:ext uri="{9D8B030D-6E8A-4147-A177-3AD203B41FA5}">
                      <a16:colId xmlns:a16="http://schemas.microsoft.com/office/drawing/2014/main" val="3926787875"/>
                    </a:ext>
                  </a:extLst>
                </a:gridCol>
                <a:gridCol w="768903">
                  <a:extLst>
                    <a:ext uri="{9D8B030D-6E8A-4147-A177-3AD203B41FA5}">
                      <a16:colId xmlns:a16="http://schemas.microsoft.com/office/drawing/2014/main" val="1347465143"/>
                    </a:ext>
                  </a:extLst>
                </a:gridCol>
                <a:gridCol w="768903">
                  <a:extLst>
                    <a:ext uri="{9D8B030D-6E8A-4147-A177-3AD203B41FA5}">
                      <a16:colId xmlns:a16="http://schemas.microsoft.com/office/drawing/2014/main" val="802954316"/>
                    </a:ext>
                  </a:extLst>
                </a:gridCol>
                <a:gridCol w="768903">
                  <a:extLst>
                    <a:ext uri="{9D8B030D-6E8A-4147-A177-3AD203B41FA5}">
                      <a16:colId xmlns:a16="http://schemas.microsoft.com/office/drawing/2014/main" val="237998491"/>
                    </a:ext>
                  </a:extLst>
                </a:gridCol>
                <a:gridCol w="768903">
                  <a:extLst>
                    <a:ext uri="{9D8B030D-6E8A-4147-A177-3AD203B41FA5}">
                      <a16:colId xmlns:a16="http://schemas.microsoft.com/office/drawing/2014/main" val="559338291"/>
                    </a:ext>
                  </a:extLst>
                </a:gridCol>
                <a:gridCol w="768903">
                  <a:extLst>
                    <a:ext uri="{9D8B030D-6E8A-4147-A177-3AD203B41FA5}">
                      <a16:colId xmlns:a16="http://schemas.microsoft.com/office/drawing/2014/main" val="2662145481"/>
                    </a:ext>
                  </a:extLst>
                </a:gridCol>
                <a:gridCol w="768903">
                  <a:extLst>
                    <a:ext uri="{9D8B030D-6E8A-4147-A177-3AD203B41FA5}">
                      <a16:colId xmlns:a16="http://schemas.microsoft.com/office/drawing/2014/main" val="842013454"/>
                    </a:ext>
                  </a:extLst>
                </a:gridCol>
                <a:gridCol w="768903">
                  <a:extLst>
                    <a:ext uri="{9D8B030D-6E8A-4147-A177-3AD203B41FA5}">
                      <a16:colId xmlns:a16="http://schemas.microsoft.com/office/drawing/2014/main" val="1726885786"/>
                    </a:ext>
                  </a:extLst>
                </a:gridCol>
                <a:gridCol w="768903">
                  <a:extLst>
                    <a:ext uri="{9D8B030D-6E8A-4147-A177-3AD203B41FA5}">
                      <a16:colId xmlns:a16="http://schemas.microsoft.com/office/drawing/2014/main" val="3535952006"/>
                    </a:ext>
                  </a:extLst>
                </a:gridCol>
                <a:gridCol w="768903">
                  <a:extLst>
                    <a:ext uri="{9D8B030D-6E8A-4147-A177-3AD203B41FA5}">
                      <a16:colId xmlns:a16="http://schemas.microsoft.com/office/drawing/2014/main" val="2591906777"/>
                    </a:ext>
                  </a:extLst>
                </a:gridCol>
                <a:gridCol w="768903">
                  <a:extLst>
                    <a:ext uri="{9D8B030D-6E8A-4147-A177-3AD203B41FA5}">
                      <a16:colId xmlns:a16="http://schemas.microsoft.com/office/drawing/2014/main" val="4149502341"/>
                    </a:ext>
                  </a:extLst>
                </a:gridCol>
                <a:gridCol w="768903">
                  <a:extLst>
                    <a:ext uri="{9D8B030D-6E8A-4147-A177-3AD203B41FA5}">
                      <a16:colId xmlns:a16="http://schemas.microsoft.com/office/drawing/2014/main" val="3973496842"/>
                    </a:ext>
                  </a:extLst>
                </a:gridCol>
                <a:gridCol w="768903">
                  <a:extLst>
                    <a:ext uri="{9D8B030D-6E8A-4147-A177-3AD203B41FA5}">
                      <a16:colId xmlns:a16="http://schemas.microsoft.com/office/drawing/2014/main" val="1214891969"/>
                    </a:ext>
                  </a:extLst>
                </a:gridCol>
              </a:tblGrid>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400" b="1" dirty="0">
                          <a:solidFill>
                            <a:schemeClr val="bg1"/>
                          </a:solidFill>
                        </a:rPr>
                        <a:t>Text sample</a:t>
                      </a:r>
                    </a:p>
                  </a:txBody>
                  <a:tcPr marL="89354" marR="89354" anchor="ct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25710404"/>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9837876"/>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094481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584297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44607630"/>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2164272"/>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a:ln>
                            <a:noFill/>
                          </a:ln>
                          <a:solidFill>
                            <a:srgbClr val="FFFFFF"/>
                          </a:solidFill>
                          <a:effectLst/>
                          <a:uLnTx/>
                          <a:uFillTx/>
                          <a:latin typeface="Verdana"/>
                          <a:ea typeface="+mn-ea"/>
                          <a:cs typeface="+mn-cs"/>
                        </a:rPr>
                        <a:t>Text sample</a:t>
                      </a:r>
                      <a:endParaRPr kumimoji="0" lang="pt-PT" sz="1400" b="1" i="0" u="none" strike="noStrike" kern="1200" cap="none" spc="0" normalizeH="0" baseline="0" noProof="0" dirty="0">
                        <a:ln>
                          <a:noFill/>
                        </a:ln>
                        <a:solidFill>
                          <a:srgbClr val="FFFFFF"/>
                        </a:solidFill>
                        <a:effectLst/>
                        <a:uLnTx/>
                        <a:uFillTx/>
                        <a:latin typeface="Verdana"/>
                        <a:ea typeface="+mn-ea"/>
                        <a:cs typeface="+mn-cs"/>
                      </a:endParaRP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2541989"/>
                  </a:ext>
                </a:extLst>
              </a:tr>
              <a:tr h="5167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PT" sz="1400" b="1" i="0" u="none" strike="noStrike" kern="1200" cap="none" spc="0" normalizeH="0" baseline="0" noProof="0" dirty="0">
                          <a:ln>
                            <a:noFill/>
                          </a:ln>
                          <a:solidFill>
                            <a:srgbClr val="FFFFFF"/>
                          </a:solidFill>
                          <a:effectLst/>
                          <a:uLnTx/>
                          <a:uFillTx/>
                          <a:latin typeface="Verdana"/>
                          <a:ea typeface="+mn-ea"/>
                          <a:cs typeface="+mn-cs"/>
                        </a:rPr>
                        <a:t>Text sample</a:t>
                      </a:r>
                    </a:p>
                  </a:txBody>
                  <a:tcPr marL="89354" marR="89354"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endParaRPr lang="pt-PT" dirty="0"/>
                    </a:p>
                  </a:txBody>
                  <a:tcPr marL="89354" marR="89354">
                    <a:lnL w="12700" cmpd="sng">
                      <a:noFill/>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pt-PT" dirty="0"/>
                    </a:p>
                  </a:txBody>
                  <a:tcPr marL="89354" marR="89354">
                    <a:lnL w="12700" cap="flat" cmpd="sng" algn="ctr">
                      <a:solidFill>
                        <a:schemeClr val="bg1">
                          <a:lumMod val="85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2545109"/>
                  </a:ext>
                </a:extLst>
              </a:tr>
            </a:tbl>
          </a:graphicData>
        </a:graphic>
      </p:graphicFrame>
      <p:grpSp>
        <p:nvGrpSpPr>
          <p:cNvPr id="10" name="Group 9">
            <a:extLst>
              <a:ext uri="{FF2B5EF4-FFF2-40B4-BE49-F238E27FC236}">
                <a16:creationId xmlns:a16="http://schemas.microsoft.com/office/drawing/2014/main" id="{A16A2238-D0F4-4E38-B330-336A32A1ACE0}"/>
              </a:ext>
            </a:extLst>
          </p:cNvPr>
          <p:cNvGrpSpPr/>
          <p:nvPr/>
        </p:nvGrpSpPr>
        <p:grpSpPr>
          <a:xfrm>
            <a:off x="2382257" y="2204864"/>
            <a:ext cx="9084642" cy="3755807"/>
            <a:chOff x="2661431" y="2343475"/>
            <a:chExt cx="9563401" cy="4767355"/>
          </a:xfrm>
          <a:solidFill>
            <a:srgbClr val="12ABDB"/>
          </a:solidFill>
        </p:grpSpPr>
        <p:sp>
          <p:nvSpPr>
            <p:cNvPr id="11" name="Retângulo 40">
              <a:extLst>
                <a:ext uri="{FF2B5EF4-FFF2-40B4-BE49-F238E27FC236}">
                  <a16:creationId xmlns:a16="http://schemas.microsoft.com/office/drawing/2014/main" id="{557EF29E-436E-47EB-A7F4-1C832F619E1C}"/>
                </a:ext>
              </a:extLst>
            </p:cNvPr>
            <p:cNvSpPr/>
            <p:nvPr/>
          </p:nvSpPr>
          <p:spPr>
            <a:xfrm>
              <a:off x="2661431" y="2343475"/>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40">
              <a:extLst>
                <a:ext uri="{FF2B5EF4-FFF2-40B4-BE49-F238E27FC236}">
                  <a16:creationId xmlns:a16="http://schemas.microsoft.com/office/drawing/2014/main" id="{EDB69486-7DB0-4583-B173-EC12CAED3119}"/>
                </a:ext>
              </a:extLst>
            </p:cNvPr>
            <p:cNvSpPr/>
            <p:nvPr/>
          </p:nvSpPr>
          <p:spPr>
            <a:xfrm>
              <a:off x="3458136" y="2976066"/>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40">
              <a:extLst>
                <a:ext uri="{FF2B5EF4-FFF2-40B4-BE49-F238E27FC236}">
                  <a16:creationId xmlns:a16="http://schemas.microsoft.com/office/drawing/2014/main" id="{605C23A9-CD9A-4AAB-8432-58B81B91F93C}"/>
                </a:ext>
              </a:extLst>
            </p:cNvPr>
            <p:cNvSpPr/>
            <p:nvPr/>
          </p:nvSpPr>
          <p:spPr>
            <a:xfrm>
              <a:off x="5142081" y="3618680"/>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40">
              <a:extLst>
                <a:ext uri="{FF2B5EF4-FFF2-40B4-BE49-F238E27FC236}">
                  <a16:creationId xmlns:a16="http://schemas.microsoft.com/office/drawing/2014/main" id="{B734272C-8EC0-4BC6-AFEC-32BA76DA4B2C}"/>
                </a:ext>
              </a:extLst>
            </p:cNvPr>
            <p:cNvSpPr/>
            <p:nvPr/>
          </p:nvSpPr>
          <p:spPr>
            <a:xfrm>
              <a:off x="6116178" y="4282111"/>
              <a:ext cx="1938448"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40">
              <a:extLst>
                <a:ext uri="{FF2B5EF4-FFF2-40B4-BE49-F238E27FC236}">
                  <a16:creationId xmlns:a16="http://schemas.microsoft.com/office/drawing/2014/main" id="{01216E35-989E-4529-958F-0BA7E5082660}"/>
                </a:ext>
              </a:extLst>
            </p:cNvPr>
            <p:cNvSpPr/>
            <p:nvPr/>
          </p:nvSpPr>
          <p:spPr>
            <a:xfrm>
              <a:off x="7355083" y="4968390"/>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tângulo 40">
              <a:extLst>
                <a:ext uri="{FF2B5EF4-FFF2-40B4-BE49-F238E27FC236}">
                  <a16:creationId xmlns:a16="http://schemas.microsoft.com/office/drawing/2014/main" id="{22EAF616-00F7-4AF6-995D-79B165D04847}"/>
                </a:ext>
              </a:extLst>
            </p:cNvPr>
            <p:cNvSpPr/>
            <p:nvPr/>
          </p:nvSpPr>
          <p:spPr>
            <a:xfrm>
              <a:off x="7355083" y="5594884"/>
              <a:ext cx="161925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40">
              <a:extLst>
                <a:ext uri="{FF2B5EF4-FFF2-40B4-BE49-F238E27FC236}">
                  <a16:creationId xmlns:a16="http://schemas.microsoft.com/office/drawing/2014/main" id="{17F5A409-2F75-4CE8-9CAC-E8E0460DF656}"/>
                </a:ext>
              </a:extLst>
            </p:cNvPr>
            <p:cNvSpPr/>
            <p:nvPr/>
          </p:nvSpPr>
          <p:spPr>
            <a:xfrm>
              <a:off x="8948233" y="626378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Retângulo 40">
              <a:extLst>
                <a:ext uri="{FF2B5EF4-FFF2-40B4-BE49-F238E27FC236}">
                  <a16:creationId xmlns:a16="http://schemas.microsoft.com/office/drawing/2014/main" id="{9BD639C8-5DA9-4435-8721-A13BEA6CE53A}"/>
                </a:ext>
              </a:extLst>
            </p:cNvPr>
            <p:cNvSpPr/>
            <p:nvPr/>
          </p:nvSpPr>
          <p:spPr>
            <a:xfrm>
              <a:off x="10586532" y="6944595"/>
              <a:ext cx="1638300" cy="1662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extLst>
      <p:ext uri="{BB962C8B-B14F-4D97-AF65-F5344CB8AC3E}">
        <p14:creationId xmlns:p14="http://schemas.microsoft.com/office/powerpoint/2010/main" val="346417466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a:t>
            </a:r>
            <a:br>
              <a:rPr lang="en-US" dirty="0"/>
            </a:br>
            <a:r>
              <a:rPr lang="en-US" dirty="0"/>
              <a:t>(Work for 1 or 2 lines of title)</a:t>
            </a:r>
            <a:endParaRPr lang="en-GB" dirty="0"/>
          </a:p>
        </p:txBody>
      </p:sp>
      <p:grpSp>
        <p:nvGrpSpPr>
          <p:cNvPr id="53" name="Group 52"/>
          <p:cNvGrpSpPr/>
          <p:nvPr/>
        </p:nvGrpSpPr>
        <p:grpSpPr>
          <a:xfrm>
            <a:off x="531342" y="5226908"/>
            <a:ext cx="11129318" cy="771093"/>
            <a:chOff x="754414" y="5489460"/>
            <a:chExt cx="10466100" cy="508541"/>
          </a:xfrm>
        </p:grpSpPr>
        <p:sp>
          <p:nvSpPr>
            <p:cNvPr id="26" name="Text Placeholder 7">
              <a:extLst>
                <a:ext uri="{FF2B5EF4-FFF2-40B4-BE49-F238E27FC236}">
                  <a16:creationId xmlns:a16="http://schemas.microsoft.com/office/drawing/2014/main" id="{5889F4BD-9B8F-420C-96FD-C732EE0EE6BD}"/>
                </a:ext>
              </a:extLst>
            </p:cNvPr>
            <p:cNvSpPr txBox="1">
              <a:spLocks/>
            </p:cNvSpPr>
            <p:nvPr/>
          </p:nvSpPr>
          <p:spPr>
            <a:xfrm>
              <a:off x="754414" y="5489559"/>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chemeClr val="tx1"/>
                  </a:solidFill>
                  <a:effectLst/>
                  <a:uLnTx/>
                  <a:uFillTx/>
                  <a:latin typeface="+mj-lt"/>
                  <a:ea typeface="+mn-ea"/>
                  <a:cs typeface="+mn-cs"/>
                </a:rPr>
                <a:t>Click to insert text</a:t>
              </a:r>
            </a:p>
          </p:txBody>
        </p:sp>
        <p:sp>
          <p:nvSpPr>
            <p:cNvPr id="27" name="Text Placeholder 7">
              <a:extLst>
                <a:ext uri="{FF2B5EF4-FFF2-40B4-BE49-F238E27FC236}">
                  <a16:creationId xmlns:a16="http://schemas.microsoft.com/office/drawing/2014/main" id="{E26F6CC5-0FBD-4B39-8067-DA4CA3D08DF5}"/>
                </a:ext>
              </a:extLst>
            </p:cNvPr>
            <p:cNvSpPr txBox="1">
              <a:spLocks/>
            </p:cNvSpPr>
            <p:nvPr/>
          </p:nvSpPr>
          <p:spPr>
            <a:xfrm>
              <a:off x="2881828"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chemeClr val="tx1"/>
                  </a:solidFill>
                  <a:effectLst/>
                  <a:uLnTx/>
                  <a:uFillTx/>
                  <a:latin typeface="+mj-lt"/>
                  <a:ea typeface="+mn-ea"/>
                  <a:cs typeface="+mn-cs"/>
                </a:rPr>
                <a:t>Click to insert text</a:t>
              </a:r>
            </a:p>
          </p:txBody>
        </p:sp>
        <p:sp>
          <p:nvSpPr>
            <p:cNvPr id="28" name="Text Placeholder 7">
              <a:extLst>
                <a:ext uri="{FF2B5EF4-FFF2-40B4-BE49-F238E27FC236}">
                  <a16:creationId xmlns:a16="http://schemas.microsoft.com/office/drawing/2014/main" id="{6D83DCD9-FC24-4ACE-8B52-269E78EA5154}"/>
                </a:ext>
              </a:extLst>
            </p:cNvPr>
            <p:cNvSpPr txBox="1">
              <a:spLocks/>
            </p:cNvSpPr>
            <p:nvPr/>
          </p:nvSpPr>
          <p:spPr>
            <a:xfrm>
              <a:off x="5015137" y="5493945"/>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chemeClr val="tx1"/>
                  </a:solidFill>
                  <a:effectLst/>
                  <a:uLnTx/>
                  <a:uFillTx/>
                  <a:latin typeface="+mj-lt"/>
                  <a:ea typeface="+mn-ea"/>
                  <a:cs typeface="+mn-cs"/>
                </a:rPr>
                <a:t>Click to insert text</a:t>
              </a:r>
            </a:p>
          </p:txBody>
        </p:sp>
        <p:sp>
          <p:nvSpPr>
            <p:cNvPr id="29" name="Text Placeholder 7">
              <a:extLst>
                <a:ext uri="{FF2B5EF4-FFF2-40B4-BE49-F238E27FC236}">
                  <a16:creationId xmlns:a16="http://schemas.microsoft.com/office/drawing/2014/main" id="{75441542-8C67-4120-B77E-FF0148E22F4B}"/>
                </a:ext>
              </a:extLst>
            </p:cNvPr>
            <p:cNvSpPr txBox="1">
              <a:spLocks/>
            </p:cNvSpPr>
            <p:nvPr/>
          </p:nvSpPr>
          <p:spPr>
            <a:xfrm>
              <a:off x="7147864"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chemeClr val="tx1"/>
                  </a:solidFill>
                  <a:effectLst/>
                  <a:uLnTx/>
                  <a:uFillTx/>
                  <a:latin typeface="+mj-lt"/>
                  <a:ea typeface="+mn-ea"/>
                  <a:cs typeface="+mn-cs"/>
                </a:rPr>
                <a:t>Click to insert text</a:t>
              </a:r>
            </a:p>
          </p:txBody>
        </p:sp>
        <p:sp>
          <p:nvSpPr>
            <p:cNvPr id="30" name="Text Placeholder 7">
              <a:extLst>
                <a:ext uri="{FF2B5EF4-FFF2-40B4-BE49-F238E27FC236}">
                  <a16:creationId xmlns:a16="http://schemas.microsoft.com/office/drawing/2014/main" id="{B4323275-6F19-499D-9A1B-2C56B8029E99}"/>
                </a:ext>
              </a:extLst>
            </p:cNvPr>
            <p:cNvSpPr txBox="1">
              <a:spLocks/>
            </p:cNvSpPr>
            <p:nvPr/>
          </p:nvSpPr>
          <p:spPr>
            <a:xfrm>
              <a:off x="9280590" y="5489460"/>
              <a:ext cx="1939924" cy="504056"/>
            </a:xfrm>
            <a:prstGeom prst="rect">
              <a:avLst/>
            </a:prstGeom>
            <a:solidFill>
              <a:srgbClr val="E6E7E7"/>
            </a:solidFill>
          </p:spPr>
          <p:txBody>
            <a:bodyPr anchor="ctr">
              <a:noAutofit/>
            </a:bodyPr>
            <a:lstStyle>
              <a:lvl1pPr algn="ctr">
                <a:lnSpc>
                  <a:spcPct val="850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ct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chemeClr val="tx1"/>
                  </a:solidFill>
                  <a:effectLst/>
                  <a:uLnTx/>
                  <a:uFillTx/>
                  <a:latin typeface="+mj-lt"/>
                  <a:ea typeface="+mn-ea"/>
                  <a:cs typeface="+mn-cs"/>
                </a:rPr>
                <a:t>Click to insert text</a:t>
              </a:r>
            </a:p>
          </p:txBody>
        </p:sp>
      </p:grpSp>
      <p:sp>
        <p:nvSpPr>
          <p:cNvPr id="31" name="Text Placeholder 7">
            <a:extLst>
              <a:ext uri="{FF2B5EF4-FFF2-40B4-BE49-F238E27FC236}">
                <a16:creationId xmlns:a16="http://schemas.microsoft.com/office/drawing/2014/main" id="{5AAEF36F-2753-4DC6-898C-49B56113E4F4}"/>
              </a:ext>
            </a:extLst>
          </p:cNvPr>
          <p:cNvSpPr txBox="1">
            <a:spLocks/>
          </p:cNvSpPr>
          <p:nvPr/>
        </p:nvSpPr>
        <p:spPr>
          <a:xfrm>
            <a:off x="3648873" y="1714385"/>
            <a:ext cx="1440160" cy="1152128"/>
          </a:xfrm>
          <a:prstGeom prst="rect">
            <a:avLst/>
          </a:prstGeom>
          <a:solidFill>
            <a:srgbClr val="0070AD"/>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32" name="Text Placeholder 7">
            <a:extLst>
              <a:ext uri="{FF2B5EF4-FFF2-40B4-BE49-F238E27FC236}">
                <a16:creationId xmlns:a16="http://schemas.microsoft.com/office/drawing/2014/main" id="{AD94FF36-F4B8-4ED6-BB44-FDBFDBFA2A1C}"/>
              </a:ext>
            </a:extLst>
          </p:cNvPr>
          <p:cNvSpPr txBox="1">
            <a:spLocks/>
          </p:cNvSpPr>
          <p:nvPr/>
        </p:nvSpPr>
        <p:spPr>
          <a:xfrm>
            <a:off x="6385177" y="3185303"/>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33" name="Rectangle 32">
            <a:extLst>
              <a:ext uri="{FF2B5EF4-FFF2-40B4-BE49-F238E27FC236}">
                <a16:creationId xmlns:a16="http://schemas.microsoft.com/office/drawing/2014/main" id="{404E50B0-1D58-4F15-A351-E3515806816D}"/>
              </a:ext>
            </a:extLst>
          </p:cNvPr>
          <p:cNvSpPr/>
          <p:nvPr/>
        </p:nvSpPr>
        <p:spPr>
          <a:xfrm>
            <a:off x="3591092" y="167313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34" name="Rectangle 33">
            <a:extLst>
              <a:ext uri="{FF2B5EF4-FFF2-40B4-BE49-F238E27FC236}">
                <a16:creationId xmlns:a16="http://schemas.microsoft.com/office/drawing/2014/main" id="{AE59D603-4EF9-47FC-B148-3573A831D791}"/>
              </a:ext>
            </a:extLst>
          </p:cNvPr>
          <p:cNvSpPr/>
          <p:nvPr/>
        </p:nvSpPr>
        <p:spPr>
          <a:xfrm>
            <a:off x="6338961"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35" name="Rectangle 34">
            <a:extLst>
              <a:ext uri="{FF2B5EF4-FFF2-40B4-BE49-F238E27FC236}">
                <a16:creationId xmlns:a16="http://schemas.microsoft.com/office/drawing/2014/main" id="{58AC5158-E8A1-44A7-8617-AC56F0DD1719}"/>
              </a:ext>
            </a:extLst>
          </p:cNvPr>
          <p:cNvSpPr/>
          <p:nvPr/>
        </p:nvSpPr>
        <p:spPr>
          <a:xfrm>
            <a:off x="840933" y="314562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36" name="TextBox 35">
            <a:extLst>
              <a:ext uri="{FF2B5EF4-FFF2-40B4-BE49-F238E27FC236}">
                <a16:creationId xmlns:a16="http://schemas.microsoft.com/office/drawing/2014/main" id="{C761E736-25EA-4914-A717-28A039625E8C}"/>
              </a:ext>
            </a:extLst>
          </p:cNvPr>
          <p:cNvSpPr txBox="1"/>
          <p:nvPr/>
        </p:nvSpPr>
        <p:spPr>
          <a:xfrm>
            <a:off x="884488" y="3468285"/>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37" name="Straight Connector 36">
            <a:extLst>
              <a:ext uri="{FF2B5EF4-FFF2-40B4-BE49-F238E27FC236}">
                <a16:creationId xmlns:a16="http://schemas.microsoft.com/office/drawing/2014/main" id="{A898D83E-9F4A-4269-9BEB-326164B60B7C}"/>
              </a:ext>
            </a:extLst>
          </p:cNvPr>
          <p:cNvCxnSpPr>
            <a:cxnSpLocks/>
          </p:cNvCxnSpPr>
          <p:nvPr/>
        </p:nvCxnSpPr>
        <p:spPr>
          <a:xfrm>
            <a:off x="4368953"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7D369E-74E6-4DE1-ADB0-EB6EF05664B8}"/>
              </a:ext>
            </a:extLst>
          </p:cNvPr>
          <p:cNvCxnSpPr>
            <a:cxnSpLocks/>
          </p:cNvCxnSpPr>
          <p:nvPr/>
        </p:nvCxnSpPr>
        <p:spPr>
          <a:xfrm>
            <a:off x="7105257" y="2916321"/>
            <a:ext cx="0" cy="21602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AB8857-3B0E-4067-BC64-A4C0AE330199}"/>
              </a:ext>
            </a:extLst>
          </p:cNvPr>
          <p:cNvCxnSpPr>
            <a:cxnSpLocks/>
          </p:cNvCxnSpPr>
          <p:nvPr/>
        </p:nvCxnSpPr>
        <p:spPr>
          <a:xfrm>
            <a:off x="5881121" y="3760673"/>
            <a:ext cx="43204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Text Placeholder 7">
            <a:extLst>
              <a:ext uri="{FF2B5EF4-FFF2-40B4-BE49-F238E27FC236}">
                <a16:creationId xmlns:a16="http://schemas.microsoft.com/office/drawing/2014/main" id="{0853CDE9-3036-46C6-AB9B-6C5E6B531E6E}"/>
              </a:ext>
            </a:extLst>
          </p:cNvPr>
          <p:cNvSpPr txBox="1">
            <a:spLocks/>
          </p:cNvSpPr>
          <p:nvPr/>
        </p:nvSpPr>
        <p:spPr>
          <a:xfrm>
            <a:off x="5158651" y="1848077"/>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8" name="Text Placeholder 7">
            <a:extLst>
              <a:ext uri="{FF2B5EF4-FFF2-40B4-BE49-F238E27FC236}">
                <a16:creationId xmlns:a16="http://schemas.microsoft.com/office/drawing/2014/main" id="{41BEF085-D952-4028-B6B4-18F2CB2BE51E}"/>
              </a:ext>
            </a:extLst>
          </p:cNvPr>
          <p:cNvSpPr txBox="1">
            <a:spLocks/>
          </p:cNvSpPr>
          <p:nvPr/>
        </p:nvSpPr>
        <p:spPr>
          <a:xfrm>
            <a:off x="239298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49" name="Text Placeholder 7">
            <a:extLst>
              <a:ext uri="{FF2B5EF4-FFF2-40B4-BE49-F238E27FC236}">
                <a16:creationId xmlns:a16="http://schemas.microsoft.com/office/drawing/2014/main" id="{25AB3DC5-A8F4-44C0-B0E0-2B42559A081F}"/>
              </a:ext>
            </a:extLst>
          </p:cNvPr>
          <p:cNvSpPr txBox="1">
            <a:spLocks/>
          </p:cNvSpPr>
          <p:nvPr/>
        </p:nvSpPr>
        <p:spPr>
          <a:xfrm>
            <a:off x="7897767" y="3320561"/>
            <a:ext cx="3314758"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a:p>
            <a:pPr marL="173038" lvl="0" indent="-173038">
              <a:lnSpc>
                <a:spcPct val="90000"/>
              </a:lnSpc>
              <a:spcBef>
                <a:spcPts val="1000"/>
              </a:spcBef>
              <a:buClr>
                <a:srgbClr val="0070AD"/>
              </a:buClr>
              <a:buFont typeface="Arial" panose="020B0604020202020204" pitchFamily="34" charset="0"/>
              <a:buChar char="•"/>
              <a:defRPr/>
            </a:pPr>
            <a:r>
              <a:rPr lang="en-US" dirty="0"/>
              <a:t>Click to insert bullet point</a:t>
            </a:r>
          </a:p>
        </p:txBody>
      </p:sp>
      <p:sp>
        <p:nvSpPr>
          <p:cNvPr id="50" name="Text Placeholder 7">
            <a:extLst>
              <a:ext uri="{FF2B5EF4-FFF2-40B4-BE49-F238E27FC236}">
                <a16:creationId xmlns:a16="http://schemas.microsoft.com/office/drawing/2014/main" id="{C9C72BE0-AF43-4AA8-8142-178566D9F143}"/>
              </a:ext>
            </a:extLst>
          </p:cNvPr>
          <p:cNvSpPr txBox="1">
            <a:spLocks/>
          </p:cNvSpPr>
          <p:nvPr/>
        </p:nvSpPr>
        <p:spPr>
          <a:xfrm>
            <a:off x="882208" y="3184410"/>
            <a:ext cx="1440160" cy="1152128"/>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r"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chemeClr val="bg1"/>
                </a:solidFill>
                <a:effectLst/>
                <a:uLnTx/>
                <a:uFillTx/>
                <a:latin typeface="+mj-lt"/>
                <a:ea typeface="+mn-ea"/>
                <a:cs typeface="+mn-cs"/>
              </a:rPr>
              <a:t>Insert Group Name</a:t>
            </a:r>
          </a:p>
        </p:txBody>
      </p:sp>
      <p:sp>
        <p:nvSpPr>
          <p:cNvPr id="54" name="Rectangle 53"/>
          <p:cNvSpPr/>
          <p:nvPr/>
        </p:nvSpPr>
        <p:spPr>
          <a:xfrm>
            <a:off x="3346986" y="4842621"/>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6" name="Shape 55"/>
          <p:cNvCxnSpPr>
            <a:stCxn id="26" idx="0"/>
            <a:endCxn id="54" idx="1"/>
          </p:cNvCxnSpPr>
          <p:nvPr/>
        </p:nvCxnSpPr>
        <p:spPr>
          <a:xfrm rot="5400000" flipH="1" flipV="1">
            <a:off x="2262659" y="4142732"/>
            <a:ext cx="384437" cy="178421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hape 57"/>
          <p:cNvCxnSpPr>
            <a:stCxn id="27" idx="0"/>
            <a:endCxn id="54" idx="3"/>
          </p:cNvCxnSpPr>
          <p:nvPr/>
        </p:nvCxnSpPr>
        <p:spPr>
          <a:xfrm rot="16200000" flipV="1">
            <a:off x="3390446" y="4799161"/>
            <a:ext cx="391088" cy="47800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hape 59"/>
          <p:cNvCxnSpPr>
            <a:stCxn id="28" idx="0"/>
            <a:endCxn id="54" idx="3"/>
          </p:cNvCxnSpPr>
          <p:nvPr/>
        </p:nvCxnSpPr>
        <p:spPr>
          <a:xfrm rot="16200000" flipV="1">
            <a:off x="4524692" y="3664915"/>
            <a:ext cx="391088" cy="2746500"/>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hape 61"/>
          <p:cNvCxnSpPr>
            <a:stCxn id="29" idx="0"/>
            <a:endCxn id="54" idx="3"/>
          </p:cNvCxnSpPr>
          <p:nvPr/>
        </p:nvCxnSpPr>
        <p:spPr>
          <a:xfrm rot="16200000" flipV="1">
            <a:off x="5662030" y="2527578"/>
            <a:ext cx="384287" cy="5014374"/>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hape 63"/>
          <p:cNvCxnSpPr>
            <a:stCxn id="30" idx="0"/>
            <a:endCxn id="54" idx="3"/>
          </p:cNvCxnSpPr>
          <p:nvPr/>
        </p:nvCxnSpPr>
        <p:spPr>
          <a:xfrm rot="16200000" flipV="1">
            <a:off x="6795967" y="1393641"/>
            <a:ext cx="384287" cy="7282247"/>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4" idx="0"/>
            <a:endCxn id="35" idx="2"/>
          </p:cNvCxnSpPr>
          <p:nvPr/>
        </p:nvCxnSpPr>
        <p:spPr>
          <a:xfrm flipV="1">
            <a:off x="3346986" y="4375726"/>
            <a:ext cx="1" cy="4668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Techniques for writing safe efficient code,</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r>
              <a:rPr lang="en-US" dirty="0"/>
              <a:t>dive into an example.</a:t>
            </a:r>
          </a:p>
          <a:p>
            <a:pPr lvl="1"/>
            <a:r>
              <a:rPr lang="en-US" dirty="0"/>
              <a:t>What’s new in C# 7.1</a:t>
            </a:r>
          </a:p>
          <a:p>
            <a:pPr lvl="2"/>
            <a:r>
              <a:rPr lang="en-US" dirty="0"/>
              <a:t>Async Main method,</a:t>
            </a:r>
          </a:p>
        </p:txBody>
      </p:sp>
    </p:spTree>
    <p:extLst>
      <p:ext uri="{BB962C8B-B14F-4D97-AF65-F5344CB8AC3E}">
        <p14:creationId xmlns:p14="http://schemas.microsoft.com/office/powerpoint/2010/main" val="376456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fade">
                                      <p:cBhvr>
                                        <p:cTn id="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7.1</a:t>
            </a:r>
          </a:p>
          <a:p>
            <a:r>
              <a:rPr lang="en-US" sz="2400" dirty="0"/>
              <a:t>Async Main method</a:t>
            </a:r>
          </a:p>
          <a:p>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472264" y="3933056"/>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8897441" y="243197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48712" y="437946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27" name="Group 588">
            <a:extLst>
              <a:ext uri="{FF2B5EF4-FFF2-40B4-BE49-F238E27FC236}">
                <a16:creationId xmlns:a16="http://schemas.microsoft.com/office/drawing/2014/main" id="{26E82035-CA4E-4F33-A0E4-B5B4DD4BF094}"/>
              </a:ext>
            </a:extLst>
          </p:cNvPr>
          <p:cNvGrpSpPr/>
          <p:nvPr/>
        </p:nvGrpSpPr>
        <p:grpSpPr>
          <a:xfrm>
            <a:off x="9135016" y="2711003"/>
            <a:ext cx="1375490" cy="1288668"/>
            <a:chOff x="2894013" y="4765678"/>
            <a:chExt cx="477837" cy="447676"/>
          </a:xfrm>
        </p:grpSpPr>
        <p:sp>
          <p:nvSpPr>
            <p:cNvPr id="30" name="Oval 177">
              <a:extLst>
                <a:ext uri="{FF2B5EF4-FFF2-40B4-BE49-F238E27FC236}">
                  <a16:creationId xmlns:a16="http://schemas.microsoft.com/office/drawing/2014/main" id="{99DEB78D-8CE1-4B91-A9A6-C00DD78E8F2A}"/>
                </a:ext>
              </a:extLst>
            </p:cNvPr>
            <p:cNvSpPr>
              <a:spLocks noChangeArrowheads="1"/>
            </p:cNvSpPr>
            <p:nvPr/>
          </p:nvSpPr>
          <p:spPr bwMode="auto">
            <a:xfrm>
              <a:off x="2894013" y="4960940"/>
              <a:ext cx="146050" cy="1317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178">
              <a:extLst>
                <a:ext uri="{FF2B5EF4-FFF2-40B4-BE49-F238E27FC236}">
                  <a16:creationId xmlns:a16="http://schemas.microsoft.com/office/drawing/2014/main" id="{3078C225-2D3F-414D-81B0-F7EC24795CC4}"/>
                </a:ext>
              </a:extLst>
            </p:cNvPr>
            <p:cNvSpPr>
              <a:spLocks/>
            </p:cNvSpPr>
            <p:nvPr/>
          </p:nvSpPr>
          <p:spPr bwMode="auto">
            <a:xfrm>
              <a:off x="3178175" y="4765678"/>
              <a:ext cx="163512" cy="155575"/>
            </a:xfrm>
            <a:custGeom>
              <a:avLst/>
              <a:gdLst>
                <a:gd name="T0" fmla="*/ 75 w 85"/>
                <a:gd name="T1" fmla="*/ 21 h 80"/>
                <a:gd name="T2" fmla="*/ 60 w 85"/>
                <a:gd name="T3" fmla="*/ 70 h 80"/>
                <a:gd name="T4" fmla="*/ 10 w 85"/>
                <a:gd name="T5" fmla="*/ 59 h 80"/>
                <a:gd name="T6" fmla="*/ 25 w 85"/>
                <a:gd name="T7" fmla="*/ 11 h 80"/>
                <a:gd name="T8" fmla="*/ 75 w 85"/>
                <a:gd name="T9" fmla="*/ 21 h 80"/>
              </a:gdLst>
              <a:ahLst/>
              <a:cxnLst>
                <a:cxn ang="0">
                  <a:pos x="T0" y="T1"/>
                </a:cxn>
                <a:cxn ang="0">
                  <a:pos x="T2" y="T3"/>
                </a:cxn>
                <a:cxn ang="0">
                  <a:pos x="T4" y="T5"/>
                </a:cxn>
                <a:cxn ang="0">
                  <a:pos x="T6" y="T7"/>
                </a:cxn>
                <a:cxn ang="0">
                  <a:pos x="T8" y="T9"/>
                </a:cxn>
              </a:cxnLst>
              <a:rect l="0" t="0" r="r" b="b"/>
              <a:pathLst>
                <a:path w="85" h="80">
                  <a:moveTo>
                    <a:pt x="75" y="21"/>
                  </a:moveTo>
                  <a:cubicBezTo>
                    <a:pt x="85" y="38"/>
                    <a:pt x="78" y="59"/>
                    <a:pt x="60" y="70"/>
                  </a:cubicBezTo>
                  <a:cubicBezTo>
                    <a:pt x="42" y="80"/>
                    <a:pt x="19" y="76"/>
                    <a:pt x="10" y="59"/>
                  </a:cubicBezTo>
                  <a:cubicBezTo>
                    <a:pt x="0" y="43"/>
                    <a:pt x="7" y="21"/>
                    <a:pt x="25" y="11"/>
                  </a:cubicBezTo>
                  <a:cubicBezTo>
                    <a:pt x="44" y="0"/>
                    <a:pt x="66" y="5"/>
                    <a:pt x="75" y="2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179">
              <a:extLst>
                <a:ext uri="{FF2B5EF4-FFF2-40B4-BE49-F238E27FC236}">
                  <a16:creationId xmlns:a16="http://schemas.microsoft.com/office/drawing/2014/main" id="{0BB7F345-0634-4056-A928-AFF8185C5A08}"/>
                </a:ext>
              </a:extLst>
            </p:cNvPr>
            <p:cNvSpPr>
              <a:spLocks/>
            </p:cNvSpPr>
            <p:nvPr/>
          </p:nvSpPr>
          <p:spPr bwMode="auto">
            <a:xfrm>
              <a:off x="3008313" y="4984753"/>
              <a:ext cx="127000" cy="42863"/>
            </a:xfrm>
            <a:custGeom>
              <a:avLst/>
              <a:gdLst>
                <a:gd name="T0" fmla="*/ 62 w 66"/>
                <a:gd name="T1" fmla="*/ 11 h 22"/>
                <a:gd name="T2" fmla="*/ 6 w 66"/>
                <a:gd name="T3" fmla="*/ 21 h 22"/>
                <a:gd name="T4" fmla="*/ 1 w 66"/>
                <a:gd name="T5" fmla="*/ 18 h 22"/>
                <a:gd name="T6" fmla="*/ 1 w 66"/>
                <a:gd name="T7" fmla="*/ 17 h 22"/>
                <a:gd name="T8" fmla="*/ 4 w 66"/>
                <a:gd name="T9" fmla="*/ 11 h 22"/>
                <a:gd name="T10" fmla="*/ 60 w 66"/>
                <a:gd name="T11" fmla="*/ 1 h 22"/>
                <a:gd name="T12" fmla="*/ 65 w 66"/>
                <a:gd name="T13" fmla="*/ 4 h 22"/>
                <a:gd name="T14" fmla="*/ 65 w 66"/>
                <a:gd name="T15" fmla="*/ 5 h 22"/>
                <a:gd name="T16" fmla="*/ 62 w 66"/>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22">
                  <a:moveTo>
                    <a:pt x="62" y="11"/>
                  </a:moveTo>
                  <a:cubicBezTo>
                    <a:pt x="6" y="21"/>
                    <a:pt x="6" y="21"/>
                    <a:pt x="6" y="21"/>
                  </a:cubicBezTo>
                  <a:cubicBezTo>
                    <a:pt x="4" y="22"/>
                    <a:pt x="2" y="20"/>
                    <a:pt x="1" y="18"/>
                  </a:cubicBezTo>
                  <a:cubicBezTo>
                    <a:pt x="1" y="17"/>
                    <a:pt x="1" y="17"/>
                    <a:pt x="1" y="17"/>
                  </a:cubicBezTo>
                  <a:cubicBezTo>
                    <a:pt x="0" y="14"/>
                    <a:pt x="2" y="12"/>
                    <a:pt x="4" y="11"/>
                  </a:cubicBezTo>
                  <a:cubicBezTo>
                    <a:pt x="60" y="1"/>
                    <a:pt x="60" y="1"/>
                    <a:pt x="60" y="1"/>
                  </a:cubicBezTo>
                  <a:cubicBezTo>
                    <a:pt x="62" y="0"/>
                    <a:pt x="65" y="2"/>
                    <a:pt x="65" y="4"/>
                  </a:cubicBezTo>
                  <a:cubicBezTo>
                    <a:pt x="65" y="5"/>
                    <a:pt x="65" y="5"/>
                    <a:pt x="65" y="5"/>
                  </a:cubicBezTo>
                  <a:cubicBezTo>
                    <a:pt x="66" y="8"/>
                    <a:pt x="64" y="10"/>
                    <a:pt x="62" y="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80">
              <a:extLst>
                <a:ext uri="{FF2B5EF4-FFF2-40B4-BE49-F238E27FC236}">
                  <a16:creationId xmlns:a16="http://schemas.microsoft.com/office/drawing/2014/main" id="{1500BCCE-1ED6-4452-B61A-DEF38DD845F2}"/>
                </a:ext>
              </a:extLst>
            </p:cNvPr>
            <p:cNvSpPr>
              <a:spLocks/>
            </p:cNvSpPr>
            <p:nvPr/>
          </p:nvSpPr>
          <p:spPr bwMode="auto">
            <a:xfrm>
              <a:off x="3144838" y="4881565"/>
              <a:ext cx="88900" cy="106363"/>
            </a:xfrm>
            <a:custGeom>
              <a:avLst/>
              <a:gdLst>
                <a:gd name="T0" fmla="*/ 44 w 46"/>
                <a:gd name="T1" fmla="*/ 9 h 55"/>
                <a:gd name="T2" fmla="*/ 9 w 46"/>
                <a:gd name="T3" fmla="*/ 53 h 55"/>
                <a:gd name="T4" fmla="*/ 3 w 46"/>
                <a:gd name="T5" fmla="*/ 54 h 55"/>
                <a:gd name="T6" fmla="*/ 2 w 46"/>
                <a:gd name="T7" fmla="*/ 53 h 55"/>
                <a:gd name="T8" fmla="*/ 1 w 46"/>
                <a:gd name="T9" fmla="*/ 47 h 55"/>
                <a:gd name="T10" fmla="*/ 36 w 46"/>
                <a:gd name="T11" fmla="*/ 2 h 55"/>
                <a:gd name="T12" fmla="*/ 42 w 46"/>
                <a:gd name="T13" fmla="*/ 2 h 55"/>
                <a:gd name="T14" fmla="*/ 43 w 46"/>
                <a:gd name="T15" fmla="*/ 2 h 55"/>
                <a:gd name="T16" fmla="*/ 44 w 46"/>
                <a:gd name="T17"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5">
                  <a:moveTo>
                    <a:pt x="44" y="9"/>
                  </a:moveTo>
                  <a:cubicBezTo>
                    <a:pt x="9" y="53"/>
                    <a:pt x="9" y="53"/>
                    <a:pt x="9" y="53"/>
                  </a:cubicBezTo>
                  <a:cubicBezTo>
                    <a:pt x="8" y="55"/>
                    <a:pt x="5" y="55"/>
                    <a:pt x="3" y="54"/>
                  </a:cubicBezTo>
                  <a:cubicBezTo>
                    <a:pt x="2" y="53"/>
                    <a:pt x="2" y="53"/>
                    <a:pt x="2" y="53"/>
                  </a:cubicBezTo>
                  <a:cubicBezTo>
                    <a:pt x="0" y="52"/>
                    <a:pt x="0" y="49"/>
                    <a:pt x="1" y="47"/>
                  </a:cubicBezTo>
                  <a:cubicBezTo>
                    <a:pt x="36" y="2"/>
                    <a:pt x="36" y="2"/>
                    <a:pt x="36" y="2"/>
                  </a:cubicBezTo>
                  <a:cubicBezTo>
                    <a:pt x="37" y="0"/>
                    <a:pt x="40" y="0"/>
                    <a:pt x="42" y="2"/>
                  </a:cubicBezTo>
                  <a:cubicBezTo>
                    <a:pt x="43" y="2"/>
                    <a:pt x="43" y="2"/>
                    <a:pt x="43" y="2"/>
                  </a:cubicBezTo>
                  <a:cubicBezTo>
                    <a:pt x="45" y="4"/>
                    <a:pt x="46" y="7"/>
                    <a:pt x="44"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81">
              <a:extLst>
                <a:ext uri="{FF2B5EF4-FFF2-40B4-BE49-F238E27FC236}">
                  <a16:creationId xmlns:a16="http://schemas.microsoft.com/office/drawing/2014/main" id="{88D02EEF-863A-4AE1-AD7A-392A4D2B6076}"/>
                </a:ext>
              </a:extLst>
            </p:cNvPr>
            <p:cNvSpPr>
              <a:spLocks/>
            </p:cNvSpPr>
            <p:nvPr/>
          </p:nvSpPr>
          <p:spPr bwMode="auto">
            <a:xfrm>
              <a:off x="3149600" y="4995866"/>
              <a:ext cx="96837" cy="96838"/>
            </a:xfrm>
            <a:custGeom>
              <a:avLst/>
              <a:gdLst>
                <a:gd name="T0" fmla="*/ 9 w 51"/>
                <a:gd name="T1" fmla="*/ 1 h 50"/>
                <a:gd name="T2" fmla="*/ 49 w 51"/>
                <a:gd name="T3" fmla="*/ 41 h 50"/>
                <a:gd name="T4" fmla="*/ 49 w 51"/>
                <a:gd name="T5" fmla="*/ 48 h 50"/>
                <a:gd name="T6" fmla="*/ 48 w 51"/>
                <a:gd name="T7" fmla="*/ 49 h 50"/>
                <a:gd name="T8" fmla="*/ 42 w 51"/>
                <a:gd name="T9" fmla="*/ 49 h 50"/>
                <a:gd name="T10" fmla="*/ 2 w 51"/>
                <a:gd name="T11" fmla="*/ 9 h 50"/>
                <a:gd name="T12" fmla="*/ 2 w 51"/>
                <a:gd name="T13" fmla="*/ 2 h 50"/>
                <a:gd name="T14" fmla="*/ 3 w 51"/>
                <a:gd name="T15" fmla="*/ 1 h 50"/>
                <a:gd name="T16" fmla="*/ 9 w 51"/>
                <a:gd name="T1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9" y="1"/>
                  </a:moveTo>
                  <a:cubicBezTo>
                    <a:pt x="49" y="41"/>
                    <a:pt x="49" y="41"/>
                    <a:pt x="49" y="41"/>
                  </a:cubicBezTo>
                  <a:cubicBezTo>
                    <a:pt x="51" y="43"/>
                    <a:pt x="51" y="46"/>
                    <a:pt x="49" y="48"/>
                  </a:cubicBezTo>
                  <a:cubicBezTo>
                    <a:pt x="48" y="49"/>
                    <a:pt x="48" y="49"/>
                    <a:pt x="48" y="49"/>
                  </a:cubicBezTo>
                  <a:cubicBezTo>
                    <a:pt x="47" y="50"/>
                    <a:pt x="44" y="50"/>
                    <a:pt x="42" y="49"/>
                  </a:cubicBezTo>
                  <a:cubicBezTo>
                    <a:pt x="2" y="9"/>
                    <a:pt x="2" y="9"/>
                    <a:pt x="2" y="9"/>
                  </a:cubicBezTo>
                  <a:cubicBezTo>
                    <a:pt x="0" y="7"/>
                    <a:pt x="0" y="4"/>
                    <a:pt x="2" y="2"/>
                  </a:cubicBezTo>
                  <a:cubicBezTo>
                    <a:pt x="3" y="1"/>
                    <a:pt x="3" y="1"/>
                    <a:pt x="3" y="1"/>
                  </a:cubicBezTo>
                  <a:cubicBezTo>
                    <a:pt x="5" y="0"/>
                    <a:pt x="7" y="0"/>
                    <a:pt x="9"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82">
              <a:extLst>
                <a:ext uri="{FF2B5EF4-FFF2-40B4-BE49-F238E27FC236}">
                  <a16:creationId xmlns:a16="http://schemas.microsoft.com/office/drawing/2014/main" id="{CE161E87-7E82-4577-AE81-3D8F13C7F54F}"/>
                </a:ext>
              </a:extLst>
            </p:cNvPr>
            <p:cNvSpPr>
              <a:spLocks/>
            </p:cNvSpPr>
            <p:nvPr/>
          </p:nvSpPr>
          <p:spPr bwMode="auto">
            <a:xfrm>
              <a:off x="3087688" y="4927603"/>
              <a:ext cx="117475" cy="119063"/>
            </a:xfrm>
            <a:custGeom>
              <a:avLst/>
              <a:gdLst>
                <a:gd name="T0" fmla="*/ 59 w 61"/>
                <a:gd name="T1" fmla="*/ 27 h 61"/>
                <a:gd name="T2" fmla="*/ 35 w 61"/>
                <a:gd name="T3" fmla="*/ 59 h 61"/>
                <a:gd name="T4" fmla="*/ 2 w 61"/>
                <a:gd name="T5" fmla="*/ 35 h 61"/>
                <a:gd name="T6" fmla="*/ 27 w 61"/>
                <a:gd name="T7" fmla="*/ 2 h 61"/>
                <a:gd name="T8" fmla="*/ 59 w 61"/>
                <a:gd name="T9" fmla="*/ 27 h 61"/>
              </a:gdLst>
              <a:ahLst/>
              <a:cxnLst>
                <a:cxn ang="0">
                  <a:pos x="T0" y="T1"/>
                </a:cxn>
                <a:cxn ang="0">
                  <a:pos x="T2" y="T3"/>
                </a:cxn>
                <a:cxn ang="0">
                  <a:pos x="T4" y="T5"/>
                </a:cxn>
                <a:cxn ang="0">
                  <a:pos x="T6" y="T7"/>
                </a:cxn>
                <a:cxn ang="0">
                  <a:pos x="T8" y="T9"/>
                </a:cxn>
              </a:cxnLst>
              <a:rect l="0" t="0" r="r" b="b"/>
              <a:pathLst>
                <a:path w="61" h="61">
                  <a:moveTo>
                    <a:pt x="59" y="27"/>
                  </a:moveTo>
                  <a:cubicBezTo>
                    <a:pt x="61" y="42"/>
                    <a:pt x="50" y="57"/>
                    <a:pt x="35" y="59"/>
                  </a:cubicBezTo>
                  <a:cubicBezTo>
                    <a:pt x="19" y="61"/>
                    <a:pt x="4" y="50"/>
                    <a:pt x="2" y="35"/>
                  </a:cubicBezTo>
                  <a:cubicBezTo>
                    <a:pt x="0" y="19"/>
                    <a:pt x="11" y="4"/>
                    <a:pt x="27" y="2"/>
                  </a:cubicBezTo>
                  <a:cubicBezTo>
                    <a:pt x="42" y="0"/>
                    <a:pt x="57" y="11"/>
                    <a:pt x="59" y="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83">
              <a:extLst>
                <a:ext uri="{FF2B5EF4-FFF2-40B4-BE49-F238E27FC236}">
                  <a16:creationId xmlns:a16="http://schemas.microsoft.com/office/drawing/2014/main" id="{96867774-6F64-478B-949B-4AB202FF51ED}"/>
                </a:ext>
              </a:extLst>
            </p:cNvPr>
            <p:cNvSpPr>
              <a:spLocks/>
            </p:cNvSpPr>
            <p:nvPr/>
          </p:nvSpPr>
          <p:spPr bwMode="auto">
            <a:xfrm>
              <a:off x="3187700" y="5040316"/>
              <a:ext cx="184150" cy="173038"/>
            </a:xfrm>
            <a:custGeom>
              <a:avLst/>
              <a:gdLst>
                <a:gd name="T0" fmla="*/ 91 w 96"/>
                <a:gd name="T1" fmla="*/ 33 h 89"/>
                <a:gd name="T2" fmla="*/ 58 w 96"/>
                <a:gd name="T3" fmla="*/ 83 h 89"/>
                <a:gd name="T4" fmla="*/ 5 w 96"/>
                <a:gd name="T5" fmla="*/ 55 h 89"/>
                <a:gd name="T6" fmla="*/ 38 w 96"/>
                <a:gd name="T7" fmla="*/ 6 h 89"/>
                <a:gd name="T8" fmla="*/ 91 w 96"/>
                <a:gd name="T9" fmla="*/ 33 h 89"/>
              </a:gdLst>
              <a:ahLst/>
              <a:cxnLst>
                <a:cxn ang="0">
                  <a:pos x="T0" y="T1"/>
                </a:cxn>
                <a:cxn ang="0">
                  <a:pos x="T2" y="T3"/>
                </a:cxn>
                <a:cxn ang="0">
                  <a:pos x="T4" y="T5"/>
                </a:cxn>
                <a:cxn ang="0">
                  <a:pos x="T6" y="T7"/>
                </a:cxn>
                <a:cxn ang="0">
                  <a:pos x="T8" y="T9"/>
                </a:cxn>
              </a:cxnLst>
              <a:rect l="0" t="0" r="r" b="b"/>
              <a:pathLst>
                <a:path w="96" h="89">
                  <a:moveTo>
                    <a:pt x="91" y="33"/>
                  </a:moveTo>
                  <a:cubicBezTo>
                    <a:pt x="96" y="55"/>
                    <a:pt x="82" y="77"/>
                    <a:pt x="58" y="83"/>
                  </a:cubicBezTo>
                  <a:cubicBezTo>
                    <a:pt x="34" y="89"/>
                    <a:pt x="10" y="77"/>
                    <a:pt x="5" y="55"/>
                  </a:cubicBezTo>
                  <a:cubicBezTo>
                    <a:pt x="0" y="34"/>
                    <a:pt x="14" y="12"/>
                    <a:pt x="38" y="6"/>
                  </a:cubicBezTo>
                  <a:cubicBezTo>
                    <a:pt x="62" y="0"/>
                    <a:pt x="85" y="12"/>
                    <a:pt x="91" y="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8258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az 5">
            <a:extLst>
              <a:ext uri="{FF2B5EF4-FFF2-40B4-BE49-F238E27FC236}">
                <a16:creationId xmlns:a16="http://schemas.microsoft.com/office/drawing/2014/main" id="{F0E6C5DA-12E4-4B47-976E-8AD7D123D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102" y="1821453"/>
            <a:ext cx="6343838" cy="4467600"/>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 totally synchronous, old fashioned way</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955733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raz 9">
            <a:extLst>
              <a:ext uri="{FF2B5EF4-FFF2-40B4-BE49-F238E27FC236}">
                <a16:creationId xmlns:a16="http://schemas.microsoft.com/office/drawing/2014/main" id="{AEA1C754-D632-4625-89CB-B65B4FB49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101" y="1821452"/>
            <a:ext cx="6382284" cy="4467599"/>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 asynchronous, Tasks</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840222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Obraz 10">
            <a:extLst>
              <a:ext uri="{FF2B5EF4-FFF2-40B4-BE49-F238E27FC236}">
                <a16:creationId xmlns:a16="http://schemas.microsoft.com/office/drawing/2014/main" id="{CBA42F9E-024D-4A86-AF1E-896285D03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537" y="1821452"/>
            <a:ext cx="8004768" cy="4467599"/>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 async</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1415640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raz 7">
            <a:extLst>
              <a:ext uri="{FF2B5EF4-FFF2-40B4-BE49-F238E27FC236}">
                <a16:creationId xmlns:a16="http://schemas.microsoft.com/office/drawing/2014/main" id="{1007853A-E0AF-4828-AB21-E669E4AF0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102" y="1821452"/>
            <a:ext cx="6335496" cy="4461725"/>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 async, awaiter</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4</a:t>
            </a:r>
          </a:p>
        </p:txBody>
      </p:sp>
    </p:spTree>
    <p:extLst>
      <p:ext uri="{BB962C8B-B14F-4D97-AF65-F5344CB8AC3E}">
        <p14:creationId xmlns:p14="http://schemas.microsoft.com/office/powerpoint/2010/main" val="1464226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raz 9">
            <a:extLst>
              <a:ext uri="{FF2B5EF4-FFF2-40B4-BE49-F238E27FC236}">
                <a16:creationId xmlns:a16="http://schemas.microsoft.com/office/drawing/2014/main" id="{C0A3FCAC-3AE7-492F-9EED-5A0555CAA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691" y="1821455"/>
            <a:ext cx="8004766" cy="4467598"/>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7.1, async</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5</a:t>
            </a:r>
          </a:p>
        </p:txBody>
      </p:sp>
    </p:spTree>
    <p:extLst>
      <p:ext uri="{BB962C8B-B14F-4D97-AF65-F5344CB8AC3E}">
        <p14:creationId xmlns:p14="http://schemas.microsoft.com/office/powerpoint/2010/main" val="232830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Techniques for writing safe efficient code,</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r>
              <a:rPr lang="en-US" dirty="0"/>
              <a:t>dive into an example.</a:t>
            </a:r>
          </a:p>
          <a:p>
            <a:pPr lvl="1"/>
            <a:r>
              <a:rPr lang="en-US" dirty="0"/>
              <a:t>What’s new in C# 7.1</a:t>
            </a:r>
          </a:p>
          <a:p>
            <a:pPr lvl="2"/>
            <a:r>
              <a:rPr lang="en-US" dirty="0"/>
              <a:t>Async Main method,</a:t>
            </a:r>
          </a:p>
          <a:p>
            <a:pPr lvl="2"/>
            <a:r>
              <a:rPr lang="en-US" dirty="0"/>
              <a:t>default literal expressions,</a:t>
            </a:r>
          </a:p>
          <a:p>
            <a:pPr lvl="2"/>
            <a:r>
              <a:rPr lang="en-US" dirty="0"/>
              <a:t>inferred tuple element names.</a:t>
            </a:r>
          </a:p>
          <a:p>
            <a:pPr lvl="1"/>
            <a:r>
              <a:rPr lang="en-US" dirty="0"/>
              <a:t>What’s new in C# 7.2</a:t>
            </a:r>
          </a:p>
          <a:p>
            <a:pPr lvl="2"/>
            <a:r>
              <a:rPr lang="en-US" dirty="0"/>
              <a:t>Techniques for writing safe efficient code,</a:t>
            </a:r>
          </a:p>
          <a:p>
            <a:pPr lvl="2"/>
            <a:r>
              <a:rPr lang="en-US" dirty="0"/>
              <a:t>non-trailing named arguments,</a:t>
            </a:r>
          </a:p>
          <a:p>
            <a:pPr lvl="2"/>
            <a:r>
              <a:rPr lang="en-US" dirty="0"/>
              <a:t>leading underscores in numeric literals,</a:t>
            </a:r>
          </a:p>
          <a:p>
            <a:pPr lvl="2"/>
            <a:r>
              <a:rPr lang="en-US" dirty="0"/>
              <a:t>private protected access modifier,</a:t>
            </a:r>
          </a:p>
          <a:p>
            <a:pPr lvl="2"/>
            <a:r>
              <a:rPr lang="en-US" dirty="0"/>
              <a:t>conditional ref expressions.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fade">
                                      <p:cBhvr>
                                        <p:cTn id="21" dur="500"/>
                                        <p:tgtEl>
                                          <p:spTgt spid="8">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6" end="6"/>
                                            </p:txEl>
                                          </p:spTgt>
                                        </p:tgtEl>
                                        <p:attrNameLst>
                                          <p:attrName>style.visibility</p:attrName>
                                        </p:attrNameLst>
                                      </p:cBhvr>
                                      <p:to>
                                        <p:strVal val="visible"/>
                                      </p:to>
                                    </p:set>
                                    <p:animEffect transition="in" filter="fade">
                                      <p:cBhvr>
                                        <p:cTn id="24" dur="500"/>
                                        <p:tgtEl>
                                          <p:spTgt spid="8">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500"/>
                                        <p:tgtEl>
                                          <p:spTgt spid="8">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Effect transition="in" filter="fade">
                                      <p:cBhvr>
                                        <p:cTn id="32" dur="500"/>
                                        <p:tgtEl>
                                          <p:spTgt spid="8">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animEffect transition="in" filter="fade">
                                      <p:cBhvr>
                                        <p:cTn id="35" dur="500"/>
                                        <p:tgtEl>
                                          <p:spTgt spid="8">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
                                            <p:txEl>
                                              <p:pRg st="10" end="10"/>
                                            </p:txEl>
                                          </p:spTgt>
                                        </p:tgtEl>
                                        <p:attrNameLst>
                                          <p:attrName>style.visibility</p:attrName>
                                        </p:attrNameLst>
                                      </p:cBhvr>
                                      <p:to>
                                        <p:strVal val="visible"/>
                                      </p:to>
                                    </p:set>
                                    <p:animEffect transition="in" filter="fade">
                                      <p:cBhvr>
                                        <p:cTn id="38" dur="500"/>
                                        <p:tgtEl>
                                          <p:spTgt spid="8">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
                                            <p:txEl>
                                              <p:pRg st="11" end="11"/>
                                            </p:txEl>
                                          </p:spTgt>
                                        </p:tgtEl>
                                        <p:attrNameLst>
                                          <p:attrName>style.visibility</p:attrName>
                                        </p:attrNameLst>
                                      </p:cBhvr>
                                      <p:to>
                                        <p:strVal val="visible"/>
                                      </p:to>
                                    </p:set>
                                    <p:animEffect transition="in" filter="fade">
                                      <p:cBhvr>
                                        <p:cTn id="41" dur="500"/>
                                        <p:tgtEl>
                                          <p:spTgt spid="8">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8">
                                            <p:txEl>
                                              <p:pRg st="12" end="12"/>
                                            </p:txEl>
                                          </p:spTgt>
                                        </p:tgtEl>
                                        <p:attrNameLst>
                                          <p:attrName>style.visibility</p:attrName>
                                        </p:attrNameLst>
                                      </p:cBhvr>
                                      <p:to>
                                        <p:strVal val="visible"/>
                                      </p:to>
                                    </p:set>
                                    <p:animEffect transition="in" filter="fade">
                                      <p:cBhvr>
                                        <p:cTn id="44" dur="500"/>
                                        <p:tgtEl>
                                          <p:spTgt spid="8">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raz 6">
            <a:extLst>
              <a:ext uri="{FF2B5EF4-FFF2-40B4-BE49-F238E27FC236}">
                <a16:creationId xmlns:a16="http://schemas.microsoft.com/office/drawing/2014/main" id="{89DF4F7B-F639-406B-977B-65DD2FE3E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027" y="1824013"/>
            <a:ext cx="6336570" cy="4462480"/>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7.1, async-await</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6</a:t>
            </a:r>
          </a:p>
        </p:txBody>
      </p:sp>
    </p:spTree>
    <p:extLst>
      <p:ext uri="{BB962C8B-B14F-4D97-AF65-F5344CB8AC3E}">
        <p14:creationId xmlns:p14="http://schemas.microsoft.com/office/powerpoint/2010/main" val="418576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raz 7">
            <a:extLst>
              <a:ext uri="{FF2B5EF4-FFF2-40B4-BE49-F238E27FC236}">
                <a16:creationId xmlns:a16="http://schemas.microsoft.com/office/drawing/2014/main" id="{DD48FD49-C1CC-4D0A-ABE2-AD86016C1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100" y="1824011"/>
            <a:ext cx="6398013" cy="4462480"/>
          </a:xfrm>
          <a:prstGeom prst="rect">
            <a:avLst/>
          </a:prstGeom>
        </p:spPr>
      </p:pic>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dirty="0"/>
              <a:t>Async Main method</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7.1, async, await</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7</a:t>
            </a:r>
          </a:p>
        </p:txBody>
      </p:sp>
    </p:spTree>
    <p:extLst>
      <p:ext uri="{BB962C8B-B14F-4D97-AF65-F5344CB8AC3E}">
        <p14:creationId xmlns:p14="http://schemas.microsoft.com/office/powerpoint/2010/main" val="4277804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Techniques for writing safe efficient code,</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r>
              <a:rPr lang="en-US" dirty="0"/>
              <a:t>dive into an example.</a:t>
            </a:r>
          </a:p>
          <a:p>
            <a:pPr lvl="1"/>
            <a:r>
              <a:rPr lang="en-US" dirty="0"/>
              <a:t>What’s new in C# 7.1</a:t>
            </a:r>
          </a:p>
          <a:p>
            <a:pPr lvl="2"/>
            <a:r>
              <a:rPr lang="en-US" dirty="0"/>
              <a:t>Async Main method,</a:t>
            </a:r>
          </a:p>
          <a:p>
            <a:pPr lvl="2"/>
            <a:r>
              <a:rPr lang="en-US" dirty="0"/>
              <a:t>default literal expressions,</a:t>
            </a:r>
          </a:p>
        </p:txBody>
      </p:sp>
    </p:spTree>
    <p:extLst>
      <p:ext uri="{BB962C8B-B14F-4D97-AF65-F5344CB8AC3E}">
        <p14:creationId xmlns:p14="http://schemas.microsoft.com/office/powerpoint/2010/main" val="335829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fade">
                                      <p:cBhvr>
                                        <p:cTn id="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81357B91-ACB4-4DED-8B22-99E149A22272}"/>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7.1</a:t>
            </a:r>
          </a:p>
          <a:p>
            <a:r>
              <a:rPr lang="en-US" sz="2400" dirty="0"/>
              <a:t>Default literal expressions</a:t>
            </a:r>
          </a:p>
          <a:p>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472264" y="3933056"/>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8897441" y="243197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48712" y="437946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4" name="Group 600">
            <a:extLst>
              <a:ext uri="{FF2B5EF4-FFF2-40B4-BE49-F238E27FC236}">
                <a16:creationId xmlns:a16="http://schemas.microsoft.com/office/drawing/2014/main" id="{E3C85D9F-99F6-47AD-B81E-AB6D896FA387}"/>
              </a:ext>
            </a:extLst>
          </p:cNvPr>
          <p:cNvGrpSpPr>
            <a:grpSpLocks noChangeAspect="1"/>
          </p:cNvGrpSpPr>
          <p:nvPr/>
        </p:nvGrpSpPr>
        <p:grpSpPr>
          <a:xfrm>
            <a:off x="9209320" y="2855157"/>
            <a:ext cx="1408914" cy="1294440"/>
            <a:chOff x="6588124" y="5894388"/>
            <a:chExt cx="508000" cy="466725"/>
          </a:xfrm>
        </p:grpSpPr>
        <p:sp>
          <p:nvSpPr>
            <p:cNvPr id="16" name="Freeform 210">
              <a:extLst>
                <a:ext uri="{FF2B5EF4-FFF2-40B4-BE49-F238E27FC236}">
                  <a16:creationId xmlns:a16="http://schemas.microsoft.com/office/drawing/2014/main" id="{7E9E3482-A498-410A-B0EA-F128251200B9}"/>
                </a:ext>
              </a:extLst>
            </p:cNvPr>
            <p:cNvSpPr>
              <a:spLocks/>
            </p:cNvSpPr>
            <p:nvPr/>
          </p:nvSpPr>
          <p:spPr bwMode="auto">
            <a:xfrm>
              <a:off x="6588124" y="5930900"/>
              <a:ext cx="409575" cy="430213"/>
            </a:xfrm>
            <a:custGeom>
              <a:avLst/>
              <a:gdLst>
                <a:gd name="T0" fmla="*/ 89 w 213"/>
                <a:gd name="T1" fmla="*/ 222 h 222"/>
                <a:gd name="T2" fmla="*/ 46 w 213"/>
                <a:gd name="T3" fmla="*/ 184 h 222"/>
                <a:gd name="T4" fmla="*/ 21 w 213"/>
                <a:gd name="T5" fmla="*/ 124 h 222"/>
                <a:gd name="T6" fmla="*/ 104 w 213"/>
                <a:gd name="T7" fmla="*/ 27 h 222"/>
                <a:gd name="T8" fmla="*/ 186 w 213"/>
                <a:gd name="T9" fmla="*/ 21 h 222"/>
                <a:gd name="T10" fmla="*/ 186 w 213"/>
                <a:gd name="T11" fmla="*/ 21 h 222"/>
                <a:gd name="T12" fmla="*/ 192 w 213"/>
                <a:gd name="T13" fmla="*/ 103 h 222"/>
                <a:gd name="T14" fmla="*/ 91 w 213"/>
                <a:gd name="T15" fmla="*/ 220 h 222"/>
                <a:gd name="T16" fmla="*/ 89 w 213"/>
                <a:gd name="T1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22">
                  <a:moveTo>
                    <a:pt x="89" y="222"/>
                  </a:moveTo>
                  <a:cubicBezTo>
                    <a:pt x="46" y="184"/>
                    <a:pt x="46" y="184"/>
                    <a:pt x="46" y="184"/>
                  </a:cubicBezTo>
                  <a:cubicBezTo>
                    <a:pt x="21" y="163"/>
                    <a:pt x="0" y="148"/>
                    <a:pt x="21" y="124"/>
                  </a:cubicBezTo>
                  <a:cubicBezTo>
                    <a:pt x="104" y="27"/>
                    <a:pt x="104" y="27"/>
                    <a:pt x="104" y="27"/>
                  </a:cubicBezTo>
                  <a:cubicBezTo>
                    <a:pt x="125" y="3"/>
                    <a:pt x="161" y="0"/>
                    <a:pt x="186" y="21"/>
                  </a:cubicBezTo>
                  <a:cubicBezTo>
                    <a:pt x="186" y="21"/>
                    <a:pt x="186" y="21"/>
                    <a:pt x="186" y="21"/>
                  </a:cubicBezTo>
                  <a:cubicBezTo>
                    <a:pt x="210" y="42"/>
                    <a:pt x="213" y="78"/>
                    <a:pt x="192" y="103"/>
                  </a:cubicBezTo>
                  <a:cubicBezTo>
                    <a:pt x="91" y="220"/>
                    <a:pt x="91" y="220"/>
                    <a:pt x="91" y="220"/>
                  </a:cubicBezTo>
                  <a:lnTo>
                    <a:pt x="89" y="222"/>
                  </a:lnTo>
                  <a:close/>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211">
              <a:extLst>
                <a:ext uri="{FF2B5EF4-FFF2-40B4-BE49-F238E27FC236}">
                  <a16:creationId xmlns:a16="http://schemas.microsoft.com/office/drawing/2014/main" id="{8C7CF88D-B321-48C8-B684-6F082500E653}"/>
                </a:ext>
              </a:extLst>
            </p:cNvPr>
            <p:cNvSpPr>
              <a:spLocks/>
            </p:cNvSpPr>
            <p:nvPr/>
          </p:nvSpPr>
          <p:spPr bwMode="auto">
            <a:xfrm>
              <a:off x="6843712" y="5992813"/>
              <a:ext cx="90487" cy="90488"/>
            </a:xfrm>
            <a:custGeom>
              <a:avLst/>
              <a:gdLst>
                <a:gd name="T0" fmla="*/ 39 w 47"/>
                <a:gd name="T1" fmla="*/ 38 h 47"/>
                <a:gd name="T2" fmla="*/ 9 w 47"/>
                <a:gd name="T3" fmla="*/ 40 h 47"/>
                <a:gd name="T4" fmla="*/ 7 w 47"/>
                <a:gd name="T5" fmla="*/ 10 h 47"/>
                <a:gd name="T6" fmla="*/ 37 w 47"/>
                <a:gd name="T7" fmla="*/ 8 h 47"/>
                <a:gd name="T8" fmla="*/ 39 w 47"/>
                <a:gd name="T9" fmla="*/ 38 h 47"/>
              </a:gdLst>
              <a:ahLst/>
              <a:cxnLst>
                <a:cxn ang="0">
                  <a:pos x="T0" y="T1"/>
                </a:cxn>
                <a:cxn ang="0">
                  <a:pos x="T2" y="T3"/>
                </a:cxn>
                <a:cxn ang="0">
                  <a:pos x="T4" y="T5"/>
                </a:cxn>
                <a:cxn ang="0">
                  <a:pos x="T6" y="T7"/>
                </a:cxn>
                <a:cxn ang="0">
                  <a:pos x="T8" y="T9"/>
                </a:cxn>
              </a:cxnLst>
              <a:rect l="0" t="0" r="r" b="b"/>
              <a:pathLst>
                <a:path w="47" h="47">
                  <a:moveTo>
                    <a:pt x="39" y="38"/>
                  </a:moveTo>
                  <a:cubicBezTo>
                    <a:pt x="32" y="46"/>
                    <a:pt x="18" y="47"/>
                    <a:pt x="9" y="40"/>
                  </a:cubicBezTo>
                  <a:cubicBezTo>
                    <a:pt x="1" y="32"/>
                    <a:pt x="0" y="19"/>
                    <a:pt x="7" y="10"/>
                  </a:cubicBezTo>
                  <a:cubicBezTo>
                    <a:pt x="15" y="1"/>
                    <a:pt x="28" y="0"/>
                    <a:pt x="37" y="8"/>
                  </a:cubicBezTo>
                  <a:cubicBezTo>
                    <a:pt x="46" y="15"/>
                    <a:pt x="47" y="29"/>
                    <a:pt x="39" y="3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12">
              <a:extLst>
                <a:ext uri="{FF2B5EF4-FFF2-40B4-BE49-F238E27FC236}">
                  <a16:creationId xmlns:a16="http://schemas.microsoft.com/office/drawing/2014/main" id="{23C7A207-6C9B-4DB6-86E6-D25642C1618B}"/>
                </a:ext>
              </a:extLst>
            </p:cNvPr>
            <p:cNvSpPr>
              <a:spLocks/>
            </p:cNvSpPr>
            <p:nvPr/>
          </p:nvSpPr>
          <p:spPr bwMode="auto">
            <a:xfrm>
              <a:off x="6919912" y="5894388"/>
              <a:ext cx="176212" cy="142875"/>
            </a:xfrm>
            <a:custGeom>
              <a:avLst/>
              <a:gdLst>
                <a:gd name="T0" fmla="*/ 2 w 91"/>
                <a:gd name="T1" fmla="*/ 74 h 74"/>
                <a:gd name="T2" fmla="*/ 0 w 91"/>
                <a:gd name="T3" fmla="*/ 63 h 74"/>
                <a:gd name="T4" fmla="*/ 77 w 91"/>
                <a:gd name="T5" fmla="*/ 26 h 74"/>
                <a:gd name="T6" fmla="*/ 76 w 91"/>
                <a:gd name="T7" fmla="*/ 17 h 74"/>
                <a:gd name="T8" fmla="*/ 66 w 91"/>
                <a:gd name="T9" fmla="*/ 13 h 74"/>
                <a:gd name="T10" fmla="*/ 17 w 91"/>
                <a:gd name="T11" fmla="*/ 44 h 74"/>
                <a:gd name="T12" fmla="*/ 8 w 91"/>
                <a:gd name="T13" fmla="*/ 36 h 74"/>
                <a:gd name="T14" fmla="*/ 67 w 91"/>
                <a:gd name="T15" fmla="*/ 1 h 74"/>
                <a:gd name="T16" fmla="*/ 86 w 91"/>
                <a:gd name="T17" fmla="*/ 11 h 74"/>
                <a:gd name="T18" fmla="*/ 88 w 91"/>
                <a:gd name="T19" fmla="*/ 31 h 74"/>
                <a:gd name="T20" fmla="*/ 2 w 91"/>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4">
                  <a:moveTo>
                    <a:pt x="2" y="74"/>
                  </a:moveTo>
                  <a:cubicBezTo>
                    <a:pt x="0" y="63"/>
                    <a:pt x="0" y="63"/>
                    <a:pt x="0" y="63"/>
                  </a:cubicBezTo>
                  <a:cubicBezTo>
                    <a:pt x="63" y="47"/>
                    <a:pt x="75" y="32"/>
                    <a:pt x="77" y="26"/>
                  </a:cubicBezTo>
                  <a:cubicBezTo>
                    <a:pt x="78" y="24"/>
                    <a:pt x="78" y="21"/>
                    <a:pt x="76" y="17"/>
                  </a:cubicBezTo>
                  <a:cubicBezTo>
                    <a:pt x="73" y="14"/>
                    <a:pt x="69" y="13"/>
                    <a:pt x="66" y="13"/>
                  </a:cubicBezTo>
                  <a:cubicBezTo>
                    <a:pt x="53" y="12"/>
                    <a:pt x="34" y="24"/>
                    <a:pt x="17" y="44"/>
                  </a:cubicBezTo>
                  <a:cubicBezTo>
                    <a:pt x="8" y="36"/>
                    <a:pt x="8" y="36"/>
                    <a:pt x="8" y="36"/>
                  </a:cubicBezTo>
                  <a:cubicBezTo>
                    <a:pt x="36" y="4"/>
                    <a:pt x="57" y="0"/>
                    <a:pt x="67" y="1"/>
                  </a:cubicBezTo>
                  <a:cubicBezTo>
                    <a:pt x="75" y="1"/>
                    <a:pt x="82" y="5"/>
                    <a:pt x="86" y="11"/>
                  </a:cubicBezTo>
                  <a:cubicBezTo>
                    <a:pt x="90" y="17"/>
                    <a:pt x="91" y="24"/>
                    <a:pt x="88" y="31"/>
                  </a:cubicBezTo>
                  <a:cubicBezTo>
                    <a:pt x="82" y="47"/>
                    <a:pt x="54" y="62"/>
                    <a:pt x="2" y="74"/>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25571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Default literal expressions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2682862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Default literal expressions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7.1</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23274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Techniques for writing safe efficient code,</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r>
              <a:rPr lang="en-US" dirty="0"/>
              <a:t>dive into an example.</a:t>
            </a:r>
          </a:p>
          <a:p>
            <a:pPr lvl="1"/>
            <a:r>
              <a:rPr lang="en-US" dirty="0"/>
              <a:t>What’s new in C# 7.1</a:t>
            </a:r>
          </a:p>
          <a:p>
            <a:pPr lvl="2"/>
            <a:r>
              <a:rPr lang="en-US" dirty="0"/>
              <a:t>Async Main method,</a:t>
            </a:r>
          </a:p>
          <a:p>
            <a:pPr lvl="2"/>
            <a:r>
              <a:rPr lang="en-US" dirty="0"/>
              <a:t>default literal expressions,</a:t>
            </a:r>
          </a:p>
          <a:p>
            <a:pPr lvl="2"/>
            <a:r>
              <a:rPr lang="en-US" dirty="0"/>
              <a:t>inferred tuple element names.</a:t>
            </a:r>
          </a:p>
        </p:txBody>
      </p:sp>
    </p:spTree>
    <p:extLst>
      <p:ext uri="{BB962C8B-B14F-4D97-AF65-F5344CB8AC3E}">
        <p14:creationId xmlns:p14="http://schemas.microsoft.com/office/powerpoint/2010/main" val="243902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animEffect transition="in" filter="fade">
                                      <p:cBhvr>
                                        <p:cTn id="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DFE65AC8-4B48-4DEB-B06E-2387FD91B563}"/>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7.1</a:t>
            </a:r>
          </a:p>
          <a:p>
            <a:r>
              <a:rPr lang="en-US" sz="2400" dirty="0"/>
              <a:t>Inferred tuple element names</a:t>
            </a:r>
          </a:p>
          <a:p>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472264" y="3933056"/>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8897441" y="243197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48712" y="437946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0" name="Group 597">
            <a:extLst>
              <a:ext uri="{FF2B5EF4-FFF2-40B4-BE49-F238E27FC236}">
                <a16:creationId xmlns:a16="http://schemas.microsoft.com/office/drawing/2014/main" id="{C86AC1E7-8BAA-4168-A870-680E08912891}"/>
              </a:ext>
            </a:extLst>
          </p:cNvPr>
          <p:cNvGrpSpPr>
            <a:grpSpLocks noChangeAspect="1"/>
          </p:cNvGrpSpPr>
          <p:nvPr/>
        </p:nvGrpSpPr>
        <p:grpSpPr>
          <a:xfrm>
            <a:off x="9303052" y="2739280"/>
            <a:ext cx="1411297" cy="1271403"/>
            <a:chOff x="2995612" y="5824538"/>
            <a:chExt cx="544512" cy="490538"/>
          </a:xfrm>
        </p:grpSpPr>
        <p:sp>
          <p:nvSpPr>
            <p:cNvPr id="12" name="Freeform 234">
              <a:extLst>
                <a:ext uri="{FF2B5EF4-FFF2-40B4-BE49-F238E27FC236}">
                  <a16:creationId xmlns:a16="http://schemas.microsoft.com/office/drawing/2014/main" id="{EB0E0BA5-03BC-4982-8568-F71744BEA480}"/>
                </a:ext>
              </a:extLst>
            </p:cNvPr>
            <p:cNvSpPr>
              <a:spLocks/>
            </p:cNvSpPr>
            <p:nvPr/>
          </p:nvSpPr>
          <p:spPr bwMode="auto">
            <a:xfrm>
              <a:off x="3060700" y="5943600"/>
              <a:ext cx="152400" cy="163513"/>
            </a:xfrm>
            <a:custGeom>
              <a:avLst/>
              <a:gdLst>
                <a:gd name="T0" fmla="*/ 42 w 79"/>
                <a:gd name="T1" fmla="*/ 83 h 84"/>
                <a:gd name="T2" fmla="*/ 78 w 79"/>
                <a:gd name="T3" fmla="*/ 39 h 84"/>
                <a:gd name="T4" fmla="*/ 40 w 79"/>
                <a:gd name="T5" fmla="*/ 1 h 84"/>
                <a:gd name="T6" fmla="*/ 1 w 79"/>
                <a:gd name="T7" fmla="*/ 45 h 84"/>
                <a:gd name="T8" fmla="*/ 42 w 79"/>
                <a:gd name="T9" fmla="*/ 83 h 84"/>
              </a:gdLst>
              <a:ahLst/>
              <a:cxnLst>
                <a:cxn ang="0">
                  <a:pos x="T0" y="T1"/>
                </a:cxn>
                <a:cxn ang="0">
                  <a:pos x="T2" y="T3"/>
                </a:cxn>
                <a:cxn ang="0">
                  <a:pos x="T4" y="T5"/>
                </a:cxn>
                <a:cxn ang="0">
                  <a:pos x="T6" y="T7"/>
                </a:cxn>
                <a:cxn ang="0">
                  <a:pos x="T8" y="T9"/>
                </a:cxn>
              </a:cxnLst>
              <a:rect l="0" t="0" r="r" b="b"/>
              <a:pathLst>
                <a:path w="79" h="84">
                  <a:moveTo>
                    <a:pt x="42" y="83"/>
                  </a:moveTo>
                  <a:cubicBezTo>
                    <a:pt x="64" y="81"/>
                    <a:pt x="79" y="62"/>
                    <a:pt x="78" y="39"/>
                  </a:cubicBezTo>
                  <a:cubicBezTo>
                    <a:pt x="78" y="17"/>
                    <a:pt x="62" y="0"/>
                    <a:pt x="40" y="1"/>
                  </a:cubicBezTo>
                  <a:cubicBezTo>
                    <a:pt x="18" y="3"/>
                    <a:pt x="0" y="22"/>
                    <a:pt x="1" y="45"/>
                  </a:cubicBezTo>
                  <a:cubicBezTo>
                    <a:pt x="2" y="67"/>
                    <a:pt x="20" y="84"/>
                    <a:pt x="42" y="8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35">
              <a:extLst>
                <a:ext uri="{FF2B5EF4-FFF2-40B4-BE49-F238E27FC236}">
                  <a16:creationId xmlns:a16="http://schemas.microsoft.com/office/drawing/2014/main" id="{172FA0C8-D560-4A9F-990A-38F1D18DC067}"/>
                </a:ext>
              </a:extLst>
            </p:cNvPr>
            <p:cNvSpPr>
              <a:spLocks/>
            </p:cNvSpPr>
            <p:nvPr/>
          </p:nvSpPr>
          <p:spPr bwMode="auto">
            <a:xfrm>
              <a:off x="2995612" y="6126163"/>
              <a:ext cx="282575" cy="188913"/>
            </a:xfrm>
            <a:custGeom>
              <a:avLst/>
              <a:gdLst>
                <a:gd name="T0" fmla="*/ 0 w 147"/>
                <a:gd name="T1" fmla="*/ 83 h 97"/>
                <a:gd name="T2" fmla="*/ 1 w 147"/>
                <a:gd name="T3" fmla="*/ 65 h 97"/>
                <a:gd name="T4" fmla="*/ 54 w 147"/>
                <a:gd name="T5" fmla="*/ 11 h 97"/>
                <a:gd name="T6" fmla="*/ 142 w 147"/>
                <a:gd name="T7" fmla="*/ 53 h 97"/>
                <a:gd name="T8" fmla="*/ 121 w 147"/>
                <a:gd name="T9" fmla="*/ 87 h 97"/>
                <a:gd name="T10" fmla="*/ 0 w 147"/>
                <a:gd name="T11" fmla="*/ 83 h 97"/>
              </a:gdLst>
              <a:ahLst/>
              <a:cxnLst>
                <a:cxn ang="0">
                  <a:pos x="T0" y="T1"/>
                </a:cxn>
                <a:cxn ang="0">
                  <a:pos x="T2" y="T3"/>
                </a:cxn>
                <a:cxn ang="0">
                  <a:pos x="T4" y="T5"/>
                </a:cxn>
                <a:cxn ang="0">
                  <a:pos x="T6" y="T7"/>
                </a:cxn>
                <a:cxn ang="0">
                  <a:pos x="T8" y="T9"/>
                </a:cxn>
                <a:cxn ang="0">
                  <a:pos x="T10" y="T11"/>
                </a:cxn>
              </a:cxnLst>
              <a:rect l="0" t="0" r="r" b="b"/>
              <a:pathLst>
                <a:path w="147" h="97">
                  <a:moveTo>
                    <a:pt x="0" y="83"/>
                  </a:moveTo>
                  <a:cubicBezTo>
                    <a:pt x="0" y="77"/>
                    <a:pt x="0" y="71"/>
                    <a:pt x="1" y="65"/>
                  </a:cubicBezTo>
                  <a:cubicBezTo>
                    <a:pt x="7" y="38"/>
                    <a:pt x="28" y="17"/>
                    <a:pt x="54" y="11"/>
                  </a:cubicBezTo>
                  <a:cubicBezTo>
                    <a:pt x="104" y="0"/>
                    <a:pt x="133" y="25"/>
                    <a:pt x="142" y="53"/>
                  </a:cubicBezTo>
                  <a:cubicBezTo>
                    <a:pt x="147" y="68"/>
                    <a:pt x="137" y="85"/>
                    <a:pt x="121" y="87"/>
                  </a:cubicBezTo>
                  <a:cubicBezTo>
                    <a:pt x="65" y="97"/>
                    <a:pt x="33" y="81"/>
                    <a:pt x="0" y="83"/>
                  </a:cubicBezTo>
                </a:path>
              </a:pathLst>
            </a:custGeom>
            <a:solidFill>
              <a:srgbClr val="C7FF1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250">
              <a:extLst>
                <a:ext uri="{FF2B5EF4-FFF2-40B4-BE49-F238E27FC236}">
                  <a16:creationId xmlns:a16="http://schemas.microsoft.com/office/drawing/2014/main" id="{3AC82D17-CCE8-4261-812E-54C91D629680}"/>
                </a:ext>
              </a:extLst>
            </p:cNvPr>
            <p:cNvSpPr>
              <a:spLocks/>
            </p:cNvSpPr>
            <p:nvPr/>
          </p:nvSpPr>
          <p:spPr bwMode="auto">
            <a:xfrm>
              <a:off x="3221037" y="5824538"/>
              <a:ext cx="319087" cy="261938"/>
            </a:xfrm>
            <a:custGeom>
              <a:avLst/>
              <a:gdLst>
                <a:gd name="T0" fmla="*/ 86 w 166"/>
                <a:gd name="T1" fmla="*/ 0 h 135"/>
                <a:gd name="T2" fmla="*/ 6 w 166"/>
                <a:gd name="T3" fmla="*/ 62 h 135"/>
                <a:gd name="T4" fmla="*/ 16 w 166"/>
                <a:gd name="T5" fmla="*/ 135 h 135"/>
                <a:gd name="T6" fmla="*/ 55 w 166"/>
                <a:gd name="T7" fmla="*/ 119 h 135"/>
                <a:gd name="T8" fmla="*/ 73 w 166"/>
                <a:gd name="T9" fmla="*/ 122 h 135"/>
                <a:gd name="T10" fmla="*/ 86 w 166"/>
                <a:gd name="T11" fmla="*/ 123 h 135"/>
                <a:gd name="T12" fmla="*/ 134 w 166"/>
                <a:gd name="T13" fmla="*/ 111 h 135"/>
                <a:gd name="T14" fmla="*/ 166 w 166"/>
                <a:gd name="T15" fmla="*/ 62 h 135"/>
                <a:gd name="T16" fmla="*/ 86 w 166"/>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35">
                  <a:moveTo>
                    <a:pt x="86" y="0"/>
                  </a:moveTo>
                  <a:cubicBezTo>
                    <a:pt x="42" y="0"/>
                    <a:pt x="12" y="28"/>
                    <a:pt x="6" y="62"/>
                  </a:cubicBezTo>
                  <a:cubicBezTo>
                    <a:pt x="0" y="96"/>
                    <a:pt x="24" y="115"/>
                    <a:pt x="16" y="135"/>
                  </a:cubicBezTo>
                  <a:cubicBezTo>
                    <a:pt x="55" y="119"/>
                    <a:pt x="55" y="119"/>
                    <a:pt x="55" y="119"/>
                  </a:cubicBezTo>
                  <a:cubicBezTo>
                    <a:pt x="61" y="120"/>
                    <a:pt x="67" y="122"/>
                    <a:pt x="73" y="122"/>
                  </a:cubicBezTo>
                  <a:cubicBezTo>
                    <a:pt x="77" y="123"/>
                    <a:pt x="81" y="123"/>
                    <a:pt x="86" y="123"/>
                  </a:cubicBezTo>
                  <a:cubicBezTo>
                    <a:pt x="104" y="123"/>
                    <a:pt x="121" y="119"/>
                    <a:pt x="134" y="111"/>
                  </a:cubicBezTo>
                  <a:cubicBezTo>
                    <a:pt x="153" y="100"/>
                    <a:pt x="166" y="82"/>
                    <a:pt x="166" y="62"/>
                  </a:cubicBezTo>
                  <a:cubicBezTo>
                    <a:pt x="166" y="27"/>
                    <a:pt x="130" y="0"/>
                    <a:pt x="86" y="0"/>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65805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Inferred tuple element names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7.0</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826526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Inferred tuple element names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1"/>
          </p:nvPr>
        </p:nvSpPr>
        <p:spPr/>
        <p:txBody>
          <a:bodyPr/>
          <a:lstStyle/>
          <a:p>
            <a:r>
              <a:rPr lang="en-US" dirty="0"/>
              <a:t>C# 7.1</a:t>
            </a:r>
          </a:p>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89704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stackalloc,</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7.3</a:t>
            </a:r>
          </a:p>
          <a:p>
            <a:pPr lvl="2"/>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p>
          <a:p>
            <a:pPr lvl="2"/>
            <a:r>
              <a:rPr lang="en-US" dirty="0"/>
              <a:t>Make existing features better</a:t>
            </a:r>
          </a:p>
          <a:p>
            <a:pPr lvl="3"/>
            <a:r>
              <a:rPr lang="en-US" dirty="0"/>
              <a:t>equality comparator tuple support,</a:t>
            </a:r>
          </a:p>
          <a:p>
            <a:pPr lvl="3"/>
            <a:r>
              <a:rPr lang="en-US" dirty="0"/>
              <a:t>field attributes for auto-implemented properties,</a:t>
            </a:r>
          </a:p>
          <a:p>
            <a:pPr lvl="3"/>
            <a:r>
              <a:rPr lang="en-US" dirty="0"/>
              <a:t>in method overload,</a:t>
            </a:r>
          </a:p>
          <a:p>
            <a:pPr lvl="3"/>
            <a:r>
              <a:rPr lang="en-US" dirty="0"/>
              <a:t>extend expression variables in initializers.</a:t>
            </a:r>
            <a:endParaRPr lang="en-GB" dirty="0"/>
          </a:p>
        </p:txBody>
      </p:sp>
    </p:spTree>
    <p:extLst>
      <p:ext uri="{BB962C8B-B14F-4D97-AF65-F5344CB8AC3E}">
        <p14:creationId xmlns:p14="http://schemas.microsoft.com/office/powerpoint/2010/main" val="98290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8" end="8"/>
                                            </p:txEl>
                                          </p:spTgt>
                                        </p:tgtEl>
                                        <p:attrNameLst>
                                          <p:attrName>style.visibility</p:attrName>
                                        </p:attrNameLst>
                                      </p:cBhvr>
                                      <p:to>
                                        <p:strVal val="visible"/>
                                      </p:to>
                                    </p:set>
                                    <p:animEffect transition="in" filter="fade">
                                      <p:cBhvr>
                                        <p:cTn id="30" dur="500"/>
                                        <p:tgtEl>
                                          <p:spTgt spid="7">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animEffect transition="in" filter="fade">
                                      <p:cBhvr>
                                        <p:cTn id="33" dur="500"/>
                                        <p:tgtEl>
                                          <p:spTgt spid="7">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10" end="10"/>
                                            </p:txEl>
                                          </p:spTgt>
                                        </p:tgtEl>
                                        <p:attrNameLst>
                                          <p:attrName>style.visibility</p:attrName>
                                        </p:attrNameLst>
                                      </p:cBhvr>
                                      <p:to>
                                        <p:strVal val="visible"/>
                                      </p:to>
                                    </p:set>
                                    <p:animEffect transition="in" filter="fade">
                                      <p:cBhvr>
                                        <p:cTn id="36" dur="500"/>
                                        <p:tgtEl>
                                          <p:spTgt spid="7">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animEffect transition="in" filter="fade">
                                      <p:cBhvr>
                                        <p:cTn id="39"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a:t>
            </a:r>
            <a:br>
              <a:rPr lang="en-US" dirty="0"/>
            </a:br>
            <a:r>
              <a:rPr lang="en-US" dirty="0"/>
              <a:t>in C# 7.2</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218258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Techniques for writing safe efficient code,</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860864"/>
              </a:buClr>
            </a:pPr>
            <a:r>
              <a:rPr lang="en-US" dirty="0"/>
              <a:t>Introduction</a:t>
            </a:r>
          </a:p>
          <a:p>
            <a:pPr lvl="2">
              <a:buClr>
                <a:srgbClr val="CC2980"/>
              </a:buClr>
            </a:pPr>
            <a:r>
              <a:rPr lang="en-US" dirty="0"/>
              <a:t>The recent C# versions timeline,</a:t>
            </a:r>
          </a:p>
          <a:p>
            <a:pPr lvl="2">
              <a:buClr>
                <a:srgbClr val="CC2980"/>
              </a:buClr>
            </a:pPr>
            <a:r>
              <a:rPr lang="en-US" dirty="0"/>
              <a:t>C# 8.0 pre-requirements,</a:t>
            </a:r>
          </a:p>
          <a:p>
            <a:pPr lvl="2">
              <a:buClr>
                <a:srgbClr val="CC2980"/>
              </a:buClr>
            </a:pPr>
            <a:r>
              <a:rPr lang="en-US" dirty="0"/>
              <a:t>dive into an example.</a:t>
            </a:r>
          </a:p>
          <a:p>
            <a:pPr lvl="1">
              <a:buClr>
                <a:srgbClr val="860864"/>
              </a:buClr>
            </a:pPr>
            <a:r>
              <a:rPr lang="en-US" dirty="0"/>
              <a:t>What’s new in C# 7.1</a:t>
            </a:r>
          </a:p>
          <a:p>
            <a:pPr lvl="2">
              <a:buClr>
                <a:srgbClr val="CC2980"/>
              </a:buClr>
            </a:pPr>
            <a:r>
              <a:rPr lang="en-US" dirty="0"/>
              <a:t>Async Main method,</a:t>
            </a:r>
          </a:p>
          <a:p>
            <a:pPr lvl="2">
              <a:buClr>
                <a:srgbClr val="CC2980"/>
              </a:buClr>
            </a:pPr>
            <a:r>
              <a:rPr lang="en-US" dirty="0"/>
              <a:t>default literal expressions,</a:t>
            </a:r>
          </a:p>
          <a:p>
            <a:pPr lvl="2">
              <a:buClr>
                <a:srgbClr val="CC2980"/>
              </a:buClr>
            </a:pPr>
            <a:r>
              <a:rPr lang="en-US" dirty="0"/>
              <a:t>inferred tuple element names.</a:t>
            </a:r>
          </a:p>
          <a:p>
            <a:pPr lvl="1">
              <a:buClr>
                <a:srgbClr val="860864"/>
              </a:buClr>
            </a:pPr>
            <a:r>
              <a:rPr lang="en-US" dirty="0"/>
              <a:t>What’s new in C# 7.2</a:t>
            </a:r>
          </a:p>
          <a:p>
            <a:pPr lvl="2">
              <a:buClr>
                <a:srgbClr val="CC2980"/>
              </a:buClr>
            </a:pPr>
            <a:r>
              <a:rPr lang="en-US" dirty="0"/>
              <a:t>Techniques for writing safe efficient code,</a:t>
            </a:r>
          </a:p>
        </p:txBody>
      </p:sp>
    </p:spTree>
    <p:extLst>
      <p:ext uri="{BB962C8B-B14F-4D97-AF65-F5344CB8AC3E}">
        <p14:creationId xmlns:p14="http://schemas.microsoft.com/office/powerpoint/2010/main" val="142065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9" end="9"/>
                                            </p:txEl>
                                          </p:spTgt>
                                        </p:tgtEl>
                                        <p:attrNameLst>
                                          <p:attrName>style.visibility</p:attrName>
                                        </p:attrNameLst>
                                      </p:cBhvr>
                                      <p:to>
                                        <p:strVal val="visible"/>
                                      </p:to>
                                    </p:set>
                                    <p:animEffect transition="in" filter="fade">
                                      <p:cBhvr>
                                        <p:cTn id="7"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744073" y="2662294"/>
            <a:ext cx="5256584" cy="3160282"/>
          </a:xfrm>
        </p:spPr>
        <p:txBody>
          <a:bodyPr/>
          <a:lstStyle/>
          <a:p>
            <a:r>
              <a:rPr lang="en-US" dirty="0"/>
              <a:t>What’s new in C# 7.2</a:t>
            </a:r>
          </a:p>
          <a:p>
            <a:r>
              <a:rPr lang="en-US" sz="2400" dirty="0"/>
              <a:t>Writing safe efficient code</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30">
            <a:extLst>
              <a:ext uri="{FF2B5EF4-FFF2-40B4-BE49-F238E27FC236}">
                <a16:creationId xmlns:a16="http://schemas.microsoft.com/office/drawing/2014/main" id="{86A46FFC-F21C-42E4-8CAA-6D077978BDBC}"/>
              </a:ext>
            </a:extLst>
          </p:cNvPr>
          <p:cNvGrpSpPr>
            <a:grpSpLocks noChangeAspect="1"/>
          </p:cNvGrpSpPr>
          <p:nvPr/>
        </p:nvGrpSpPr>
        <p:grpSpPr bwMode="auto">
          <a:xfrm>
            <a:off x="1210416" y="1197476"/>
            <a:ext cx="827609" cy="989839"/>
            <a:chOff x="992" y="672"/>
            <a:chExt cx="1408" cy="1684"/>
          </a:xfrm>
        </p:grpSpPr>
        <p:sp>
          <p:nvSpPr>
            <p:cNvPr id="9" name="Freeform 32">
              <a:extLst>
                <a:ext uri="{FF2B5EF4-FFF2-40B4-BE49-F238E27FC236}">
                  <a16:creationId xmlns:a16="http://schemas.microsoft.com/office/drawing/2014/main" id="{3CAA9742-B213-4C80-AB36-84F304FD95BC}"/>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88D5E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0" name="Freeform 33">
              <a:extLst>
                <a:ext uri="{FF2B5EF4-FFF2-40B4-BE49-F238E27FC236}">
                  <a16:creationId xmlns:a16="http://schemas.microsoft.com/office/drawing/2014/main" id="{37A7BF63-1CE9-4CB7-8C6C-59AC78B80362}"/>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1" name="Freeform 34">
              <a:extLst>
                <a:ext uri="{FF2B5EF4-FFF2-40B4-BE49-F238E27FC236}">
                  <a16:creationId xmlns:a16="http://schemas.microsoft.com/office/drawing/2014/main" id="{7B17EC21-C4C7-48F8-A948-3EA0D4400BA0}"/>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2" name="Freeform 35">
              <a:extLst>
                <a:ext uri="{FF2B5EF4-FFF2-40B4-BE49-F238E27FC236}">
                  <a16:creationId xmlns:a16="http://schemas.microsoft.com/office/drawing/2014/main" id="{E3A53EDB-D64E-4950-8579-386FA41C70E3}"/>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3231745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Writing safe efficient code</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7.1</a:t>
            </a:r>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248124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Writing safe efficient code</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7.2</a:t>
            </a:r>
          </a:p>
        </p:txBody>
      </p:sp>
      <p:sp>
        <p:nvSpPr>
          <p:cNvPr id="3" name="Symbol zastępczy tekstu 2">
            <a:extLst>
              <a:ext uri="{FF2B5EF4-FFF2-40B4-BE49-F238E27FC236}">
                <a16:creationId xmlns:a16="http://schemas.microsoft.com/office/drawing/2014/main" id="{724E4C15-2676-4F98-B111-3C989F7AE239}"/>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111081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Techniques for writing safe efficient code,</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860864"/>
              </a:buClr>
            </a:pPr>
            <a:r>
              <a:rPr lang="en-US" dirty="0"/>
              <a:t>Introduction</a:t>
            </a:r>
          </a:p>
          <a:p>
            <a:pPr lvl="2">
              <a:buClr>
                <a:srgbClr val="CC2980"/>
              </a:buClr>
            </a:pPr>
            <a:r>
              <a:rPr lang="en-US" dirty="0"/>
              <a:t>The recent C# versions timeline,</a:t>
            </a:r>
          </a:p>
          <a:p>
            <a:pPr lvl="2">
              <a:buClr>
                <a:srgbClr val="CC2980"/>
              </a:buClr>
            </a:pPr>
            <a:r>
              <a:rPr lang="en-US" dirty="0"/>
              <a:t>C# 8.0 pre-requirements,</a:t>
            </a:r>
          </a:p>
          <a:p>
            <a:pPr lvl="2">
              <a:buClr>
                <a:srgbClr val="CC2980"/>
              </a:buClr>
            </a:pPr>
            <a:r>
              <a:rPr lang="en-US" dirty="0"/>
              <a:t>dive into an example.</a:t>
            </a:r>
          </a:p>
          <a:p>
            <a:pPr lvl="1">
              <a:buClr>
                <a:srgbClr val="860864"/>
              </a:buClr>
            </a:pPr>
            <a:r>
              <a:rPr lang="en-US" dirty="0"/>
              <a:t>What’s new in C# 7.1</a:t>
            </a:r>
          </a:p>
          <a:p>
            <a:pPr lvl="2">
              <a:buClr>
                <a:srgbClr val="CC2980"/>
              </a:buClr>
            </a:pPr>
            <a:r>
              <a:rPr lang="en-US" dirty="0"/>
              <a:t>Async Main method,</a:t>
            </a:r>
          </a:p>
          <a:p>
            <a:pPr lvl="2">
              <a:buClr>
                <a:srgbClr val="CC2980"/>
              </a:buClr>
            </a:pPr>
            <a:r>
              <a:rPr lang="en-US" dirty="0"/>
              <a:t>default literal expressions,</a:t>
            </a:r>
          </a:p>
          <a:p>
            <a:pPr lvl="2">
              <a:buClr>
                <a:srgbClr val="CC2980"/>
              </a:buClr>
            </a:pPr>
            <a:r>
              <a:rPr lang="en-US" dirty="0"/>
              <a:t>inferred tuple element names.</a:t>
            </a:r>
          </a:p>
          <a:p>
            <a:pPr lvl="1">
              <a:buClr>
                <a:srgbClr val="860864"/>
              </a:buClr>
            </a:pPr>
            <a:r>
              <a:rPr lang="en-US" dirty="0"/>
              <a:t>What’s new in C# 7.2</a:t>
            </a:r>
          </a:p>
          <a:p>
            <a:pPr lvl="2">
              <a:buClr>
                <a:srgbClr val="CC2980"/>
              </a:buClr>
            </a:pPr>
            <a:r>
              <a:rPr lang="en-US" dirty="0"/>
              <a:t>Techniques for writing safe efficient code,</a:t>
            </a:r>
          </a:p>
          <a:p>
            <a:pPr lvl="2">
              <a:buClr>
                <a:srgbClr val="CC2980"/>
              </a:buClr>
            </a:pPr>
            <a:r>
              <a:rPr lang="en-US" dirty="0"/>
              <a:t>non-trailing named arguments,</a:t>
            </a:r>
          </a:p>
        </p:txBody>
      </p:sp>
    </p:spTree>
    <p:extLst>
      <p:ext uri="{BB962C8B-B14F-4D97-AF65-F5344CB8AC3E}">
        <p14:creationId xmlns:p14="http://schemas.microsoft.com/office/powerpoint/2010/main" val="316771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0" end="10"/>
                                            </p:txEl>
                                          </p:spTgt>
                                        </p:tgtEl>
                                        <p:attrNameLst>
                                          <p:attrName>style.visibility</p:attrName>
                                        </p:attrNameLst>
                                      </p:cBhvr>
                                      <p:to>
                                        <p:strVal val="visible"/>
                                      </p:to>
                                    </p:set>
                                    <p:animEffect transition="in" filter="fade">
                                      <p:cBhvr>
                                        <p:cTn id="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744073" y="2662294"/>
            <a:ext cx="5256584" cy="3160282"/>
          </a:xfrm>
        </p:spPr>
        <p:txBody>
          <a:bodyPr/>
          <a:lstStyle/>
          <a:p>
            <a:r>
              <a:rPr lang="en-US" dirty="0"/>
              <a:t>What’s new in C# 7.2</a:t>
            </a:r>
          </a:p>
          <a:p>
            <a:r>
              <a:rPr lang="en-US" sz="2400" dirty="0"/>
              <a:t>Non-trailing named arguments</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3" name="Group 570">
            <a:extLst>
              <a:ext uri="{FF2B5EF4-FFF2-40B4-BE49-F238E27FC236}">
                <a16:creationId xmlns:a16="http://schemas.microsoft.com/office/drawing/2014/main" id="{A7242A4F-F064-4353-B8EC-CCB92B6CD148}"/>
              </a:ext>
            </a:extLst>
          </p:cNvPr>
          <p:cNvGrpSpPr/>
          <p:nvPr/>
        </p:nvGrpSpPr>
        <p:grpSpPr>
          <a:xfrm>
            <a:off x="999768" y="988772"/>
            <a:ext cx="1379248" cy="1248097"/>
            <a:chOff x="5365751" y="3683000"/>
            <a:chExt cx="517524" cy="468313"/>
          </a:xfrm>
        </p:grpSpPr>
        <p:sp>
          <p:nvSpPr>
            <p:cNvPr id="15" name="Freeform 105">
              <a:extLst>
                <a:ext uri="{FF2B5EF4-FFF2-40B4-BE49-F238E27FC236}">
                  <a16:creationId xmlns:a16="http://schemas.microsoft.com/office/drawing/2014/main" id="{D1ECCA31-0130-4126-ACE9-1D8B26715734}"/>
                </a:ext>
              </a:extLst>
            </p:cNvPr>
            <p:cNvSpPr>
              <a:spLocks/>
            </p:cNvSpPr>
            <p:nvPr/>
          </p:nvSpPr>
          <p:spPr bwMode="auto">
            <a:xfrm>
              <a:off x="5426076" y="3894138"/>
              <a:ext cx="323850" cy="212725"/>
            </a:xfrm>
            <a:custGeom>
              <a:avLst/>
              <a:gdLst>
                <a:gd name="T0" fmla="*/ 88 w 168"/>
                <a:gd name="T1" fmla="*/ 0 h 110"/>
                <a:gd name="T2" fmla="*/ 119 w 168"/>
                <a:gd name="T3" fmla="*/ 16 h 110"/>
                <a:gd name="T4" fmla="*/ 154 w 168"/>
                <a:gd name="T5" fmla="*/ 26 h 110"/>
                <a:gd name="T6" fmla="*/ 159 w 168"/>
                <a:gd name="T7" fmla="*/ 25 h 110"/>
                <a:gd name="T8" fmla="*/ 161 w 168"/>
                <a:gd name="T9" fmla="*/ 26 h 110"/>
                <a:gd name="T10" fmla="*/ 124 w 168"/>
                <a:gd name="T11" fmla="*/ 82 h 110"/>
                <a:gd name="T12" fmla="*/ 26 w 168"/>
                <a:gd name="T13" fmla="*/ 106 h 110"/>
                <a:gd name="T14" fmla="*/ 12 w 168"/>
                <a:gd name="T15" fmla="*/ 110 h 110"/>
                <a:gd name="T16" fmla="*/ 2 w 168"/>
                <a:gd name="T17" fmla="*/ 105 h 110"/>
                <a:gd name="T18" fmla="*/ 3 w 168"/>
                <a:gd name="T19" fmla="*/ 95 h 110"/>
                <a:gd name="T20" fmla="*/ 11 w 168"/>
                <a:gd name="T21" fmla="*/ 87 h 110"/>
                <a:gd name="T22" fmla="*/ 37 w 168"/>
                <a:gd name="T23" fmla="*/ 69 h 110"/>
                <a:gd name="T24" fmla="*/ 55 w 168"/>
                <a:gd name="T25" fmla="*/ 45 h 110"/>
                <a:gd name="T26" fmla="*/ 56 w 168"/>
                <a:gd name="T27" fmla="*/ 43 h 110"/>
                <a:gd name="T28" fmla="*/ 88 w 168"/>
                <a:gd name="T2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110">
                  <a:moveTo>
                    <a:pt x="88" y="0"/>
                  </a:moveTo>
                  <a:cubicBezTo>
                    <a:pt x="99" y="5"/>
                    <a:pt x="109" y="11"/>
                    <a:pt x="119" y="16"/>
                  </a:cubicBezTo>
                  <a:cubicBezTo>
                    <a:pt x="130" y="22"/>
                    <a:pt x="141" y="27"/>
                    <a:pt x="154" y="26"/>
                  </a:cubicBezTo>
                  <a:cubicBezTo>
                    <a:pt x="155" y="25"/>
                    <a:pt x="157" y="25"/>
                    <a:pt x="159" y="25"/>
                  </a:cubicBezTo>
                  <a:cubicBezTo>
                    <a:pt x="159" y="25"/>
                    <a:pt x="160" y="26"/>
                    <a:pt x="161" y="26"/>
                  </a:cubicBezTo>
                  <a:cubicBezTo>
                    <a:pt x="163" y="44"/>
                    <a:pt x="168" y="80"/>
                    <a:pt x="124" y="82"/>
                  </a:cubicBezTo>
                  <a:cubicBezTo>
                    <a:pt x="107" y="83"/>
                    <a:pt x="75" y="78"/>
                    <a:pt x="26" y="106"/>
                  </a:cubicBezTo>
                  <a:cubicBezTo>
                    <a:pt x="22" y="108"/>
                    <a:pt x="17" y="109"/>
                    <a:pt x="12" y="110"/>
                  </a:cubicBezTo>
                  <a:cubicBezTo>
                    <a:pt x="8" y="110"/>
                    <a:pt x="4" y="108"/>
                    <a:pt x="2" y="105"/>
                  </a:cubicBezTo>
                  <a:cubicBezTo>
                    <a:pt x="0" y="101"/>
                    <a:pt x="1" y="98"/>
                    <a:pt x="3" y="95"/>
                  </a:cubicBezTo>
                  <a:cubicBezTo>
                    <a:pt x="6" y="92"/>
                    <a:pt x="8" y="89"/>
                    <a:pt x="11" y="87"/>
                  </a:cubicBezTo>
                  <a:cubicBezTo>
                    <a:pt x="20" y="81"/>
                    <a:pt x="29" y="76"/>
                    <a:pt x="37" y="69"/>
                  </a:cubicBezTo>
                  <a:cubicBezTo>
                    <a:pt x="46" y="63"/>
                    <a:pt x="53" y="56"/>
                    <a:pt x="55" y="45"/>
                  </a:cubicBezTo>
                  <a:cubicBezTo>
                    <a:pt x="55" y="44"/>
                    <a:pt x="55" y="43"/>
                    <a:pt x="56" y="43"/>
                  </a:cubicBezTo>
                  <a:cubicBezTo>
                    <a:pt x="66" y="29"/>
                    <a:pt x="77" y="14"/>
                    <a:pt x="88"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06">
              <a:extLst>
                <a:ext uri="{FF2B5EF4-FFF2-40B4-BE49-F238E27FC236}">
                  <a16:creationId xmlns:a16="http://schemas.microsoft.com/office/drawing/2014/main" id="{407337E2-DC44-490C-B0A0-9F0E86F1801D}"/>
                </a:ext>
              </a:extLst>
            </p:cNvPr>
            <p:cNvSpPr>
              <a:spLocks noEditPoints="1"/>
            </p:cNvSpPr>
            <p:nvPr/>
          </p:nvSpPr>
          <p:spPr bwMode="auto">
            <a:xfrm>
              <a:off x="5748338" y="3897313"/>
              <a:ext cx="134937" cy="198438"/>
            </a:xfrm>
            <a:custGeom>
              <a:avLst/>
              <a:gdLst>
                <a:gd name="T0" fmla="*/ 70 w 70"/>
                <a:gd name="T1" fmla="*/ 90 h 102"/>
                <a:gd name="T2" fmla="*/ 16 w 70"/>
                <a:gd name="T3" fmla="*/ 94 h 102"/>
                <a:gd name="T4" fmla="*/ 7 w 70"/>
                <a:gd name="T5" fmla="*/ 86 h 102"/>
                <a:gd name="T6" fmla="*/ 2 w 70"/>
                <a:gd name="T7" fmla="*/ 30 h 102"/>
                <a:gd name="T8" fmla="*/ 0 w 70"/>
                <a:gd name="T9" fmla="*/ 17 h 102"/>
                <a:gd name="T10" fmla="*/ 5 w 70"/>
                <a:gd name="T11" fmla="*/ 10 h 102"/>
                <a:gd name="T12" fmla="*/ 60 w 70"/>
                <a:gd name="T13" fmla="*/ 0 h 102"/>
                <a:gd name="T14" fmla="*/ 70 w 70"/>
                <a:gd name="T15" fmla="*/ 90 h 102"/>
                <a:gd name="T16" fmla="*/ 48 w 70"/>
                <a:gd name="T17" fmla="*/ 20 h 102"/>
                <a:gd name="T18" fmla="*/ 42 w 70"/>
                <a:gd name="T19" fmla="*/ 14 h 102"/>
                <a:gd name="T20" fmla="*/ 37 w 70"/>
                <a:gd name="T21" fmla="*/ 19 h 102"/>
                <a:gd name="T22" fmla="*/ 43 w 70"/>
                <a:gd name="T23" fmla="*/ 25 h 102"/>
                <a:gd name="T24" fmla="*/ 48 w 70"/>
                <a:gd name="T25"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02">
                  <a:moveTo>
                    <a:pt x="70" y="90"/>
                  </a:moveTo>
                  <a:cubicBezTo>
                    <a:pt x="55" y="86"/>
                    <a:pt x="41" y="102"/>
                    <a:pt x="16" y="94"/>
                  </a:cubicBezTo>
                  <a:cubicBezTo>
                    <a:pt x="13" y="93"/>
                    <a:pt x="8" y="89"/>
                    <a:pt x="7" y="86"/>
                  </a:cubicBezTo>
                  <a:cubicBezTo>
                    <a:pt x="5" y="67"/>
                    <a:pt x="3" y="48"/>
                    <a:pt x="2" y="30"/>
                  </a:cubicBezTo>
                  <a:cubicBezTo>
                    <a:pt x="1" y="26"/>
                    <a:pt x="1" y="22"/>
                    <a:pt x="0" y="17"/>
                  </a:cubicBezTo>
                  <a:cubicBezTo>
                    <a:pt x="0" y="14"/>
                    <a:pt x="1" y="11"/>
                    <a:pt x="5" y="10"/>
                  </a:cubicBezTo>
                  <a:cubicBezTo>
                    <a:pt x="23" y="7"/>
                    <a:pt x="41" y="4"/>
                    <a:pt x="60" y="0"/>
                  </a:cubicBezTo>
                  <a:cubicBezTo>
                    <a:pt x="63" y="30"/>
                    <a:pt x="66" y="60"/>
                    <a:pt x="70" y="90"/>
                  </a:cubicBezTo>
                  <a:close/>
                  <a:moveTo>
                    <a:pt x="48" y="20"/>
                  </a:moveTo>
                  <a:cubicBezTo>
                    <a:pt x="48" y="16"/>
                    <a:pt x="46" y="13"/>
                    <a:pt x="42" y="14"/>
                  </a:cubicBezTo>
                  <a:cubicBezTo>
                    <a:pt x="39" y="14"/>
                    <a:pt x="37" y="16"/>
                    <a:pt x="37" y="19"/>
                  </a:cubicBezTo>
                  <a:cubicBezTo>
                    <a:pt x="37" y="23"/>
                    <a:pt x="39" y="25"/>
                    <a:pt x="43" y="25"/>
                  </a:cubicBezTo>
                  <a:cubicBezTo>
                    <a:pt x="46" y="24"/>
                    <a:pt x="48" y="22"/>
                    <a:pt x="48" y="2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07">
              <a:extLst>
                <a:ext uri="{FF2B5EF4-FFF2-40B4-BE49-F238E27FC236}">
                  <a16:creationId xmlns:a16="http://schemas.microsoft.com/office/drawing/2014/main" id="{96C12AD9-42DB-45F2-8777-A06826B57E95}"/>
                </a:ext>
              </a:extLst>
            </p:cNvPr>
            <p:cNvSpPr>
              <a:spLocks/>
            </p:cNvSpPr>
            <p:nvPr/>
          </p:nvSpPr>
          <p:spPr bwMode="auto">
            <a:xfrm>
              <a:off x="5386388" y="3825875"/>
              <a:ext cx="233362" cy="292100"/>
            </a:xfrm>
            <a:custGeom>
              <a:avLst/>
              <a:gdLst>
                <a:gd name="T0" fmla="*/ 104 w 121"/>
                <a:gd name="T1" fmla="*/ 0 h 150"/>
                <a:gd name="T2" fmla="*/ 121 w 121"/>
                <a:gd name="T3" fmla="*/ 13 h 150"/>
                <a:gd name="T4" fmla="*/ 100 w 121"/>
                <a:gd name="T5" fmla="*/ 41 h 150"/>
                <a:gd name="T6" fmla="*/ 54 w 121"/>
                <a:gd name="T7" fmla="*/ 102 h 150"/>
                <a:gd name="T8" fmla="*/ 47 w 121"/>
                <a:gd name="T9" fmla="*/ 108 h 150"/>
                <a:gd name="T10" fmla="*/ 30 w 121"/>
                <a:gd name="T11" fmla="*/ 120 h 150"/>
                <a:gd name="T12" fmla="*/ 26 w 121"/>
                <a:gd name="T13" fmla="*/ 123 h 150"/>
                <a:gd name="T14" fmla="*/ 22 w 121"/>
                <a:gd name="T15" fmla="*/ 144 h 150"/>
                <a:gd name="T16" fmla="*/ 18 w 121"/>
                <a:gd name="T17" fmla="*/ 150 h 150"/>
                <a:gd name="T18" fmla="*/ 0 w 121"/>
                <a:gd name="T19" fmla="*/ 137 h 150"/>
                <a:gd name="T20" fmla="*/ 104 w 121"/>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50">
                  <a:moveTo>
                    <a:pt x="104" y="0"/>
                  </a:moveTo>
                  <a:cubicBezTo>
                    <a:pt x="107" y="8"/>
                    <a:pt x="113" y="12"/>
                    <a:pt x="121" y="13"/>
                  </a:cubicBezTo>
                  <a:cubicBezTo>
                    <a:pt x="114" y="23"/>
                    <a:pt x="107" y="32"/>
                    <a:pt x="100" y="41"/>
                  </a:cubicBezTo>
                  <a:cubicBezTo>
                    <a:pt x="85" y="62"/>
                    <a:pt x="69" y="82"/>
                    <a:pt x="54" y="102"/>
                  </a:cubicBezTo>
                  <a:cubicBezTo>
                    <a:pt x="52" y="104"/>
                    <a:pt x="50" y="106"/>
                    <a:pt x="47" y="108"/>
                  </a:cubicBezTo>
                  <a:cubicBezTo>
                    <a:pt x="41" y="112"/>
                    <a:pt x="36" y="116"/>
                    <a:pt x="30" y="120"/>
                  </a:cubicBezTo>
                  <a:cubicBezTo>
                    <a:pt x="29" y="121"/>
                    <a:pt x="27" y="122"/>
                    <a:pt x="26" y="123"/>
                  </a:cubicBezTo>
                  <a:cubicBezTo>
                    <a:pt x="19" y="129"/>
                    <a:pt x="17" y="136"/>
                    <a:pt x="22" y="144"/>
                  </a:cubicBezTo>
                  <a:cubicBezTo>
                    <a:pt x="21" y="146"/>
                    <a:pt x="19" y="148"/>
                    <a:pt x="18" y="150"/>
                  </a:cubicBezTo>
                  <a:cubicBezTo>
                    <a:pt x="12" y="146"/>
                    <a:pt x="6" y="142"/>
                    <a:pt x="0" y="137"/>
                  </a:cubicBezTo>
                  <a:cubicBezTo>
                    <a:pt x="35" y="91"/>
                    <a:pt x="69" y="46"/>
                    <a:pt x="10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08">
              <a:extLst>
                <a:ext uri="{FF2B5EF4-FFF2-40B4-BE49-F238E27FC236}">
                  <a16:creationId xmlns:a16="http://schemas.microsoft.com/office/drawing/2014/main" id="{81CE8E73-0E9A-441C-BC2B-0C4C63E1FC38}"/>
                </a:ext>
              </a:extLst>
            </p:cNvPr>
            <p:cNvSpPr>
              <a:spLocks/>
            </p:cNvSpPr>
            <p:nvPr/>
          </p:nvSpPr>
          <p:spPr bwMode="auto">
            <a:xfrm>
              <a:off x="5368926" y="3848100"/>
              <a:ext cx="177800" cy="222250"/>
            </a:xfrm>
            <a:custGeom>
              <a:avLst/>
              <a:gdLst>
                <a:gd name="T0" fmla="*/ 92 w 92"/>
                <a:gd name="T1" fmla="*/ 11 h 115"/>
                <a:gd name="T2" fmla="*/ 73 w 92"/>
                <a:gd name="T3" fmla="*/ 37 h 115"/>
                <a:gd name="T4" fmla="*/ 17 w 92"/>
                <a:gd name="T5" fmla="*/ 111 h 115"/>
                <a:gd name="T6" fmla="*/ 9 w 92"/>
                <a:gd name="T7" fmla="*/ 115 h 115"/>
                <a:gd name="T8" fmla="*/ 2 w 92"/>
                <a:gd name="T9" fmla="*/ 102 h 115"/>
                <a:gd name="T10" fmla="*/ 4 w 92"/>
                <a:gd name="T11" fmla="*/ 98 h 115"/>
                <a:gd name="T12" fmla="*/ 25 w 92"/>
                <a:gd name="T13" fmla="*/ 60 h 115"/>
                <a:gd name="T14" fmla="*/ 29 w 92"/>
                <a:gd name="T15" fmla="*/ 55 h 115"/>
                <a:gd name="T16" fmla="*/ 48 w 92"/>
                <a:gd name="T17" fmla="*/ 33 h 115"/>
                <a:gd name="T18" fmla="*/ 58 w 92"/>
                <a:gd name="T19" fmla="*/ 16 h 115"/>
                <a:gd name="T20" fmla="*/ 92 w 92"/>
                <a:gd name="T21" fmla="*/ 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11"/>
                  </a:moveTo>
                  <a:cubicBezTo>
                    <a:pt x="86" y="20"/>
                    <a:pt x="79" y="28"/>
                    <a:pt x="73" y="37"/>
                  </a:cubicBezTo>
                  <a:cubicBezTo>
                    <a:pt x="54" y="62"/>
                    <a:pt x="35" y="86"/>
                    <a:pt x="17" y="111"/>
                  </a:cubicBezTo>
                  <a:cubicBezTo>
                    <a:pt x="15" y="114"/>
                    <a:pt x="13" y="115"/>
                    <a:pt x="9" y="115"/>
                  </a:cubicBezTo>
                  <a:cubicBezTo>
                    <a:pt x="3" y="114"/>
                    <a:pt x="0" y="109"/>
                    <a:pt x="2" y="102"/>
                  </a:cubicBezTo>
                  <a:cubicBezTo>
                    <a:pt x="2" y="101"/>
                    <a:pt x="3" y="99"/>
                    <a:pt x="4" y="98"/>
                  </a:cubicBezTo>
                  <a:cubicBezTo>
                    <a:pt x="11" y="85"/>
                    <a:pt x="18" y="73"/>
                    <a:pt x="25" y="60"/>
                  </a:cubicBezTo>
                  <a:cubicBezTo>
                    <a:pt x="26" y="58"/>
                    <a:pt x="28" y="56"/>
                    <a:pt x="29" y="55"/>
                  </a:cubicBezTo>
                  <a:cubicBezTo>
                    <a:pt x="38" y="50"/>
                    <a:pt x="43" y="41"/>
                    <a:pt x="48" y="33"/>
                  </a:cubicBezTo>
                  <a:cubicBezTo>
                    <a:pt x="51" y="27"/>
                    <a:pt x="54" y="21"/>
                    <a:pt x="58" y="16"/>
                  </a:cubicBezTo>
                  <a:cubicBezTo>
                    <a:pt x="68" y="1"/>
                    <a:pt x="78" y="0"/>
                    <a:pt x="92" y="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09">
              <a:extLst>
                <a:ext uri="{FF2B5EF4-FFF2-40B4-BE49-F238E27FC236}">
                  <a16:creationId xmlns:a16="http://schemas.microsoft.com/office/drawing/2014/main" id="{9DD51B1D-5BAF-4171-A428-72F403939619}"/>
                </a:ext>
              </a:extLst>
            </p:cNvPr>
            <p:cNvSpPr>
              <a:spLocks/>
            </p:cNvSpPr>
            <p:nvPr/>
          </p:nvSpPr>
          <p:spPr bwMode="auto">
            <a:xfrm>
              <a:off x="5595938" y="3683000"/>
              <a:ext cx="122237" cy="157163"/>
            </a:xfrm>
            <a:custGeom>
              <a:avLst/>
              <a:gdLst>
                <a:gd name="T0" fmla="*/ 61 w 63"/>
                <a:gd name="T1" fmla="*/ 11 h 81"/>
                <a:gd name="T2" fmla="*/ 22 w 63"/>
                <a:gd name="T3" fmla="*/ 74 h 81"/>
                <a:gd name="T4" fmla="*/ 6 w 63"/>
                <a:gd name="T5" fmla="*/ 77 h 81"/>
                <a:gd name="T6" fmla="*/ 4 w 63"/>
                <a:gd name="T7" fmla="*/ 62 h 81"/>
                <a:gd name="T8" fmla="*/ 43 w 63"/>
                <a:gd name="T9" fmla="*/ 11 h 81"/>
                <a:gd name="T10" fmla="*/ 61 w 63"/>
                <a:gd name="T11" fmla="*/ 11 h 81"/>
              </a:gdLst>
              <a:ahLst/>
              <a:cxnLst>
                <a:cxn ang="0">
                  <a:pos x="T0" y="T1"/>
                </a:cxn>
                <a:cxn ang="0">
                  <a:pos x="T2" y="T3"/>
                </a:cxn>
                <a:cxn ang="0">
                  <a:pos x="T4" y="T5"/>
                </a:cxn>
                <a:cxn ang="0">
                  <a:pos x="T6" y="T7"/>
                </a:cxn>
                <a:cxn ang="0">
                  <a:pos x="T8" y="T9"/>
                </a:cxn>
                <a:cxn ang="0">
                  <a:pos x="T10" y="T11"/>
                </a:cxn>
              </a:cxnLst>
              <a:rect l="0" t="0" r="r" b="b"/>
              <a:pathLst>
                <a:path w="63" h="81">
                  <a:moveTo>
                    <a:pt x="61" y="11"/>
                  </a:moveTo>
                  <a:cubicBezTo>
                    <a:pt x="63" y="34"/>
                    <a:pt x="38" y="40"/>
                    <a:pt x="22" y="74"/>
                  </a:cubicBezTo>
                  <a:cubicBezTo>
                    <a:pt x="17" y="80"/>
                    <a:pt x="11" y="81"/>
                    <a:pt x="6" y="77"/>
                  </a:cubicBezTo>
                  <a:cubicBezTo>
                    <a:pt x="1" y="74"/>
                    <a:pt x="0" y="67"/>
                    <a:pt x="4" y="62"/>
                  </a:cubicBezTo>
                  <a:cubicBezTo>
                    <a:pt x="17" y="45"/>
                    <a:pt x="30" y="28"/>
                    <a:pt x="43" y="11"/>
                  </a:cubicBezTo>
                  <a:cubicBezTo>
                    <a:pt x="45" y="8"/>
                    <a:pt x="61" y="0"/>
                    <a:pt x="61" y="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10">
              <a:extLst>
                <a:ext uri="{FF2B5EF4-FFF2-40B4-BE49-F238E27FC236}">
                  <a16:creationId xmlns:a16="http://schemas.microsoft.com/office/drawing/2014/main" id="{CD009D7A-9B3A-4C46-A6A4-5AB519C9518E}"/>
                </a:ext>
              </a:extLst>
            </p:cNvPr>
            <p:cNvSpPr>
              <a:spLocks/>
            </p:cNvSpPr>
            <p:nvPr/>
          </p:nvSpPr>
          <p:spPr bwMode="auto">
            <a:xfrm>
              <a:off x="5365751" y="4097338"/>
              <a:ext cx="50800" cy="53975"/>
            </a:xfrm>
            <a:custGeom>
              <a:avLst/>
              <a:gdLst>
                <a:gd name="T0" fmla="*/ 27 w 27"/>
                <a:gd name="T1" fmla="*/ 13 h 28"/>
                <a:gd name="T2" fmla="*/ 5 w 27"/>
                <a:gd name="T3" fmla="*/ 27 h 28"/>
                <a:gd name="T4" fmla="*/ 0 w 27"/>
                <a:gd name="T5" fmla="*/ 28 h 28"/>
                <a:gd name="T6" fmla="*/ 9 w 27"/>
                <a:gd name="T7" fmla="*/ 0 h 28"/>
                <a:gd name="T8" fmla="*/ 27 w 27"/>
                <a:gd name="T9" fmla="*/ 13 h 28"/>
              </a:gdLst>
              <a:ahLst/>
              <a:cxnLst>
                <a:cxn ang="0">
                  <a:pos x="T0" y="T1"/>
                </a:cxn>
                <a:cxn ang="0">
                  <a:pos x="T2" y="T3"/>
                </a:cxn>
                <a:cxn ang="0">
                  <a:pos x="T4" y="T5"/>
                </a:cxn>
                <a:cxn ang="0">
                  <a:pos x="T6" y="T7"/>
                </a:cxn>
                <a:cxn ang="0">
                  <a:pos x="T8" y="T9"/>
                </a:cxn>
              </a:cxnLst>
              <a:rect l="0" t="0" r="r" b="b"/>
              <a:pathLst>
                <a:path w="27" h="28">
                  <a:moveTo>
                    <a:pt x="27" y="13"/>
                  </a:moveTo>
                  <a:cubicBezTo>
                    <a:pt x="23" y="19"/>
                    <a:pt x="12" y="20"/>
                    <a:pt x="5" y="27"/>
                  </a:cubicBezTo>
                  <a:cubicBezTo>
                    <a:pt x="5" y="27"/>
                    <a:pt x="5" y="28"/>
                    <a:pt x="0" y="28"/>
                  </a:cubicBezTo>
                  <a:cubicBezTo>
                    <a:pt x="3" y="19"/>
                    <a:pt x="6" y="9"/>
                    <a:pt x="9" y="0"/>
                  </a:cubicBezTo>
                  <a:cubicBezTo>
                    <a:pt x="15" y="4"/>
                    <a:pt x="21" y="8"/>
                    <a:pt x="27" y="1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50074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Non-trailing named arguments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7.1</a:t>
            </a:r>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47707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Non-trailing named arguments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7.2</a:t>
            </a:r>
          </a:p>
        </p:txBody>
      </p:sp>
      <p:sp>
        <p:nvSpPr>
          <p:cNvPr id="3" name="Symbol zastępczy tekstu 2">
            <a:extLst>
              <a:ext uri="{FF2B5EF4-FFF2-40B4-BE49-F238E27FC236}">
                <a16:creationId xmlns:a16="http://schemas.microsoft.com/office/drawing/2014/main" id="{724E4C15-2676-4F98-B111-3C989F7AE239}"/>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984845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Techniques for writing safe efficient code,</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860864"/>
              </a:buClr>
            </a:pPr>
            <a:r>
              <a:rPr lang="en-US" dirty="0"/>
              <a:t>Introduction</a:t>
            </a:r>
          </a:p>
          <a:p>
            <a:pPr lvl="2">
              <a:buClr>
                <a:srgbClr val="CC2980"/>
              </a:buClr>
            </a:pPr>
            <a:r>
              <a:rPr lang="en-US" dirty="0"/>
              <a:t>The recent C# versions timeline,</a:t>
            </a:r>
          </a:p>
          <a:p>
            <a:pPr lvl="2">
              <a:buClr>
                <a:srgbClr val="CC2980"/>
              </a:buClr>
            </a:pPr>
            <a:r>
              <a:rPr lang="en-US" dirty="0"/>
              <a:t>C# 8.0 pre-requirements,</a:t>
            </a:r>
          </a:p>
          <a:p>
            <a:pPr lvl="2">
              <a:buClr>
                <a:srgbClr val="CC2980"/>
              </a:buClr>
            </a:pPr>
            <a:r>
              <a:rPr lang="en-US" dirty="0"/>
              <a:t>dive into an example.</a:t>
            </a:r>
          </a:p>
          <a:p>
            <a:pPr lvl="1">
              <a:buClr>
                <a:srgbClr val="860864"/>
              </a:buClr>
            </a:pPr>
            <a:r>
              <a:rPr lang="en-US" dirty="0"/>
              <a:t>What’s new in C# 7.1</a:t>
            </a:r>
          </a:p>
          <a:p>
            <a:pPr lvl="2">
              <a:buClr>
                <a:srgbClr val="CC2980"/>
              </a:buClr>
            </a:pPr>
            <a:r>
              <a:rPr lang="en-US" dirty="0"/>
              <a:t>Async Main method,</a:t>
            </a:r>
          </a:p>
          <a:p>
            <a:pPr lvl="2">
              <a:buClr>
                <a:srgbClr val="CC2980"/>
              </a:buClr>
            </a:pPr>
            <a:r>
              <a:rPr lang="en-US" dirty="0"/>
              <a:t>default literal expressions,</a:t>
            </a:r>
          </a:p>
          <a:p>
            <a:pPr lvl="2">
              <a:buClr>
                <a:srgbClr val="CC2980"/>
              </a:buClr>
            </a:pPr>
            <a:r>
              <a:rPr lang="en-US" dirty="0"/>
              <a:t>inferred tuple element names.</a:t>
            </a:r>
          </a:p>
          <a:p>
            <a:pPr lvl="1">
              <a:buClr>
                <a:srgbClr val="860864"/>
              </a:buClr>
            </a:pPr>
            <a:r>
              <a:rPr lang="en-US" dirty="0"/>
              <a:t>What’s new in C# 7.2</a:t>
            </a:r>
          </a:p>
          <a:p>
            <a:pPr lvl="2">
              <a:buClr>
                <a:srgbClr val="CC2980"/>
              </a:buClr>
            </a:pPr>
            <a:r>
              <a:rPr lang="en-US" dirty="0"/>
              <a:t>Techniques for writing safe efficient code,</a:t>
            </a:r>
          </a:p>
          <a:p>
            <a:pPr lvl="2">
              <a:buClr>
                <a:srgbClr val="CC2980"/>
              </a:buClr>
            </a:pPr>
            <a:r>
              <a:rPr lang="en-US" dirty="0"/>
              <a:t>non-trailing named arguments,</a:t>
            </a:r>
          </a:p>
          <a:p>
            <a:pPr lvl="2">
              <a:buClr>
                <a:srgbClr val="CC2980"/>
              </a:buClr>
            </a:pPr>
            <a:r>
              <a:rPr lang="en-US" dirty="0"/>
              <a:t>leading underscores in numeric literals,</a:t>
            </a:r>
          </a:p>
        </p:txBody>
      </p:sp>
    </p:spTree>
    <p:extLst>
      <p:ext uri="{BB962C8B-B14F-4D97-AF65-F5344CB8AC3E}">
        <p14:creationId xmlns:p14="http://schemas.microsoft.com/office/powerpoint/2010/main" val="278566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1" end="11"/>
                                            </p:txEl>
                                          </p:spTgt>
                                        </p:tgtEl>
                                        <p:attrNameLst>
                                          <p:attrName>style.visibility</p:attrName>
                                        </p:attrNameLst>
                                      </p:cBhvr>
                                      <p:to>
                                        <p:strVal val="visible"/>
                                      </p:to>
                                    </p:set>
                                    <p:animEffect transition="in" filter="fade">
                                      <p:cBhvr>
                                        <p:cTn id="7"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a:p>
            <a:pPr lvl="2"/>
            <a:r>
              <a:rPr lang="en-US" dirty="0"/>
              <a:t>default interface members,</a:t>
            </a:r>
          </a:p>
          <a:p>
            <a:pPr lvl="2"/>
            <a:r>
              <a:rPr lang="en-US" dirty="0"/>
              <a:t>recursive patterns,</a:t>
            </a:r>
          </a:p>
          <a:p>
            <a:pPr lvl="2"/>
            <a:r>
              <a:rPr lang="en-US" dirty="0"/>
              <a:t>switch expressions,</a:t>
            </a:r>
          </a:p>
          <a:p>
            <a:pPr lvl="2"/>
            <a:r>
              <a:rPr lang="en-US" dirty="0"/>
              <a:t>target-typed new-expressions,</a:t>
            </a:r>
          </a:p>
          <a:p>
            <a:pPr lvl="2"/>
            <a:r>
              <a:rPr lang="en-US" dirty="0"/>
              <a:t>extension everything.</a:t>
            </a:r>
            <a:endParaRPr lang="en-GB" dirty="0"/>
          </a:p>
        </p:txBody>
      </p:sp>
    </p:spTree>
    <p:extLst>
      <p:ext uri="{BB962C8B-B14F-4D97-AF65-F5344CB8AC3E}">
        <p14:creationId xmlns:p14="http://schemas.microsoft.com/office/powerpoint/2010/main" val="170396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500"/>
                                        <p:tgtEl>
                                          <p:spTgt spid="7">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fade">
                                      <p:cBhvr>
                                        <p:cTn id="28"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744073" y="2662294"/>
            <a:ext cx="5256584" cy="3160282"/>
          </a:xfrm>
        </p:spPr>
        <p:txBody>
          <a:bodyPr/>
          <a:lstStyle/>
          <a:p>
            <a:r>
              <a:rPr lang="en-US" dirty="0"/>
              <a:t>What’s new in C# 7.2</a:t>
            </a:r>
          </a:p>
          <a:p>
            <a:r>
              <a:rPr lang="en-US" sz="2400" dirty="0"/>
              <a:t>Leading underscores in numeric literals</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3" name="Group 590">
            <a:extLst>
              <a:ext uri="{FF2B5EF4-FFF2-40B4-BE49-F238E27FC236}">
                <a16:creationId xmlns:a16="http://schemas.microsoft.com/office/drawing/2014/main" id="{4D11E884-8CB8-460D-B2D0-54259B9EA683}"/>
              </a:ext>
            </a:extLst>
          </p:cNvPr>
          <p:cNvGrpSpPr/>
          <p:nvPr/>
        </p:nvGrpSpPr>
        <p:grpSpPr>
          <a:xfrm>
            <a:off x="1084843" y="1208682"/>
            <a:ext cx="1162821" cy="1075064"/>
            <a:chOff x="5373688" y="4819653"/>
            <a:chExt cx="420687" cy="388938"/>
          </a:xfrm>
        </p:grpSpPr>
        <p:sp>
          <p:nvSpPr>
            <p:cNvPr id="15" name="Freeform 172">
              <a:extLst>
                <a:ext uri="{FF2B5EF4-FFF2-40B4-BE49-F238E27FC236}">
                  <a16:creationId xmlns:a16="http://schemas.microsoft.com/office/drawing/2014/main" id="{D163AE9E-542E-499F-ADBB-6AD013781F10}"/>
                </a:ext>
              </a:extLst>
            </p:cNvPr>
            <p:cNvSpPr>
              <a:spLocks/>
            </p:cNvSpPr>
            <p:nvPr/>
          </p:nvSpPr>
          <p:spPr bwMode="auto">
            <a:xfrm>
              <a:off x="5373688" y="4819653"/>
              <a:ext cx="404812" cy="388938"/>
            </a:xfrm>
            <a:custGeom>
              <a:avLst/>
              <a:gdLst>
                <a:gd name="T0" fmla="*/ 207 w 211"/>
                <a:gd name="T1" fmla="*/ 78 h 201"/>
                <a:gd name="T2" fmla="*/ 211 w 211"/>
                <a:gd name="T3" fmla="*/ 108 h 201"/>
                <a:gd name="T4" fmla="*/ 179 w 211"/>
                <a:gd name="T5" fmla="*/ 184 h 201"/>
                <a:gd name="T6" fmla="*/ 109 w 211"/>
                <a:gd name="T7" fmla="*/ 184 h 201"/>
                <a:gd name="T8" fmla="*/ 35 w 211"/>
                <a:gd name="T9" fmla="*/ 184 h 201"/>
                <a:gd name="T10" fmla="*/ 0 w 211"/>
                <a:gd name="T11" fmla="*/ 106 h 201"/>
                <a:gd name="T12" fmla="*/ 106 w 211"/>
                <a:gd name="T13" fmla="*/ 0 h 201"/>
                <a:gd name="T14" fmla="*/ 177 w 211"/>
                <a:gd name="T15" fmla="*/ 29 h 201"/>
                <a:gd name="T16" fmla="*/ 177 w 211"/>
                <a:gd name="T17" fmla="*/ 58 h 201"/>
                <a:gd name="T18" fmla="*/ 155 w 211"/>
                <a:gd name="T19" fmla="*/ 58 h 201"/>
                <a:gd name="T20" fmla="*/ 188 w 211"/>
                <a:gd name="T21" fmla="*/ 92 h 201"/>
                <a:gd name="T22" fmla="*/ 207 w 211"/>
                <a:gd name="T23" fmla="*/ 7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 h="201">
                  <a:moveTo>
                    <a:pt x="207" y="78"/>
                  </a:moveTo>
                  <a:cubicBezTo>
                    <a:pt x="210" y="88"/>
                    <a:pt x="211" y="98"/>
                    <a:pt x="211" y="108"/>
                  </a:cubicBezTo>
                  <a:cubicBezTo>
                    <a:pt x="211" y="138"/>
                    <a:pt x="199" y="165"/>
                    <a:pt x="179" y="184"/>
                  </a:cubicBezTo>
                  <a:cubicBezTo>
                    <a:pt x="179" y="184"/>
                    <a:pt x="162" y="167"/>
                    <a:pt x="109" y="184"/>
                  </a:cubicBezTo>
                  <a:cubicBezTo>
                    <a:pt x="55" y="201"/>
                    <a:pt x="35" y="184"/>
                    <a:pt x="35" y="184"/>
                  </a:cubicBezTo>
                  <a:cubicBezTo>
                    <a:pt x="13" y="165"/>
                    <a:pt x="0" y="137"/>
                    <a:pt x="0" y="106"/>
                  </a:cubicBezTo>
                  <a:cubicBezTo>
                    <a:pt x="0" y="48"/>
                    <a:pt x="47" y="0"/>
                    <a:pt x="106" y="0"/>
                  </a:cubicBezTo>
                  <a:cubicBezTo>
                    <a:pt x="133" y="0"/>
                    <a:pt x="158" y="11"/>
                    <a:pt x="177" y="29"/>
                  </a:cubicBezTo>
                  <a:cubicBezTo>
                    <a:pt x="177" y="58"/>
                    <a:pt x="177" y="58"/>
                    <a:pt x="177" y="58"/>
                  </a:cubicBezTo>
                  <a:cubicBezTo>
                    <a:pt x="155" y="58"/>
                    <a:pt x="155" y="58"/>
                    <a:pt x="155" y="58"/>
                  </a:cubicBezTo>
                  <a:cubicBezTo>
                    <a:pt x="188" y="92"/>
                    <a:pt x="188" y="92"/>
                    <a:pt x="188" y="92"/>
                  </a:cubicBezTo>
                  <a:lnTo>
                    <a:pt x="207" y="78"/>
                  </a:lnTo>
                  <a:close/>
                </a:path>
              </a:pathLst>
            </a:custGeom>
            <a:solidFill>
              <a:srgbClr val="00C37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73">
              <a:extLst>
                <a:ext uri="{FF2B5EF4-FFF2-40B4-BE49-F238E27FC236}">
                  <a16:creationId xmlns:a16="http://schemas.microsoft.com/office/drawing/2014/main" id="{9B3A12E6-68B1-43FB-950C-8366B8B26D56}"/>
                </a:ext>
              </a:extLst>
            </p:cNvPr>
            <p:cNvSpPr>
              <a:spLocks/>
            </p:cNvSpPr>
            <p:nvPr/>
          </p:nvSpPr>
          <p:spPr bwMode="auto">
            <a:xfrm>
              <a:off x="5486400" y="4873628"/>
              <a:ext cx="150812" cy="263525"/>
            </a:xfrm>
            <a:custGeom>
              <a:avLst/>
              <a:gdLst>
                <a:gd name="T0" fmla="*/ 33 w 78"/>
                <a:gd name="T1" fmla="*/ 79 h 136"/>
                <a:gd name="T2" fmla="*/ 47 w 78"/>
                <a:gd name="T3" fmla="*/ 89 h 136"/>
                <a:gd name="T4" fmla="*/ 35 w 78"/>
                <a:gd name="T5" fmla="*/ 96 h 136"/>
                <a:gd name="T6" fmla="*/ 11 w 78"/>
                <a:gd name="T7" fmla="*/ 91 h 136"/>
                <a:gd name="T8" fmla="*/ 10 w 78"/>
                <a:gd name="T9" fmla="*/ 91 h 136"/>
                <a:gd name="T10" fmla="*/ 6 w 78"/>
                <a:gd name="T11" fmla="*/ 93 h 136"/>
                <a:gd name="T12" fmla="*/ 2 w 78"/>
                <a:gd name="T13" fmla="*/ 109 h 136"/>
                <a:gd name="T14" fmla="*/ 4 w 78"/>
                <a:gd name="T15" fmla="*/ 115 h 136"/>
                <a:gd name="T16" fmla="*/ 29 w 78"/>
                <a:gd name="T17" fmla="*/ 120 h 136"/>
                <a:gd name="T18" fmla="*/ 29 w 78"/>
                <a:gd name="T19" fmla="*/ 132 h 136"/>
                <a:gd name="T20" fmla="*/ 33 w 78"/>
                <a:gd name="T21" fmla="*/ 136 h 136"/>
                <a:gd name="T22" fmla="*/ 46 w 78"/>
                <a:gd name="T23" fmla="*/ 136 h 136"/>
                <a:gd name="T24" fmla="*/ 50 w 78"/>
                <a:gd name="T25" fmla="*/ 131 h 136"/>
                <a:gd name="T26" fmla="*/ 50 w 78"/>
                <a:gd name="T27" fmla="*/ 119 h 136"/>
                <a:gd name="T28" fmla="*/ 78 w 78"/>
                <a:gd name="T29" fmla="*/ 87 h 136"/>
                <a:gd name="T30" fmla="*/ 49 w 78"/>
                <a:gd name="T31" fmla="*/ 55 h 136"/>
                <a:gd name="T32" fmla="*/ 31 w 78"/>
                <a:gd name="T33" fmla="*/ 44 h 136"/>
                <a:gd name="T34" fmla="*/ 42 w 78"/>
                <a:gd name="T35" fmla="*/ 37 h 136"/>
                <a:gd name="T36" fmla="*/ 62 w 78"/>
                <a:gd name="T37" fmla="*/ 41 h 136"/>
                <a:gd name="T38" fmla="*/ 63 w 78"/>
                <a:gd name="T39" fmla="*/ 41 h 136"/>
                <a:gd name="T40" fmla="*/ 67 w 78"/>
                <a:gd name="T41" fmla="*/ 39 h 136"/>
                <a:gd name="T42" fmla="*/ 71 w 78"/>
                <a:gd name="T43" fmla="*/ 24 h 136"/>
                <a:gd name="T44" fmla="*/ 69 w 78"/>
                <a:gd name="T45" fmla="*/ 19 h 136"/>
                <a:gd name="T46" fmla="*/ 49 w 78"/>
                <a:gd name="T47" fmla="*/ 14 h 136"/>
                <a:gd name="T48" fmla="*/ 49 w 78"/>
                <a:gd name="T49" fmla="*/ 4 h 136"/>
                <a:gd name="T50" fmla="*/ 43 w 78"/>
                <a:gd name="T51" fmla="*/ 0 h 136"/>
                <a:gd name="T52" fmla="*/ 43 w 78"/>
                <a:gd name="T53" fmla="*/ 0 h 136"/>
                <a:gd name="T54" fmla="*/ 31 w 78"/>
                <a:gd name="T55" fmla="*/ 0 h 136"/>
                <a:gd name="T56" fmla="*/ 27 w 78"/>
                <a:gd name="T57" fmla="*/ 4 h 136"/>
                <a:gd name="T58" fmla="*/ 27 w 78"/>
                <a:gd name="T59" fmla="*/ 16 h 136"/>
                <a:gd name="T60" fmla="*/ 0 w 78"/>
                <a:gd name="T61" fmla="*/ 47 h 136"/>
                <a:gd name="T62" fmla="*/ 33 w 78"/>
                <a:gd name="T63" fmla="*/ 7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36">
                  <a:moveTo>
                    <a:pt x="33" y="79"/>
                  </a:moveTo>
                  <a:cubicBezTo>
                    <a:pt x="45" y="83"/>
                    <a:pt x="47" y="85"/>
                    <a:pt x="47" y="89"/>
                  </a:cubicBezTo>
                  <a:cubicBezTo>
                    <a:pt x="47" y="95"/>
                    <a:pt x="41" y="96"/>
                    <a:pt x="35" y="96"/>
                  </a:cubicBezTo>
                  <a:cubicBezTo>
                    <a:pt x="25" y="97"/>
                    <a:pt x="17" y="93"/>
                    <a:pt x="11" y="91"/>
                  </a:cubicBezTo>
                  <a:cubicBezTo>
                    <a:pt x="10" y="91"/>
                    <a:pt x="10" y="91"/>
                    <a:pt x="10" y="91"/>
                  </a:cubicBezTo>
                  <a:cubicBezTo>
                    <a:pt x="7" y="91"/>
                    <a:pt x="6" y="92"/>
                    <a:pt x="6" y="93"/>
                  </a:cubicBezTo>
                  <a:cubicBezTo>
                    <a:pt x="2" y="109"/>
                    <a:pt x="2" y="109"/>
                    <a:pt x="2" y="109"/>
                  </a:cubicBezTo>
                  <a:cubicBezTo>
                    <a:pt x="2" y="112"/>
                    <a:pt x="2" y="113"/>
                    <a:pt x="4" y="115"/>
                  </a:cubicBezTo>
                  <a:cubicBezTo>
                    <a:pt x="11" y="119"/>
                    <a:pt x="21" y="120"/>
                    <a:pt x="29" y="120"/>
                  </a:cubicBezTo>
                  <a:cubicBezTo>
                    <a:pt x="29" y="132"/>
                    <a:pt x="29" y="132"/>
                    <a:pt x="29" y="132"/>
                  </a:cubicBezTo>
                  <a:cubicBezTo>
                    <a:pt x="29" y="135"/>
                    <a:pt x="31" y="136"/>
                    <a:pt x="33" y="136"/>
                  </a:cubicBezTo>
                  <a:cubicBezTo>
                    <a:pt x="46" y="136"/>
                    <a:pt x="46" y="136"/>
                    <a:pt x="46" y="136"/>
                  </a:cubicBezTo>
                  <a:cubicBezTo>
                    <a:pt x="49" y="136"/>
                    <a:pt x="50" y="133"/>
                    <a:pt x="50" y="131"/>
                  </a:cubicBezTo>
                  <a:cubicBezTo>
                    <a:pt x="50" y="119"/>
                    <a:pt x="50" y="119"/>
                    <a:pt x="50" y="119"/>
                  </a:cubicBezTo>
                  <a:cubicBezTo>
                    <a:pt x="67" y="115"/>
                    <a:pt x="78" y="103"/>
                    <a:pt x="78" y="87"/>
                  </a:cubicBezTo>
                  <a:cubicBezTo>
                    <a:pt x="77" y="71"/>
                    <a:pt x="69" y="61"/>
                    <a:pt x="49" y="55"/>
                  </a:cubicBezTo>
                  <a:cubicBezTo>
                    <a:pt x="35" y="49"/>
                    <a:pt x="31" y="47"/>
                    <a:pt x="31" y="44"/>
                  </a:cubicBezTo>
                  <a:cubicBezTo>
                    <a:pt x="31" y="39"/>
                    <a:pt x="38" y="37"/>
                    <a:pt x="42" y="37"/>
                  </a:cubicBezTo>
                  <a:cubicBezTo>
                    <a:pt x="51" y="37"/>
                    <a:pt x="58" y="40"/>
                    <a:pt x="62" y="41"/>
                  </a:cubicBezTo>
                  <a:cubicBezTo>
                    <a:pt x="63" y="41"/>
                    <a:pt x="63" y="41"/>
                    <a:pt x="63" y="41"/>
                  </a:cubicBezTo>
                  <a:cubicBezTo>
                    <a:pt x="66" y="41"/>
                    <a:pt x="67" y="40"/>
                    <a:pt x="67" y="39"/>
                  </a:cubicBezTo>
                  <a:cubicBezTo>
                    <a:pt x="71" y="24"/>
                    <a:pt x="71" y="24"/>
                    <a:pt x="71" y="24"/>
                  </a:cubicBezTo>
                  <a:cubicBezTo>
                    <a:pt x="71" y="22"/>
                    <a:pt x="71" y="19"/>
                    <a:pt x="69" y="19"/>
                  </a:cubicBezTo>
                  <a:cubicBezTo>
                    <a:pt x="62" y="16"/>
                    <a:pt x="55" y="15"/>
                    <a:pt x="49" y="14"/>
                  </a:cubicBezTo>
                  <a:cubicBezTo>
                    <a:pt x="49" y="4"/>
                    <a:pt x="49" y="4"/>
                    <a:pt x="49" y="4"/>
                  </a:cubicBezTo>
                  <a:cubicBezTo>
                    <a:pt x="49" y="2"/>
                    <a:pt x="46" y="0"/>
                    <a:pt x="43" y="0"/>
                  </a:cubicBezTo>
                  <a:cubicBezTo>
                    <a:pt x="43" y="0"/>
                    <a:pt x="43" y="0"/>
                    <a:pt x="43" y="0"/>
                  </a:cubicBezTo>
                  <a:cubicBezTo>
                    <a:pt x="31" y="0"/>
                    <a:pt x="31" y="0"/>
                    <a:pt x="31" y="0"/>
                  </a:cubicBezTo>
                  <a:cubicBezTo>
                    <a:pt x="29" y="0"/>
                    <a:pt x="27" y="3"/>
                    <a:pt x="27" y="4"/>
                  </a:cubicBezTo>
                  <a:cubicBezTo>
                    <a:pt x="27" y="16"/>
                    <a:pt x="27" y="16"/>
                    <a:pt x="27" y="16"/>
                  </a:cubicBezTo>
                  <a:cubicBezTo>
                    <a:pt x="10" y="20"/>
                    <a:pt x="0" y="32"/>
                    <a:pt x="0" y="47"/>
                  </a:cubicBezTo>
                  <a:cubicBezTo>
                    <a:pt x="2" y="67"/>
                    <a:pt x="18" y="73"/>
                    <a:pt x="33" y="79"/>
                  </a:cubicBezTo>
                  <a:close/>
                </a:path>
              </a:pathLst>
            </a:custGeom>
            <a:solidFill>
              <a:srgbClr val="175A6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4">
              <a:extLst>
                <a:ext uri="{FF2B5EF4-FFF2-40B4-BE49-F238E27FC236}">
                  <a16:creationId xmlns:a16="http://schemas.microsoft.com/office/drawing/2014/main" id="{9EE52F89-96DE-40D0-88E3-9332EC1F657C}"/>
                </a:ext>
              </a:extLst>
            </p:cNvPr>
            <p:cNvSpPr>
              <a:spLocks/>
            </p:cNvSpPr>
            <p:nvPr/>
          </p:nvSpPr>
          <p:spPr bwMode="auto">
            <a:xfrm>
              <a:off x="5694363" y="4941890"/>
              <a:ext cx="100012" cy="44450"/>
            </a:xfrm>
            <a:custGeom>
              <a:avLst/>
              <a:gdLst>
                <a:gd name="T0" fmla="*/ 0 w 63"/>
                <a:gd name="T1" fmla="*/ 0 h 28"/>
                <a:gd name="T2" fmla="*/ 27 w 63"/>
                <a:gd name="T3" fmla="*/ 28 h 28"/>
                <a:gd name="T4" fmla="*/ 63 w 63"/>
                <a:gd name="T5" fmla="*/ 0 h 28"/>
                <a:gd name="T6" fmla="*/ 0 w 63"/>
                <a:gd name="T7" fmla="*/ 0 h 28"/>
              </a:gdLst>
              <a:ahLst/>
              <a:cxnLst>
                <a:cxn ang="0">
                  <a:pos x="T0" y="T1"/>
                </a:cxn>
                <a:cxn ang="0">
                  <a:pos x="T2" y="T3"/>
                </a:cxn>
                <a:cxn ang="0">
                  <a:pos x="T4" y="T5"/>
                </a:cxn>
                <a:cxn ang="0">
                  <a:pos x="T6" y="T7"/>
                </a:cxn>
              </a:cxnLst>
              <a:rect l="0" t="0" r="r" b="b"/>
              <a:pathLst>
                <a:path w="63" h="28">
                  <a:moveTo>
                    <a:pt x="0" y="0"/>
                  </a:moveTo>
                  <a:lnTo>
                    <a:pt x="27" y="28"/>
                  </a:lnTo>
                  <a:lnTo>
                    <a:pt x="63"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75">
              <a:extLst>
                <a:ext uri="{FF2B5EF4-FFF2-40B4-BE49-F238E27FC236}">
                  <a16:creationId xmlns:a16="http://schemas.microsoft.com/office/drawing/2014/main" id="{4D056E77-29F4-4664-831B-30B5EBBA1CFD}"/>
                </a:ext>
              </a:extLst>
            </p:cNvPr>
            <p:cNvSpPr>
              <a:spLocks noChangeArrowheads="1"/>
            </p:cNvSpPr>
            <p:nvPr/>
          </p:nvSpPr>
          <p:spPr bwMode="auto">
            <a:xfrm>
              <a:off x="5722938" y="4870453"/>
              <a:ext cx="36512" cy="88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48777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Leading underscores in numeric literals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7.1</a:t>
            </a:r>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4194807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Leading underscores in numeric literals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7.2</a:t>
            </a:r>
          </a:p>
        </p:txBody>
      </p:sp>
      <p:sp>
        <p:nvSpPr>
          <p:cNvPr id="3" name="Symbol zastępczy tekstu 2">
            <a:extLst>
              <a:ext uri="{FF2B5EF4-FFF2-40B4-BE49-F238E27FC236}">
                <a16:creationId xmlns:a16="http://schemas.microsoft.com/office/drawing/2014/main" id="{724E4C15-2676-4F98-B111-3C989F7AE239}"/>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940537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Techniques for writing safe efficient code,</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860864"/>
              </a:buClr>
            </a:pPr>
            <a:r>
              <a:rPr lang="en-US" dirty="0"/>
              <a:t>Introduction</a:t>
            </a:r>
          </a:p>
          <a:p>
            <a:pPr lvl="2">
              <a:buClr>
                <a:srgbClr val="CC2980"/>
              </a:buClr>
            </a:pPr>
            <a:r>
              <a:rPr lang="en-US" dirty="0"/>
              <a:t>The recent C# versions timeline,</a:t>
            </a:r>
          </a:p>
          <a:p>
            <a:pPr lvl="2">
              <a:buClr>
                <a:srgbClr val="CC2980"/>
              </a:buClr>
            </a:pPr>
            <a:r>
              <a:rPr lang="en-US" dirty="0"/>
              <a:t>C# 8.0 pre-requirements,</a:t>
            </a:r>
          </a:p>
          <a:p>
            <a:pPr lvl="2">
              <a:buClr>
                <a:srgbClr val="CC2980"/>
              </a:buClr>
            </a:pPr>
            <a:r>
              <a:rPr lang="en-US" dirty="0"/>
              <a:t>dive into an example.</a:t>
            </a:r>
          </a:p>
          <a:p>
            <a:pPr lvl="1">
              <a:buClr>
                <a:srgbClr val="860864"/>
              </a:buClr>
            </a:pPr>
            <a:r>
              <a:rPr lang="en-US" dirty="0"/>
              <a:t>What’s new in C# 7.1</a:t>
            </a:r>
          </a:p>
          <a:p>
            <a:pPr lvl="2">
              <a:buClr>
                <a:srgbClr val="CC2980"/>
              </a:buClr>
            </a:pPr>
            <a:r>
              <a:rPr lang="en-US" dirty="0"/>
              <a:t>Async Main method,</a:t>
            </a:r>
          </a:p>
          <a:p>
            <a:pPr lvl="2">
              <a:buClr>
                <a:srgbClr val="CC2980"/>
              </a:buClr>
            </a:pPr>
            <a:r>
              <a:rPr lang="en-US" dirty="0"/>
              <a:t>default literal expressions,</a:t>
            </a:r>
          </a:p>
          <a:p>
            <a:pPr lvl="2">
              <a:buClr>
                <a:srgbClr val="CC2980"/>
              </a:buClr>
            </a:pPr>
            <a:r>
              <a:rPr lang="en-US" dirty="0"/>
              <a:t>inferred tuple element names.</a:t>
            </a:r>
          </a:p>
          <a:p>
            <a:pPr lvl="1">
              <a:buClr>
                <a:srgbClr val="860864"/>
              </a:buClr>
            </a:pPr>
            <a:r>
              <a:rPr lang="en-US" dirty="0"/>
              <a:t>What’s new in C# 7.2</a:t>
            </a:r>
          </a:p>
          <a:p>
            <a:pPr lvl="2">
              <a:buClr>
                <a:srgbClr val="CC2980"/>
              </a:buClr>
            </a:pPr>
            <a:r>
              <a:rPr lang="en-US" dirty="0"/>
              <a:t>Techniques for writing safe efficient code,</a:t>
            </a:r>
          </a:p>
          <a:p>
            <a:pPr lvl="2">
              <a:buClr>
                <a:srgbClr val="CC2980"/>
              </a:buClr>
            </a:pPr>
            <a:r>
              <a:rPr lang="en-US" dirty="0"/>
              <a:t>non-trailing named arguments,</a:t>
            </a:r>
          </a:p>
          <a:p>
            <a:pPr lvl="2">
              <a:buClr>
                <a:srgbClr val="CC2980"/>
              </a:buClr>
            </a:pPr>
            <a:r>
              <a:rPr lang="en-US" dirty="0"/>
              <a:t>leading underscores in numeric literals,</a:t>
            </a:r>
          </a:p>
          <a:p>
            <a:pPr lvl="2">
              <a:buClr>
                <a:srgbClr val="CC2980"/>
              </a:buClr>
            </a:pPr>
            <a:r>
              <a:rPr lang="en-US" dirty="0"/>
              <a:t>private protected access modifier,</a:t>
            </a:r>
          </a:p>
        </p:txBody>
      </p:sp>
    </p:spTree>
    <p:extLst>
      <p:ext uri="{BB962C8B-B14F-4D97-AF65-F5344CB8AC3E}">
        <p14:creationId xmlns:p14="http://schemas.microsoft.com/office/powerpoint/2010/main" val="144772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2" end="12"/>
                                            </p:txEl>
                                          </p:spTgt>
                                        </p:tgtEl>
                                        <p:attrNameLst>
                                          <p:attrName>style.visibility</p:attrName>
                                        </p:attrNameLst>
                                      </p:cBhvr>
                                      <p:to>
                                        <p:strVal val="visible"/>
                                      </p:to>
                                    </p:set>
                                    <p:animEffect transition="in" filter="fade">
                                      <p:cBhvr>
                                        <p:cTn id="7"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744073" y="2662294"/>
            <a:ext cx="5256584" cy="3160282"/>
          </a:xfrm>
        </p:spPr>
        <p:txBody>
          <a:bodyPr/>
          <a:lstStyle/>
          <a:p>
            <a:r>
              <a:rPr lang="en-US" dirty="0"/>
              <a:t>What’s new in C# 7.2</a:t>
            </a:r>
          </a:p>
          <a:p>
            <a:r>
              <a:rPr lang="en-US" sz="2400" dirty="0"/>
              <a:t>Private protected access modifier</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3" name="Group 19">
            <a:extLst>
              <a:ext uri="{FF2B5EF4-FFF2-40B4-BE49-F238E27FC236}">
                <a16:creationId xmlns:a16="http://schemas.microsoft.com/office/drawing/2014/main" id="{10EE99BA-F82E-42F6-920B-8C7F8EA4525A}"/>
              </a:ext>
            </a:extLst>
          </p:cNvPr>
          <p:cNvGrpSpPr>
            <a:grpSpLocks noChangeAspect="1"/>
          </p:cNvGrpSpPr>
          <p:nvPr/>
        </p:nvGrpSpPr>
        <p:grpSpPr bwMode="auto">
          <a:xfrm>
            <a:off x="1095145" y="1258806"/>
            <a:ext cx="1085771" cy="984681"/>
            <a:chOff x="379" y="400"/>
            <a:chExt cx="870" cy="789"/>
          </a:xfrm>
        </p:grpSpPr>
        <p:sp>
          <p:nvSpPr>
            <p:cNvPr id="15" name="Freeform 21">
              <a:extLst>
                <a:ext uri="{FF2B5EF4-FFF2-40B4-BE49-F238E27FC236}">
                  <a16:creationId xmlns:a16="http://schemas.microsoft.com/office/drawing/2014/main" id="{87FB6105-3F7D-42C8-9917-093CC25E515C}"/>
                </a:ext>
              </a:extLst>
            </p:cNvPr>
            <p:cNvSpPr>
              <a:spLocks/>
            </p:cNvSpPr>
            <p:nvPr/>
          </p:nvSpPr>
          <p:spPr bwMode="auto">
            <a:xfrm>
              <a:off x="379" y="400"/>
              <a:ext cx="870" cy="789"/>
            </a:xfrm>
            <a:custGeom>
              <a:avLst/>
              <a:gdLst>
                <a:gd name="T0" fmla="*/ 45 w 325"/>
                <a:gd name="T1" fmla="*/ 61 h 294"/>
                <a:gd name="T2" fmla="*/ 183 w 325"/>
                <a:gd name="T3" fmla="*/ 3 h 294"/>
                <a:gd name="T4" fmla="*/ 308 w 325"/>
                <a:gd name="T5" fmla="*/ 75 h 294"/>
                <a:gd name="T6" fmla="*/ 178 w 325"/>
                <a:gd name="T7" fmla="*/ 294 h 294"/>
                <a:gd name="T8" fmla="*/ 45 w 325"/>
                <a:gd name="T9" fmla="*/ 61 h 294"/>
              </a:gdLst>
              <a:ahLst/>
              <a:cxnLst>
                <a:cxn ang="0">
                  <a:pos x="T0" y="T1"/>
                </a:cxn>
                <a:cxn ang="0">
                  <a:pos x="T2" y="T3"/>
                </a:cxn>
                <a:cxn ang="0">
                  <a:pos x="T4" y="T5"/>
                </a:cxn>
                <a:cxn ang="0">
                  <a:pos x="T6" y="T7"/>
                </a:cxn>
                <a:cxn ang="0">
                  <a:pos x="T8" y="T9"/>
                </a:cxn>
              </a:cxnLst>
              <a:rect l="0" t="0" r="r" b="b"/>
              <a:pathLst>
                <a:path w="325" h="294">
                  <a:moveTo>
                    <a:pt x="45" y="61"/>
                  </a:moveTo>
                  <a:cubicBezTo>
                    <a:pt x="103" y="0"/>
                    <a:pt x="183" y="3"/>
                    <a:pt x="183" y="3"/>
                  </a:cubicBezTo>
                  <a:cubicBezTo>
                    <a:pt x="205" y="25"/>
                    <a:pt x="294" y="20"/>
                    <a:pt x="308" y="75"/>
                  </a:cubicBezTo>
                  <a:cubicBezTo>
                    <a:pt x="325" y="148"/>
                    <a:pt x="284" y="281"/>
                    <a:pt x="178" y="294"/>
                  </a:cubicBezTo>
                  <a:cubicBezTo>
                    <a:pt x="0" y="265"/>
                    <a:pt x="45" y="61"/>
                    <a:pt x="45" y="6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6" name="Freeform 22">
              <a:extLst>
                <a:ext uri="{FF2B5EF4-FFF2-40B4-BE49-F238E27FC236}">
                  <a16:creationId xmlns:a16="http://schemas.microsoft.com/office/drawing/2014/main" id="{A85141EE-DC89-4D23-9469-3B6B2290B46E}"/>
                </a:ext>
              </a:extLst>
            </p:cNvPr>
            <p:cNvSpPr>
              <a:spLocks/>
            </p:cNvSpPr>
            <p:nvPr/>
          </p:nvSpPr>
          <p:spPr bwMode="auto">
            <a:xfrm>
              <a:off x="497" y="508"/>
              <a:ext cx="428" cy="584"/>
            </a:xfrm>
            <a:custGeom>
              <a:avLst/>
              <a:gdLst>
                <a:gd name="T0" fmla="*/ 137 w 160"/>
                <a:gd name="T1" fmla="*/ 40 h 218"/>
                <a:gd name="T2" fmla="*/ 137 w 160"/>
                <a:gd name="T3" fmla="*/ 38 h 218"/>
                <a:gd name="T4" fmla="*/ 137 w 160"/>
                <a:gd name="T5" fmla="*/ 37 h 218"/>
                <a:gd name="T6" fmla="*/ 135 w 160"/>
                <a:gd name="T7" fmla="*/ 0 h 218"/>
                <a:gd name="T8" fmla="*/ 33 w 160"/>
                <a:gd name="T9" fmla="*/ 43 h 218"/>
                <a:gd name="T10" fmla="*/ 133 w 160"/>
                <a:gd name="T11" fmla="*/ 218 h 218"/>
                <a:gd name="T12" fmla="*/ 137 w 160"/>
                <a:gd name="T13" fmla="*/ 40 h 218"/>
              </a:gdLst>
              <a:ahLst/>
              <a:cxnLst>
                <a:cxn ang="0">
                  <a:pos x="T0" y="T1"/>
                </a:cxn>
                <a:cxn ang="0">
                  <a:pos x="T2" y="T3"/>
                </a:cxn>
                <a:cxn ang="0">
                  <a:pos x="T4" y="T5"/>
                </a:cxn>
                <a:cxn ang="0">
                  <a:pos x="T6" y="T7"/>
                </a:cxn>
                <a:cxn ang="0">
                  <a:pos x="T8" y="T9"/>
                </a:cxn>
                <a:cxn ang="0">
                  <a:pos x="T10" y="T11"/>
                </a:cxn>
                <a:cxn ang="0">
                  <a:pos x="T12" y="T13"/>
                </a:cxn>
              </a:cxnLst>
              <a:rect l="0" t="0" r="r" b="b"/>
              <a:pathLst>
                <a:path w="160" h="218">
                  <a:moveTo>
                    <a:pt x="137" y="40"/>
                  </a:moveTo>
                  <a:cubicBezTo>
                    <a:pt x="137" y="39"/>
                    <a:pt x="137" y="39"/>
                    <a:pt x="137" y="38"/>
                  </a:cubicBezTo>
                  <a:cubicBezTo>
                    <a:pt x="137" y="38"/>
                    <a:pt x="137" y="38"/>
                    <a:pt x="137" y="37"/>
                  </a:cubicBezTo>
                  <a:cubicBezTo>
                    <a:pt x="135" y="20"/>
                    <a:pt x="134" y="9"/>
                    <a:pt x="135" y="0"/>
                  </a:cubicBezTo>
                  <a:cubicBezTo>
                    <a:pt x="124" y="0"/>
                    <a:pt x="72" y="3"/>
                    <a:pt x="33" y="43"/>
                  </a:cubicBezTo>
                  <a:cubicBezTo>
                    <a:pt x="33" y="43"/>
                    <a:pt x="0" y="196"/>
                    <a:pt x="133" y="218"/>
                  </a:cubicBezTo>
                  <a:cubicBezTo>
                    <a:pt x="160" y="170"/>
                    <a:pt x="144" y="91"/>
                    <a:pt x="137" y="40"/>
                  </a:cubicBezTo>
                  <a:close/>
                </a:path>
              </a:pathLst>
            </a:custGeom>
            <a:solidFill>
              <a:srgbClr val="7D38B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3726938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Private protected access modifier</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7.1</a:t>
            </a:r>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716623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Private protected access modifier</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7.2</a:t>
            </a:r>
          </a:p>
        </p:txBody>
      </p:sp>
      <p:sp>
        <p:nvSpPr>
          <p:cNvPr id="3" name="Symbol zastępczy tekstu 2">
            <a:extLst>
              <a:ext uri="{FF2B5EF4-FFF2-40B4-BE49-F238E27FC236}">
                <a16:creationId xmlns:a16="http://schemas.microsoft.com/office/drawing/2014/main" id="{724E4C15-2676-4F98-B111-3C989F7AE239}"/>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504413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a:p>
            <a:pPr lvl="1"/>
            <a:r>
              <a:rPr lang="en-US" dirty="0">
                <a:solidFill>
                  <a:schemeClr val="bg1">
                    <a:lumMod val="95000"/>
                  </a:schemeClr>
                </a:solidFill>
              </a:rPr>
              <a:t>What’s new in C# 7.1</a:t>
            </a:r>
          </a:p>
          <a:p>
            <a:pPr lvl="2"/>
            <a:r>
              <a:rPr lang="en-US" dirty="0">
                <a:solidFill>
                  <a:schemeClr val="bg1">
                    <a:lumMod val="95000"/>
                  </a:schemeClr>
                </a:solidFill>
              </a:rPr>
              <a:t>Async Main method,</a:t>
            </a:r>
          </a:p>
          <a:p>
            <a:pPr lvl="2"/>
            <a:r>
              <a:rPr lang="en-US" dirty="0">
                <a:solidFill>
                  <a:schemeClr val="bg1">
                    <a:lumMod val="95000"/>
                  </a:schemeClr>
                </a:solidFill>
              </a:rPr>
              <a:t>default literal expressions,</a:t>
            </a:r>
          </a:p>
          <a:p>
            <a:pPr lvl="2"/>
            <a:r>
              <a:rPr lang="en-US" dirty="0">
                <a:solidFill>
                  <a:schemeClr val="bg1">
                    <a:lumMod val="95000"/>
                  </a:schemeClr>
                </a:solidFill>
              </a:rPr>
              <a:t>inferred tuple element names.</a:t>
            </a:r>
          </a:p>
          <a:p>
            <a:pPr lvl="1"/>
            <a:r>
              <a:rPr lang="en-US" dirty="0">
                <a:solidFill>
                  <a:schemeClr val="bg1">
                    <a:lumMod val="95000"/>
                  </a:schemeClr>
                </a:solidFill>
              </a:rPr>
              <a:t>What’s new in C# 7.2</a:t>
            </a:r>
          </a:p>
          <a:p>
            <a:pPr lvl="2"/>
            <a:r>
              <a:rPr lang="en-US" dirty="0">
                <a:solidFill>
                  <a:schemeClr val="bg1">
                    <a:lumMod val="95000"/>
                  </a:schemeClr>
                </a:solidFill>
              </a:rPr>
              <a:t>Techniques for writing safe efficient code,</a:t>
            </a:r>
          </a:p>
          <a:p>
            <a:pPr lvl="2"/>
            <a:r>
              <a:rPr lang="en-US" dirty="0">
                <a:solidFill>
                  <a:schemeClr val="bg1">
                    <a:lumMod val="95000"/>
                  </a:schemeClr>
                </a:solidFill>
              </a:rPr>
              <a:t>non-trailing named arguments,</a:t>
            </a:r>
          </a:p>
          <a:p>
            <a:pPr lvl="2"/>
            <a:r>
              <a:rPr lang="en-US" dirty="0">
                <a:solidFill>
                  <a:schemeClr val="bg1">
                    <a:lumMod val="95000"/>
                  </a:schemeClr>
                </a:solidFill>
              </a:rPr>
              <a:t>leading underscores in numeric literals,</a:t>
            </a:r>
          </a:p>
          <a:p>
            <a:pPr lvl="2"/>
            <a:r>
              <a:rPr lang="en-US" dirty="0">
                <a:solidFill>
                  <a:schemeClr val="bg1">
                    <a:lumMod val="95000"/>
                  </a:schemeClr>
                </a:solidFill>
              </a:rPr>
              <a:t>private protected access modifier,</a:t>
            </a:r>
          </a:p>
          <a:p>
            <a:pPr lvl="2"/>
            <a:r>
              <a:rPr lang="en-US" dirty="0">
                <a:solidFill>
                  <a:schemeClr val="bg1">
                    <a:lumMod val="95000"/>
                  </a:schemeClr>
                </a:solidFill>
              </a:rPr>
              <a:t>conditional ref expressions.</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860864"/>
              </a:buClr>
            </a:pPr>
            <a:r>
              <a:rPr lang="en-US" dirty="0"/>
              <a:t>Introduction</a:t>
            </a:r>
          </a:p>
          <a:p>
            <a:pPr lvl="2">
              <a:buClr>
                <a:srgbClr val="CC2980"/>
              </a:buClr>
            </a:pPr>
            <a:r>
              <a:rPr lang="en-US" dirty="0"/>
              <a:t>The recent C# versions timeline,</a:t>
            </a:r>
          </a:p>
          <a:p>
            <a:pPr lvl="2">
              <a:buClr>
                <a:srgbClr val="CC2980"/>
              </a:buClr>
            </a:pPr>
            <a:r>
              <a:rPr lang="en-US" dirty="0"/>
              <a:t>C# 8.0 pre-requirements,</a:t>
            </a:r>
          </a:p>
          <a:p>
            <a:pPr lvl="2">
              <a:buClr>
                <a:srgbClr val="CC2980"/>
              </a:buClr>
            </a:pPr>
            <a:r>
              <a:rPr lang="en-US" dirty="0"/>
              <a:t>dive into an example.</a:t>
            </a:r>
          </a:p>
          <a:p>
            <a:pPr lvl="1">
              <a:buClr>
                <a:srgbClr val="860864"/>
              </a:buClr>
            </a:pPr>
            <a:r>
              <a:rPr lang="en-US" dirty="0"/>
              <a:t>What’s new in C# 7.1</a:t>
            </a:r>
          </a:p>
          <a:p>
            <a:pPr lvl="2">
              <a:buClr>
                <a:srgbClr val="CC2980"/>
              </a:buClr>
            </a:pPr>
            <a:r>
              <a:rPr lang="en-US" dirty="0"/>
              <a:t>Async Main method,</a:t>
            </a:r>
          </a:p>
          <a:p>
            <a:pPr lvl="2">
              <a:buClr>
                <a:srgbClr val="CC2980"/>
              </a:buClr>
            </a:pPr>
            <a:r>
              <a:rPr lang="en-US" dirty="0"/>
              <a:t>default literal expressions,</a:t>
            </a:r>
          </a:p>
          <a:p>
            <a:pPr lvl="2">
              <a:buClr>
                <a:srgbClr val="CC2980"/>
              </a:buClr>
            </a:pPr>
            <a:r>
              <a:rPr lang="en-US" dirty="0"/>
              <a:t>inferred tuple element names.</a:t>
            </a:r>
          </a:p>
          <a:p>
            <a:pPr lvl="1">
              <a:buClr>
                <a:srgbClr val="860864"/>
              </a:buClr>
            </a:pPr>
            <a:r>
              <a:rPr lang="en-US" dirty="0"/>
              <a:t>What’s new in C# 7.2</a:t>
            </a:r>
          </a:p>
          <a:p>
            <a:pPr lvl="2">
              <a:buClr>
                <a:srgbClr val="CC2980"/>
              </a:buClr>
            </a:pPr>
            <a:r>
              <a:rPr lang="en-US" dirty="0"/>
              <a:t>Techniques for writing safe efficient code,</a:t>
            </a:r>
          </a:p>
          <a:p>
            <a:pPr lvl="2">
              <a:buClr>
                <a:srgbClr val="CC2980"/>
              </a:buClr>
            </a:pPr>
            <a:r>
              <a:rPr lang="en-US" dirty="0"/>
              <a:t>non-trailing named arguments,</a:t>
            </a:r>
          </a:p>
          <a:p>
            <a:pPr lvl="2">
              <a:buClr>
                <a:srgbClr val="CC2980"/>
              </a:buClr>
            </a:pPr>
            <a:r>
              <a:rPr lang="en-US" dirty="0"/>
              <a:t>leading underscores in numeric literals,</a:t>
            </a:r>
          </a:p>
          <a:p>
            <a:pPr lvl="2">
              <a:buClr>
                <a:srgbClr val="CC2980"/>
              </a:buClr>
            </a:pPr>
            <a:r>
              <a:rPr lang="en-US" dirty="0"/>
              <a:t>private protected access modifier,</a:t>
            </a:r>
          </a:p>
          <a:p>
            <a:pPr lvl="2">
              <a:buClr>
                <a:srgbClr val="CC2980"/>
              </a:buClr>
            </a:pPr>
            <a:r>
              <a:rPr lang="en-US" dirty="0"/>
              <a:t>conditional ref expressions.</a:t>
            </a:r>
          </a:p>
        </p:txBody>
      </p:sp>
    </p:spTree>
    <p:extLst>
      <p:ext uri="{BB962C8B-B14F-4D97-AF65-F5344CB8AC3E}">
        <p14:creationId xmlns:p14="http://schemas.microsoft.com/office/powerpoint/2010/main" val="9476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3" end="13"/>
                                            </p:txEl>
                                          </p:spTgt>
                                        </p:tgtEl>
                                        <p:attrNameLst>
                                          <p:attrName>style.visibility</p:attrName>
                                        </p:attrNameLst>
                                      </p:cBhvr>
                                      <p:to>
                                        <p:strVal val="visible"/>
                                      </p:to>
                                    </p:set>
                                    <p:animEffect transition="in" filter="fade">
                                      <p:cBhvr>
                                        <p:cTn id="7"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744073" y="2662294"/>
            <a:ext cx="5256584" cy="3160282"/>
          </a:xfrm>
        </p:spPr>
        <p:txBody>
          <a:bodyPr/>
          <a:lstStyle/>
          <a:p>
            <a:r>
              <a:rPr lang="en-US" dirty="0"/>
              <a:t>What’s new in C# 7.2</a:t>
            </a:r>
          </a:p>
          <a:p>
            <a:r>
              <a:rPr lang="en-US" sz="2400" dirty="0"/>
              <a:t>Conditional ref expressions</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291010" y="2646539"/>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623392" y="738251"/>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071114" y="227687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3" name="Group 620">
            <a:extLst>
              <a:ext uri="{FF2B5EF4-FFF2-40B4-BE49-F238E27FC236}">
                <a16:creationId xmlns:a16="http://schemas.microsoft.com/office/drawing/2014/main" id="{1A15785A-042C-4214-92FE-6CD4AE4D5B45}"/>
              </a:ext>
            </a:extLst>
          </p:cNvPr>
          <p:cNvGrpSpPr/>
          <p:nvPr/>
        </p:nvGrpSpPr>
        <p:grpSpPr>
          <a:xfrm>
            <a:off x="1069131" y="1120791"/>
            <a:ext cx="1362333" cy="1232799"/>
            <a:chOff x="560389" y="2609737"/>
            <a:chExt cx="484188" cy="438150"/>
          </a:xfrm>
        </p:grpSpPr>
        <p:sp>
          <p:nvSpPr>
            <p:cNvPr id="15" name="Freeform 38">
              <a:extLst>
                <a:ext uri="{FF2B5EF4-FFF2-40B4-BE49-F238E27FC236}">
                  <a16:creationId xmlns:a16="http://schemas.microsoft.com/office/drawing/2014/main" id="{95F1FDF1-664A-4317-BDBB-509103DC71C1}"/>
                </a:ext>
              </a:extLst>
            </p:cNvPr>
            <p:cNvSpPr>
              <a:spLocks/>
            </p:cNvSpPr>
            <p:nvPr/>
          </p:nvSpPr>
          <p:spPr bwMode="auto">
            <a:xfrm>
              <a:off x="744539" y="2752612"/>
              <a:ext cx="300038" cy="133350"/>
            </a:xfrm>
            <a:custGeom>
              <a:avLst/>
              <a:gdLst>
                <a:gd name="T0" fmla="*/ 157 w 157"/>
                <a:gd name="T1" fmla="*/ 35 h 69"/>
                <a:gd name="T2" fmla="*/ 106 w 157"/>
                <a:gd name="T3" fmla="*/ 0 h 69"/>
                <a:gd name="T4" fmla="*/ 106 w 157"/>
                <a:gd name="T5" fmla="*/ 21 h 69"/>
                <a:gd name="T6" fmla="*/ 0 w 157"/>
                <a:gd name="T7" fmla="*/ 13 h 69"/>
                <a:gd name="T8" fmla="*/ 0 w 157"/>
                <a:gd name="T9" fmla="*/ 61 h 69"/>
                <a:gd name="T10" fmla="*/ 105 w 157"/>
                <a:gd name="T11" fmla="*/ 47 h 69"/>
                <a:gd name="T12" fmla="*/ 105 w 157"/>
                <a:gd name="T13" fmla="*/ 69 h 69"/>
                <a:gd name="T14" fmla="*/ 157 w 157"/>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5"/>
                  </a:moveTo>
                  <a:cubicBezTo>
                    <a:pt x="106" y="0"/>
                    <a:pt x="106" y="0"/>
                    <a:pt x="106" y="0"/>
                  </a:cubicBezTo>
                  <a:cubicBezTo>
                    <a:pt x="106" y="21"/>
                    <a:pt x="106" y="21"/>
                    <a:pt x="106" y="21"/>
                  </a:cubicBezTo>
                  <a:cubicBezTo>
                    <a:pt x="0" y="13"/>
                    <a:pt x="0" y="13"/>
                    <a:pt x="0" y="13"/>
                  </a:cubicBezTo>
                  <a:cubicBezTo>
                    <a:pt x="15" y="43"/>
                    <a:pt x="0" y="61"/>
                    <a:pt x="0" y="61"/>
                  </a:cubicBezTo>
                  <a:cubicBezTo>
                    <a:pt x="105" y="47"/>
                    <a:pt x="105" y="47"/>
                    <a:pt x="105" y="47"/>
                  </a:cubicBezTo>
                  <a:cubicBezTo>
                    <a:pt x="105" y="69"/>
                    <a:pt x="105" y="69"/>
                    <a:pt x="105" y="69"/>
                  </a:cubicBezTo>
                  <a:lnTo>
                    <a:pt x="157" y="3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9">
              <a:extLst>
                <a:ext uri="{FF2B5EF4-FFF2-40B4-BE49-F238E27FC236}">
                  <a16:creationId xmlns:a16="http://schemas.microsoft.com/office/drawing/2014/main" id="{0EE05C2C-7B61-4443-872E-A80A4F464C11}"/>
                </a:ext>
              </a:extLst>
            </p:cNvPr>
            <p:cNvSpPr>
              <a:spLocks/>
            </p:cNvSpPr>
            <p:nvPr/>
          </p:nvSpPr>
          <p:spPr bwMode="auto">
            <a:xfrm>
              <a:off x="560389" y="2609737"/>
              <a:ext cx="300038" cy="130175"/>
            </a:xfrm>
            <a:custGeom>
              <a:avLst/>
              <a:gdLst>
                <a:gd name="T0" fmla="*/ 157 w 157"/>
                <a:gd name="T1" fmla="*/ 34 h 68"/>
                <a:gd name="T2" fmla="*/ 106 w 157"/>
                <a:gd name="T3" fmla="*/ 0 h 68"/>
                <a:gd name="T4" fmla="*/ 106 w 157"/>
                <a:gd name="T5" fmla="*/ 20 h 68"/>
                <a:gd name="T6" fmla="*/ 0 w 157"/>
                <a:gd name="T7" fmla="*/ 12 h 68"/>
                <a:gd name="T8" fmla="*/ 0 w 157"/>
                <a:gd name="T9" fmla="*/ 60 h 68"/>
                <a:gd name="T10" fmla="*/ 105 w 157"/>
                <a:gd name="T11" fmla="*/ 46 h 68"/>
                <a:gd name="T12" fmla="*/ 105 w 157"/>
                <a:gd name="T13" fmla="*/ 68 h 68"/>
                <a:gd name="T14" fmla="*/ 157 w 157"/>
                <a:gd name="T15" fmla="*/ 3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8">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8"/>
                    <a:pt x="105" y="68"/>
                    <a:pt x="105" y="68"/>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40">
              <a:extLst>
                <a:ext uri="{FF2B5EF4-FFF2-40B4-BE49-F238E27FC236}">
                  <a16:creationId xmlns:a16="http://schemas.microsoft.com/office/drawing/2014/main" id="{D9ACDCB1-48BB-4E51-B6A2-016667701CC7}"/>
                </a:ext>
              </a:extLst>
            </p:cNvPr>
            <p:cNvSpPr>
              <a:spLocks/>
            </p:cNvSpPr>
            <p:nvPr/>
          </p:nvSpPr>
          <p:spPr bwMode="auto">
            <a:xfrm>
              <a:off x="615951" y="2914537"/>
              <a:ext cx="300038" cy="133350"/>
            </a:xfrm>
            <a:custGeom>
              <a:avLst/>
              <a:gdLst>
                <a:gd name="T0" fmla="*/ 157 w 157"/>
                <a:gd name="T1" fmla="*/ 34 h 69"/>
                <a:gd name="T2" fmla="*/ 106 w 157"/>
                <a:gd name="T3" fmla="*/ 0 h 69"/>
                <a:gd name="T4" fmla="*/ 106 w 157"/>
                <a:gd name="T5" fmla="*/ 20 h 69"/>
                <a:gd name="T6" fmla="*/ 0 w 157"/>
                <a:gd name="T7" fmla="*/ 12 h 69"/>
                <a:gd name="T8" fmla="*/ 0 w 157"/>
                <a:gd name="T9" fmla="*/ 60 h 69"/>
                <a:gd name="T10" fmla="*/ 105 w 157"/>
                <a:gd name="T11" fmla="*/ 46 h 69"/>
                <a:gd name="T12" fmla="*/ 105 w 157"/>
                <a:gd name="T13" fmla="*/ 69 h 69"/>
                <a:gd name="T14" fmla="*/ 157 w 157"/>
                <a:gd name="T15" fmla="*/ 34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69">
                  <a:moveTo>
                    <a:pt x="157" y="34"/>
                  </a:moveTo>
                  <a:cubicBezTo>
                    <a:pt x="106" y="0"/>
                    <a:pt x="106" y="0"/>
                    <a:pt x="106" y="0"/>
                  </a:cubicBezTo>
                  <a:cubicBezTo>
                    <a:pt x="106" y="20"/>
                    <a:pt x="106" y="20"/>
                    <a:pt x="106" y="20"/>
                  </a:cubicBezTo>
                  <a:cubicBezTo>
                    <a:pt x="0" y="12"/>
                    <a:pt x="0" y="12"/>
                    <a:pt x="0" y="12"/>
                  </a:cubicBezTo>
                  <a:cubicBezTo>
                    <a:pt x="15" y="42"/>
                    <a:pt x="0" y="60"/>
                    <a:pt x="0" y="60"/>
                  </a:cubicBezTo>
                  <a:cubicBezTo>
                    <a:pt x="105" y="46"/>
                    <a:pt x="105" y="46"/>
                    <a:pt x="105" y="46"/>
                  </a:cubicBezTo>
                  <a:cubicBezTo>
                    <a:pt x="105" y="69"/>
                    <a:pt x="105" y="69"/>
                    <a:pt x="105" y="69"/>
                  </a:cubicBezTo>
                  <a:lnTo>
                    <a:pt x="157"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39929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Conditional ref expressions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7.1</a:t>
            </a:r>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77992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Introduction</a:t>
            </a:r>
          </a:p>
          <a:p>
            <a:r>
              <a:rPr lang="en-US" sz="2400" dirty="0"/>
              <a:t>The recent C# versions timeline</a:t>
            </a:r>
          </a:p>
          <a:p>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8472264" y="3933056"/>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8897441" y="243197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8948712" y="4379462"/>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43" name="Group 593">
            <a:extLst>
              <a:ext uri="{FF2B5EF4-FFF2-40B4-BE49-F238E27FC236}">
                <a16:creationId xmlns:a16="http://schemas.microsoft.com/office/drawing/2014/main" id="{67C133EB-22E0-4969-9281-8AB465BC7C0F}"/>
              </a:ext>
            </a:extLst>
          </p:cNvPr>
          <p:cNvGrpSpPr/>
          <p:nvPr/>
        </p:nvGrpSpPr>
        <p:grpSpPr>
          <a:xfrm>
            <a:off x="9336360" y="2864810"/>
            <a:ext cx="1104454" cy="1099929"/>
            <a:chOff x="8977313" y="4814890"/>
            <a:chExt cx="387350" cy="385763"/>
          </a:xfrm>
        </p:grpSpPr>
        <p:sp>
          <p:nvSpPr>
            <p:cNvPr id="45" name="Freeform 139">
              <a:extLst>
                <a:ext uri="{FF2B5EF4-FFF2-40B4-BE49-F238E27FC236}">
                  <a16:creationId xmlns:a16="http://schemas.microsoft.com/office/drawing/2014/main" id="{43A50868-B11A-4B4E-B994-D8E6CDE78933}"/>
                </a:ext>
              </a:extLst>
            </p:cNvPr>
            <p:cNvSpPr>
              <a:spLocks/>
            </p:cNvSpPr>
            <p:nvPr/>
          </p:nvSpPr>
          <p:spPr bwMode="auto">
            <a:xfrm>
              <a:off x="9261475"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140">
              <a:extLst>
                <a:ext uri="{FF2B5EF4-FFF2-40B4-BE49-F238E27FC236}">
                  <a16:creationId xmlns:a16="http://schemas.microsoft.com/office/drawing/2014/main" id="{B2833A7A-A0AC-47E4-89A5-1F08994E8C23}"/>
                </a:ext>
              </a:extLst>
            </p:cNvPr>
            <p:cNvSpPr>
              <a:spLocks/>
            </p:cNvSpPr>
            <p:nvPr/>
          </p:nvSpPr>
          <p:spPr bwMode="auto">
            <a:xfrm>
              <a:off x="9040813"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141">
              <a:extLst>
                <a:ext uri="{FF2B5EF4-FFF2-40B4-BE49-F238E27FC236}">
                  <a16:creationId xmlns:a16="http://schemas.microsoft.com/office/drawing/2014/main" id="{92366599-5927-4529-B643-CA4D77CAEF5C}"/>
                </a:ext>
              </a:extLst>
            </p:cNvPr>
            <p:cNvSpPr>
              <a:spLocks/>
            </p:cNvSpPr>
            <p:nvPr/>
          </p:nvSpPr>
          <p:spPr bwMode="auto">
            <a:xfrm>
              <a:off x="8977313" y="4851403"/>
              <a:ext cx="387350" cy="349250"/>
            </a:xfrm>
            <a:custGeom>
              <a:avLst/>
              <a:gdLst>
                <a:gd name="T0" fmla="*/ 183 w 202"/>
                <a:gd name="T1" fmla="*/ 0 h 181"/>
                <a:gd name="T2" fmla="*/ 171 w 202"/>
                <a:gd name="T3" fmla="*/ 0 h 181"/>
                <a:gd name="T4" fmla="*/ 171 w 202"/>
                <a:gd name="T5" fmla="*/ 12 h 181"/>
                <a:gd name="T6" fmla="*/ 175 w 202"/>
                <a:gd name="T7" fmla="*/ 23 h 181"/>
                <a:gd name="T8" fmla="*/ 158 w 202"/>
                <a:gd name="T9" fmla="*/ 39 h 181"/>
                <a:gd name="T10" fmla="*/ 142 w 202"/>
                <a:gd name="T11" fmla="*/ 23 h 181"/>
                <a:gd name="T12" fmla="*/ 146 w 202"/>
                <a:gd name="T13" fmla="*/ 12 h 181"/>
                <a:gd name="T14" fmla="*/ 146 w 202"/>
                <a:gd name="T15" fmla="*/ 0 h 181"/>
                <a:gd name="T16" fmla="*/ 56 w 202"/>
                <a:gd name="T17" fmla="*/ 0 h 181"/>
                <a:gd name="T18" fmla="*/ 56 w 202"/>
                <a:gd name="T19" fmla="*/ 12 h 181"/>
                <a:gd name="T20" fmla="*/ 60 w 202"/>
                <a:gd name="T21" fmla="*/ 23 h 181"/>
                <a:gd name="T22" fmla="*/ 43 w 202"/>
                <a:gd name="T23" fmla="*/ 39 h 181"/>
                <a:gd name="T24" fmla="*/ 27 w 202"/>
                <a:gd name="T25" fmla="*/ 23 h 181"/>
                <a:gd name="T26" fmla="*/ 31 w 202"/>
                <a:gd name="T27" fmla="*/ 12 h 181"/>
                <a:gd name="T28" fmla="*/ 31 w 202"/>
                <a:gd name="T29" fmla="*/ 0 h 181"/>
                <a:gd name="T30" fmla="*/ 18 w 202"/>
                <a:gd name="T31" fmla="*/ 0 h 181"/>
                <a:gd name="T32" fmla="*/ 0 w 202"/>
                <a:gd name="T33" fmla="*/ 19 h 181"/>
                <a:gd name="T34" fmla="*/ 0 w 202"/>
                <a:gd name="T35" fmla="*/ 163 h 181"/>
                <a:gd name="T36" fmla="*/ 18 w 202"/>
                <a:gd name="T37" fmla="*/ 181 h 181"/>
                <a:gd name="T38" fmla="*/ 183 w 202"/>
                <a:gd name="T39" fmla="*/ 181 h 181"/>
                <a:gd name="T40" fmla="*/ 202 w 202"/>
                <a:gd name="T41" fmla="*/ 163 h 181"/>
                <a:gd name="T42" fmla="*/ 202 w 202"/>
                <a:gd name="T43" fmla="*/ 19 h 181"/>
                <a:gd name="T44" fmla="*/ 183 w 202"/>
                <a:gd name="T4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2" h="181">
                  <a:moveTo>
                    <a:pt x="183" y="0"/>
                  </a:moveTo>
                  <a:cubicBezTo>
                    <a:pt x="171" y="0"/>
                    <a:pt x="171" y="0"/>
                    <a:pt x="171" y="0"/>
                  </a:cubicBezTo>
                  <a:cubicBezTo>
                    <a:pt x="171" y="12"/>
                    <a:pt x="171" y="12"/>
                    <a:pt x="171" y="12"/>
                  </a:cubicBezTo>
                  <a:cubicBezTo>
                    <a:pt x="173" y="15"/>
                    <a:pt x="175" y="19"/>
                    <a:pt x="175" y="23"/>
                  </a:cubicBezTo>
                  <a:cubicBezTo>
                    <a:pt x="175" y="32"/>
                    <a:pt x="167" y="39"/>
                    <a:pt x="158" y="39"/>
                  </a:cubicBezTo>
                  <a:cubicBezTo>
                    <a:pt x="149" y="39"/>
                    <a:pt x="142" y="32"/>
                    <a:pt x="142" y="23"/>
                  </a:cubicBezTo>
                  <a:cubicBezTo>
                    <a:pt x="142" y="19"/>
                    <a:pt x="143" y="15"/>
                    <a:pt x="146" y="12"/>
                  </a:cubicBezTo>
                  <a:cubicBezTo>
                    <a:pt x="146" y="0"/>
                    <a:pt x="146" y="0"/>
                    <a:pt x="146" y="0"/>
                  </a:cubicBezTo>
                  <a:cubicBezTo>
                    <a:pt x="56" y="0"/>
                    <a:pt x="56" y="0"/>
                    <a:pt x="56" y="0"/>
                  </a:cubicBezTo>
                  <a:cubicBezTo>
                    <a:pt x="56" y="12"/>
                    <a:pt x="56" y="12"/>
                    <a:pt x="56" y="12"/>
                  </a:cubicBezTo>
                  <a:cubicBezTo>
                    <a:pt x="58" y="15"/>
                    <a:pt x="60" y="19"/>
                    <a:pt x="60" y="23"/>
                  </a:cubicBezTo>
                  <a:cubicBezTo>
                    <a:pt x="60" y="32"/>
                    <a:pt x="52" y="39"/>
                    <a:pt x="43" y="39"/>
                  </a:cubicBezTo>
                  <a:cubicBezTo>
                    <a:pt x="34" y="39"/>
                    <a:pt x="27" y="32"/>
                    <a:pt x="27" y="23"/>
                  </a:cubicBezTo>
                  <a:cubicBezTo>
                    <a:pt x="27" y="19"/>
                    <a:pt x="28" y="15"/>
                    <a:pt x="31" y="12"/>
                  </a:cubicBezTo>
                  <a:cubicBezTo>
                    <a:pt x="31" y="0"/>
                    <a:pt x="31" y="0"/>
                    <a:pt x="31" y="0"/>
                  </a:cubicBezTo>
                  <a:cubicBezTo>
                    <a:pt x="18" y="0"/>
                    <a:pt x="18" y="0"/>
                    <a:pt x="18" y="0"/>
                  </a:cubicBezTo>
                  <a:cubicBezTo>
                    <a:pt x="8" y="0"/>
                    <a:pt x="0" y="9"/>
                    <a:pt x="0" y="19"/>
                  </a:cubicBezTo>
                  <a:cubicBezTo>
                    <a:pt x="0" y="163"/>
                    <a:pt x="0" y="163"/>
                    <a:pt x="0" y="163"/>
                  </a:cubicBezTo>
                  <a:cubicBezTo>
                    <a:pt x="0" y="173"/>
                    <a:pt x="8" y="181"/>
                    <a:pt x="18" y="181"/>
                  </a:cubicBezTo>
                  <a:cubicBezTo>
                    <a:pt x="183" y="181"/>
                    <a:pt x="183" y="181"/>
                    <a:pt x="183" y="181"/>
                  </a:cubicBezTo>
                  <a:cubicBezTo>
                    <a:pt x="193" y="181"/>
                    <a:pt x="202" y="173"/>
                    <a:pt x="202" y="163"/>
                  </a:cubicBezTo>
                  <a:cubicBezTo>
                    <a:pt x="202" y="19"/>
                    <a:pt x="202" y="19"/>
                    <a:pt x="202" y="19"/>
                  </a:cubicBezTo>
                  <a:cubicBezTo>
                    <a:pt x="202" y="9"/>
                    <a:pt x="193" y="0"/>
                    <a:pt x="18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142">
              <a:extLst>
                <a:ext uri="{FF2B5EF4-FFF2-40B4-BE49-F238E27FC236}">
                  <a16:creationId xmlns:a16="http://schemas.microsoft.com/office/drawing/2014/main" id="{01CF46AF-0317-4125-96D8-6D397A9E46E4}"/>
                </a:ext>
              </a:extLst>
            </p:cNvPr>
            <p:cNvSpPr>
              <a:spLocks/>
            </p:cNvSpPr>
            <p:nvPr/>
          </p:nvSpPr>
          <p:spPr bwMode="auto">
            <a:xfrm>
              <a:off x="8999538" y="4954590"/>
              <a:ext cx="341312" cy="223838"/>
            </a:xfrm>
            <a:custGeom>
              <a:avLst/>
              <a:gdLst>
                <a:gd name="T0" fmla="*/ 177 w 177"/>
                <a:gd name="T1" fmla="*/ 97 h 115"/>
                <a:gd name="T2" fmla="*/ 159 w 177"/>
                <a:gd name="T3" fmla="*/ 115 h 115"/>
                <a:gd name="T4" fmla="*/ 19 w 177"/>
                <a:gd name="T5" fmla="*/ 115 h 115"/>
                <a:gd name="T6" fmla="*/ 0 w 177"/>
                <a:gd name="T7" fmla="*/ 97 h 115"/>
                <a:gd name="T8" fmla="*/ 0 w 177"/>
                <a:gd name="T9" fmla="*/ 0 h 115"/>
                <a:gd name="T10" fmla="*/ 177 w 177"/>
                <a:gd name="T11" fmla="*/ 0 h 115"/>
                <a:gd name="T12" fmla="*/ 177 w 177"/>
                <a:gd name="T13" fmla="*/ 97 h 115"/>
              </a:gdLst>
              <a:ahLst/>
              <a:cxnLst>
                <a:cxn ang="0">
                  <a:pos x="T0" y="T1"/>
                </a:cxn>
                <a:cxn ang="0">
                  <a:pos x="T2" y="T3"/>
                </a:cxn>
                <a:cxn ang="0">
                  <a:pos x="T4" y="T5"/>
                </a:cxn>
                <a:cxn ang="0">
                  <a:pos x="T6" y="T7"/>
                </a:cxn>
                <a:cxn ang="0">
                  <a:pos x="T8" y="T9"/>
                </a:cxn>
                <a:cxn ang="0">
                  <a:pos x="T10" y="T11"/>
                </a:cxn>
                <a:cxn ang="0">
                  <a:pos x="T12" y="T13"/>
                </a:cxn>
              </a:cxnLst>
              <a:rect l="0" t="0" r="r" b="b"/>
              <a:pathLst>
                <a:path w="177" h="115">
                  <a:moveTo>
                    <a:pt x="177" y="97"/>
                  </a:moveTo>
                  <a:cubicBezTo>
                    <a:pt x="177" y="107"/>
                    <a:pt x="169" y="115"/>
                    <a:pt x="159" y="115"/>
                  </a:cubicBezTo>
                  <a:cubicBezTo>
                    <a:pt x="19" y="115"/>
                    <a:pt x="19" y="115"/>
                    <a:pt x="19" y="115"/>
                  </a:cubicBezTo>
                  <a:cubicBezTo>
                    <a:pt x="9" y="115"/>
                    <a:pt x="0" y="107"/>
                    <a:pt x="0" y="97"/>
                  </a:cubicBezTo>
                  <a:cubicBezTo>
                    <a:pt x="0" y="0"/>
                    <a:pt x="0" y="0"/>
                    <a:pt x="0" y="0"/>
                  </a:cubicBezTo>
                  <a:cubicBezTo>
                    <a:pt x="177" y="0"/>
                    <a:pt x="177" y="0"/>
                    <a:pt x="177" y="0"/>
                  </a:cubicBezTo>
                  <a:lnTo>
                    <a:pt x="177" y="9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143">
              <a:extLst>
                <a:ext uri="{FF2B5EF4-FFF2-40B4-BE49-F238E27FC236}">
                  <a16:creationId xmlns:a16="http://schemas.microsoft.com/office/drawing/2014/main" id="{1C0CBE23-9C57-4B67-A645-CC02C00E2D4B}"/>
                </a:ext>
              </a:extLst>
            </p:cNvPr>
            <p:cNvSpPr>
              <a:spLocks noChangeArrowheads="1"/>
            </p:cNvSpPr>
            <p:nvPr/>
          </p:nvSpPr>
          <p:spPr bwMode="auto">
            <a:xfrm>
              <a:off x="9209088" y="5106991"/>
              <a:ext cx="41275"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Rectangle 144">
              <a:extLst>
                <a:ext uri="{FF2B5EF4-FFF2-40B4-BE49-F238E27FC236}">
                  <a16:creationId xmlns:a16="http://schemas.microsoft.com/office/drawing/2014/main" id="{B06101E5-E663-4737-842B-08AAFBDDAA0C}"/>
                </a:ext>
              </a:extLst>
            </p:cNvPr>
            <p:cNvSpPr>
              <a:spLocks noChangeArrowheads="1"/>
            </p:cNvSpPr>
            <p:nvPr/>
          </p:nvSpPr>
          <p:spPr bwMode="auto">
            <a:xfrm>
              <a:off x="9209088" y="5046666"/>
              <a:ext cx="41275"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Rectangle 145">
              <a:extLst>
                <a:ext uri="{FF2B5EF4-FFF2-40B4-BE49-F238E27FC236}">
                  <a16:creationId xmlns:a16="http://schemas.microsoft.com/office/drawing/2014/main" id="{4B54AC5A-B650-4F89-90D7-25FB9C361E81}"/>
                </a:ext>
              </a:extLst>
            </p:cNvPr>
            <p:cNvSpPr>
              <a:spLocks noChangeArrowheads="1"/>
            </p:cNvSpPr>
            <p:nvPr/>
          </p:nvSpPr>
          <p:spPr bwMode="auto">
            <a:xfrm>
              <a:off x="9269413" y="5046666"/>
              <a:ext cx="39687"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Rectangle 146">
              <a:extLst>
                <a:ext uri="{FF2B5EF4-FFF2-40B4-BE49-F238E27FC236}">
                  <a16:creationId xmlns:a16="http://schemas.microsoft.com/office/drawing/2014/main" id="{13F25A06-162F-4E29-BDD7-6ADCB4F9B653}"/>
                </a:ext>
              </a:extLst>
            </p:cNvPr>
            <p:cNvSpPr>
              <a:spLocks noChangeArrowheads="1"/>
            </p:cNvSpPr>
            <p:nvPr/>
          </p:nvSpPr>
          <p:spPr bwMode="auto">
            <a:xfrm>
              <a:off x="9209088" y="4986340"/>
              <a:ext cx="41275"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Rectangle 147">
              <a:extLst>
                <a:ext uri="{FF2B5EF4-FFF2-40B4-BE49-F238E27FC236}">
                  <a16:creationId xmlns:a16="http://schemas.microsoft.com/office/drawing/2014/main" id="{CDBFDDFF-C872-4F4B-AEA6-BAF1F83822EF}"/>
                </a:ext>
              </a:extLst>
            </p:cNvPr>
            <p:cNvSpPr>
              <a:spLocks noChangeArrowheads="1"/>
            </p:cNvSpPr>
            <p:nvPr/>
          </p:nvSpPr>
          <p:spPr bwMode="auto">
            <a:xfrm>
              <a:off x="9269413" y="4986340"/>
              <a:ext cx="39687"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Rectangle 148">
              <a:extLst>
                <a:ext uri="{FF2B5EF4-FFF2-40B4-BE49-F238E27FC236}">
                  <a16:creationId xmlns:a16="http://schemas.microsoft.com/office/drawing/2014/main" id="{5642CE43-6595-43E7-A0EF-DBABA63C4593}"/>
                </a:ext>
              </a:extLst>
            </p:cNvPr>
            <p:cNvSpPr>
              <a:spLocks noChangeArrowheads="1"/>
            </p:cNvSpPr>
            <p:nvPr/>
          </p:nvSpPr>
          <p:spPr bwMode="auto">
            <a:xfrm>
              <a:off x="9032875"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Rectangle 149">
              <a:extLst>
                <a:ext uri="{FF2B5EF4-FFF2-40B4-BE49-F238E27FC236}">
                  <a16:creationId xmlns:a16="http://schemas.microsoft.com/office/drawing/2014/main" id="{966AA4DC-4A8C-4EAB-8282-2331DF8B57B9}"/>
                </a:ext>
              </a:extLst>
            </p:cNvPr>
            <p:cNvSpPr>
              <a:spLocks noChangeArrowheads="1"/>
            </p:cNvSpPr>
            <p:nvPr/>
          </p:nvSpPr>
          <p:spPr bwMode="auto">
            <a:xfrm>
              <a:off x="9032875"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Rectangle 150">
              <a:extLst>
                <a:ext uri="{FF2B5EF4-FFF2-40B4-BE49-F238E27FC236}">
                  <a16:creationId xmlns:a16="http://schemas.microsoft.com/office/drawing/2014/main" id="{D42FC79F-C820-4B0E-8804-44121CB33696}"/>
                </a:ext>
              </a:extLst>
            </p:cNvPr>
            <p:cNvSpPr>
              <a:spLocks noChangeArrowheads="1"/>
            </p:cNvSpPr>
            <p:nvPr/>
          </p:nvSpPr>
          <p:spPr bwMode="auto">
            <a:xfrm>
              <a:off x="9093200"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Rectangle 151">
              <a:extLst>
                <a:ext uri="{FF2B5EF4-FFF2-40B4-BE49-F238E27FC236}">
                  <a16:creationId xmlns:a16="http://schemas.microsoft.com/office/drawing/2014/main" id="{3AC253A8-10B1-4B2F-957A-73B5E590344D}"/>
                </a:ext>
              </a:extLst>
            </p:cNvPr>
            <p:cNvSpPr>
              <a:spLocks noChangeArrowheads="1"/>
            </p:cNvSpPr>
            <p:nvPr/>
          </p:nvSpPr>
          <p:spPr bwMode="auto">
            <a:xfrm>
              <a:off x="9093200"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Rectangle 152">
              <a:extLst>
                <a:ext uri="{FF2B5EF4-FFF2-40B4-BE49-F238E27FC236}">
                  <a16:creationId xmlns:a16="http://schemas.microsoft.com/office/drawing/2014/main" id="{39B88D19-0585-463E-971E-EE9E7D89287A}"/>
                </a:ext>
              </a:extLst>
            </p:cNvPr>
            <p:cNvSpPr>
              <a:spLocks noChangeArrowheads="1"/>
            </p:cNvSpPr>
            <p:nvPr/>
          </p:nvSpPr>
          <p:spPr bwMode="auto">
            <a:xfrm>
              <a:off x="9151938"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Rectangle 153">
              <a:extLst>
                <a:ext uri="{FF2B5EF4-FFF2-40B4-BE49-F238E27FC236}">
                  <a16:creationId xmlns:a16="http://schemas.microsoft.com/office/drawing/2014/main" id="{0B0A0C88-146C-4EDA-B1C4-AB86E4607841}"/>
                </a:ext>
              </a:extLst>
            </p:cNvPr>
            <p:cNvSpPr>
              <a:spLocks noChangeArrowheads="1"/>
            </p:cNvSpPr>
            <p:nvPr/>
          </p:nvSpPr>
          <p:spPr bwMode="auto">
            <a:xfrm>
              <a:off x="9151938"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Rectangle 154">
              <a:extLst>
                <a:ext uri="{FF2B5EF4-FFF2-40B4-BE49-F238E27FC236}">
                  <a16:creationId xmlns:a16="http://schemas.microsoft.com/office/drawing/2014/main" id="{E488CF25-F2D2-4BDD-98BB-B890EFA4D0F2}"/>
                </a:ext>
              </a:extLst>
            </p:cNvPr>
            <p:cNvSpPr>
              <a:spLocks noChangeArrowheads="1"/>
            </p:cNvSpPr>
            <p:nvPr/>
          </p:nvSpPr>
          <p:spPr bwMode="auto">
            <a:xfrm>
              <a:off x="9151938" y="4986340"/>
              <a:ext cx="38100"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Freeform 155">
              <a:extLst>
                <a:ext uri="{FF2B5EF4-FFF2-40B4-BE49-F238E27FC236}">
                  <a16:creationId xmlns:a16="http://schemas.microsoft.com/office/drawing/2014/main" id="{9A90D36D-1404-4C1D-826F-F481EAB1098A}"/>
                </a:ext>
              </a:extLst>
            </p:cNvPr>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 name="T6" fmla="*/ 0 w 37"/>
                <a:gd name="T7" fmla="*/ 0 h 51"/>
              </a:gdLst>
              <a:ahLst/>
              <a:cxnLst>
                <a:cxn ang="0">
                  <a:pos x="T0" y="T1"/>
                </a:cxn>
                <a:cxn ang="0">
                  <a:pos x="T2" y="T3"/>
                </a:cxn>
                <a:cxn ang="0">
                  <a:pos x="T4" y="T5"/>
                </a:cxn>
                <a:cxn ang="0">
                  <a:pos x="T6" y="T7"/>
                </a:cxn>
              </a:cxnLst>
              <a:rect l="0" t="0" r="r" b="b"/>
              <a:pathLst>
                <a:path w="37" h="51">
                  <a:moveTo>
                    <a:pt x="0" y="0"/>
                  </a:moveTo>
                  <a:lnTo>
                    <a:pt x="37" y="0"/>
                  </a:lnTo>
                  <a:lnTo>
                    <a:pt x="37" y="51"/>
                  </a:lnTo>
                  <a:lnTo>
                    <a:pt x="0" y="0"/>
                  </a:lnTo>
                  <a:close/>
                </a:path>
              </a:pathLst>
            </a:custGeom>
            <a:solidFill>
              <a:srgbClr val="EF39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56">
              <a:extLst>
                <a:ext uri="{FF2B5EF4-FFF2-40B4-BE49-F238E27FC236}">
                  <a16:creationId xmlns:a16="http://schemas.microsoft.com/office/drawing/2014/main" id="{1A350FB8-3B36-4B6C-9068-20A39A399B2F}"/>
                </a:ext>
              </a:extLst>
            </p:cNvPr>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Lst>
              <a:ahLst/>
              <a:cxnLst>
                <a:cxn ang="0">
                  <a:pos x="T0" y="T1"/>
                </a:cxn>
                <a:cxn ang="0">
                  <a:pos x="T2" y="T3"/>
                </a:cxn>
                <a:cxn ang="0">
                  <a:pos x="T4" y="T5"/>
                </a:cxn>
              </a:cxnLst>
              <a:rect l="0" t="0" r="r" b="b"/>
              <a:pathLst>
                <a:path w="37" h="51">
                  <a:moveTo>
                    <a:pt x="0" y="0"/>
                  </a:moveTo>
                  <a:lnTo>
                    <a:pt x="37" y="0"/>
                  </a:lnTo>
                  <a:lnTo>
                    <a:pt x="37" y="5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6327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Conditional ref expressions</a:t>
            </a:r>
          </a:p>
        </p:txBody>
      </p:sp>
      <p:sp>
        <p:nvSpPr>
          <p:cNvPr id="4" name="Symbol zastępczy tekstu 3">
            <a:extLst>
              <a:ext uri="{FF2B5EF4-FFF2-40B4-BE49-F238E27FC236}">
                <a16:creationId xmlns:a16="http://schemas.microsoft.com/office/drawing/2014/main" id="{5AE649E8-E6A2-4473-82C4-13CDFACEAAA5}"/>
              </a:ext>
            </a:extLst>
          </p:cNvPr>
          <p:cNvSpPr>
            <a:spLocks noGrp="1"/>
          </p:cNvSpPr>
          <p:nvPr>
            <p:ph type="body" sz="quarter" idx="10"/>
          </p:nvPr>
        </p:nvSpPr>
        <p:spPr/>
        <p:txBody>
          <a:bodyPr/>
          <a:lstStyle/>
          <a:p>
            <a:endParaRPr lang="en-US"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1"/>
          </p:nvPr>
        </p:nvSpPr>
        <p:spPr/>
        <p:txBody>
          <a:bodyPr/>
          <a:lstStyle/>
          <a:p>
            <a:r>
              <a:rPr lang="en-US" dirty="0"/>
              <a:t>C# 7.2</a:t>
            </a:r>
          </a:p>
        </p:txBody>
      </p:sp>
      <p:sp>
        <p:nvSpPr>
          <p:cNvPr id="3" name="Symbol zastępczy tekstu 2">
            <a:extLst>
              <a:ext uri="{FF2B5EF4-FFF2-40B4-BE49-F238E27FC236}">
                <a16:creationId xmlns:a16="http://schemas.microsoft.com/office/drawing/2014/main" id="{724E4C15-2676-4F98-B111-3C989F7AE239}"/>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320494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a:t>
            </a:r>
            <a:br>
              <a:rPr lang="en-US" dirty="0"/>
            </a:br>
            <a:r>
              <a:rPr lang="en-US" dirty="0"/>
              <a:t>in C# 7.3</a:t>
            </a:r>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0634487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endParaRPr lang="en-GB" dirty="0"/>
          </a:p>
        </p:txBody>
      </p:sp>
    </p:spTree>
    <p:extLst>
      <p:ext uri="{BB962C8B-B14F-4D97-AF65-F5344CB8AC3E}">
        <p14:creationId xmlns:p14="http://schemas.microsoft.com/office/powerpoint/2010/main" val="151673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Fixed fields without pinning access</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89">
            <a:extLst>
              <a:ext uri="{FF2B5EF4-FFF2-40B4-BE49-F238E27FC236}">
                <a16:creationId xmlns:a16="http://schemas.microsoft.com/office/drawing/2014/main" id="{06CF589A-1B93-4D98-A670-3A9366CF2904}"/>
              </a:ext>
            </a:extLst>
          </p:cNvPr>
          <p:cNvGrpSpPr/>
          <p:nvPr/>
        </p:nvGrpSpPr>
        <p:grpSpPr>
          <a:xfrm>
            <a:off x="814010" y="1696867"/>
            <a:ext cx="1357200" cy="1553038"/>
            <a:chOff x="4127500" y="4756153"/>
            <a:chExt cx="473075" cy="541338"/>
          </a:xfrm>
        </p:grpSpPr>
        <p:sp>
          <p:nvSpPr>
            <p:cNvPr id="9" name="Freeform 202">
              <a:extLst>
                <a:ext uri="{FF2B5EF4-FFF2-40B4-BE49-F238E27FC236}">
                  <a16:creationId xmlns:a16="http://schemas.microsoft.com/office/drawing/2014/main" id="{623101EB-D9F8-48AD-927B-8E649AFF050E}"/>
                </a:ext>
              </a:extLst>
            </p:cNvPr>
            <p:cNvSpPr>
              <a:spLocks/>
            </p:cNvSpPr>
            <p:nvPr/>
          </p:nvSpPr>
          <p:spPr bwMode="auto">
            <a:xfrm>
              <a:off x="4127500" y="4757740"/>
              <a:ext cx="473075" cy="539751"/>
            </a:xfrm>
            <a:custGeom>
              <a:avLst/>
              <a:gdLst>
                <a:gd name="T0" fmla="*/ 130 w 247"/>
                <a:gd name="T1" fmla="*/ 5 h 279"/>
                <a:gd name="T2" fmla="*/ 0 w 247"/>
                <a:gd name="T3" fmla="*/ 123 h 279"/>
                <a:gd name="T4" fmla="*/ 0 w 247"/>
                <a:gd name="T5" fmla="*/ 123 h 279"/>
                <a:gd name="T6" fmla="*/ 0 w 247"/>
                <a:gd name="T7" fmla="*/ 125 h 279"/>
                <a:gd name="T8" fmla="*/ 0 w 247"/>
                <a:gd name="T9" fmla="*/ 127 h 279"/>
                <a:gd name="T10" fmla="*/ 8 w 247"/>
                <a:gd name="T11" fmla="*/ 172 h 279"/>
                <a:gd name="T12" fmla="*/ 116 w 247"/>
                <a:gd name="T13" fmla="*/ 278 h 279"/>
                <a:gd name="T14" fmla="*/ 121 w 247"/>
                <a:gd name="T15" fmla="*/ 275 h 279"/>
                <a:gd name="T16" fmla="*/ 121 w 247"/>
                <a:gd name="T17" fmla="*/ 249 h 279"/>
                <a:gd name="T18" fmla="*/ 243 w 247"/>
                <a:gd name="T19" fmla="*/ 119 h 279"/>
                <a:gd name="T20" fmla="*/ 130 w 247"/>
                <a:gd name="T21" fmla="*/ 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279">
                  <a:moveTo>
                    <a:pt x="130" y="5"/>
                  </a:moveTo>
                  <a:cubicBezTo>
                    <a:pt x="60" y="0"/>
                    <a:pt x="2" y="55"/>
                    <a:pt x="0" y="123"/>
                  </a:cubicBezTo>
                  <a:cubicBezTo>
                    <a:pt x="0" y="123"/>
                    <a:pt x="0" y="123"/>
                    <a:pt x="0" y="123"/>
                  </a:cubicBezTo>
                  <a:cubicBezTo>
                    <a:pt x="0" y="124"/>
                    <a:pt x="0" y="124"/>
                    <a:pt x="0" y="125"/>
                  </a:cubicBezTo>
                  <a:cubicBezTo>
                    <a:pt x="0" y="126"/>
                    <a:pt x="0" y="126"/>
                    <a:pt x="0" y="127"/>
                  </a:cubicBezTo>
                  <a:cubicBezTo>
                    <a:pt x="0" y="143"/>
                    <a:pt x="3" y="158"/>
                    <a:pt x="8" y="172"/>
                  </a:cubicBezTo>
                  <a:cubicBezTo>
                    <a:pt x="32" y="236"/>
                    <a:pt x="97" y="270"/>
                    <a:pt x="116" y="278"/>
                  </a:cubicBezTo>
                  <a:cubicBezTo>
                    <a:pt x="119" y="279"/>
                    <a:pt x="121" y="278"/>
                    <a:pt x="121" y="275"/>
                  </a:cubicBezTo>
                  <a:cubicBezTo>
                    <a:pt x="121" y="249"/>
                    <a:pt x="121" y="249"/>
                    <a:pt x="121" y="249"/>
                  </a:cubicBezTo>
                  <a:cubicBezTo>
                    <a:pt x="191" y="249"/>
                    <a:pt x="247" y="190"/>
                    <a:pt x="243" y="119"/>
                  </a:cubicBezTo>
                  <a:cubicBezTo>
                    <a:pt x="239" y="59"/>
                    <a:pt x="190" y="9"/>
                    <a:pt x="130" y="5"/>
                  </a:cubicBezTo>
                  <a:close/>
                </a:path>
              </a:pathLst>
            </a:custGeom>
            <a:solidFill>
              <a:srgbClr val="2B0F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03">
              <a:extLst>
                <a:ext uri="{FF2B5EF4-FFF2-40B4-BE49-F238E27FC236}">
                  <a16:creationId xmlns:a16="http://schemas.microsoft.com/office/drawing/2014/main" id="{E79AF262-52D9-41AE-BD83-F73B233312DF}"/>
                </a:ext>
              </a:extLst>
            </p:cNvPr>
            <p:cNvSpPr>
              <a:spLocks/>
            </p:cNvSpPr>
            <p:nvPr/>
          </p:nvSpPr>
          <p:spPr bwMode="auto">
            <a:xfrm>
              <a:off x="4284663" y="4922840"/>
              <a:ext cx="146050" cy="166688"/>
            </a:xfrm>
            <a:custGeom>
              <a:avLst/>
              <a:gdLst>
                <a:gd name="T0" fmla="*/ 40 w 76"/>
                <a:gd name="T1" fmla="*/ 35 h 86"/>
                <a:gd name="T2" fmla="*/ 47 w 76"/>
                <a:gd name="T3" fmla="*/ 7 h 86"/>
                <a:gd name="T4" fmla="*/ 45 w 76"/>
                <a:gd name="T5" fmla="*/ 3 h 86"/>
                <a:gd name="T6" fmla="*/ 1 w 76"/>
                <a:gd name="T7" fmla="*/ 34 h 86"/>
                <a:gd name="T8" fmla="*/ 1 w 76"/>
                <a:gd name="T9" fmla="*/ 46 h 86"/>
                <a:gd name="T10" fmla="*/ 65 w 76"/>
                <a:gd name="T11" fmla="*/ 66 h 86"/>
                <a:gd name="T12" fmla="*/ 76 w 76"/>
                <a:gd name="T13" fmla="*/ 38 h 86"/>
                <a:gd name="T14" fmla="*/ 68 w 76"/>
                <a:gd name="T15" fmla="*/ 32 h 86"/>
                <a:gd name="T16" fmla="*/ 44 w 76"/>
                <a:gd name="T17" fmla="*/ 39 h 86"/>
                <a:gd name="T18" fmla="*/ 40 w 76"/>
                <a:gd name="T19" fmla="*/ 3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6">
                  <a:moveTo>
                    <a:pt x="40" y="35"/>
                  </a:moveTo>
                  <a:cubicBezTo>
                    <a:pt x="47" y="7"/>
                    <a:pt x="47" y="7"/>
                    <a:pt x="47" y="7"/>
                  </a:cubicBezTo>
                  <a:cubicBezTo>
                    <a:pt x="48" y="5"/>
                    <a:pt x="47" y="4"/>
                    <a:pt x="45" y="3"/>
                  </a:cubicBezTo>
                  <a:cubicBezTo>
                    <a:pt x="27" y="0"/>
                    <a:pt x="7" y="10"/>
                    <a:pt x="1" y="34"/>
                  </a:cubicBezTo>
                  <a:cubicBezTo>
                    <a:pt x="0" y="38"/>
                    <a:pt x="0" y="42"/>
                    <a:pt x="1" y="46"/>
                  </a:cubicBezTo>
                  <a:cubicBezTo>
                    <a:pt x="10" y="79"/>
                    <a:pt x="46" y="86"/>
                    <a:pt x="65" y="66"/>
                  </a:cubicBezTo>
                  <a:cubicBezTo>
                    <a:pt x="73" y="59"/>
                    <a:pt x="76" y="48"/>
                    <a:pt x="76" y="38"/>
                  </a:cubicBezTo>
                  <a:cubicBezTo>
                    <a:pt x="76" y="34"/>
                    <a:pt x="72" y="31"/>
                    <a:pt x="68" y="32"/>
                  </a:cubicBezTo>
                  <a:cubicBezTo>
                    <a:pt x="44" y="39"/>
                    <a:pt x="44" y="39"/>
                    <a:pt x="44" y="39"/>
                  </a:cubicBezTo>
                  <a:cubicBezTo>
                    <a:pt x="42" y="39"/>
                    <a:pt x="39" y="37"/>
                    <a:pt x="40" y="3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204">
              <a:extLst>
                <a:ext uri="{FF2B5EF4-FFF2-40B4-BE49-F238E27FC236}">
                  <a16:creationId xmlns:a16="http://schemas.microsoft.com/office/drawing/2014/main" id="{B561E7F7-C3A5-4783-B604-CBAA45351372}"/>
                </a:ext>
              </a:extLst>
            </p:cNvPr>
            <p:cNvSpPr>
              <a:spLocks noEditPoints="1"/>
            </p:cNvSpPr>
            <p:nvPr/>
          </p:nvSpPr>
          <p:spPr bwMode="auto">
            <a:xfrm>
              <a:off x="4175125" y="4814890"/>
              <a:ext cx="369887" cy="371475"/>
            </a:xfrm>
            <a:custGeom>
              <a:avLst/>
              <a:gdLst>
                <a:gd name="T0" fmla="*/ 96 w 193"/>
                <a:gd name="T1" fmla="*/ 192 h 192"/>
                <a:gd name="T2" fmla="*/ 0 w 193"/>
                <a:gd name="T3" fmla="*/ 96 h 192"/>
                <a:gd name="T4" fmla="*/ 96 w 193"/>
                <a:gd name="T5" fmla="*/ 0 h 192"/>
                <a:gd name="T6" fmla="*/ 193 w 193"/>
                <a:gd name="T7" fmla="*/ 96 h 192"/>
                <a:gd name="T8" fmla="*/ 96 w 193"/>
                <a:gd name="T9" fmla="*/ 192 h 192"/>
                <a:gd name="T10" fmla="*/ 96 w 193"/>
                <a:gd name="T11" fmla="*/ 12 h 192"/>
                <a:gd name="T12" fmla="*/ 12 w 193"/>
                <a:gd name="T13" fmla="*/ 96 h 192"/>
                <a:gd name="T14" fmla="*/ 96 w 193"/>
                <a:gd name="T15" fmla="*/ 180 h 192"/>
                <a:gd name="T16" fmla="*/ 181 w 193"/>
                <a:gd name="T17" fmla="*/ 96 h 192"/>
                <a:gd name="T18" fmla="*/ 96 w 193"/>
                <a:gd name="T19"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192">
                  <a:moveTo>
                    <a:pt x="96" y="192"/>
                  </a:moveTo>
                  <a:cubicBezTo>
                    <a:pt x="43" y="192"/>
                    <a:pt x="0" y="149"/>
                    <a:pt x="0" y="96"/>
                  </a:cubicBezTo>
                  <a:cubicBezTo>
                    <a:pt x="0" y="43"/>
                    <a:pt x="43" y="0"/>
                    <a:pt x="96" y="0"/>
                  </a:cubicBezTo>
                  <a:cubicBezTo>
                    <a:pt x="149" y="0"/>
                    <a:pt x="193" y="43"/>
                    <a:pt x="193" y="96"/>
                  </a:cubicBezTo>
                  <a:cubicBezTo>
                    <a:pt x="193" y="149"/>
                    <a:pt x="149" y="192"/>
                    <a:pt x="96" y="192"/>
                  </a:cubicBezTo>
                  <a:close/>
                  <a:moveTo>
                    <a:pt x="96" y="12"/>
                  </a:moveTo>
                  <a:cubicBezTo>
                    <a:pt x="50" y="12"/>
                    <a:pt x="12" y="49"/>
                    <a:pt x="12" y="96"/>
                  </a:cubicBezTo>
                  <a:cubicBezTo>
                    <a:pt x="12" y="142"/>
                    <a:pt x="50" y="180"/>
                    <a:pt x="96" y="180"/>
                  </a:cubicBezTo>
                  <a:cubicBezTo>
                    <a:pt x="143" y="180"/>
                    <a:pt x="181" y="142"/>
                    <a:pt x="181" y="96"/>
                  </a:cubicBezTo>
                  <a:cubicBezTo>
                    <a:pt x="181" y="49"/>
                    <a:pt x="143" y="12"/>
                    <a:pt x="96"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205">
              <a:extLst>
                <a:ext uri="{FF2B5EF4-FFF2-40B4-BE49-F238E27FC236}">
                  <a16:creationId xmlns:a16="http://schemas.microsoft.com/office/drawing/2014/main" id="{0851A9FB-0F05-4EC8-B8C6-B48C8D9EF38C}"/>
                </a:ext>
              </a:extLst>
            </p:cNvPr>
            <p:cNvSpPr>
              <a:spLocks/>
            </p:cNvSpPr>
            <p:nvPr/>
          </p:nvSpPr>
          <p:spPr bwMode="auto">
            <a:xfrm>
              <a:off x="4403725" y="4756153"/>
              <a:ext cx="196850" cy="201613"/>
            </a:xfrm>
            <a:custGeom>
              <a:avLst/>
              <a:gdLst>
                <a:gd name="T0" fmla="*/ 100 w 103"/>
                <a:gd name="T1" fmla="*/ 28 h 104"/>
                <a:gd name="T2" fmla="*/ 80 w 103"/>
                <a:gd name="T3" fmla="*/ 25 h 104"/>
                <a:gd name="T4" fmla="*/ 78 w 103"/>
                <a:gd name="T5" fmla="*/ 23 h 104"/>
                <a:gd name="T6" fmla="*/ 76 w 103"/>
                <a:gd name="T7" fmla="*/ 3 h 104"/>
                <a:gd name="T8" fmla="*/ 71 w 103"/>
                <a:gd name="T9" fmla="*/ 2 h 104"/>
                <a:gd name="T10" fmla="*/ 47 w 103"/>
                <a:gd name="T11" fmla="*/ 26 h 104"/>
                <a:gd name="T12" fmla="*/ 46 w 103"/>
                <a:gd name="T13" fmla="*/ 27 h 104"/>
                <a:gd name="T14" fmla="*/ 43 w 103"/>
                <a:gd name="T15" fmla="*/ 50 h 104"/>
                <a:gd name="T16" fmla="*/ 42 w 103"/>
                <a:gd name="T17" fmla="*/ 51 h 104"/>
                <a:gd name="T18" fmla="*/ 1 w 103"/>
                <a:gd name="T19" fmla="*/ 93 h 104"/>
                <a:gd name="T20" fmla="*/ 1 w 103"/>
                <a:gd name="T21" fmla="*/ 97 h 104"/>
                <a:gd name="T22" fmla="*/ 6 w 103"/>
                <a:gd name="T23" fmla="*/ 103 h 104"/>
                <a:gd name="T24" fmla="*/ 10 w 103"/>
                <a:gd name="T25" fmla="*/ 103 h 104"/>
                <a:gd name="T26" fmla="*/ 52 w 103"/>
                <a:gd name="T27" fmla="*/ 61 h 104"/>
                <a:gd name="T28" fmla="*/ 54 w 103"/>
                <a:gd name="T29" fmla="*/ 60 h 104"/>
                <a:gd name="T30" fmla="*/ 76 w 103"/>
                <a:gd name="T31" fmla="*/ 57 h 104"/>
                <a:gd name="T32" fmla="*/ 77 w 103"/>
                <a:gd name="T33" fmla="*/ 56 h 104"/>
                <a:gd name="T34" fmla="*/ 102 w 103"/>
                <a:gd name="T35" fmla="*/ 32 h 104"/>
                <a:gd name="T36" fmla="*/ 100 w 103"/>
                <a:gd name="T37" fmla="*/ 2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04">
                  <a:moveTo>
                    <a:pt x="100" y="28"/>
                  </a:moveTo>
                  <a:cubicBezTo>
                    <a:pt x="80" y="25"/>
                    <a:pt x="80" y="25"/>
                    <a:pt x="80" y="25"/>
                  </a:cubicBezTo>
                  <a:cubicBezTo>
                    <a:pt x="79" y="25"/>
                    <a:pt x="78" y="24"/>
                    <a:pt x="78" y="23"/>
                  </a:cubicBezTo>
                  <a:cubicBezTo>
                    <a:pt x="76" y="3"/>
                    <a:pt x="76" y="3"/>
                    <a:pt x="76" y="3"/>
                  </a:cubicBezTo>
                  <a:cubicBezTo>
                    <a:pt x="75" y="1"/>
                    <a:pt x="73" y="0"/>
                    <a:pt x="71" y="2"/>
                  </a:cubicBezTo>
                  <a:cubicBezTo>
                    <a:pt x="47" y="26"/>
                    <a:pt x="47" y="26"/>
                    <a:pt x="47" y="26"/>
                  </a:cubicBezTo>
                  <a:cubicBezTo>
                    <a:pt x="47" y="26"/>
                    <a:pt x="46" y="27"/>
                    <a:pt x="46" y="27"/>
                  </a:cubicBezTo>
                  <a:cubicBezTo>
                    <a:pt x="43" y="50"/>
                    <a:pt x="43" y="50"/>
                    <a:pt x="43" y="50"/>
                  </a:cubicBezTo>
                  <a:cubicBezTo>
                    <a:pt x="43" y="50"/>
                    <a:pt x="43" y="51"/>
                    <a:pt x="42" y="51"/>
                  </a:cubicBezTo>
                  <a:cubicBezTo>
                    <a:pt x="1" y="93"/>
                    <a:pt x="1" y="93"/>
                    <a:pt x="1" y="93"/>
                  </a:cubicBezTo>
                  <a:cubicBezTo>
                    <a:pt x="0" y="94"/>
                    <a:pt x="0" y="96"/>
                    <a:pt x="1" y="97"/>
                  </a:cubicBezTo>
                  <a:cubicBezTo>
                    <a:pt x="6" y="103"/>
                    <a:pt x="6" y="103"/>
                    <a:pt x="6" y="103"/>
                  </a:cubicBezTo>
                  <a:cubicBezTo>
                    <a:pt x="7" y="104"/>
                    <a:pt x="9" y="104"/>
                    <a:pt x="10" y="103"/>
                  </a:cubicBezTo>
                  <a:cubicBezTo>
                    <a:pt x="52" y="61"/>
                    <a:pt x="52" y="61"/>
                    <a:pt x="52" y="61"/>
                  </a:cubicBezTo>
                  <a:cubicBezTo>
                    <a:pt x="53" y="60"/>
                    <a:pt x="53" y="60"/>
                    <a:pt x="54" y="60"/>
                  </a:cubicBezTo>
                  <a:cubicBezTo>
                    <a:pt x="76" y="57"/>
                    <a:pt x="76" y="57"/>
                    <a:pt x="76" y="57"/>
                  </a:cubicBezTo>
                  <a:cubicBezTo>
                    <a:pt x="76" y="57"/>
                    <a:pt x="77" y="57"/>
                    <a:pt x="77" y="56"/>
                  </a:cubicBezTo>
                  <a:cubicBezTo>
                    <a:pt x="102" y="32"/>
                    <a:pt x="102" y="32"/>
                    <a:pt x="102" y="32"/>
                  </a:cubicBezTo>
                  <a:cubicBezTo>
                    <a:pt x="103" y="31"/>
                    <a:pt x="102" y="28"/>
                    <a:pt x="100" y="2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812348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Fixed fields without pinning access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712811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Fixed fields without pinning access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201008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endParaRPr lang="en-GB" dirty="0"/>
          </a:p>
        </p:txBody>
      </p:sp>
    </p:spTree>
    <p:extLst>
      <p:ext uri="{BB962C8B-B14F-4D97-AF65-F5344CB8AC3E}">
        <p14:creationId xmlns:p14="http://schemas.microsoft.com/office/powerpoint/2010/main" val="37330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Local ref variables reassignment</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19">
            <a:extLst>
              <a:ext uri="{FF2B5EF4-FFF2-40B4-BE49-F238E27FC236}">
                <a16:creationId xmlns:a16="http://schemas.microsoft.com/office/drawing/2014/main" id="{FF31832D-FD34-4F29-8672-AC867ED6C64E}"/>
              </a:ext>
            </a:extLst>
          </p:cNvPr>
          <p:cNvGrpSpPr>
            <a:grpSpLocks noChangeAspect="1"/>
          </p:cNvGrpSpPr>
          <p:nvPr/>
        </p:nvGrpSpPr>
        <p:grpSpPr>
          <a:xfrm>
            <a:off x="1174279" y="1908553"/>
            <a:ext cx="666182" cy="1033435"/>
            <a:chOff x="-1876425" y="5237163"/>
            <a:chExt cx="247650" cy="384175"/>
          </a:xfrm>
        </p:grpSpPr>
        <p:sp>
          <p:nvSpPr>
            <p:cNvPr id="9" name="Freeform 18">
              <a:extLst>
                <a:ext uri="{FF2B5EF4-FFF2-40B4-BE49-F238E27FC236}">
                  <a16:creationId xmlns:a16="http://schemas.microsoft.com/office/drawing/2014/main" id="{1DC6D43C-7306-4F40-8893-99844F6F8EF3}"/>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9">
              <a:extLst>
                <a:ext uri="{FF2B5EF4-FFF2-40B4-BE49-F238E27FC236}">
                  <a16:creationId xmlns:a16="http://schemas.microsoft.com/office/drawing/2014/main" id="{AE4F1DA4-570C-4562-95FB-4C08F867EF2C}"/>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557074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Local ref variables reassignment</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42915664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Local ref variables reassignment</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2777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endParaRPr lang="en-US" dirty="0"/>
          </a:p>
        </p:txBody>
      </p:sp>
    </p:spTree>
    <p:extLst>
      <p:ext uri="{BB962C8B-B14F-4D97-AF65-F5344CB8AC3E}">
        <p14:creationId xmlns:p14="http://schemas.microsoft.com/office/powerpoint/2010/main" val="338317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a:t>
            </a:r>
            <a:r>
              <a:rPr lang="en-US" dirty="0" err="1"/>
              <a:t>stackalloc</a:t>
            </a:r>
            <a:r>
              <a:rPr lang="en-US" dirty="0"/>
              <a:t>,</a:t>
            </a:r>
            <a:endParaRPr lang="en-GB" dirty="0"/>
          </a:p>
        </p:txBody>
      </p:sp>
    </p:spTree>
    <p:extLst>
      <p:ext uri="{BB962C8B-B14F-4D97-AF65-F5344CB8AC3E}">
        <p14:creationId xmlns:p14="http://schemas.microsoft.com/office/powerpoint/2010/main" val="29946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Array initializers with </a:t>
            </a:r>
            <a:r>
              <a:rPr lang="en-US" sz="2400" dirty="0" err="1"/>
              <a:t>stackalloc</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95">
            <a:extLst>
              <a:ext uri="{FF2B5EF4-FFF2-40B4-BE49-F238E27FC236}">
                <a16:creationId xmlns:a16="http://schemas.microsoft.com/office/drawing/2014/main" id="{D24ECB6F-D3D7-4D06-8658-47C58093EE73}"/>
              </a:ext>
            </a:extLst>
          </p:cNvPr>
          <p:cNvGrpSpPr>
            <a:grpSpLocks noChangeAspect="1"/>
          </p:cNvGrpSpPr>
          <p:nvPr/>
        </p:nvGrpSpPr>
        <p:grpSpPr>
          <a:xfrm>
            <a:off x="740929" y="2006455"/>
            <a:ext cx="1625236" cy="854081"/>
            <a:chOff x="538162" y="5886450"/>
            <a:chExt cx="622300" cy="327026"/>
          </a:xfrm>
        </p:grpSpPr>
        <p:sp>
          <p:nvSpPr>
            <p:cNvPr id="9" name="Freeform 244">
              <a:extLst>
                <a:ext uri="{FF2B5EF4-FFF2-40B4-BE49-F238E27FC236}">
                  <a16:creationId xmlns:a16="http://schemas.microsoft.com/office/drawing/2014/main" id="{5D1D2914-3366-45C7-B840-1C93655905D9}"/>
                </a:ext>
              </a:extLst>
            </p:cNvPr>
            <p:cNvSpPr>
              <a:spLocks/>
            </p:cNvSpPr>
            <p:nvPr/>
          </p:nvSpPr>
          <p:spPr bwMode="auto">
            <a:xfrm>
              <a:off x="754062" y="5886450"/>
              <a:ext cx="188912" cy="327025"/>
            </a:xfrm>
            <a:custGeom>
              <a:avLst/>
              <a:gdLst>
                <a:gd name="T0" fmla="*/ 99 w 99"/>
                <a:gd name="T1" fmla="*/ 169 h 169"/>
                <a:gd name="T2" fmla="*/ 99 w 99"/>
                <a:gd name="T3" fmla="*/ 169 h 169"/>
                <a:gd name="T4" fmla="*/ 99 w 99"/>
                <a:gd name="T5" fmla="*/ 169 h 169"/>
                <a:gd name="T6" fmla="*/ 99 w 99"/>
                <a:gd name="T7" fmla="*/ 0 h 169"/>
                <a:gd name="T8" fmla="*/ 28 w 99"/>
                <a:gd name="T9" fmla="*/ 0 h 169"/>
                <a:gd name="T10" fmla="*/ 0 w 99"/>
                <a:gd name="T11" fmla="*/ 28 h 169"/>
                <a:gd name="T12" fmla="*/ 0 w 99"/>
                <a:gd name="T13" fmla="*/ 169 h 169"/>
                <a:gd name="T14" fmla="*/ 0 w 99"/>
                <a:gd name="T15" fmla="*/ 169 h 169"/>
                <a:gd name="T16" fmla="*/ 99 w 9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69">
                  <a:moveTo>
                    <a:pt x="99" y="169"/>
                  </a:moveTo>
                  <a:cubicBezTo>
                    <a:pt x="99" y="169"/>
                    <a:pt x="99" y="169"/>
                    <a:pt x="99" y="169"/>
                  </a:cubicBezTo>
                  <a:cubicBezTo>
                    <a:pt x="99" y="169"/>
                    <a:pt x="99" y="169"/>
                    <a:pt x="99" y="169"/>
                  </a:cubicBezTo>
                  <a:cubicBezTo>
                    <a:pt x="99" y="0"/>
                    <a:pt x="99" y="0"/>
                    <a:pt x="99" y="0"/>
                  </a:cubicBezTo>
                  <a:cubicBezTo>
                    <a:pt x="28" y="0"/>
                    <a:pt x="28" y="0"/>
                    <a:pt x="28" y="0"/>
                  </a:cubicBezTo>
                  <a:cubicBezTo>
                    <a:pt x="12" y="0"/>
                    <a:pt x="0" y="13"/>
                    <a:pt x="0" y="28"/>
                  </a:cubicBezTo>
                  <a:cubicBezTo>
                    <a:pt x="0" y="169"/>
                    <a:pt x="0" y="169"/>
                    <a:pt x="0" y="169"/>
                  </a:cubicBezTo>
                  <a:cubicBezTo>
                    <a:pt x="0" y="169"/>
                    <a:pt x="0" y="169"/>
                    <a:pt x="0" y="169"/>
                  </a:cubicBezTo>
                  <a:lnTo>
                    <a:pt x="99" y="16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45">
              <a:extLst>
                <a:ext uri="{FF2B5EF4-FFF2-40B4-BE49-F238E27FC236}">
                  <a16:creationId xmlns:a16="http://schemas.microsoft.com/office/drawing/2014/main" id="{1FCE11F2-9FCD-4B67-8FBF-A72C1B23321B}"/>
                </a:ext>
              </a:extLst>
            </p:cNvPr>
            <p:cNvSpPr>
              <a:spLocks/>
            </p:cNvSpPr>
            <p:nvPr/>
          </p:nvSpPr>
          <p:spPr bwMode="auto">
            <a:xfrm>
              <a:off x="538162" y="5976938"/>
              <a:ext cx="192087" cy="236538"/>
            </a:xfrm>
            <a:custGeom>
              <a:avLst/>
              <a:gdLst>
                <a:gd name="T0" fmla="*/ 100 w 100"/>
                <a:gd name="T1" fmla="*/ 122 h 122"/>
                <a:gd name="T2" fmla="*/ 100 w 100"/>
                <a:gd name="T3" fmla="*/ 122 h 122"/>
                <a:gd name="T4" fmla="*/ 100 w 100"/>
                <a:gd name="T5" fmla="*/ 122 h 122"/>
                <a:gd name="T6" fmla="*/ 100 w 100"/>
                <a:gd name="T7" fmla="*/ 0 h 122"/>
                <a:gd name="T8" fmla="*/ 28 w 100"/>
                <a:gd name="T9" fmla="*/ 0 h 122"/>
                <a:gd name="T10" fmla="*/ 0 w 100"/>
                <a:gd name="T11" fmla="*/ 28 h 122"/>
                <a:gd name="T12" fmla="*/ 0 w 100"/>
                <a:gd name="T13" fmla="*/ 122 h 122"/>
                <a:gd name="T14" fmla="*/ 0 w 100"/>
                <a:gd name="T15" fmla="*/ 122 h 122"/>
                <a:gd name="T16" fmla="*/ 100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100" y="122"/>
                  </a:moveTo>
                  <a:cubicBezTo>
                    <a:pt x="100" y="122"/>
                    <a:pt x="100" y="122"/>
                    <a:pt x="100" y="122"/>
                  </a:cubicBezTo>
                  <a:cubicBezTo>
                    <a:pt x="100" y="122"/>
                    <a:pt x="100" y="122"/>
                    <a:pt x="100" y="122"/>
                  </a:cubicBezTo>
                  <a:cubicBezTo>
                    <a:pt x="100" y="0"/>
                    <a:pt x="100" y="0"/>
                    <a:pt x="100" y="0"/>
                  </a:cubicBezTo>
                  <a:cubicBezTo>
                    <a:pt x="28" y="0"/>
                    <a:pt x="28" y="0"/>
                    <a:pt x="28" y="0"/>
                  </a:cubicBezTo>
                  <a:cubicBezTo>
                    <a:pt x="13" y="0"/>
                    <a:pt x="0" y="12"/>
                    <a:pt x="0" y="28"/>
                  </a:cubicBezTo>
                  <a:cubicBezTo>
                    <a:pt x="0" y="122"/>
                    <a:pt x="0" y="122"/>
                    <a:pt x="0" y="122"/>
                  </a:cubicBezTo>
                  <a:cubicBezTo>
                    <a:pt x="0" y="122"/>
                    <a:pt x="0" y="122"/>
                    <a:pt x="0" y="122"/>
                  </a:cubicBezTo>
                  <a:lnTo>
                    <a:pt x="100" y="12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246">
              <a:extLst>
                <a:ext uri="{FF2B5EF4-FFF2-40B4-BE49-F238E27FC236}">
                  <a16:creationId xmlns:a16="http://schemas.microsoft.com/office/drawing/2014/main" id="{160EC20C-30CD-4C18-AD96-48363DA91D2B}"/>
                </a:ext>
              </a:extLst>
            </p:cNvPr>
            <p:cNvSpPr>
              <a:spLocks/>
            </p:cNvSpPr>
            <p:nvPr/>
          </p:nvSpPr>
          <p:spPr bwMode="auto">
            <a:xfrm>
              <a:off x="968375" y="6051550"/>
              <a:ext cx="192087" cy="161925"/>
            </a:xfrm>
            <a:custGeom>
              <a:avLst/>
              <a:gdLst>
                <a:gd name="T0" fmla="*/ 0 w 100"/>
                <a:gd name="T1" fmla="*/ 84 h 84"/>
                <a:gd name="T2" fmla="*/ 0 w 100"/>
                <a:gd name="T3" fmla="*/ 84 h 84"/>
                <a:gd name="T4" fmla="*/ 0 w 100"/>
                <a:gd name="T5" fmla="*/ 84 h 84"/>
                <a:gd name="T6" fmla="*/ 0 w 100"/>
                <a:gd name="T7" fmla="*/ 0 h 84"/>
                <a:gd name="T8" fmla="*/ 72 w 100"/>
                <a:gd name="T9" fmla="*/ 0 h 84"/>
                <a:gd name="T10" fmla="*/ 100 w 100"/>
                <a:gd name="T11" fmla="*/ 27 h 84"/>
                <a:gd name="T12" fmla="*/ 100 w 100"/>
                <a:gd name="T13" fmla="*/ 84 h 84"/>
                <a:gd name="T14" fmla="*/ 100 w 100"/>
                <a:gd name="T15" fmla="*/ 84 h 84"/>
                <a:gd name="T16" fmla="*/ 0 w 100"/>
                <a:gd name="T1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4">
                  <a:moveTo>
                    <a:pt x="0" y="84"/>
                  </a:moveTo>
                  <a:cubicBezTo>
                    <a:pt x="0" y="84"/>
                    <a:pt x="0" y="84"/>
                    <a:pt x="0" y="84"/>
                  </a:cubicBezTo>
                  <a:cubicBezTo>
                    <a:pt x="0" y="84"/>
                    <a:pt x="0" y="84"/>
                    <a:pt x="0" y="84"/>
                  </a:cubicBezTo>
                  <a:cubicBezTo>
                    <a:pt x="0" y="0"/>
                    <a:pt x="0" y="0"/>
                    <a:pt x="0" y="0"/>
                  </a:cubicBezTo>
                  <a:cubicBezTo>
                    <a:pt x="72" y="0"/>
                    <a:pt x="72" y="0"/>
                    <a:pt x="72" y="0"/>
                  </a:cubicBezTo>
                  <a:cubicBezTo>
                    <a:pt x="87" y="0"/>
                    <a:pt x="100" y="12"/>
                    <a:pt x="100" y="27"/>
                  </a:cubicBezTo>
                  <a:cubicBezTo>
                    <a:pt x="100" y="84"/>
                    <a:pt x="100" y="84"/>
                    <a:pt x="100" y="84"/>
                  </a:cubicBezTo>
                  <a:cubicBezTo>
                    <a:pt x="100" y="84"/>
                    <a:pt x="100" y="84"/>
                    <a:pt x="100" y="84"/>
                  </a:cubicBezTo>
                  <a:lnTo>
                    <a:pt x="0" y="84"/>
                  </a:ln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353094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Array initializers with </a:t>
            </a:r>
            <a:r>
              <a:rPr lang="en-US" sz="3200" dirty="0" err="1"/>
              <a:t>stackalloc</a:t>
            </a:r>
            <a:endParaRPr lang="en-US" sz="3200"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6348367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Array initializers with </a:t>
            </a:r>
            <a:r>
              <a:rPr lang="en-US" sz="3200" dirty="0" err="1"/>
              <a:t>stackalloc</a:t>
            </a:r>
            <a:endParaRPr lang="en-US" sz="3200" dirty="0"/>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724053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endParaRPr lang="en-GB" dirty="0"/>
          </a:p>
        </p:txBody>
      </p:sp>
    </p:spTree>
    <p:extLst>
      <p:ext uri="{BB962C8B-B14F-4D97-AF65-F5344CB8AC3E}">
        <p14:creationId xmlns:p14="http://schemas.microsoft.com/office/powerpoint/2010/main" val="324658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Extended fixed support for types</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618">
            <a:extLst>
              <a:ext uri="{FF2B5EF4-FFF2-40B4-BE49-F238E27FC236}">
                <a16:creationId xmlns:a16="http://schemas.microsoft.com/office/drawing/2014/main" id="{2F3F5196-625F-4097-A527-9F5C31BB23BD}"/>
              </a:ext>
            </a:extLst>
          </p:cNvPr>
          <p:cNvGrpSpPr/>
          <p:nvPr/>
        </p:nvGrpSpPr>
        <p:grpSpPr>
          <a:xfrm>
            <a:off x="778954" y="1689952"/>
            <a:ext cx="1586196" cy="1599637"/>
            <a:chOff x="2911476" y="2574812"/>
            <a:chExt cx="561976" cy="566738"/>
          </a:xfrm>
        </p:grpSpPr>
        <p:sp>
          <p:nvSpPr>
            <p:cNvPr id="9" name="Freeform 79">
              <a:extLst>
                <a:ext uri="{FF2B5EF4-FFF2-40B4-BE49-F238E27FC236}">
                  <a16:creationId xmlns:a16="http://schemas.microsoft.com/office/drawing/2014/main" id="{8536A78F-19BF-4E3B-8E09-CF4560B313B8}"/>
                </a:ext>
              </a:extLst>
            </p:cNvPr>
            <p:cNvSpPr>
              <a:spLocks/>
            </p:cNvSpPr>
            <p:nvPr/>
          </p:nvSpPr>
          <p:spPr bwMode="auto">
            <a:xfrm>
              <a:off x="2919414" y="2574812"/>
              <a:ext cx="554038" cy="566738"/>
            </a:xfrm>
            <a:custGeom>
              <a:avLst/>
              <a:gdLst>
                <a:gd name="T0" fmla="*/ 81 w 289"/>
                <a:gd name="T1" fmla="*/ 16 h 293"/>
                <a:gd name="T2" fmla="*/ 10 w 289"/>
                <a:gd name="T3" fmla="*/ 89 h 293"/>
                <a:gd name="T4" fmla="*/ 11 w 289"/>
                <a:gd name="T5" fmla="*/ 193 h 293"/>
                <a:gd name="T6" fmla="*/ 221 w 289"/>
                <a:gd name="T7" fmla="*/ 250 h 293"/>
                <a:gd name="T8" fmla="*/ 266 w 289"/>
                <a:gd name="T9" fmla="*/ 89 h 293"/>
                <a:gd name="T10" fmla="*/ 179 w 289"/>
                <a:gd name="T11" fmla="*/ 10 h 293"/>
                <a:gd name="T12" fmla="*/ 81 w 289"/>
                <a:gd name="T13" fmla="*/ 16 h 293"/>
              </a:gdLst>
              <a:ahLst/>
              <a:cxnLst>
                <a:cxn ang="0">
                  <a:pos x="T0" y="T1"/>
                </a:cxn>
                <a:cxn ang="0">
                  <a:pos x="T2" y="T3"/>
                </a:cxn>
                <a:cxn ang="0">
                  <a:pos x="T4" y="T5"/>
                </a:cxn>
                <a:cxn ang="0">
                  <a:pos x="T6" y="T7"/>
                </a:cxn>
                <a:cxn ang="0">
                  <a:pos x="T8" y="T9"/>
                </a:cxn>
                <a:cxn ang="0">
                  <a:pos x="T10" y="T11"/>
                </a:cxn>
                <a:cxn ang="0">
                  <a:pos x="T12" y="T13"/>
                </a:cxn>
              </a:cxnLst>
              <a:rect l="0" t="0" r="r" b="b"/>
              <a:pathLst>
                <a:path w="289" h="293">
                  <a:moveTo>
                    <a:pt x="81" y="16"/>
                  </a:moveTo>
                  <a:cubicBezTo>
                    <a:pt x="50" y="32"/>
                    <a:pt x="22" y="56"/>
                    <a:pt x="10" y="89"/>
                  </a:cubicBezTo>
                  <a:cubicBezTo>
                    <a:pt x="0" y="117"/>
                    <a:pt x="0" y="166"/>
                    <a:pt x="11" y="193"/>
                  </a:cubicBezTo>
                  <a:cubicBezTo>
                    <a:pt x="42" y="265"/>
                    <a:pt x="158" y="293"/>
                    <a:pt x="221" y="250"/>
                  </a:cubicBezTo>
                  <a:cubicBezTo>
                    <a:pt x="267" y="219"/>
                    <a:pt x="289" y="140"/>
                    <a:pt x="266" y="89"/>
                  </a:cubicBezTo>
                  <a:cubicBezTo>
                    <a:pt x="248" y="52"/>
                    <a:pt x="219" y="19"/>
                    <a:pt x="179" y="10"/>
                  </a:cubicBezTo>
                  <a:cubicBezTo>
                    <a:pt x="149" y="2"/>
                    <a:pt x="108" y="0"/>
                    <a:pt x="81" y="16"/>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80">
              <a:extLst>
                <a:ext uri="{FF2B5EF4-FFF2-40B4-BE49-F238E27FC236}">
                  <a16:creationId xmlns:a16="http://schemas.microsoft.com/office/drawing/2014/main" id="{3AFB9BC9-78C9-4B3B-B77A-E3732886C372}"/>
                </a:ext>
              </a:extLst>
            </p:cNvPr>
            <p:cNvSpPr>
              <a:spLocks/>
            </p:cNvSpPr>
            <p:nvPr/>
          </p:nvSpPr>
          <p:spPr bwMode="auto">
            <a:xfrm>
              <a:off x="3048001" y="2577987"/>
              <a:ext cx="152400" cy="53975"/>
            </a:xfrm>
            <a:custGeom>
              <a:avLst/>
              <a:gdLst>
                <a:gd name="T0" fmla="*/ 79 w 79"/>
                <a:gd name="T1" fmla="*/ 3 h 28"/>
                <a:gd name="T2" fmla="*/ 50 w 79"/>
                <a:gd name="T3" fmla="*/ 17 h 28"/>
                <a:gd name="T4" fmla="*/ 0 w 79"/>
                <a:gd name="T5" fmla="*/ 22 h 28"/>
                <a:gd name="T6" fmla="*/ 79 w 79"/>
                <a:gd name="T7" fmla="*/ 3 h 28"/>
              </a:gdLst>
              <a:ahLst/>
              <a:cxnLst>
                <a:cxn ang="0">
                  <a:pos x="T0" y="T1"/>
                </a:cxn>
                <a:cxn ang="0">
                  <a:pos x="T2" y="T3"/>
                </a:cxn>
                <a:cxn ang="0">
                  <a:pos x="T4" y="T5"/>
                </a:cxn>
                <a:cxn ang="0">
                  <a:pos x="T6" y="T7"/>
                </a:cxn>
              </a:cxnLst>
              <a:rect l="0" t="0" r="r" b="b"/>
              <a:pathLst>
                <a:path w="79" h="28">
                  <a:moveTo>
                    <a:pt x="79" y="3"/>
                  </a:moveTo>
                  <a:cubicBezTo>
                    <a:pt x="72" y="10"/>
                    <a:pt x="61" y="15"/>
                    <a:pt x="50" y="17"/>
                  </a:cubicBezTo>
                  <a:cubicBezTo>
                    <a:pt x="34" y="21"/>
                    <a:pt x="20" y="28"/>
                    <a:pt x="0" y="22"/>
                  </a:cubicBezTo>
                  <a:cubicBezTo>
                    <a:pt x="20" y="10"/>
                    <a:pt x="37" y="0"/>
                    <a:pt x="79" y="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81">
              <a:extLst>
                <a:ext uri="{FF2B5EF4-FFF2-40B4-BE49-F238E27FC236}">
                  <a16:creationId xmlns:a16="http://schemas.microsoft.com/office/drawing/2014/main" id="{FA980479-7E84-42C9-BECA-34847D986F91}"/>
                </a:ext>
              </a:extLst>
            </p:cNvPr>
            <p:cNvSpPr>
              <a:spLocks/>
            </p:cNvSpPr>
            <p:nvPr/>
          </p:nvSpPr>
          <p:spPr bwMode="auto">
            <a:xfrm>
              <a:off x="3144839" y="2604975"/>
              <a:ext cx="277813" cy="430213"/>
            </a:xfrm>
            <a:custGeom>
              <a:avLst/>
              <a:gdLst>
                <a:gd name="T0" fmla="*/ 133 w 145"/>
                <a:gd name="T1" fmla="*/ 144 h 222"/>
                <a:gd name="T2" fmla="*/ 136 w 145"/>
                <a:gd name="T3" fmla="*/ 165 h 222"/>
                <a:gd name="T4" fmla="*/ 80 w 145"/>
                <a:gd name="T5" fmla="*/ 222 h 222"/>
                <a:gd name="T6" fmla="*/ 68 w 145"/>
                <a:gd name="T7" fmla="*/ 200 h 222"/>
                <a:gd name="T8" fmla="*/ 54 w 145"/>
                <a:gd name="T9" fmla="*/ 163 h 222"/>
                <a:gd name="T10" fmla="*/ 62 w 145"/>
                <a:gd name="T11" fmla="*/ 142 h 222"/>
                <a:gd name="T12" fmla="*/ 96 w 145"/>
                <a:gd name="T13" fmla="*/ 132 h 222"/>
                <a:gd name="T14" fmla="*/ 93 w 145"/>
                <a:gd name="T15" fmla="*/ 110 h 222"/>
                <a:gd name="T16" fmla="*/ 88 w 145"/>
                <a:gd name="T17" fmla="*/ 103 h 222"/>
                <a:gd name="T18" fmla="*/ 91 w 145"/>
                <a:gd name="T19" fmla="*/ 96 h 222"/>
                <a:gd name="T20" fmla="*/ 71 w 145"/>
                <a:gd name="T21" fmla="*/ 67 h 222"/>
                <a:gd name="T22" fmla="*/ 45 w 145"/>
                <a:gd name="T23" fmla="*/ 78 h 222"/>
                <a:gd name="T24" fmla="*/ 15 w 145"/>
                <a:gd name="T25" fmla="*/ 66 h 222"/>
                <a:gd name="T26" fmla="*/ 9 w 145"/>
                <a:gd name="T27" fmla="*/ 61 h 222"/>
                <a:gd name="T28" fmla="*/ 0 w 145"/>
                <a:gd name="T29" fmla="*/ 69 h 222"/>
                <a:gd name="T30" fmla="*/ 15 w 145"/>
                <a:gd name="T31" fmla="*/ 30 h 222"/>
                <a:gd name="T32" fmla="*/ 49 w 145"/>
                <a:gd name="T33" fmla="*/ 7 h 222"/>
                <a:gd name="T34" fmla="*/ 69 w 145"/>
                <a:gd name="T35" fmla="*/ 1 h 222"/>
                <a:gd name="T36" fmla="*/ 93 w 145"/>
                <a:gd name="T37" fmla="*/ 13 h 222"/>
                <a:gd name="T38" fmla="*/ 127 w 145"/>
                <a:gd name="T39" fmla="*/ 50 h 222"/>
                <a:gd name="T40" fmla="*/ 134 w 145"/>
                <a:gd name="T41" fmla="*/ 87 h 222"/>
                <a:gd name="T42" fmla="*/ 114 w 145"/>
                <a:gd name="T43" fmla="*/ 98 h 222"/>
                <a:gd name="T44" fmla="*/ 111 w 145"/>
                <a:gd name="T45" fmla="*/ 126 h 222"/>
                <a:gd name="T46" fmla="*/ 133 w 145"/>
                <a:gd name="T47" fmla="*/ 14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222">
                  <a:moveTo>
                    <a:pt x="133" y="144"/>
                  </a:moveTo>
                  <a:cubicBezTo>
                    <a:pt x="134" y="152"/>
                    <a:pt x="132" y="159"/>
                    <a:pt x="136" y="165"/>
                  </a:cubicBezTo>
                  <a:cubicBezTo>
                    <a:pt x="122" y="189"/>
                    <a:pt x="98" y="202"/>
                    <a:pt x="80" y="222"/>
                  </a:cubicBezTo>
                  <a:cubicBezTo>
                    <a:pt x="73" y="217"/>
                    <a:pt x="72" y="210"/>
                    <a:pt x="68" y="200"/>
                  </a:cubicBezTo>
                  <a:cubicBezTo>
                    <a:pt x="64" y="188"/>
                    <a:pt x="49" y="179"/>
                    <a:pt x="54" y="163"/>
                  </a:cubicBezTo>
                  <a:cubicBezTo>
                    <a:pt x="67" y="160"/>
                    <a:pt x="71" y="152"/>
                    <a:pt x="62" y="142"/>
                  </a:cubicBezTo>
                  <a:cubicBezTo>
                    <a:pt x="70" y="135"/>
                    <a:pt x="83" y="127"/>
                    <a:pt x="96" y="132"/>
                  </a:cubicBezTo>
                  <a:cubicBezTo>
                    <a:pt x="103" y="125"/>
                    <a:pt x="97" y="115"/>
                    <a:pt x="93" y="110"/>
                  </a:cubicBezTo>
                  <a:cubicBezTo>
                    <a:pt x="93" y="108"/>
                    <a:pt x="88" y="104"/>
                    <a:pt x="88" y="103"/>
                  </a:cubicBezTo>
                  <a:cubicBezTo>
                    <a:pt x="88" y="102"/>
                    <a:pt x="91" y="99"/>
                    <a:pt x="91" y="96"/>
                  </a:cubicBezTo>
                  <a:cubicBezTo>
                    <a:pt x="91" y="90"/>
                    <a:pt x="77" y="67"/>
                    <a:pt x="71" y="67"/>
                  </a:cubicBezTo>
                  <a:cubicBezTo>
                    <a:pt x="62" y="66"/>
                    <a:pt x="55" y="78"/>
                    <a:pt x="45" y="78"/>
                  </a:cubicBezTo>
                  <a:cubicBezTo>
                    <a:pt x="33" y="77"/>
                    <a:pt x="29" y="59"/>
                    <a:pt x="15" y="66"/>
                  </a:cubicBezTo>
                  <a:cubicBezTo>
                    <a:pt x="11" y="66"/>
                    <a:pt x="12" y="61"/>
                    <a:pt x="9" y="61"/>
                  </a:cubicBezTo>
                  <a:cubicBezTo>
                    <a:pt x="4" y="61"/>
                    <a:pt x="2" y="69"/>
                    <a:pt x="0" y="69"/>
                  </a:cubicBezTo>
                  <a:cubicBezTo>
                    <a:pt x="2" y="52"/>
                    <a:pt x="15" y="47"/>
                    <a:pt x="15" y="30"/>
                  </a:cubicBezTo>
                  <a:cubicBezTo>
                    <a:pt x="26" y="22"/>
                    <a:pt x="46" y="23"/>
                    <a:pt x="49" y="7"/>
                  </a:cubicBezTo>
                  <a:cubicBezTo>
                    <a:pt x="55" y="5"/>
                    <a:pt x="62" y="0"/>
                    <a:pt x="69" y="1"/>
                  </a:cubicBezTo>
                  <a:cubicBezTo>
                    <a:pt x="77" y="1"/>
                    <a:pt x="87" y="8"/>
                    <a:pt x="93" y="13"/>
                  </a:cubicBezTo>
                  <a:cubicBezTo>
                    <a:pt x="108" y="24"/>
                    <a:pt x="117" y="33"/>
                    <a:pt x="127" y="50"/>
                  </a:cubicBezTo>
                  <a:cubicBezTo>
                    <a:pt x="134" y="61"/>
                    <a:pt x="145" y="77"/>
                    <a:pt x="134" y="87"/>
                  </a:cubicBezTo>
                  <a:cubicBezTo>
                    <a:pt x="127" y="93"/>
                    <a:pt x="118" y="90"/>
                    <a:pt x="114" y="98"/>
                  </a:cubicBezTo>
                  <a:cubicBezTo>
                    <a:pt x="111" y="104"/>
                    <a:pt x="109" y="120"/>
                    <a:pt x="111" y="126"/>
                  </a:cubicBezTo>
                  <a:cubicBezTo>
                    <a:pt x="113" y="136"/>
                    <a:pt x="128" y="138"/>
                    <a:pt x="133" y="14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2">
              <a:extLst>
                <a:ext uri="{FF2B5EF4-FFF2-40B4-BE49-F238E27FC236}">
                  <a16:creationId xmlns:a16="http://schemas.microsoft.com/office/drawing/2014/main" id="{1F99B306-F6B4-42D8-980C-E48C69E08F03}"/>
                </a:ext>
              </a:extLst>
            </p:cNvPr>
            <p:cNvSpPr>
              <a:spLocks/>
            </p:cNvSpPr>
            <p:nvPr/>
          </p:nvSpPr>
          <p:spPr bwMode="auto">
            <a:xfrm>
              <a:off x="2911476" y="2701812"/>
              <a:ext cx="147638" cy="249238"/>
            </a:xfrm>
            <a:custGeom>
              <a:avLst/>
              <a:gdLst>
                <a:gd name="T0" fmla="*/ 57 w 77"/>
                <a:gd name="T1" fmla="*/ 103 h 129"/>
                <a:gd name="T2" fmla="*/ 54 w 77"/>
                <a:gd name="T3" fmla="*/ 98 h 129"/>
                <a:gd name="T4" fmla="*/ 66 w 77"/>
                <a:gd name="T5" fmla="*/ 76 h 129"/>
                <a:gd name="T6" fmla="*/ 59 w 77"/>
                <a:gd name="T7" fmla="*/ 60 h 129"/>
                <a:gd name="T8" fmla="*/ 76 w 77"/>
                <a:gd name="T9" fmla="*/ 47 h 129"/>
                <a:gd name="T10" fmla="*/ 75 w 77"/>
                <a:gd name="T11" fmla="*/ 34 h 129"/>
                <a:gd name="T12" fmla="*/ 76 w 77"/>
                <a:gd name="T13" fmla="*/ 23 h 129"/>
                <a:gd name="T14" fmla="*/ 25 w 77"/>
                <a:gd name="T15" fmla="*/ 1 h 129"/>
                <a:gd name="T16" fmla="*/ 16 w 77"/>
                <a:gd name="T17" fmla="*/ 129 h 129"/>
                <a:gd name="T18" fmla="*/ 51 w 77"/>
                <a:gd name="T19" fmla="*/ 111 h 129"/>
                <a:gd name="T20" fmla="*/ 57 w 77"/>
                <a:gd name="T21" fmla="*/ 10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29">
                  <a:moveTo>
                    <a:pt x="57" y="103"/>
                  </a:moveTo>
                  <a:cubicBezTo>
                    <a:pt x="56" y="102"/>
                    <a:pt x="55" y="100"/>
                    <a:pt x="54" y="98"/>
                  </a:cubicBezTo>
                  <a:cubicBezTo>
                    <a:pt x="54" y="88"/>
                    <a:pt x="66" y="86"/>
                    <a:pt x="66" y="76"/>
                  </a:cubicBezTo>
                  <a:cubicBezTo>
                    <a:pt x="66" y="69"/>
                    <a:pt x="60" y="69"/>
                    <a:pt x="59" y="60"/>
                  </a:cubicBezTo>
                  <a:cubicBezTo>
                    <a:pt x="65" y="56"/>
                    <a:pt x="73" y="54"/>
                    <a:pt x="76" y="47"/>
                  </a:cubicBezTo>
                  <a:cubicBezTo>
                    <a:pt x="77" y="43"/>
                    <a:pt x="75" y="40"/>
                    <a:pt x="75" y="34"/>
                  </a:cubicBezTo>
                  <a:cubicBezTo>
                    <a:pt x="75" y="30"/>
                    <a:pt x="76" y="26"/>
                    <a:pt x="76" y="23"/>
                  </a:cubicBezTo>
                  <a:cubicBezTo>
                    <a:pt x="72" y="6"/>
                    <a:pt x="46" y="0"/>
                    <a:pt x="25" y="1"/>
                  </a:cubicBezTo>
                  <a:cubicBezTo>
                    <a:pt x="1" y="30"/>
                    <a:pt x="0" y="91"/>
                    <a:pt x="16" y="129"/>
                  </a:cubicBezTo>
                  <a:cubicBezTo>
                    <a:pt x="26" y="120"/>
                    <a:pt x="38" y="114"/>
                    <a:pt x="51" y="111"/>
                  </a:cubicBezTo>
                  <a:cubicBezTo>
                    <a:pt x="53" y="108"/>
                    <a:pt x="55" y="106"/>
                    <a:pt x="57" y="10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83">
              <a:extLst>
                <a:ext uri="{FF2B5EF4-FFF2-40B4-BE49-F238E27FC236}">
                  <a16:creationId xmlns:a16="http://schemas.microsoft.com/office/drawing/2014/main" id="{5BB2F6E1-33B4-4DFD-920E-22B307D82474}"/>
                </a:ext>
              </a:extLst>
            </p:cNvPr>
            <p:cNvSpPr>
              <a:spLocks/>
            </p:cNvSpPr>
            <p:nvPr/>
          </p:nvSpPr>
          <p:spPr bwMode="auto">
            <a:xfrm>
              <a:off x="2947989" y="2909775"/>
              <a:ext cx="295275" cy="201613"/>
            </a:xfrm>
            <a:custGeom>
              <a:avLst/>
              <a:gdLst>
                <a:gd name="T0" fmla="*/ 154 w 154"/>
                <a:gd name="T1" fmla="*/ 64 h 105"/>
                <a:gd name="T2" fmla="*/ 128 w 154"/>
                <a:gd name="T3" fmla="*/ 38 h 105"/>
                <a:gd name="T4" fmla="*/ 121 w 154"/>
                <a:gd name="T5" fmla="*/ 39 h 105"/>
                <a:gd name="T6" fmla="*/ 81 w 154"/>
                <a:gd name="T7" fmla="*/ 0 h 105"/>
                <a:gd name="T8" fmla="*/ 40 w 154"/>
                <a:gd name="T9" fmla="*/ 41 h 105"/>
                <a:gd name="T10" fmla="*/ 40 w 154"/>
                <a:gd name="T11" fmla="*/ 42 h 105"/>
                <a:gd name="T12" fmla="*/ 26 w 154"/>
                <a:gd name="T13" fmla="*/ 38 h 105"/>
                <a:gd name="T14" fmla="*/ 0 w 154"/>
                <a:gd name="T15" fmla="*/ 65 h 105"/>
                <a:gd name="T16" fmla="*/ 0 w 154"/>
                <a:gd name="T17" fmla="*/ 91 h 105"/>
                <a:gd name="T18" fmla="*/ 68 w 154"/>
                <a:gd name="T19" fmla="*/ 98 h 105"/>
                <a:gd name="T20" fmla="*/ 125 w 154"/>
                <a:gd name="T21" fmla="*/ 89 h 105"/>
                <a:gd name="T22" fmla="*/ 128 w 154"/>
                <a:gd name="T23" fmla="*/ 89 h 105"/>
                <a:gd name="T24" fmla="*/ 135 w 154"/>
                <a:gd name="T25" fmla="*/ 88 h 105"/>
                <a:gd name="T26" fmla="*/ 154 w 154"/>
                <a:gd name="T27" fmla="*/ 6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4" h="105">
                  <a:moveTo>
                    <a:pt x="154" y="64"/>
                  </a:moveTo>
                  <a:cubicBezTo>
                    <a:pt x="154" y="50"/>
                    <a:pt x="142" y="38"/>
                    <a:pt x="128" y="38"/>
                  </a:cubicBezTo>
                  <a:cubicBezTo>
                    <a:pt x="126" y="38"/>
                    <a:pt x="123" y="39"/>
                    <a:pt x="121" y="39"/>
                  </a:cubicBezTo>
                  <a:cubicBezTo>
                    <a:pt x="120" y="18"/>
                    <a:pt x="102" y="0"/>
                    <a:pt x="81" y="0"/>
                  </a:cubicBezTo>
                  <a:cubicBezTo>
                    <a:pt x="58" y="0"/>
                    <a:pt x="40" y="18"/>
                    <a:pt x="40" y="41"/>
                  </a:cubicBezTo>
                  <a:cubicBezTo>
                    <a:pt x="40" y="41"/>
                    <a:pt x="40" y="42"/>
                    <a:pt x="40" y="42"/>
                  </a:cubicBezTo>
                  <a:cubicBezTo>
                    <a:pt x="36" y="40"/>
                    <a:pt x="32" y="38"/>
                    <a:pt x="26" y="38"/>
                  </a:cubicBezTo>
                  <a:cubicBezTo>
                    <a:pt x="12" y="38"/>
                    <a:pt x="0" y="50"/>
                    <a:pt x="0" y="65"/>
                  </a:cubicBezTo>
                  <a:cubicBezTo>
                    <a:pt x="0" y="91"/>
                    <a:pt x="0" y="91"/>
                    <a:pt x="0" y="91"/>
                  </a:cubicBezTo>
                  <a:cubicBezTo>
                    <a:pt x="0" y="91"/>
                    <a:pt x="43" y="105"/>
                    <a:pt x="68" y="98"/>
                  </a:cubicBezTo>
                  <a:cubicBezTo>
                    <a:pt x="93" y="92"/>
                    <a:pt x="104" y="88"/>
                    <a:pt x="125" y="89"/>
                  </a:cubicBezTo>
                  <a:cubicBezTo>
                    <a:pt x="126" y="89"/>
                    <a:pt x="127" y="89"/>
                    <a:pt x="128" y="89"/>
                  </a:cubicBezTo>
                  <a:cubicBezTo>
                    <a:pt x="131" y="89"/>
                    <a:pt x="133" y="89"/>
                    <a:pt x="135" y="88"/>
                  </a:cubicBezTo>
                  <a:cubicBezTo>
                    <a:pt x="146" y="85"/>
                    <a:pt x="154" y="75"/>
                    <a:pt x="154" y="6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613746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Extended fixed support for types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667019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Extended fixed support for types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4590850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endParaRPr lang="en-GB" dirty="0"/>
          </a:p>
        </p:txBody>
      </p:sp>
    </p:spTree>
    <p:extLst>
      <p:ext uri="{BB962C8B-B14F-4D97-AF65-F5344CB8AC3E}">
        <p14:creationId xmlns:p14="http://schemas.microsoft.com/office/powerpoint/2010/main" val="199015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fade">
                                      <p:cBhvr>
                                        <p:cTn id="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Enhanced generic constraints</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72">
            <a:extLst>
              <a:ext uri="{FF2B5EF4-FFF2-40B4-BE49-F238E27FC236}">
                <a16:creationId xmlns:a16="http://schemas.microsoft.com/office/drawing/2014/main" id="{2E012980-BF50-40E4-96A2-6A7738DD186A}"/>
              </a:ext>
            </a:extLst>
          </p:cNvPr>
          <p:cNvGrpSpPr/>
          <p:nvPr/>
        </p:nvGrpSpPr>
        <p:grpSpPr>
          <a:xfrm>
            <a:off x="953168" y="1844657"/>
            <a:ext cx="1104175" cy="1134848"/>
            <a:chOff x="7797801" y="3738563"/>
            <a:chExt cx="400049" cy="411162"/>
          </a:xfrm>
        </p:grpSpPr>
        <p:sp>
          <p:nvSpPr>
            <p:cNvPr id="9" name="Freeform 121">
              <a:extLst>
                <a:ext uri="{FF2B5EF4-FFF2-40B4-BE49-F238E27FC236}">
                  <a16:creationId xmlns:a16="http://schemas.microsoft.com/office/drawing/2014/main" id="{2C8EC6A8-7117-4FAE-9F00-14D4EAE55C58}"/>
                </a:ext>
              </a:extLst>
            </p:cNvPr>
            <p:cNvSpPr>
              <a:spLocks/>
            </p:cNvSpPr>
            <p:nvPr/>
          </p:nvSpPr>
          <p:spPr bwMode="auto">
            <a:xfrm>
              <a:off x="7812088" y="3794125"/>
              <a:ext cx="385762" cy="355600"/>
            </a:xfrm>
            <a:custGeom>
              <a:avLst/>
              <a:gdLst>
                <a:gd name="T0" fmla="*/ 133 w 200"/>
                <a:gd name="T1" fmla="*/ 2 h 184"/>
                <a:gd name="T2" fmla="*/ 9 w 200"/>
                <a:gd name="T3" fmla="*/ 2 h 184"/>
                <a:gd name="T4" fmla="*/ 0 w 200"/>
                <a:gd name="T5" fmla="*/ 44 h 184"/>
                <a:gd name="T6" fmla="*/ 7 w 200"/>
                <a:gd name="T7" fmla="*/ 170 h 184"/>
                <a:gd name="T8" fmla="*/ 180 w 200"/>
                <a:gd name="T9" fmla="*/ 165 h 184"/>
                <a:gd name="T10" fmla="*/ 177 w 200"/>
                <a:gd name="T11" fmla="*/ 61 h 184"/>
                <a:gd name="T12" fmla="*/ 174 w 200"/>
                <a:gd name="T13" fmla="*/ 15 h 184"/>
                <a:gd name="T14" fmla="*/ 171 w 200"/>
                <a:gd name="T15" fmla="*/ 0 h 184"/>
                <a:gd name="T16" fmla="*/ 133 w 200"/>
                <a:gd name="T17" fmla="*/ 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84">
                  <a:moveTo>
                    <a:pt x="133" y="2"/>
                  </a:moveTo>
                  <a:cubicBezTo>
                    <a:pt x="133" y="2"/>
                    <a:pt x="39" y="21"/>
                    <a:pt x="9" y="2"/>
                  </a:cubicBezTo>
                  <a:cubicBezTo>
                    <a:pt x="0" y="44"/>
                    <a:pt x="0" y="44"/>
                    <a:pt x="0" y="44"/>
                  </a:cubicBezTo>
                  <a:cubicBezTo>
                    <a:pt x="7" y="170"/>
                    <a:pt x="7" y="170"/>
                    <a:pt x="7" y="170"/>
                  </a:cubicBezTo>
                  <a:cubicBezTo>
                    <a:pt x="7" y="170"/>
                    <a:pt x="161" y="184"/>
                    <a:pt x="180" y="165"/>
                  </a:cubicBezTo>
                  <a:cubicBezTo>
                    <a:pt x="200" y="145"/>
                    <a:pt x="177" y="61"/>
                    <a:pt x="177" y="61"/>
                  </a:cubicBezTo>
                  <a:cubicBezTo>
                    <a:pt x="174" y="15"/>
                    <a:pt x="174" y="15"/>
                    <a:pt x="174" y="15"/>
                  </a:cubicBezTo>
                  <a:cubicBezTo>
                    <a:pt x="171" y="0"/>
                    <a:pt x="171" y="0"/>
                    <a:pt x="171" y="0"/>
                  </a:cubicBezTo>
                  <a:lnTo>
                    <a:pt x="133" y="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22">
              <a:extLst>
                <a:ext uri="{FF2B5EF4-FFF2-40B4-BE49-F238E27FC236}">
                  <a16:creationId xmlns:a16="http://schemas.microsoft.com/office/drawing/2014/main" id="{91F7F109-F4DB-408E-ACDB-5674A8FA84EA}"/>
                </a:ext>
              </a:extLst>
            </p:cNvPr>
            <p:cNvSpPr>
              <a:spLocks/>
            </p:cNvSpPr>
            <p:nvPr/>
          </p:nvSpPr>
          <p:spPr bwMode="auto">
            <a:xfrm>
              <a:off x="7893051" y="3738563"/>
              <a:ext cx="303212" cy="341313"/>
            </a:xfrm>
            <a:custGeom>
              <a:avLst/>
              <a:gdLst>
                <a:gd name="T0" fmla="*/ 152 w 157"/>
                <a:gd name="T1" fmla="*/ 4 h 176"/>
                <a:gd name="T2" fmla="*/ 149 w 157"/>
                <a:gd name="T3" fmla="*/ 2 h 176"/>
                <a:gd name="T4" fmla="*/ 139 w 157"/>
                <a:gd name="T5" fmla="*/ 4 h 176"/>
                <a:gd name="T6" fmla="*/ 62 w 157"/>
                <a:gd name="T7" fmla="*/ 112 h 176"/>
                <a:gd name="T8" fmla="*/ 45 w 157"/>
                <a:gd name="T9" fmla="*/ 81 h 176"/>
                <a:gd name="T10" fmla="*/ 45 w 157"/>
                <a:gd name="T11" fmla="*/ 81 h 176"/>
                <a:gd name="T12" fmla="*/ 34 w 157"/>
                <a:gd name="T13" fmla="*/ 75 h 176"/>
                <a:gd name="T14" fmla="*/ 17 w 157"/>
                <a:gd name="T15" fmla="*/ 81 h 176"/>
                <a:gd name="T16" fmla="*/ 5 w 157"/>
                <a:gd name="T17" fmla="*/ 107 h 176"/>
                <a:gd name="T18" fmla="*/ 5 w 157"/>
                <a:gd name="T19" fmla="*/ 107 h 176"/>
                <a:gd name="T20" fmla="*/ 54 w 157"/>
                <a:gd name="T21" fmla="*/ 173 h 176"/>
                <a:gd name="T22" fmla="*/ 60 w 157"/>
                <a:gd name="T23" fmla="*/ 176 h 176"/>
                <a:gd name="T24" fmla="*/ 60 w 157"/>
                <a:gd name="T25" fmla="*/ 176 h 176"/>
                <a:gd name="T26" fmla="*/ 67 w 157"/>
                <a:gd name="T27" fmla="*/ 173 h 176"/>
                <a:gd name="T28" fmla="*/ 155 w 157"/>
                <a:gd name="T29" fmla="*/ 14 h 176"/>
                <a:gd name="T30" fmla="*/ 152 w 157"/>
                <a:gd name="T31"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76">
                  <a:moveTo>
                    <a:pt x="152" y="4"/>
                  </a:moveTo>
                  <a:cubicBezTo>
                    <a:pt x="149" y="2"/>
                    <a:pt x="149" y="2"/>
                    <a:pt x="149" y="2"/>
                  </a:cubicBezTo>
                  <a:cubicBezTo>
                    <a:pt x="146" y="0"/>
                    <a:pt x="141" y="1"/>
                    <a:pt x="139" y="4"/>
                  </a:cubicBezTo>
                  <a:cubicBezTo>
                    <a:pt x="62" y="112"/>
                    <a:pt x="62" y="112"/>
                    <a:pt x="62" y="112"/>
                  </a:cubicBezTo>
                  <a:cubicBezTo>
                    <a:pt x="45" y="81"/>
                    <a:pt x="45" y="81"/>
                    <a:pt x="45" y="81"/>
                  </a:cubicBezTo>
                  <a:cubicBezTo>
                    <a:pt x="45" y="81"/>
                    <a:pt x="45" y="81"/>
                    <a:pt x="45" y="81"/>
                  </a:cubicBezTo>
                  <a:cubicBezTo>
                    <a:pt x="44" y="79"/>
                    <a:pt x="41" y="75"/>
                    <a:pt x="34" y="75"/>
                  </a:cubicBezTo>
                  <a:cubicBezTo>
                    <a:pt x="29" y="75"/>
                    <a:pt x="22" y="77"/>
                    <a:pt x="17" y="81"/>
                  </a:cubicBezTo>
                  <a:cubicBezTo>
                    <a:pt x="5" y="88"/>
                    <a:pt x="0" y="99"/>
                    <a:pt x="5" y="107"/>
                  </a:cubicBezTo>
                  <a:cubicBezTo>
                    <a:pt x="5" y="107"/>
                    <a:pt x="5" y="107"/>
                    <a:pt x="5" y="107"/>
                  </a:cubicBezTo>
                  <a:cubicBezTo>
                    <a:pt x="54" y="173"/>
                    <a:pt x="54" y="173"/>
                    <a:pt x="54" y="173"/>
                  </a:cubicBezTo>
                  <a:cubicBezTo>
                    <a:pt x="55" y="175"/>
                    <a:pt x="57" y="176"/>
                    <a:pt x="60" y="176"/>
                  </a:cubicBezTo>
                  <a:cubicBezTo>
                    <a:pt x="60" y="176"/>
                    <a:pt x="60" y="176"/>
                    <a:pt x="60" y="176"/>
                  </a:cubicBezTo>
                  <a:cubicBezTo>
                    <a:pt x="63" y="176"/>
                    <a:pt x="65" y="175"/>
                    <a:pt x="67" y="173"/>
                  </a:cubicBezTo>
                  <a:cubicBezTo>
                    <a:pt x="155" y="14"/>
                    <a:pt x="155" y="14"/>
                    <a:pt x="155" y="14"/>
                  </a:cubicBezTo>
                  <a:cubicBezTo>
                    <a:pt x="157" y="11"/>
                    <a:pt x="155" y="6"/>
                    <a:pt x="152"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23">
              <a:extLst>
                <a:ext uri="{FF2B5EF4-FFF2-40B4-BE49-F238E27FC236}">
                  <a16:creationId xmlns:a16="http://schemas.microsoft.com/office/drawing/2014/main" id="{B89F4E0A-C899-4498-97A2-98F3C99F0E72}"/>
                </a:ext>
              </a:extLst>
            </p:cNvPr>
            <p:cNvSpPr>
              <a:spLocks/>
            </p:cNvSpPr>
            <p:nvPr/>
          </p:nvSpPr>
          <p:spPr bwMode="auto">
            <a:xfrm>
              <a:off x="7797801" y="3781425"/>
              <a:ext cx="381000" cy="365125"/>
            </a:xfrm>
            <a:custGeom>
              <a:avLst/>
              <a:gdLst>
                <a:gd name="T0" fmla="*/ 77 w 198"/>
                <a:gd name="T1" fmla="*/ 188 h 188"/>
                <a:gd name="T2" fmla="*/ 16 w 198"/>
                <a:gd name="T3" fmla="*/ 187 h 188"/>
                <a:gd name="T4" fmla="*/ 9 w 198"/>
                <a:gd name="T5" fmla="*/ 187 h 188"/>
                <a:gd name="T6" fmla="*/ 8 w 198"/>
                <a:gd name="T7" fmla="*/ 180 h 188"/>
                <a:gd name="T8" fmla="*/ 3 w 198"/>
                <a:gd name="T9" fmla="*/ 98 h 188"/>
                <a:gd name="T10" fmla="*/ 13 w 198"/>
                <a:gd name="T11" fmla="*/ 4 h 188"/>
                <a:gd name="T12" fmla="*/ 25 w 198"/>
                <a:gd name="T13" fmla="*/ 5 h 188"/>
                <a:gd name="T14" fmla="*/ 177 w 198"/>
                <a:gd name="T15" fmla="*/ 0 h 188"/>
                <a:gd name="T16" fmla="*/ 163 w 198"/>
                <a:gd name="T17" fmla="*/ 19 h 188"/>
                <a:gd name="T18" fmla="*/ 21 w 198"/>
                <a:gd name="T19" fmla="*/ 21 h 188"/>
                <a:gd name="T20" fmla="*/ 24 w 198"/>
                <a:gd name="T21" fmla="*/ 171 h 188"/>
                <a:gd name="T22" fmla="*/ 181 w 198"/>
                <a:gd name="T23" fmla="*/ 165 h 188"/>
                <a:gd name="T24" fmla="*/ 176 w 198"/>
                <a:gd name="T25" fmla="*/ 44 h 188"/>
                <a:gd name="T26" fmla="*/ 192 w 198"/>
                <a:gd name="T27" fmla="*/ 16 h 188"/>
                <a:gd name="T28" fmla="*/ 198 w 198"/>
                <a:gd name="T29" fmla="*/ 176 h 188"/>
                <a:gd name="T30" fmla="*/ 192 w 198"/>
                <a:gd name="T31" fmla="*/ 178 h 188"/>
                <a:gd name="T32" fmla="*/ 77 w 198"/>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8" h="188">
                  <a:moveTo>
                    <a:pt x="77" y="188"/>
                  </a:moveTo>
                  <a:cubicBezTo>
                    <a:pt x="45" y="188"/>
                    <a:pt x="19" y="187"/>
                    <a:pt x="16" y="187"/>
                  </a:cubicBezTo>
                  <a:cubicBezTo>
                    <a:pt x="9" y="187"/>
                    <a:pt x="9" y="187"/>
                    <a:pt x="9" y="187"/>
                  </a:cubicBezTo>
                  <a:cubicBezTo>
                    <a:pt x="8" y="180"/>
                    <a:pt x="8" y="180"/>
                    <a:pt x="8" y="180"/>
                  </a:cubicBezTo>
                  <a:cubicBezTo>
                    <a:pt x="8" y="179"/>
                    <a:pt x="5" y="139"/>
                    <a:pt x="3" y="98"/>
                  </a:cubicBezTo>
                  <a:cubicBezTo>
                    <a:pt x="0" y="11"/>
                    <a:pt x="7" y="7"/>
                    <a:pt x="13" y="4"/>
                  </a:cubicBezTo>
                  <a:cubicBezTo>
                    <a:pt x="17" y="2"/>
                    <a:pt x="21" y="2"/>
                    <a:pt x="25" y="5"/>
                  </a:cubicBezTo>
                  <a:cubicBezTo>
                    <a:pt x="36" y="14"/>
                    <a:pt x="140" y="5"/>
                    <a:pt x="177" y="0"/>
                  </a:cubicBezTo>
                  <a:cubicBezTo>
                    <a:pt x="163" y="19"/>
                    <a:pt x="163" y="19"/>
                    <a:pt x="163" y="19"/>
                  </a:cubicBezTo>
                  <a:cubicBezTo>
                    <a:pt x="148" y="21"/>
                    <a:pt x="48" y="32"/>
                    <a:pt x="21" y="21"/>
                  </a:cubicBezTo>
                  <a:cubicBezTo>
                    <a:pt x="17" y="41"/>
                    <a:pt x="19" y="109"/>
                    <a:pt x="24" y="171"/>
                  </a:cubicBezTo>
                  <a:cubicBezTo>
                    <a:pt x="64" y="172"/>
                    <a:pt x="150" y="173"/>
                    <a:pt x="181" y="165"/>
                  </a:cubicBezTo>
                  <a:cubicBezTo>
                    <a:pt x="176" y="44"/>
                    <a:pt x="176" y="44"/>
                    <a:pt x="176" y="44"/>
                  </a:cubicBezTo>
                  <a:cubicBezTo>
                    <a:pt x="192" y="16"/>
                    <a:pt x="192" y="16"/>
                    <a:pt x="192" y="16"/>
                  </a:cubicBezTo>
                  <a:cubicBezTo>
                    <a:pt x="198" y="176"/>
                    <a:pt x="198" y="176"/>
                    <a:pt x="198" y="176"/>
                  </a:cubicBezTo>
                  <a:cubicBezTo>
                    <a:pt x="192" y="178"/>
                    <a:pt x="192" y="178"/>
                    <a:pt x="192" y="178"/>
                  </a:cubicBezTo>
                  <a:cubicBezTo>
                    <a:pt x="173" y="186"/>
                    <a:pt x="120" y="188"/>
                    <a:pt x="77" y="18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5565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200" dirty="0"/>
              <a:t>The recent C# versions timeline</a:t>
            </a:r>
            <a:br>
              <a:rPr lang="en-US" sz="3200" dirty="0"/>
            </a:br>
            <a:r>
              <a:rPr lang="en-US" sz="2400" dirty="0"/>
              <a:t>C# 8.0 pre-requirements</a:t>
            </a:r>
            <a:endParaRPr lang="en-US" sz="3200" dirty="0"/>
          </a:p>
        </p:txBody>
      </p:sp>
      <p:sp>
        <p:nvSpPr>
          <p:cNvPr id="10" name="Text Placeholder 9"/>
          <p:cNvSpPr>
            <a:spLocks noGrp="1"/>
          </p:cNvSpPr>
          <p:nvPr>
            <p:ph type="body" sz="quarter" idx="11"/>
          </p:nvPr>
        </p:nvSpPr>
        <p:spPr/>
        <p:txBody>
          <a:bodyPr/>
          <a:lstStyle/>
          <a:p>
            <a:r>
              <a:rPr lang="en-GB" dirty="0"/>
              <a:t>Overlook to the few past releases</a:t>
            </a:r>
          </a:p>
        </p:txBody>
      </p:sp>
      <p:sp>
        <p:nvSpPr>
          <p:cNvPr id="11" name="Text Placeholder 10"/>
          <p:cNvSpPr>
            <a:spLocks noGrp="1"/>
          </p:cNvSpPr>
          <p:nvPr>
            <p:ph type="body" sz="quarter" idx="12"/>
          </p:nvPr>
        </p:nvSpPr>
        <p:spPr/>
        <p:txBody>
          <a:bodyPr/>
          <a:lstStyle/>
          <a:p>
            <a:r>
              <a:rPr lang="en-GB" dirty="0"/>
              <a:t>1</a:t>
            </a:r>
          </a:p>
        </p:txBody>
      </p:sp>
      <p:sp>
        <p:nvSpPr>
          <p:cNvPr id="6" name="Rectangle: Rounded Corners 7">
            <a:extLst>
              <a:ext uri="{FF2B5EF4-FFF2-40B4-BE49-F238E27FC236}">
                <a16:creationId xmlns:a16="http://schemas.microsoft.com/office/drawing/2014/main" id="{138D5B75-435E-4E5B-BB10-0F50118C0ADB}"/>
              </a:ext>
            </a:extLst>
          </p:cNvPr>
          <p:cNvSpPr/>
          <p:nvPr/>
        </p:nvSpPr>
        <p:spPr>
          <a:xfrm>
            <a:off x="2135560" y="1910357"/>
            <a:ext cx="9073008" cy="1128258"/>
          </a:xfrm>
          <a:prstGeom prst="roundRect">
            <a:avLst>
              <a:gd name="adj" fmla="val 33616"/>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7" name="Table Placeholder 4">
            <a:extLst>
              <a:ext uri="{FF2B5EF4-FFF2-40B4-BE49-F238E27FC236}">
                <a16:creationId xmlns:a16="http://schemas.microsoft.com/office/drawing/2014/main" id="{06023993-9078-470E-80B8-AF177564FBDC}"/>
              </a:ext>
            </a:extLst>
          </p:cNvPr>
          <p:cNvGraphicFramePr>
            <a:graphicFrameLocks/>
          </p:cNvGraphicFramePr>
          <p:nvPr>
            <p:extLst>
              <p:ext uri="{D42A27DB-BD31-4B8C-83A1-F6EECF244321}">
                <p14:modId xmlns:p14="http://schemas.microsoft.com/office/powerpoint/2010/main" val="2230520634"/>
              </p:ext>
            </p:extLst>
          </p:nvPr>
        </p:nvGraphicFramePr>
        <p:xfrm>
          <a:off x="798396" y="2060848"/>
          <a:ext cx="10423597" cy="4374009"/>
        </p:xfrm>
        <a:graphic>
          <a:graphicData uri="http://schemas.openxmlformats.org/drawingml/2006/table">
            <a:tbl>
              <a:tblPr firstRow="1" bandRow="1">
                <a:tableStyleId>{5C22544A-7EE6-4342-B048-85BDC9FD1C3A}</a:tableStyleId>
              </a:tblPr>
              <a:tblGrid>
                <a:gridCol w="1337164">
                  <a:extLst>
                    <a:ext uri="{9D8B030D-6E8A-4147-A177-3AD203B41FA5}">
                      <a16:colId xmlns:a16="http://schemas.microsoft.com/office/drawing/2014/main" val="2607851620"/>
                    </a:ext>
                  </a:extLst>
                </a:gridCol>
                <a:gridCol w="1833277">
                  <a:extLst>
                    <a:ext uri="{9D8B030D-6E8A-4147-A177-3AD203B41FA5}">
                      <a16:colId xmlns:a16="http://schemas.microsoft.com/office/drawing/2014/main" val="1243403413"/>
                    </a:ext>
                  </a:extLst>
                </a:gridCol>
                <a:gridCol w="1813289">
                  <a:extLst>
                    <a:ext uri="{9D8B030D-6E8A-4147-A177-3AD203B41FA5}">
                      <a16:colId xmlns:a16="http://schemas.microsoft.com/office/drawing/2014/main" val="1389503925"/>
                    </a:ext>
                  </a:extLst>
                </a:gridCol>
                <a:gridCol w="1813289">
                  <a:extLst>
                    <a:ext uri="{9D8B030D-6E8A-4147-A177-3AD203B41FA5}">
                      <a16:colId xmlns:a16="http://schemas.microsoft.com/office/drawing/2014/main" val="3631262642"/>
                    </a:ext>
                  </a:extLst>
                </a:gridCol>
                <a:gridCol w="1813289">
                  <a:extLst>
                    <a:ext uri="{9D8B030D-6E8A-4147-A177-3AD203B41FA5}">
                      <a16:colId xmlns:a16="http://schemas.microsoft.com/office/drawing/2014/main" val="2121792064"/>
                    </a:ext>
                  </a:extLst>
                </a:gridCol>
                <a:gridCol w="1813289">
                  <a:extLst>
                    <a:ext uri="{9D8B030D-6E8A-4147-A177-3AD203B41FA5}">
                      <a16:colId xmlns:a16="http://schemas.microsoft.com/office/drawing/2014/main" val="2163038458"/>
                    </a:ext>
                  </a:extLst>
                </a:gridCol>
              </a:tblGrid>
              <a:tr h="510726">
                <a:tc>
                  <a:txBody>
                    <a:bodyPr/>
                    <a:lstStyle/>
                    <a:p>
                      <a:pPr algn="ctr"/>
                      <a:endParaRPr lang="en-US" sz="1200" noProof="0" dirty="0">
                        <a:latin typeface="+mj-lt"/>
                      </a:endParaRPr>
                    </a:p>
                  </a:txBody>
                  <a:tcPr marL="110322" marR="110322" marT="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C# 7.0</a:t>
                      </a:r>
                    </a:p>
                  </a:txBody>
                  <a:tcPr marL="110322" marR="110322" marT="0" marB="0">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C# 7.1</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C# 7.2</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noProof="0" dirty="0">
                          <a:solidFill>
                            <a:schemeClr val="bg1"/>
                          </a:solidFill>
                          <a:latin typeface="+mj-lt"/>
                        </a:rPr>
                        <a:t>C# 7.3</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noProof="0" dirty="0">
                          <a:solidFill>
                            <a:schemeClr val="bg1"/>
                          </a:solidFill>
                          <a:latin typeface="+mj-lt"/>
                        </a:rPr>
                        <a:t>C# 8.0</a:t>
                      </a:r>
                    </a:p>
                  </a:txBody>
                  <a:tcPr marL="110322" marR="11032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1481475"/>
                  </a:ext>
                </a:extLst>
              </a:tr>
              <a:tr h="792882">
                <a:tc>
                  <a:txBody>
                    <a:bodyPr/>
                    <a:lstStyle/>
                    <a:p>
                      <a:pPr algn="l"/>
                      <a:endParaRPr lang="en-US" sz="1200" b="1" noProof="0" dirty="0">
                        <a:solidFill>
                          <a:srgbClr val="434343"/>
                        </a:solidFill>
                        <a:latin typeface="+mj-lt"/>
                      </a:endParaRPr>
                    </a:p>
                  </a:txBody>
                  <a:tcPr marL="183941" marR="110365" marT="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l"/>
                      <a:r>
                        <a:rPr lang="en-US" sz="1200" noProof="0" dirty="0">
                          <a:solidFill>
                            <a:schemeClr val="tx1"/>
                          </a:solidFill>
                          <a:latin typeface="+mj-lt"/>
                        </a:rPr>
                        <a:t>March, 2017</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August,  2017</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November, 2017</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May, 2018</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590348787"/>
                  </a:ext>
                </a:extLst>
              </a:tr>
              <a:tr h="792882">
                <a:tc>
                  <a:txBody>
                    <a:bodyPr/>
                    <a:lstStyle/>
                    <a:p>
                      <a:pPr algn="l"/>
                      <a:endParaRPr lang="en-US" sz="1200" b="1" noProof="0" dirty="0">
                        <a:solidFill>
                          <a:srgbClr val="434343"/>
                        </a:solidFill>
                        <a:latin typeface="+mj-lt"/>
                      </a:endParaRP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.NET Framework 4.6.2</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Framework 4.7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Framework 4.7.1</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Framework 4.7.2</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Framework 4.8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val="874772154"/>
                  </a:ext>
                </a:extLst>
              </a:tr>
              <a:tr h="759173">
                <a:tc>
                  <a:txBody>
                    <a:bodyPr/>
                    <a:lstStyle/>
                    <a:p>
                      <a:pPr algn="l"/>
                      <a:endParaRPr lang="en-US" sz="1200" b="1" noProof="0" dirty="0">
                        <a:solidFill>
                          <a:srgbClr val="434343"/>
                        </a:solidFill>
                        <a:latin typeface="+mj-lt"/>
                      </a:endParaRP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.NET Core 2.0</a:t>
                      </a: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Core 2.0</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Core 2.0</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Core 2.1</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.NET Core 3.0</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267503373"/>
                  </a:ext>
                </a:extLst>
              </a:tr>
              <a:tr h="759173">
                <a:tc>
                  <a:txBody>
                    <a:bodyPr/>
                    <a:lstStyle/>
                    <a:p>
                      <a:pPr algn="l"/>
                      <a:endParaRPr lang="en-US" sz="1200" b="1" noProof="0" dirty="0">
                        <a:solidFill>
                          <a:srgbClr val="434343"/>
                        </a:solidFill>
                        <a:latin typeface="+mj-lt"/>
                      </a:endParaRP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j-lt"/>
                          <a:ea typeface="+mn-ea"/>
                          <a:cs typeface="+mn-cs"/>
                        </a:rPr>
                        <a:t>.NET Standard 2.0</a:t>
                      </a: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n-lt"/>
                          <a:ea typeface="+mn-ea"/>
                          <a:cs typeface="+mn-cs"/>
                        </a:rPr>
                        <a:t>.NET Standard 2.0</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n-lt"/>
                          <a:ea typeface="+mn-ea"/>
                          <a:cs typeface="+mn-cs"/>
                        </a:rPr>
                        <a:t>.NET Standard 2.0</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n-lt"/>
                          <a:ea typeface="+mn-ea"/>
                          <a:cs typeface="+mn-cs"/>
                        </a:rPr>
                        <a:t>.NET Standard 2.0</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n-lt"/>
                          <a:ea typeface="+mn-ea"/>
                          <a:cs typeface="+mn-cs"/>
                        </a:rPr>
                        <a:t>.NET Standard 2.0/</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kern="1200" cap="none" spc="0" normalizeH="0" baseline="0" noProof="0" dirty="0">
                          <a:ln>
                            <a:noFill/>
                          </a:ln>
                          <a:solidFill>
                            <a:prstClr val="black"/>
                          </a:solidFill>
                          <a:effectLst/>
                          <a:uLnTx/>
                          <a:uFillTx/>
                          <a:latin typeface="+mn-lt"/>
                          <a:ea typeface="+mn-ea"/>
                          <a:cs typeface="+mn-cs"/>
                        </a:rPr>
                        <a:t>.NET Standard 2.1</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7E7"/>
                    </a:solidFill>
                  </a:tcPr>
                </a:tc>
                <a:extLst>
                  <a:ext uri="{0D108BD9-81ED-4DB2-BD59-A6C34878D82A}">
                    <a16:rowId xmlns:a16="http://schemas.microsoft.com/office/drawing/2014/main" val="4126365749"/>
                  </a:ext>
                </a:extLst>
              </a:tr>
              <a:tr h="759173">
                <a:tc>
                  <a:txBody>
                    <a:bodyPr/>
                    <a:lstStyle/>
                    <a:p>
                      <a:pPr algn="l"/>
                      <a:endParaRPr lang="en-US" sz="1200" b="1" noProof="0" dirty="0">
                        <a:solidFill>
                          <a:srgbClr val="434343"/>
                        </a:solidFill>
                        <a:latin typeface="+mj-lt"/>
                      </a:endParaRPr>
                    </a:p>
                  </a:txBody>
                  <a:tcPr marL="183941" marR="11036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j-lt"/>
                          <a:ea typeface="+mn-ea"/>
                          <a:cs typeface="+mn-cs"/>
                        </a:rPr>
                        <a:t>Visual Studio 2017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j-lt"/>
                        <a:ea typeface="+mn-ea"/>
                        <a:cs typeface="+mn-cs"/>
                      </a:endParaRPr>
                    </a:p>
                  </a:txBody>
                  <a:tcPr marL="110322" marR="110322"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Visual Studio 2017</a:t>
                      </a:r>
                      <a:r>
                        <a:rPr kumimoji="0" lang="en-US" sz="1200" b="0" i="0" u="none" strike="noStrike" kern="1200" cap="none" spc="0" normalizeH="0" baseline="0" noProof="0" dirty="0">
                          <a:ln>
                            <a:noFill/>
                          </a:ln>
                          <a:solidFill>
                            <a:prstClr val="black"/>
                          </a:solidFill>
                          <a:effectLst/>
                          <a:uLnTx/>
                          <a:uFillTx/>
                          <a:latin typeface="+mj-lt"/>
                          <a:ea typeface="+mn-ea"/>
                          <a:cs typeface="+mn-cs"/>
                        </a:rPr>
                        <a:t> v15.3</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Visual Studio 2017 v15.5</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Visual Studio 2017 v15.7</a:t>
                      </a: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Visual Studio 2019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110322" marR="11032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4195966028"/>
                  </a:ext>
                </a:extLst>
              </a:tr>
            </a:tbl>
          </a:graphicData>
        </a:graphic>
      </p:graphicFrame>
      <p:sp>
        <p:nvSpPr>
          <p:cNvPr id="9" name="Prostokąt 8">
            <a:extLst>
              <a:ext uri="{FF2B5EF4-FFF2-40B4-BE49-F238E27FC236}">
                <a16:creationId xmlns:a16="http://schemas.microsoft.com/office/drawing/2014/main" id="{4153C28A-2AC5-4869-A064-C7B0CDE609D1}"/>
              </a:ext>
            </a:extLst>
          </p:cNvPr>
          <p:cNvSpPr/>
          <p:nvPr/>
        </p:nvSpPr>
        <p:spPr>
          <a:xfrm>
            <a:off x="1199456" y="5805264"/>
            <a:ext cx="460260" cy="460260"/>
          </a:xfrm>
          <a:prstGeom prst="rect">
            <a:avLst/>
          </a:prstGeom>
          <a:solidFill>
            <a:srgbClr val="865FC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593">
            <a:extLst>
              <a:ext uri="{FF2B5EF4-FFF2-40B4-BE49-F238E27FC236}">
                <a16:creationId xmlns:a16="http://schemas.microsoft.com/office/drawing/2014/main" id="{B20D7230-5BCF-445B-B361-2564CAF7BD36}"/>
              </a:ext>
            </a:extLst>
          </p:cNvPr>
          <p:cNvGrpSpPr/>
          <p:nvPr/>
        </p:nvGrpSpPr>
        <p:grpSpPr>
          <a:xfrm>
            <a:off x="1244154" y="2780928"/>
            <a:ext cx="387350" cy="385763"/>
            <a:chOff x="8977313" y="4814890"/>
            <a:chExt cx="387350" cy="385763"/>
          </a:xfrm>
        </p:grpSpPr>
        <p:sp>
          <p:nvSpPr>
            <p:cNvPr id="14" name="Freeform 139">
              <a:extLst>
                <a:ext uri="{FF2B5EF4-FFF2-40B4-BE49-F238E27FC236}">
                  <a16:creationId xmlns:a16="http://schemas.microsoft.com/office/drawing/2014/main" id="{4FF2C4FA-9D61-4E1A-96CE-8064D5A2FF10}"/>
                </a:ext>
              </a:extLst>
            </p:cNvPr>
            <p:cNvSpPr>
              <a:spLocks/>
            </p:cNvSpPr>
            <p:nvPr/>
          </p:nvSpPr>
          <p:spPr bwMode="auto">
            <a:xfrm>
              <a:off x="9261475"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40">
              <a:extLst>
                <a:ext uri="{FF2B5EF4-FFF2-40B4-BE49-F238E27FC236}">
                  <a16:creationId xmlns:a16="http://schemas.microsoft.com/office/drawing/2014/main" id="{94FD8DA0-3466-4B96-930A-AD9D2601F8F8}"/>
                </a:ext>
              </a:extLst>
            </p:cNvPr>
            <p:cNvSpPr>
              <a:spLocks/>
            </p:cNvSpPr>
            <p:nvPr/>
          </p:nvSpPr>
          <p:spPr bwMode="auto">
            <a:xfrm>
              <a:off x="9040813" y="4814890"/>
              <a:ext cx="39687" cy="101600"/>
            </a:xfrm>
            <a:custGeom>
              <a:avLst/>
              <a:gdLst>
                <a:gd name="T0" fmla="*/ 10 w 21"/>
                <a:gd name="T1" fmla="*/ 53 h 53"/>
                <a:gd name="T2" fmla="*/ 21 w 21"/>
                <a:gd name="T3" fmla="*/ 43 h 53"/>
                <a:gd name="T4" fmla="*/ 21 w 21"/>
                <a:gd name="T5" fmla="*/ 10 h 53"/>
                <a:gd name="T6" fmla="*/ 10 w 21"/>
                <a:gd name="T7" fmla="*/ 0 h 53"/>
                <a:gd name="T8" fmla="*/ 0 w 21"/>
                <a:gd name="T9" fmla="*/ 10 h 53"/>
                <a:gd name="T10" fmla="*/ 0 w 21"/>
                <a:gd name="T11" fmla="*/ 43 h 53"/>
                <a:gd name="T12" fmla="*/ 10 w 2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21" h="53">
                  <a:moveTo>
                    <a:pt x="10" y="53"/>
                  </a:moveTo>
                  <a:cubicBezTo>
                    <a:pt x="16" y="53"/>
                    <a:pt x="21" y="49"/>
                    <a:pt x="21" y="43"/>
                  </a:cubicBezTo>
                  <a:cubicBezTo>
                    <a:pt x="21" y="10"/>
                    <a:pt x="21" y="10"/>
                    <a:pt x="21" y="10"/>
                  </a:cubicBezTo>
                  <a:cubicBezTo>
                    <a:pt x="21" y="4"/>
                    <a:pt x="16" y="0"/>
                    <a:pt x="10" y="0"/>
                  </a:cubicBezTo>
                  <a:cubicBezTo>
                    <a:pt x="5" y="0"/>
                    <a:pt x="0" y="4"/>
                    <a:pt x="0" y="10"/>
                  </a:cubicBezTo>
                  <a:cubicBezTo>
                    <a:pt x="0" y="43"/>
                    <a:pt x="0" y="43"/>
                    <a:pt x="0" y="43"/>
                  </a:cubicBezTo>
                  <a:cubicBezTo>
                    <a:pt x="0" y="49"/>
                    <a:pt x="5" y="53"/>
                    <a:pt x="10" y="53"/>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41">
              <a:extLst>
                <a:ext uri="{FF2B5EF4-FFF2-40B4-BE49-F238E27FC236}">
                  <a16:creationId xmlns:a16="http://schemas.microsoft.com/office/drawing/2014/main" id="{1FF2D186-64A5-4B99-AF60-34CD3B7A08DA}"/>
                </a:ext>
              </a:extLst>
            </p:cNvPr>
            <p:cNvSpPr>
              <a:spLocks/>
            </p:cNvSpPr>
            <p:nvPr/>
          </p:nvSpPr>
          <p:spPr bwMode="auto">
            <a:xfrm>
              <a:off x="8977313" y="4851403"/>
              <a:ext cx="387350" cy="349250"/>
            </a:xfrm>
            <a:custGeom>
              <a:avLst/>
              <a:gdLst>
                <a:gd name="T0" fmla="*/ 183 w 202"/>
                <a:gd name="T1" fmla="*/ 0 h 181"/>
                <a:gd name="T2" fmla="*/ 171 w 202"/>
                <a:gd name="T3" fmla="*/ 0 h 181"/>
                <a:gd name="T4" fmla="*/ 171 w 202"/>
                <a:gd name="T5" fmla="*/ 12 h 181"/>
                <a:gd name="T6" fmla="*/ 175 w 202"/>
                <a:gd name="T7" fmla="*/ 23 h 181"/>
                <a:gd name="T8" fmla="*/ 158 w 202"/>
                <a:gd name="T9" fmla="*/ 39 h 181"/>
                <a:gd name="T10" fmla="*/ 142 w 202"/>
                <a:gd name="T11" fmla="*/ 23 h 181"/>
                <a:gd name="T12" fmla="*/ 146 w 202"/>
                <a:gd name="T13" fmla="*/ 12 h 181"/>
                <a:gd name="T14" fmla="*/ 146 w 202"/>
                <a:gd name="T15" fmla="*/ 0 h 181"/>
                <a:gd name="T16" fmla="*/ 56 w 202"/>
                <a:gd name="T17" fmla="*/ 0 h 181"/>
                <a:gd name="T18" fmla="*/ 56 w 202"/>
                <a:gd name="T19" fmla="*/ 12 h 181"/>
                <a:gd name="T20" fmla="*/ 60 w 202"/>
                <a:gd name="T21" fmla="*/ 23 h 181"/>
                <a:gd name="T22" fmla="*/ 43 w 202"/>
                <a:gd name="T23" fmla="*/ 39 h 181"/>
                <a:gd name="T24" fmla="*/ 27 w 202"/>
                <a:gd name="T25" fmla="*/ 23 h 181"/>
                <a:gd name="T26" fmla="*/ 31 w 202"/>
                <a:gd name="T27" fmla="*/ 12 h 181"/>
                <a:gd name="T28" fmla="*/ 31 w 202"/>
                <a:gd name="T29" fmla="*/ 0 h 181"/>
                <a:gd name="T30" fmla="*/ 18 w 202"/>
                <a:gd name="T31" fmla="*/ 0 h 181"/>
                <a:gd name="T32" fmla="*/ 0 w 202"/>
                <a:gd name="T33" fmla="*/ 19 h 181"/>
                <a:gd name="T34" fmla="*/ 0 w 202"/>
                <a:gd name="T35" fmla="*/ 163 h 181"/>
                <a:gd name="T36" fmla="*/ 18 w 202"/>
                <a:gd name="T37" fmla="*/ 181 h 181"/>
                <a:gd name="T38" fmla="*/ 183 w 202"/>
                <a:gd name="T39" fmla="*/ 181 h 181"/>
                <a:gd name="T40" fmla="*/ 202 w 202"/>
                <a:gd name="T41" fmla="*/ 163 h 181"/>
                <a:gd name="T42" fmla="*/ 202 w 202"/>
                <a:gd name="T43" fmla="*/ 19 h 181"/>
                <a:gd name="T44" fmla="*/ 183 w 202"/>
                <a:gd name="T4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2" h="181">
                  <a:moveTo>
                    <a:pt x="183" y="0"/>
                  </a:moveTo>
                  <a:cubicBezTo>
                    <a:pt x="171" y="0"/>
                    <a:pt x="171" y="0"/>
                    <a:pt x="171" y="0"/>
                  </a:cubicBezTo>
                  <a:cubicBezTo>
                    <a:pt x="171" y="12"/>
                    <a:pt x="171" y="12"/>
                    <a:pt x="171" y="12"/>
                  </a:cubicBezTo>
                  <a:cubicBezTo>
                    <a:pt x="173" y="15"/>
                    <a:pt x="175" y="19"/>
                    <a:pt x="175" y="23"/>
                  </a:cubicBezTo>
                  <a:cubicBezTo>
                    <a:pt x="175" y="32"/>
                    <a:pt x="167" y="39"/>
                    <a:pt x="158" y="39"/>
                  </a:cubicBezTo>
                  <a:cubicBezTo>
                    <a:pt x="149" y="39"/>
                    <a:pt x="142" y="32"/>
                    <a:pt x="142" y="23"/>
                  </a:cubicBezTo>
                  <a:cubicBezTo>
                    <a:pt x="142" y="19"/>
                    <a:pt x="143" y="15"/>
                    <a:pt x="146" y="12"/>
                  </a:cubicBezTo>
                  <a:cubicBezTo>
                    <a:pt x="146" y="0"/>
                    <a:pt x="146" y="0"/>
                    <a:pt x="146" y="0"/>
                  </a:cubicBezTo>
                  <a:cubicBezTo>
                    <a:pt x="56" y="0"/>
                    <a:pt x="56" y="0"/>
                    <a:pt x="56" y="0"/>
                  </a:cubicBezTo>
                  <a:cubicBezTo>
                    <a:pt x="56" y="12"/>
                    <a:pt x="56" y="12"/>
                    <a:pt x="56" y="12"/>
                  </a:cubicBezTo>
                  <a:cubicBezTo>
                    <a:pt x="58" y="15"/>
                    <a:pt x="60" y="19"/>
                    <a:pt x="60" y="23"/>
                  </a:cubicBezTo>
                  <a:cubicBezTo>
                    <a:pt x="60" y="32"/>
                    <a:pt x="52" y="39"/>
                    <a:pt x="43" y="39"/>
                  </a:cubicBezTo>
                  <a:cubicBezTo>
                    <a:pt x="34" y="39"/>
                    <a:pt x="27" y="32"/>
                    <a:pt x="27" y="23"/>
                  </a:cubicBezTo>
                  <a:cubicBezTo>
                    <a:pt x="27" y="19"/>
                    <a:pt x="28" y="15"/>
                    <a:pt x="31" y="12"/>
                  </a:cubicBezTo>
                  <a:cubicBezTo>
                    <a:pt x="31" y="0"/>
                    <a:pt x="31" y="0"/>
                    <a:pt x="31" y="0"/>
                  </a:cubicBezTo>
                  <a:cubicBezTo>
                    <a:pt x="18" y="0"/>
                    <a:pt x="18" y="0"/>
                    <a:pt x="18" y="0"/>
                  </a:cubicBezTo>
                  <a:cubicBezTo>
                    <a:pt x="8" y="0"/>
                    <a:pt x="0" y="9"/>
                    <a:pt x="0" y="19"/>
                  </a:cubicBezTo>
                  <a:cubicBezTo>
                    <a:pt x="0" y="163"/>
                    <a:pt x="0" y="163"/>
                    <a:pt x="0" y="163"/>
                  </a:cubicBezTo>
                  <a:cubicBezTo>
                    <a:pt x="0" y="173"/>
                    <a:pt x="8" y="181"/>
                    <a:pt x="18" y="181"/>
                  </a:cubicBezTo>
                  <a:cubicBezTo>
                    <a:pt x="183" y="181"/>
                    <a:pt x="183" y="181"/>
                    <a:pt x="183" y="181"/>
                  </a:cubicBezTo>
                  <a:cubicBezTo>
                    <a:pt x="193" y="181"/>
                    <a:pt x="202" y="173"/>
                    <a:pt x="202" y="163"/>
                  </a:cubicBezTo>
                  <a:cubicBezTo>
                    <a:pt x="202" y="19"/>
                    <a:pt x="202" y="19"/>
                    <a:pt x="202" y="19"/>
                  </a:cubicBezTo>
                  <a:cubicBezTo>
                    <a:pt x="202" y="9"/>
                    <a:pt x="193" y="0"/>
                    <a:pt x="183" y="0"/>
                  </a:cubicBezTo>
                  <a:close/>
                </a:path>
              </a:pathLst>
            </a:custGeom>
            <a:solidFill>
              <a:srgbClr val="6D64C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42">
              <a:extLst>
                <a:ext uri="{FF2B5EF4-FFF2-40B4-BE49-F238E27FC236}">
                  <a16:creationId xmlns:a16="http://schemas.microsoft.com/office/drawing/2014/main" id="{E7E93F2B-2463-4D5D-8A88-ECF390B3DFCE}"/>
                </a:ext>
              </a:extLst>
            </p:cNvPr>
            <p:cNvSpPr>
              <a:spLocks/>
            </p:cNvSpPr>
            <p:nvPr/>
          </p:nvSpPr>
          <p:spPr bwMode="auto">
            <a:xfrm>
              <a:off x="8999538" y="4954590"/>
              <a:ext cx="341312" cy="223838"/>
            </a:xfrm>
            <a:custGeom>
              <a:avLst/>
              <a:gdLst>
                <a:gd name="T0" fmla="*/ 177 w 177"/>
                <a:gd name="T1" fmla="*/ 97 h 115"/>
                <a:gd name="T2" fmla="*/ 159 w 177"/>
                <a:gd name="T3" fmla="*/ 115 h 115"/>
                <a:gd name="T4" fmla="*/ 19 w 177"/>
                <a:gd name="T5" fmla="*/ 115 h 115"/>
                <a:gd name="T6" fmla="*/ 0 w 177"/>
                <a:gd name="T7" fmla="*/ 97 h 115"/>
                <a:gd name="T8" fmla="*/ 0 w 177"/>
                <a:gd name="T9" fmla="*/ 0 h 115"/>
                <a:gd name="T10" fmla="*/ 177 w 177"/>
                <a:gd name="T11" fmla="*/ 0 h 115"/>
                <a:gd name="T12" fmla="*/ 177 w 177"/>
                <a:gd name="T13" fmla="*/ 97 h 115"/>
              </a:gdLst>
              <a:ahLst/>
              <a:cxnLst>
                <a:cxn ang="0">
                  <a:pos x="T0" y="T1"/>
                </a:cxn>
                <a:cxn ang="0">
                  <a:pos x="T2" y="T3"/>
                </a:cxn>
                <a:cxn ang="0">
                  <a:pos x="T4" y="T5"/>
                </a:cxn>
                <a:cxn ang="0">
                  <a:pos x="T6" y="T7"/>
                </a:cxn>
                <a:cxn ang="0">
                  <a:pos x="T8" y="T9"/>
                </a:cxn>
                <a:cxn ang="0">
                  <a:pos x="T10" y="T11"/>
                </a:cxn>
                <a:cxn ang="0">
                  <a:pos x="T12" y="T13"/>
                </a:cxn>
              </a:cxnLst>
              <a:rect l="0" t="0" r="r" b="b"/>
              <a:pathLst>
                <a:path w="177" h="115">
                  <a:moveTo>
                    <a:pt x="177" y="97"/>
                  </a:moveTo>
                  <a:cubicBezTo>
                    <a:pt x="177" y="107"/>
                    <a:pt x="169" y="115"/>
                    <a:pt x="159" y="115"/>
                  </a:cubicBezTo>
                  <a:cubicBezTo>
                    <a:pt x="19" y="115"/>
                    <a:pt x="19" y="115"/>
                    <a:pt x="19" y="115"/>
                  </a:cubicBezTo>
                  <a:cubicBezTo>
                    <a:pt x="9" y="115"/>
                    <a:pt x="0" y="107"/>
                    <a:pt x="0" y="97"/>
                  </a:cubicBezTo>
                  <a:cubicBezTo>
                    <a:pt x="0" y="0"/>
                    <a:pt x="0" y="0"/>
                    <a:pt x="0" y="0"/>
                  </a:cubicBezTo>
                  <a:cubicBezTo>
                    <a:pt x="177" y="0"/>
                    <a:pt x="177" y="0"/>
                    <a:pt x="177" y="0"/>
                  </a:cubicBezTo>
                  <a:lnTo>
                    <a:pt x="177" y="9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43">
              <a:extLst>
                <a:ext uri="{FF2B5EF4-FFF2-40B4-BE49-F238E27FC236}">
                  <a16:creationId xmlns:a16="http://schemas.microsoft.com/office/drawing/2014/main" id="{7C349DDD-BFD6-4655-B08B-33649B00672F}"/>
                </a:ext>
              </a:extLst>
            </p:cNvPr>
            <p:cNvSpPr>
              <a:spLocks noChangeArrowheads="1"/>
            </p:cNvSpPr>
            <p:nvPr/>
          </p:nvSpPr>
          <p:spPr bwMode="auto">
            <a:xfrm>
              <a:off x="9209088" y="5106991"/>
              <a:ext cx="41275"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Rectangle 144">
              <a:extLst>
                <a:ext uri="{FF2B5EF4-FFF2-40B4-BE49-F238E27FC236}">
                  <a16:creationId xmlns:a16="http://schemas.microsoft.com/office/drawing/2014/main" id="{46F4C6E1-3C69-4588-A42E-1608925CABFD}"/>
                </a:ext>
              </a:extLst>
            </p:cNvPr>
            <p:cNvSpPr>
              <a:spLocks noChangeArrowheads="1"/>
            </p:cNvSpPr>
            <p:nvPr/>
          </p:nvSpPr>
          <p:spPr bwMode="auto">
            <a:xfrm>
              <a:off x="9209088" y="5046666"/>
              <a:ext cx="41275"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45">
              <a:extLst>
                <a:ext uri="{FF2B5EF4-FFF2-40B4-BE49-F238E27FC236}">
                  <a16:creationId xmlns:a16="http://schemas.microsoft.com/office/drawing/2014/main" id="{E9CFA729-9C84-4F9A-8887-ECD0D6267FFE}"/>
                </a:ext>
              </a:extLst>
            </p:cNvPr>
            <p:cNvSpPr>
              <a:spLocks noChangeArrowheads="1"/>
            </p:cNvSpPr>
            <p:nvPr/>
          </p:nvSpPr>
          <p:spPr bwMode="auto">
            <a:xfrm>
              <a:off x="9269413" y="5046666"/>
              <a:ext cx="39687"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146">
              <a:extLst>
                <a:ext uri="{FF2B5EF4-FFF2-40B4-BE49-F238E27FC236}">
                  <a16:creationId xmlns:a16="http://schemas.microsoft.com/office/drawing/2014/main" id="{435C37CE-10B4-40F7-A732-BDC36043D43A}"/>
                </a:ext>
              </a:extLst>
            </p:cNvPr>
            <p:cNvSpPr>
              <a:spLocks noChangeArrowheads="1"/>
            </p:cNvSpPr>
            <p:nvPr/>
          </p:nvSpPr>
          <p:spPr bwMode="auto">
            <a:xfrm>
              <a:off x="9209088" y="4986340"/>
              <a:ext cx="41275"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147">
              <a:extLst>
                <a:ext uri="{FF2B5EF4-FFF2-40B4-BE49-F238E27FC236}">
                  <a16:creationId xmlns:a16="http://schemas.microsoft.com/office/drawing/2014/main" id="{6919E5B1-2B43-4BB7-BFF9-651A1229892E}"/>
                </a:ext>
              </a:extLst>
            </p:cNvPr>
            <p:cNvSpPr>
              <a:spLocks noChangeArrowheads="1"/>
            </p:cNvSpPr>
            <p:nvPr/>
          </p:nvSpPr>
          <p:spPr bwMode="auto">
            <a:xfrm>
              <a:off x="9269413" y="4986340"/>
              <a:ext cx="39687"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148">
              <a:extLst>
                <a:ext uri="{FF2B5EF4-FFF2-40B4-BE49-F238E27FC236}">
                  <a16:creationId xmlns:a16="http://schemas.microsoft.com/office/drawing/2014/main" id="{ECAE4503-0AB1-42A1-9395-AAE84211EA3C}"/>
                </a:ext>
              </a:extLst>
            </p:cNvPr>
            <p:cNvSpPr>
              <a:spLocks noChangeArrowheads="1"/>
            </p:cNvSpPr>
            <p:nvPr/>
          </p:nvSpPr>
          <p:spPr bwMode="auto">
            <a:xfrm>
              <a:off x="9032875"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Rectangle 149">
              <a:extLst>
                <a:ext uri="{FF2B5EF4-FFF2-40B4-BE49-F238E27FC236}">
                  <a16:creationId xmlns:a16="http://schemas.microsoft.com/office/drawing/2014/main" id="{7A39F6F3-D359-4F48-A451-533DA886D219}"/>
                </a:ext>
              </a:extLst>
            </p:cNvPr>
            <p:cNvSpPr>
              <a:spLocks noChangeArrowheads="1"/>
            </p:cNvSpPr>
            <p:nvPr/>
          </p:nvSpPr>
          <p:spPr bwMode="auto">
            <a:xfrm>
              <a:off x="9032875"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150">
              <a:extLst>
                <a:ext uri="{FF2B5EF4-FFF2-40B4-BE49-F238E27FC236}">
                  <a16:creationId xmlns:a16="http://schemas.microsoft.com/office/drawing/2014/main" id="{DD8CF90A-B019-4277-AAA8-2B529CE2A2B8}"/>
                </a:ext>
              </a:extLst>
            </p:cNvPr>
            <p:cNvSpPr>
              <a:spLocks noChangeArrowheads="1"/>
            </p:cNvSpPr>
            <p:nvPr/>
          </p:nvSpPr>
          <p:spPr bwMode="auto">
            <a:xfrm>
              <a:off x="9093200"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151">
              <a:extLst>
                <a:ext uri="{FF2B5EF4-FFF2-40B4-BE49-F238E27FC236}">
                  <a16:creationId xmlns:a16="http://schemas.microsoft.com/office/drawing/2014/main" id="{9B1C0E9B-1358-4185-A2B6-D4D50DC78D82}"/>
                </a:ext>
              </a:extLst>
            </p:cNvPr>
            <p:cNvSpPr>
              <a:spLocks noChangeArrowheads="1"/>
            </p:cNvSpPr>
            <p:nvPr/>
          </p:nvSpPr>
          <p:spPr bwMode="auto">
            <a:xfrm>
              <a:off x="9093200"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Rectangle 152">
              <a:extLst>
                <a:ext uri="{FF2B5EF4-FFF2-40B4-BE49-F238E27FC236}">
                  <a16:creationId xmlns:a16="http://schemas.microsoft.com/office/drawing/2014/main" id="{E3D7EE1E-CCD8-431C-96EA-464BF77D9EEA}"/>
                </a:ext>
              </a:extLst>
            </p:cNvPr>
            <p:cNvSpPr>
              <a:spLocks noChangeArrowheads="1"/>
            </p:cNvSpPr>
            <p:nvPr/>
          </p:nvSpPr>
          <p:spPr bwMode="auto">
            <a:xfrm>
              <a:off x="9151938" y="5046666"/>
              <a:ext cx="38100" cy="39688"/>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Rectangle 153">
              <a:extLst>
                <a:ext uri="{FF2B5EF4-FFF2-40B4-BE49-F238E27FC236}">
                  <a16:creationId xmlns:a16="http://schemas.microsoft.com/office/drawing/2014/main" id="{16AE36D2-954F-4EE1-B382-A4396CA55324}"/>
                </a:ext>
              </a:extLst>
            </p:cNvPr>
            <p:cNvSpPr>
              <a:spLocks noChangeArrowheads="1"/>
            </p:cNvSpPr>
            <p:nvPr/>
          </p:nvSpPr>
          <p:spPr bwMode="auto">
            <a:xfrm>
              <a:off x="9151938" y="5106991"/>
              <a:ext cx="38100" cy="38100"/>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Rectangle 154">
              <a:extLst>
                <a:ext uri="{FF2B5EF4-FFF2-40B4-BE49-F238E27FC236}">
                  <a16:creationId xmlns:a16="http://schemas.microsoft.com/office/drawing/2014/main" id="{ADBEDC20-7B31-4A65-9C76-747CEAFD6D5A}"/>
                </a:ext>
              </a:extLst>
            </p:cNvPr>
            <p:cNvSpPr>
              <a:spLocks noChangeArrowheads="1"/>
            </p:cNvSpPr>
            <p:nvPr/>
          </p:nvSpPr>
          <p:spPr bwMode="auto">
            <a:xfrm>
              <a:off x="9151938" y="4986340"/>
              <a:ext cx="38100" cy="41275"/>
            </a:xfrm>
            <a:prstGeom prst="rect">
              <a:avLst/>
            </a:prstGeom>
            <a:solidFill>
              <a:srgbClr val="7E39B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155">
              <a:extLst>
                <a:ext uri="{FF2B5EF4-FFF2-40B4-BE49-F238E27FC236}">
                  <a16:creationId xmlns:a16="http://schemas.microsoft.com/office/drawing/2014/main" id="{FE55A75E-5B45-497E-8DCE-177F3EC1301D}"/>
                </a:ext>
              </a:extLst>
            </p:cNvPr>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 name="T6" fmla="*/ 0 w 37"/>
                <a:gd name="T7" fmla="*/ 0 h 51"/>
              </a:gdLst>
              <a:ahLst/>
              <a:cxnLst>
                <a:cxn ang="0">
                  <a:pos x="T0" y="T1"/>
                </a:cxn>
                <a:cxn ang="0">
                  <a:pos x="T2" y="T3"/>
                </a:cxn>
                <a:cxn ang="0">
                  <a:pos x="T4" y="T5"/>
                </a:cxn>
                <a:cxn ang="0">
                  <a:pos x="T6" y="T7"/>
                </a:cxn>
              </a:cxnLst>
              <a:rect l="0" t="0" r="r" b="b"/>
              <a:pathLst>
                <a:path w="37" h="51">
                  <a:moveTo>
                    <a:pt x="0" y="0"/>
                  </a:moveTo>
                  <a:lnTo>
                    <a:pt x="37" y="0"/>
                  </a:lnTo>
                  <a:lnTo>
                    <a:pt x="37" y="51"/>
                  </a:lnTo>
                  <a:lnTo>
                    <a:pt x="0" y="0"/>
                  </a:lnTo>
                  <a:close/>
                </a:path>
              </a:pathLst>
            </a:custGeom>
            <a:solidFill>
              <a:srgbClr val="EF39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56">
              <a:extLst>
                <a:ext uri="{FF2B5EF4-FFF2-40B4-BE49-F238E27FC236}">
                  <a16:creationId xmlns:a16="http://schemas.microsoft.com/office/drawing/2014/main" id="{9D14BD9E-3150-4B3F-B2D5-471C925C7C7E}"/>
                </a:ext>
              </a:extLst>
            </p:cNvPr>
            <p:cNvSpPr>
              <a:spLocks/>
            </p:cNvSpPr>
            <p:nvPr/>
          </p:nvSpPr>
          <p:spPr bwMode="auto">
            <a:xfrm>
              <a:off x="9305925" y="4851403"/>
              <a:ext cx="58737" cy="80963"/>
            </a:xfrm>
            <a:custGeom>
              <a:avLst/>
              <a:gdLst>
                <a:gd name="T0" fmla="*/ 0 w 37"/>
                <a:gd name="T1" fmla="*/ 0 h 51"/>
                <a:gd name="T2" fmla="*/ 37 w 37"/>
                <a:gd name="T3" fmla="*/ 0 h 51"/>
                <a:gd name="T4" fmla="*/ 37 w 37"/>
                <a:gd name="T5" fmla="*/ 51 h 51"/>
              </a:gdLst>
              <a:ahLst/>
              <a:cxnLst>
                <a:cxn ang="0">
                  <a:pos x="T0" y="T1"/>
                </a:cxn>
                <a:cxn ang="0">
                  <a:pos x="T2" y="T3"/>
                </a:cxn>
                <a:cxn ang="0">
                  <a:pos x="T4" y="T5"/>
                </a:cxn>
              </a:cxnLst>
              <a:rect l="0" t="0" r="r" b="b"/>
              <a:pathLst>
                <a:path w="37" h="51">
                  <a:moveTo>
                    <a:pt x="0" y="0"/>
                  </a:moveTo>
                  <a:lnTo>
                    <a:pt x="37" y="0"/>
                  </a:lnTo>
                  <a:lnTo>
                    <a:pt x="37" y="5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Grafika 2">
            <a:extLst>
              <a:ext uri="{FF2B5EF4-FFF2-40B4-BE49-F238E27FC236}">
                <a16:creationId xmlns:a16="http://schemas.microsoft.com/office/drawing/2014/main" id="{9B4B8F6F-9E19-4368-8AD5-276C548F28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9558" y="3621217"/>
            <a:ext cx="645962" cy="378835"/>
          </a:xfrm>
          <a:prstGeom prst="rect">
            <a:avLst/>
          </a:prstGeom>
        </p:spPr>
      </p:pic>
      <p:pic>
        <p:nvPicPr>
          <p:cNvPr id="32" name="Grafika 31">
            <a:extLst>
              <a:ext uri="{FF2B5EF4-FFF2-40B4-BE49-F238E27FC236}">
                <a16:creationId xmlns:a16="http://schemas.microsoft.com/office/drawing/2014/main" id="{4B744191-44D0-4531-9BA8-0B31B3F4EF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9558" y="4376358"/>
            <a:ext cx="645962" cy="403080"/>
          </a:xfrm>
          <a:prstGeom prst="rect">
            <a:avLst/>
          </a:prstGeom>
        </p:spPr>
      </p:pic>
      <p:pic>
        <p:nvPicPr>
          <p:cNvPr id="34" name="Grafika 33">
            <a:extLst>
              <a:ext uri="{FF2B5EF4-FFF2-40B4-BE49-F238E27FC236}">
                <a16:creationId xmlns:a16="http://schemas.microsoft.com/office/drawing/2014/main" id="{063E1A5F-1B73-485B-BE4B-11A2EEA945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54961" y="5866291"/>
            <a:ext cx="331441" cy="338205"/>
          </a:xfrm>
          <a:prstGeom prst="rect">
            <a:avLst/>
          </a:prstGeom>
        </p:spPr>
      </p:pic>
      <p:pic>
        <p:nvPicPr>
          <p:cNvPr id="4" name="Obraz 3">
            <a:extLst>
              <a:ext uri="{FF2B5EF4-FFF2-40B4-BE49-F238E27FC236}">
                <a16:creationId xmlns:a16="http://schemas.microsoft.com/office/drawing/2014/main" id="{E3FBD40A-DA55-4B63-B8B1-E3E6313C2C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5933" y="5136271"/>
            <a:ext cx="649587" cy="380961"/>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Enhanced generic constraints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1198605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Enhanced generic constraints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8249265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p>
          <a:p>
            <a:pPr lvl="2">
              <a:buClr>
                <a:srgbClr val="93E416"/>
              </a:buClr>
            </a:pPr>
            <a:r>
              <a:rPr lang="en-US" dirty="0"/>
              <a:t>Make existing features better</a:t>
            </a:r>
          </a:p>
          <a:p>
            <a:pPr lvl="3"/>
            <a:r>
              <a:rPr lang="en-US" dirty="0"/>
              <a:t>equality comparator tuple support,</a:t>
            </a:r>
            <a:endParaRPr lang="en-GB" dirty="0"/>
          </a:p>
        </p:txBody>
      </p:sp>
    </p:spTree>
    <p:extLst>
      <p:ext uri="{BB962C8B-B14F-4D97-AF65-F5344CB8AC3E}">
        <p14:creationId xmlns:p14="http://schemas.microsoft.com/office/powerpoint/2010/main" val="245962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Effect transition="in" filter="fade">
                                      <p:cBhvr>
                                        <p:cTn id="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Equality comparator tuple support</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67">
            <a:extLst>
              <a:ext uri="{FF2B5EF4-FFF2-40B4-BE49-F238E27FC236}">
                <a16:creationId xmlns:a16="http://schemas.microsoft.com/office/drawing/2014/main" id="{0318F212-5743-4888-B2AF-51A17E9CE6F5}"/>
              </a:ext>
            </a:extLst>
          </p:cNvPr>
          <p:cNvGrpSpPr/>
          <p:nvPr/>
        </p:nvGrpSpPr>
        <p:grpSpPr>
          <a:xfrm>
            <a:off x="632704" y="2033609"/>
            <a:ext cx="1669928" cy="1108758"/>
            <a:chOff x="1665288" y="3821113"/>
            <a:chExt cx="585788" cy="388937"/>
          </a:xfrm>
        </p:grpSpPr>
        <p:sp>
          <p:nvSpPr>
            <p:cNvPr id="9" name="Freeform 90">
              <a:extLst>
                <a:ext uri="{FF2B5EF4-FFF2-40B4-BE49-F238E27FC236}">
                  <a16:creationId xmlns:a16="http://schemas.microsoft.com/office/drawing/2014/main" id="{A5A67D4A-1EF6-44DB-9543-8E31BB21CA79}"/>
                </a:ext>
              </a:extLst>
            </p:cNvPr>
            <p:cNvSpPr>
              <a:spLocks/>
            </p:cNvSpPr>
            <p:nvPr/>
          </p:nvSpPr>
          <p:spPr bwMode="auto">
            <a:xfrm>
              <a:off x="1712913" y="3821113"/>
              <a:ext cx="125412" cy="134938"/>
            </a:xfrm>
            <a:custGeom>
              <a:avLst/>
              <a:gdLst>
                <a:gd name="T0" fmla="*/ 26 w 65"/>
                <a:gd name="T1" fmla="*/ 67 h 70"/>
                <a:gd name="T2" fmla="*/ 3 w 65"/>
                <a:gd name="T3" fmla="*/ 29 h 70"/>
                <a:gd name="T4" fmla="*/ 37 w 65"/>
                <a:gd name="T5" fmla="*/ 3 h 70"/>
                <a:gd name="T6" fmla="*/ 62 w 65"/>
                <a:gd name="T7" fmla="*/ 41 h 70"/>
                <a:gd name="T8" fmla="*/ 26 w 65"/>
                <a:gd name="T9" fmla="*/ 67 h 70"/>
              </a:gdLst>
              <a:ahLst/>
              <a:cxnLst>
                <a:cxn ang="0">
                  <a:pos x="T0" y="T1"/>
                </a:cxn>
                <a:cxn ang="0">
                  <a:pos x="T2" y="T3"/>
                </a:cxn>
                <a:cxn ang="0">
                  <a:pos x="T4" y="T5"/>
                </a:cxn>
                <a:cxn ang="0">
                  <a:pos x="T6" y="T7"/>
                </a:cxn>
                <a:cxn ang="0">
                  <a:pos x="T8" y="T9"/>
                </a:cxn>
              </a:cxnLst>
              <a:rect l="0" t="0" r="r" b="b"/>
              <a:pathLst>
                <a:path w="65" h="70">
                  <a:moveTo>
                    <a:pt x="26" y="67"/>
                  </a:moveTo>
                  <a:cubicBezTo>
                    <a:pt x="9" y="63"/>
                    <a:pt x="0" y="47"/>
                    <a:pt x="3" y="29"/>
                  </a:cubicBezTo>
                  <a:cubicBezTo>
                    <a:pt x="5" y="11"/>
                    <a:pt x="20" y="0"/>
                    <a:pt x="37" y="3"/>
                  </a:cubicBezTo>
                  <a:cubicBezTo>
                    <a:pt x="54" y="6"/>
                    <a:pt x="65" y="23"/>
                    <a:pt x="62" y="41"/>
                  </a:cubicBezTo>
                  <a:cubicBezTo>
                    <a:pt x="60" y="59"/>
                    <a:pt x="43" y="70"/>
                    <a:pt x="26" y="67"/>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91">
              <a:extLst>
                <a:ext uri="{FF2B5EF4-FFF2-40B4-BE49-F238E27FC236}">
                  <a16:creationId xmlns:a16="http://schemas.microsoft.com/office/drawing/2014/main" id="{EEFE07E6-3BF1-4E6B-AB1F-F6A47C6F7546}"/>
                </a:ext>
              </a:extLst>
            </p:cNvPr>
            <p:cNvSpPr>
              <a:spLocks/>
            </p:cNvSpPr>
            <p:nvPr/>
          </p:nvSpPr>
          <p:spPr bwMode="auto">
            <a:xfrm>
              <a:off x="1665288" y="3956050"/>
              <a:ext cx="222250" cy="147638"/>
            </a:xfrm>
            <a:custGeom>
              <a:avLst/>
              <a:gdLst>
                <a:gd name="T0" fmla="*/ 18 w 116"/>
                <a:gd name="T1" fmla="*/ 69 h 76"/>
                <a:gd name="T2" fmla="*/ 3 w 116"/>
                <a:gd name="T3" fmla="*/ 44 h 76"/>
                <a:gd name="T4" fmla="*/ 72 w 116"/>
                <a:gd name="T5" fmla="*/ 8 h 76"/>
                <a:gd name="T6" fmla="*/ 114 w 116"/>
                <a:gd name="T7" fmla="*/ 51 h 76"/>
                <a:gd name="T8" fmla="*/ 115 w 116"/>
                <a:gd name="T9" fmla="*/ 65 h 76"/>
                <a:gd name="T10" fmla="*/ 18 w 116"/>
                <a:gd name="T11" fmla="*/ 69 h 76"/>
              </a:gdLst>
              <a:ahLst/>
              <a:cxnLst>
                <a:cxn ang="0">
                  <a:pos x="T0" y="T1"/>
                </a:cxn>
                <a:cxn ang="0">
                  <a:pos x="T2" y="T3"/>
                </a:cxn>
                <a:cxn ang="0">
                  <a:pos x="T4" y="T5"/>
                </a:cxn>
                <a:cxn ang="0">
                  <a:pos x="T6" y="T7"/>
                </a:cxn>
                <a:cxn ang="0">
                  <a:pos x="T8" y="T9"/>
                </a:cxn>
                <a:cxn ang="0">
                  <a:pos x="T10" y="T11"/>
                </a:cxn>
              </a:cxnLst>
              <a:rect l="0" t="0" r="r" b="b"/>
              <a:pathLst>
                <a:path w="116" h="76">
                  <a:moveTo>
                    <a:pt x="18" y="69"/>
                  </a:moveTo>
                  <a:cubicBezTo>
                    <a:pt x="7" y="67"/>
                    <a:pt x="0" y="55"/>
                    <a:pt x="3" y="44"/>
                  </a:cubicBezTo>
                  <a:cubicBezTo>
                    <a:pt x="9" y="22"/>
                    <a:pt x="32" y="0"/>
                    <a:pt x="72" y="8"/>
                  </a:cubicBezTo>
                  <a:cubicBezTo>
                    <a:pt x="93" y="13"/>
                    <a:pt x="109" y="30"/>
                    <a:pt x="114" y="51"/>
                  </a:cubicBezTo>
                  <a:cubicBezTo>
                    <a:pt x="115" y="55"/>
                    <a:pt x="116" y="60"/>
                    <a:pt x="115" y="65"/>
                  </a:cubicBezTo>
                  <a:cubicBezTo>
                    <a:pt x="89" y="63"/>
                    <a:pt x="63" y="76"/>
                    <a:pt x="18" y="69"/>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92">
              <a:extLst>
                <a:ext uri="{FF2B5EF4-FFF2-40B4-BE49-F238E27FC236}">
                  <a16:creationId xmlns:a16="http://schemas.microsoft.com/office/drawing/2014/main" id="{5DEFABDC-3516-4C65-BA92-5CB386251CB2}"/>
                </a:ext>
              </a:extLst>
            </p:cNvPr>
            <p:cNvSpPr>
              <a:spLocks/>
            </p:cNvSpPr>
            <p:nvPr/>
          </p:nvSpPr>
          <p:spPr bwMode="auto">
            <a:xfrm>
              <a:off x="2090738" y="3860800"/>
              <a:ext cx="115887" cy="127000"/>
            </a:xfrm>
            <a:custGeom>
              <a:avLst/>
              <a:gdLst>
                <a:gd name="T0" fmla="*/ 24 w 60"/>
                <a:gd name="T1" fmla="*/ 62 h 65"/>
                <a:gd name="T2" fmla="*/ 2 w 60"/>
                <a:gd name="T3" fmla="*/ 27 h 65"/>
                <a:gd name="T4" fmla="*/ 34 w 60"/>
                <a:gd name="T5" fmla="*/ 3 h 65"/>
                <a:gd name="T6" fmla="*/ 57 w 60"/>
                <a:gd name="T7" fmla="*/ 38 h 65"/>
                <a:gd name="T8" fmla="*/ 24 w 60"/>
                <a:gd name="T9" fmla="*/ 62 h 65"/>
              </a:gdLst>
              <a:ahLst/>
              <a:cxnLst>
                <a:cxn ang="0">
                  <a:pos x="T0" y="T1"/>
                </a:cxn>
                <a:cxn ang="0">
                  <a:pos x="T2" y="T3"/>
                </a:cxn>
                <a:cxn ang="0">
                  <a:pos x="T4" y="T5"/>
                </a:cxn>
                <a:cxn ang="0">
                  <a:pos x="T6" y="T7"/>
                </a:cxn>
                <a:cxn ang="0">
                  <a:pos x="T8" y="T9"/>
                </a:cxn>
              </a:cxnLst>
              <a:rect l="0" t="0" r="r" b="b"/>
              <a:pathLst>
                <a:path w="60" h="65">
                  <a:moveTo>
                    <a:pt x="24" y="62"/>
                  </a:moveTo>
                  <a:cubicBezTo>
                    <a:pt x="8" y="59"/>
                    <a:pt x="0" y="44"/>
                    <a:pt x="2" y="27"/>
                  </a:cubicBezTo>
                  <a:cubicBezTo>
                    <a:pt x="5" y="11"/>
                    <a:pt x="18" y="0"/>
                    <a:pt x="34" y="3"/>
                  </a:cubicBezTo>
                  <a:cubicBezTo>
                    <a:pt x="49" y="7"/>
                    <a:pt x="60" y="22"/>
                    <a:pt x="57" y="38"/>
                  </a:cubicBezTo>
                  <a:cubicBezTo>
                    <a:pt x="55" y="55"/>
                    <a:pt x="40" y="65"/>
                    <a:pt x="24" y="62"/>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93">
              <a:extLst>
                <a:ext uri="{FF2B5EF4-FFF2-40B4-BE49-F238E27FC236}">
                  <a16:creationId xmlns:a16="http://schemas.microsoft.com/office/drawing/2014/main" id="{AED8DA1B-1FB9-4A7C-8515-23E309500434}"/>
                </a:ext>
              </a:extLst>
            </p:cNvPr>
            <p:cNvSpPr>
              <a:spLocks/>
            </p:cNvSpPr>
            <p:nvPr/>
          </p:nvSpPr>
          <p:spPr bwMode="auto">
            <a:xfrm>
              <a:off x="2044701" y="3990975"/>
              <a:ext cx="206375" cy="138113"/>
            </a:xfrm>
            <a:custGeom>
              <a:avLst/>
              <a:gdLst>
                <a:gd name="T0" fmla="*/ 18 w 107"/>
                <a:gd name="T1" fmla="*/ 64 h 71"/>
                <a:gd name="T2" fmla="*/ 3 w 107"/>
                <a:gd name="T3" fmla="*/ 42 h 71"/>
                <a:gd name="T4" fmla="*/ 67 w 107"/>
                <a:gd name="T5" fmla="*/ 8 h 71"/>
                <a:gd name="T6" fmla="*/ 106 w 107"/>
                <a:gd name="T7" fmla="*/ 47 h 71"/>
                <a:gd name="T8" fmla="*/ 107 w 107"/>
                <a:gd name="T9" fmla="*/ 60 h 71"/>
                <a:gd name="T10" fmla="*/ 18 w 107"/>
                <a:gd name="T11" fmla="*/ 64 h 71"/>
              </a:gdLst>
              <a:ahLst/>
              <a:cxnLst>
                <a:cxn ang="0">
                  <a:pos x="T0" y="T1"/>
                </a:cxn>
                <a:cxn ang="0">
                  <a:pos x="T2" y="T3"/>
                </a:cxn>
                <a:cxn ang="0">
                  <a:pos x="T4" y="T5"/>
                </a:cxn>
                <a:cxn ang="0">
                  <a:pos x="T6" y="T7"/>
                </a:cxn>
                <a:cxn ang="0">
                  <a:pos x="T8" y="T9"/>
                </a:cxn>
                <a:cxn ang="0">
                  <a:pos x="T10" y="T11"/>
                </a:cxn>
              </a:cxnLst>
              <a:rect l="0" t="0" r="r" b="b"/>
              <a:pathLst>
                <a:path w="107" h="71">
                  <a:moveTo>
                    <a:pt x="18" y="64"/>
                  </a:moveTo>
                  <a:cubicBezTo>
                    <a:pt x="7" y="62"/>
                    <a:pt x="0" y="52"/>
                    <a:pt x="3" y="42"/>
                  </a:cubicBezTo>
                  <a:cubicBezTo>
                    <a:pt x="9" y="21"/>
                    <a:pt x="30" y="0"/>
                    <a:pt x="67" y="8"/>
                  </a:cubicBezTo>
                  <a:cubicBezTo>
                    <a:pt x="86" y="13"/>
                    <a:pt x="102" y="28"/>
                    <a:pt x="106" y="47"/>
                  </a:cubicBezTo>
                  <a:cubicBezTo>
                    <a:pt x="107" y="52"/>
                    <a:pt x="107" y="56"/>
                    <a:pt x="107" y="60"/>
                  </a:cubicBezTo>
                  <a:cubicBezTo>
                    <a:pt x="82" y="59"/>
                    <a:pt x="59" y="71"/>
                    <a:pt x="18" y="64"/>
                  </a:cubicBezTo>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94">
              <a:extLst>
                <a:ext uri="{FF2B5EF4-FFF2-40B4-BE49-F238E27FC236}">
                  <a16:creationId xmlns:a16="http://schemas.microsoft.com/office/drawing/2014/main" id="{EFD5BC5C-8E87-441B-8D99-2C18D43F151C}"/>
                </a:ext>
              </a:extLst>
            </p:cNvPr>
            <p:cNvSpPr>
              <a:spLocks/>
            </p:cNvSpPr>
            <p:nvPr/>
          </p:nvSpPr>
          <p:spPr bwMode="auto">
            <a:xfrm>
              <a:off x="1885951" y="3821113"/>
              <a:ext cx="163512" cy="177800"/>
            </a:xfrm>
            <a:custGeom>
              <a:avLst/>
              <a:gdLst>
                <a:gd name="T0" fmla="*/ 45 w 85"/>
                <a:gd name="T1" fmla="*/ 90 h 92"/>
                <a:gd name="T2" fmla="*/ 85 w 85"/>
                <a:gd name="T3" fmla="*/ 43 h 92"/>
                <a:gd name="T4" fmla="*/ 43 w 85"/>
                <a:gd name="T5" fmla="*/ 2 h 92"/>
                <a:gd name="T6" fmla="*/ 1 w 85"/>
                <a:gd name="T7" fmla="*/ 49 h 92"/>
                <a:gd name="T8" fmla="*/ 45 w 85"/>
                <a:gd name="T9" fmla="*/ 90 h 92"/>
              </a:gdLst>
              <a:ahLst/>
              <a:cxnLst>
                <a:cxn ang="0">
                  <a:pos x="T0" y="T1"/>
                </a:cxn>
                <a:cxn ang="0">
                  <a:pos x="T2" y="T3"/>
                </a:cxn>
                <a:cxn ang="0">
                  <a:pos x="T4" y="T5"/>
                </a:cxn>
                <a:cxn ang="0">
                  <a:pos x="T6" y="T7"/>
                </a:cxn>
                <a:cxn ang="0">
                  <a:pos x="T8" y="T9"/>
                </a:cxn>
              </a:cxnLst>
              <a:rect l="0" t="0" r="r" b="b"/>
              <a:pathLst>
                <a:path w="85" h="92">
                  <a:moveTo>
                    <a:pt x="45" y="90"/>
                  </a:moveTo>
                  <a:cubicBezTo>
                    <a:pt x="69" y="89"/>
                    <a:pt x="85" y="68"/>
                    <a:pt x="85" y="43"/>
                  </a:cubicBezTo>
                  <a:cubicBezTo>
                    <a:pt x="84" y="19"/>
                    <a:pt x="67" y="0"/>
                    <a:pt x="43" y="2"/>
                  </a:cubicBezTo>
                  <a:cubicBezTo>
                    <a:pt x="19" y="3"/>
                    <a:pt x="0" y="24"/>
                    <a:pt x="1" y="49"/>
                  </a:cubicBezTo>
                  <a:cubicBezTo>
                    <a:pt x="2" y="73"/>
                    <a:pt x="21" y="92"/>
                    <a:pt x="45" y="9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5">
              <a:extLst>
                <a:ext uri="{FF2B5EF4-FFF2-40B4-BE49-F238E27FC236}">
                  <a16:creationId xmlns:a16="http://schemas.microsoft.com/office/drawing/2014/main" id="{8D4493BF-17E2-4E73-971E-5DC48DD2D57C}"/>
                </a:ext>
              </a:extLst>
            </p:cNvPr>
            <p:cNvSpPr>
              <a:spLocks/>
            </p:cNvSpPr>
            <p:nvPr/>
          </p:nvSpPr>
          <p:spPr bwMode="auto">
            <a:xfrm>
              <a:off x="1814513" y="4006850"/>
              <a:ext cx="306387" cy="203200"/>
            </a:xfrm>
            <a:custGeom>
              <a:avLst/>
              <a:gdLst>
                <a:gd name="T0" fmla="*/ 0 w 159"/>
                <a:gd name="T1" fmla="*/ 90 h 105"/>
                <a:gd name="T2" fmla="*/ 2 w 159"/>
                <a:gd name="T3" fmla="*/ 71 h 105"/>
                <a:gd name="T4" fmla="*/ 59 w 159"/>
                <a:gd name="T5" fmla="*/ 12 h 105"/>
                <a:gd name="T6" fmla="*/ 153 w 159"/>
                <a:gd name="T7" fmla="*/ 57 h 105"/>
                <a:gd name="T8" fmla="*/ 131 w 159"/>
                <a:gd name="T9" fmla="*/ 95 h 105"/>
                <a:gd name="T10" fmla="*/ 0 w 159"/>
                <a:gd name="T11" fmla="*/ 90 h 105"/>
              </a:gdLst>
              <a:ahLst/>
              <a:cxnLst>
                <a:cxn ang="0">
                  <a:pos x="T0" y="T1"/>
                </a:cxn>
                <a:cxn ang="0">
                  <a:pos x="T2" y="T3"/>
                </a:cxn>
                <a:cxn ang="0">
                  <a:pos x="T4" y="T5"/>
                </a:cxn>
                <a:cxn ang="0">
                  <a:pos x="T6" y="T7"/>
                </a:cxn>
                <a:cxn ang="0">
                  <a:pos x="T8" y="T9"/>
                </a:cxn>
                <a:cxn ang="0">
                  <a:pos x="T10" y="T11"/>
                </a:cxn>
              </a:cxnLst>
              <a:rect l="0" t="0" r="r" b="b"/>
              <a:pathLst>
                <a:path w="159" h="105">
                  <a:moveTo>
                    <a:pt x="0" y="90"/>
                  </a:moveTo>
                  <a:cubicBezTo>
                    <a:pt x="0" y="84"/>
                    <a:pt x="0" y="77"/>
                    <a:pt x="2" y="71"/>
                  </a:cubicBezTo>
                  <a:cubicBezTo>
                    <a:pt x="8" y="42"/>
                    <a:pt x="31" y="19"/>
                    <a:pt x="59" y="12"/>
                  </a:cubicBezTo>
                  <a:cubicBezTo>
                    <a:pt x="112" y="0"/>
                    <a:pt x="143" y="27"/>
                    <a:pt x="153" y="57"/>
                  </a:cubicBezTo>
                  <a:cubicBezTo>
                    <a:pt x="159" y="74"/>
                    <a:pt x="148" y="92"/>
                    <a:pt x="131" y="95"/>
                  </a:cubicBezTo>
                  <a:cubicBezTo>
                    <a:pt x="71" y="105"/>
                    <a:pt x="36" y="88"/>
                    <a:pt x="0" y="9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706132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Equality comparator tuple support</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41382292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Equality comparator tuple support</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8212403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p>
          <a:p>
            <a:pPr lvl="2">
              <a:buClr>
                <a:srgbClr val="93E416"/>
              </a:buClr>
            </a:pPr>
            <a:r>
              <a:rPr lang="en-US" dirty="0"/>
              <a:t>Make existing features better</a:t>
            </a:r>
          </a:p>
          <a:p>
            <a:pPr lvl="3"/>
            <a:r>
              <a:rPr lang="en-US" dirty="0"/>
              <a:t>equality comparator tuple support,</a:t>
            </a:r>
          </a:p>
          <a:p>
            <a:pPr lvl="3"/>
            <a:r>
              <a:rPr lang="en-US" dirty="0"/>
              <a:t>field attributes for auto-implemented properties,</a:t>
            </a:r>
            <a:endParaRPr lang="en-GB" dirty="0"/>
          </a:p>
        </p:txBody>
      </p:sp>
    </p:spTree>
    <p:extLst>
      <p:ext uri="{BB962C8B-B14F-4D97-AF65-F5344CB8AC3E}">
        <p14:creationId xmlns:p14="http://schemas.microsoft.com/office/powerpoint/2010/main" val="171271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animEffect transition="in" filter="fade">
                                      <p:cBhvr>
                                        <p:cTn id="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Field attributes for auto-implemented properties</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600">
            <a:extLst>
              <a:ext uri="{FF2B5EF4-FFF2-40B4-BE49-F238E27FC236}">
                <a16:creationId xmlns:a16="http://schemas.microsoft.com/office/drawing/2014/main" id="{B5B7B60C-A369-4448-A5E5-DCDF91E1DD5F}"/>
              </a:ext>
            </a:extLst>
          </p:cNvPr>
          <p:cNvGrpSpPr>
            <a:grpSpLocks noChangeAspect="1"/>
          </p:cNvGrpSpPr>
          <p:nvPr/>
        </p:nvGrpSpPr>
        <p:grpSpPr>
          <a:xfrm>
            <a:off x="829457" y="1872776"/>
            <a:ext cx="1406958" cy="1292643"/>
            <a:chOff x="6588124" y="5894388"/>
            <a:chExt cx="508000" cy="466725"/>
          </a:xfrm>
        </p:grpSpPr>
        <p:sp>
          <p:nvSpPr>
            <p:cNvPr id="9" name="Freeform 210">
              <a:extLst>
                <a:ext uri="{FF2B5EF4-FFF2-40B4-BE49-F238E27FC236}">
                  <a16:creationId xmlns:a16="http://schemas.microsoft.com/office/drawing/2014/main" id="{855090EA-C97E-4A94-A628-C0EC0D0724CF}"/>
                </a:ext>
              </a:extLst>
            </p:cNvPr>
            <p:cNvSpPr>
              <a:spLocks/>
            </p:cNvSpPr>
            <p:nvPr/>
          </p:nvSpPr>
          <p:spPr bwMode="auto">
            <a:xfrm>
              <a:off x="6588124" y="5930900"/>
              <a:ext cx="409575" cy="430213"/>
            </a:xfrm>
            <a:custGeom>
              <a:avLst/>
              <a:gdLst>
                <a:gd name="T0" fmla="*/ 89 w 213"/>
                <a:gd name="T1" fmla="*/ 222 h 222"/>
                <a:gd name="T2" fmla="*/ 46 w 213"/>
                <a:gd name="T3" fmla="*/ 184 h 222"/>
                <a:gd name="T4" fmla="*/ 21 w 213"/>
                <a:gd name="T5" fmla="*/ 124 h 222"/>
                <a:gd name="T6" fmla="*/ 104 w 213"/>
                <a:gd name="T7" fmla="*/ 27 h 222"/>
                <a:gd name="T8" fmla="*/ 186 w 213"/>
                <a:gd name="T9" fmla="*/ 21 h 222"/>
                <a:gd name="T10" fmla="*/ 186 w 213"/>
                <a:gd name="T11" fmla="*/ 21 h 222"/>
                <a:gd name="T12" fmla="*/ 192 w 213"/>
                <a:gd name="T13" fmla="*/ 103 h 222"/>
                <a:gd name="T14" fmla="*/ 91 w 213"/>
                <a:gd name="T15" fmla="*/ 220 h 222"/>
                <a:gd name="T16" fmla="*/ 89 w 213"/>
                <a:gd name="T1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22">
                  <a:moveTo>
                    <a:pt x="89" y="222"/>
                  </a:moveTo>
                  <a:cubicBezTo>
                    <a:pt x="46" y="184"/>
                    <a:pt x="46" y="184"/>
                    <a:pt x="46" y="184"/>
                  </a:cubicBezTo>
                  <a:cubicBezTo>
                    <a:pt x="21" y="163"/>
                    <a:pt x="0" y="148"/>
                    <a:pt x="21" y="124"/>
                  </a:cubicBezTo>
                  <a:cubicBezTo>
                    <a:pt x="104" y="27"/>
                    <a:pt x="104" y="27"/>
                    <a:pt x="104" y="27"/>
                  </a:cubicBezTo>
                  <a:cubicBezTo>
                    <a:pt x="125" y="3"/>
                    <a:pt x="161" y="0"/>
                    <a:pt x="186" y="21"/>
                  </a:cubicBezTo>
                  <a:cubicBezTo>
                    <a:pt x="186" y="21"/>
                    <a:pt x="186" y="21"/>
                    <a:pt x="186" y="21"/>
                  </a:cubicBezTo>
                  <a:cubicBezTo>
                    <a:pt x="210" y="42"/>
                    <a:pt x="213" y="78"/>
                    <a:pt x="192" y="103"/>
                  </a:cubicBezTo>
                  <a:cubicBezTo>
                    <a:pt x="91" y="220"/>
                    <a:pt x="91" y="220"/>
                    <a:pt x="91" y="220"/>
                  </a:cubicBezTo>
                  <a:lnTo>
                    <a:pt x="89" y="222"/>
                  </a:lnTo>
                  <a:close/>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211">
              <a:extLst>
                <a:ext uri="{FF2B5EF4-FFF2-40B4-BE49-F238E27FC236}">
                  <a16:creationId xmlns:a16="http://schemas.microsoft.com/office/drawing/2014/main" id="{D94A920D-F6DA-4EC2-9EAC-53E32F97E364}"/>
                </a:ext>
              </a:extLst>
            </p:cNvPr>
            <p:cNvSpPr>
              <a:spLocks/>
            </p:cNvSpPr>
            <p:nvPr/>
          </p:nvSpPr>
          <p:spPr bwMode="auto">
            <a:xfrm>
              <a:off x="6843712" y="5992813"/>
              <a:ext cx="90487" cy="90488"/>
            </a:xfrm>
            <a:custGeom>
              <a:avLst/>
              <a:gdLst>
                <a:gd name="T0" fmla="*/ 39 w 47"/>
                <a:gd name="T1" fmla="*/ 38 h 47"/>
                <a:gd name="T2" fmla="*/ 9 w 47"/>
                <a:gd name="T3" fmla="*/ 40 h 47"/>
                <a:gd name="T4" fmla="*/ 7 w 47"/>
                <a:gd name="T5" fmla="*/ 10 h 47"/>
                <a:gd name="T6" fmla="*/ 37 w 47"/>
                <a:gd name="T7" fmla="*/ 8 h 47"/>
                <a:gd name="T8" fmla="*/ 39 w 47"/>
                <a:gd name="T9" fmla="*/ 38 h 47"/>
              </a:gdLst>
              <a:ahLst/>
              <a:cxnLst>
                <a:cxn ang="0">
                  <a:pos x="T0" y="T1"/>
                </a:cxn>
                <a:cxn ang="0">
                  <a:pos x="T2" y="T3"/>
                </a:cxn>
                <a:cxn ang="0">
                  <a:pos x="T4" y="T5"/>
                </a:cxn>
                <a:cxn ang="0">
                  <a:pos x="T6" y="T7"/>
                </a:cxn>
                <a:cxn ang="0">
                  <a:pos x="T8" y="T9"/>
                </a:cxn>
              </a:cxnLst>
              <a:rect l="0" t="0" r="r" b="b"/>
              <a:pathLst>
                <a:path w="47" h="47">
                  <a:moveTo>
                    <a:pt x="39" y="38"/>
                  </a:moveTo>
                  <a:cubicBezTo>
                    <a:pt x="32" y="46"/>
                    <a:pt x="18" y="47"/>
                    <a:pt x="9" y="40"/>
                  </a:cubicBezTo>
                  <a:cubicBezTo>
                    <a:pt x="1" y="32"/>
                    <a:pt x="0" y="19"/>
                    <a:pt x="7" y="10"/>
                  </a:cubicBezTo>
                  <a:cubicBezTo>
                    <a:pt x="15" y="1"/>
                    <a:pt x="28" y="0"/>
                    <a:pt x="37" y="8"/>
                  </a:cubicBezTo>
                  <a:cubicBezTo>
                    <a:pt x="46" y="15"/>
                    <a:pt x="47" y="29"/>
                    <a:pt x="39" y="38"/>
                  </a:cubicBezTo>
                  <a:close/>
                </a:path>
              </a:pathLst>
            </a:custGeom>
            <a:solidFill>
              <a:srgbClr val="00C37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212">
              <a:extLst>
                <a:ext uri="{FF2B5EF4-FFF2-40B4-BE49-F238E27FC236}">
                  <a16:creationId xmlns:a16="http://schemas.microsoft.com/office/drawing/2014/main" id="{638EAC55-CAC2-4A8F-8549-7C18EFA57ED4}"/>
                </a:ext>
              </a:extLst>
            </p:cNvPr>
            <p:cNvSpPr>
              <a:spLocks/>
            </p:cNvSpPr>
            <p:nvPr/>
          </p:nvSpPr>
          <p:spPr bwMode="auto">
            <a:xfrm>
              <a:off x="6919912" y="5894388"/>
              <a:ext cx="176212" cy="142875"/>
            </a:xfrm>
            <a:custGeom>
              <a:avLst/>
              <a:gdLst>
                <a:gd name="T0" fmla="*/ 2 w 91"/>
                <a:gd name="T1" fmla="*/ 74 h 74"/>
                <a:gd name="T2" fmla="*/ 0 w 91"/>
                <a:gd name="T3" fmla="*/ 63 h 74"/>
                <a:gd name="T4" fmla="*/ 77 w 91"/>
                <a:gd name="T5" fmla="*/ 26 h 74"/>
                <a:gd name="T6" fmla="*/ 76 w 91"/>
                <a:gd name="T7" fmla="*/ 17 h 74"/>
                <a:gd name="T8" fmla="*/ 66 w 91"/>
                <a:gd name="T9" fmla="*/ 13 h 74"/>
                <a:gd name="T10" fmla="*/ 17 w 91"/>
                <a:gd name="T11" fmla="*/ 44 h 74"/>
                <a:gd name="T12" fmla="*/ 8 w 91"/>
                <a:gd name="T13" fmla="*/ 36 h 74"/>
                <a:gd name="T14" fmla="*/ 67 w 91"/>
                <a:gd name="T15" fmla="*/ 1 h 74"/>
                <a:gd name="T16" fmla="*/ 86 w 91"/>
                <a:gd name="T17" fmla="*/ 11 h 74"/>
                <a:gd name="T18" fmla="*/ 88 w 91"/>
                <a:gd name="T19" fmla="*/ 31 h 74"/>
                <a:gd name="T20" fmla="*/ 2 w 91"/>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4">
                  <a:moveTo>
                    <a:pt x="2" y="74"/>
                  </a:moveTo>
                  <a:cubicBezTo>
                    <a:pt x="0" y="63"/>
                    <a:pt x="0" y="63"/>
                    <a:pt x="0" y="63"/>
                  </a:cubicBezTo>
                  <a:cubicBezTo>
                    <a:pt x="63" y="47"/>
                    <a:pt x="75" y="32"/>
                    <a:pt x="77" y="26"/>
                  </a:cubicBezTo>
                  <a:cubicBezTo>
                    <a:pt x="78" y="24"/>
                    <a:pt x="78" y="21"/>
                    <a:pt x="76" y="17"/>
                  </a:cubicBezTo>
                  <a:cubicBezTo>
                    <a:pt x="73" y="14"/>
                    <a:pt x="69" y="13"/>
                    <a:pt x="66" y="13"/>
                  </a:cubicBezTo>
                  <a:cubicBezTo>
                    <a:pt x="53" y="12"/>
                    <a:pt x="34" y="24"/>
                    <a:pt x="17" y="44"/>
                  </a:cubicBezTo>
                  <a:cubicBezTo>
                    <a:pt x="8" y="36"/>
                    <a:pt x="8" y="36"/>
                    <a:pt x="8" y="36"/>
                  </a:cubicBezTo>
                  <a:cubicBezTo>
                    <a:pt x="36" y="4"/>
                    <a:pt x="57" y="0"/>
                    <a:pt x="67" y="1"/>
                  </a:cubicBezTo>
                  <a:cubicBezTo>
                    <a:pt x="75" y="1"/>
                    <a:pt x="82" y="5"/>
                    <a:pt x="86" y="11"/>
                  </a:cubicBezTo>
                  <a:cubicBezTo>
                    <a:pt x="90" y="17"/>
                    <a:pt x="91" y="24"/>
                    <a:pt x="88" y="31"/>
                  </a:cubicBezTo>
                  <a:cubicBezTo>
                    <a:pt x="82" y="47"/>
                    <a:pt x="54" y="62"/>
                    <a:pt x="2" y="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827350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Field attributes for auto-implemented properties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5410637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Field attributes for auto-implemented properties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66012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Introduction</a:t>
            </a:r>
          </a:p>
          <a:p>
            <a:pPr lvl="2"/>
            <a:r>
              <a:rPr lang="en-US" dirty="0">
                <a:solidFill>
                  <a:schemeClr val="bg1">
                    <a:lumMod val="95000"/>
                  </a:schemeClr>
                </a:solidFill>
              </a:rPr>
              <a:t>The recent C# versions timeline,</a:t>
            </a:r>
          </a:p>
          <a:p>
            <a:pPr lvl="2"/>
            <a:r>
              <a:rPr lang="en-US" dirty="0">
                <a:solidFill>
                  <a:schemeClr val="bg1">
                    <a:lumMod val="95000"/>
                  </a:schemeClr>
                </a:solidFill>
              </a:rPr>
              <a:t>C# 8.0 pre-requirements,</a:t>
            </a:r>
          </a:p>
          <a:p>
            <a:pPr lvl="2"/>
            <a:r>
              <a:rPr lang="en-US" dirty="0">
                <a:solidFill>
                  <a:schemeClr val="bg1">
                    <a:lumMod val="95000"/>
                  </a:schemeClr>
                </a:solidFill>
              </a:rPr>
              <a:t>dive into an example.</a:t>
            </a:r>
          </a:p>
        </p:txBody>
      </p:sp>
      <p:sp>
        <p:nvSpPr>
          <p:cNvPr id="6" name="Text Placeholder 5"/>
          <p:cNvSpPr>
            <a:spLocks noGrp="1"/>
          </p:cNvSpPr>
          <p:nvPr>
            <p:ph type="body" sz="quarter" idx="11"/>
          </p:nvPr>
        </p:nvSpPr>
        <p:spPr/>
        <p:txBody>
          <a:bodyPr/>
          <a:lstStyle/>
          <a:p>
            <a:r>
              <a:rPr lang="en-US" dirty="0"/>
              <a:t>We are going to talk about…</a:t>
            </a:r>
          </a:p>
        </p:txBody>
      </p:sp>
      <p:sp>
        <p:nvSpPr>
          <p:cNvPr id="8" name="Text Placeholder 4">
            <a:extLst>
              <a:ext uri="{FF2B5EF4-FFF2-40B4-BE49-F238E27FC236}">
                <a16:creationId xmlns:a16="http://schemas.microsoft.com/office/drawing/2014/main" id="{52580643-4575-408B-8BE0-E817BC2D360B}"/>
              </a:ext>
            </a:extLst>
          </p:cNvPr>
          <p:cNvSpPr txBox="1">
            <a:spLocks/>
          </p:cNvSpPr>
          <p:nvPr/>
        </p:nvSpPr>
        <p:spPr>
          <a:xfrm>
            <a:off x="227348" y="1815350"/>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Introduction</a:t>
            </a:r>
          </a:p>
          <a:p>
            <a:pPr lvl="2"/>
            <a:r>
              <a:rPr lang="en-US" dirty="0"/>
              <a:t>The recent C# versions timeline,</a:t>
            </a:r>
          </a:p>
          <a:p>
            <a:pPr lvl="2"/>
            <a:r>
              <a:rPr lang="en-US" dirty="0"/>
              <a:t>C# 8.0 pre-requirements,</a:t>
            </a:r>
          </a:p>
          <a:p>
            <a:pPr lvl="2"/>
            <a:r>
              <a:rPr lang="en-US" dirty="0"/>
              <a:t>dive into an example.</a:t>
            </a:r>
          </a:p>
        </p:txBody>
      </p:sp>
    </p:spTree>
    <p:extLst>
      <p:ext uri="{BB962C8B-B14F-4D97-AF65-F5344CB8AC3E}">
        <p14:creationId xmlns:p14="http://schemas.microsoft.com/office/powerpoint/2010/main" val="69190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p>
          <a:p>
            <a:pPr lvl="2">
              <a:buClr>
                <a:srgbClr val="93E416"/>
              </a:buClr>
            </a:pPr>
            <a:r>
              <a:rPr lang="en-US" dirty="0"/>
              <a:t>Make existing features better</a:t>
            </a:r>
          </a:p>
          <a:p>
            <a:pPr lvl="3"/>
            <a:r>
              <a:rPr lang="en-US" dirty="0"/>
              <a:t>equality comparator tuple support,</a:t>
            </a:r>
          </a:p>
          <a:p>
            <a:pPr lvl="3"/>
            <a:r>
              <a:rPr lang="en-US" dirty="0"/>
              <a:t>field attributes for auto-implemented properties,</a:t>
            </a:r>
          </a:p>
          <a:p>
            <a:pPr lvl="3"/>
            <a:r>
              <a:rPr lang="en-US" dirty="0"/>
              <a:t>in method overload,</a:t>
            </a:r>
            <a:endParaRPr lang="en-GB" dirty="0"/>
          </a:p>
        </p:txBody>
      </p:sp>
    </p:spTree>
    <p:extLst>
      <p:ext uri="{BB962C8B-B14F-4D97-AF65-F5344CB8AC3E}">
        <p14:creationId xmlns:p14="http://schemas.microsoft.com/office/powerpoint/2010/main" val="36355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animEffect transition="in" filter="fade">
                                      <p:cBhvr>
                                        <p:cTn id="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In method overload</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71">
            <a:extLst>
              <a:ext uri="{FF2B5EF4-FFF2-40B4-BE49-F238E27FC236}">
                <a16:creationId xmlns:a16="http://schemas.microsoft.com/office/drawing/2014/main" id="{5F0C80DB-CE1A-4915-AD70-0EB7D506BB5C}"/>
              </a:ext>
            </a:extLst>
          </p:cNvPr>
          <p:cNvGrpSpPr/>
          <p:nvPr/>
        </p:nvGrpSpPr>
        <p:grpSpPr>
          <a:xfrm>
            <a:off x="913139" y="1762984"/>
            <a:ext cx="1177271" cy="1298911"/>
            <a:chOff x="6588126" y="3724275"/>
            <a:chExt cx="430212" cy="474663"/>
          </a:xfrm>
        </p:grpSpPr>
        <p:sp>
          <p:nvSpPr>
            <p:cNvPr id="9" name="Freeform 117">
              <a:extLst>
                <a:ext uri="{FF2B5EF4-FFF2-40B4-BE49-F238E27FC236}">
                  <a16:creationId xmlns:a16="http://schemas.microsoft.com/office/drawing/2014/main" id="{F89760DC-1CEB-42DE-B3E5-722544E3C0BD}"/>
                </a:ext>
              </a:extLst>
            </p:cNvPr>
            <p:cNvSpPr>
              <a:spLocks/>
            </p:cNvSpPr>
            <p:nvPr/>
          </p:nvSpPr>
          <p:spPr bwMode="auto">
            <a:xfrm>
              <a:off x="6635751" y="3724275"/>
              <a:ext cx="336550" cy="158750"/>
            </a:xfrm>
            <a:custGeom>
              <a:avLst/>
              <a:gdLst>
                <a:gd name="T0" fmla="*/ 54 w 175"/>
                <a:gd name="T1" fmla="*/ 55 h 82"/>
                <a:gd name="T2" fmla="*/ 71 w 175"/>
                <a:gd name="T3" fmla="*/ 74 h 82"/>
                <a:gd name="T4" fmla="*/ 171 w 175"/>
                <a:gd name="T5" fmla="*/ 74 h 82"/>
                <a:gd name="T6" fmla="*/ 171 w 175"/>
                <a:gd name="T7" fmla="*/ 51 h 82"/>
                <a:gd name="T8" fmla="*/ 134 w 175"/>
                <a:gd name="T9" fmla="*/ 51 h 82"/>
                <a:gd name="T10" fmla="*/ 120 w 175"/>
                <a:gd name="T11" fmla="*/ 37 h 82"/>
                <a:gd name="T12" fmla="*/ 120 w 175"/>
                <a:gd name="T13" fmla="*/ 0 h 82"/>
                <a:gd name="T14" fmla="*/ 18 w 175"/>
                <a:gd name="T15" fmla="*/ 0 h 82"/>
                <a:gd name="T16" fmla="*/ 3 w 175"/>
                <a:gd name="T17" fmla="*/ 44 h 82"/>
                <a:gd name="T18" fmla="*/ 37 w 175"/>
                <a:gd name="T19" fmla="*/ 46 h 82"/>
                <a:gd name="T20" fmla="*/ 54 w 175"/>
                <a:gd name="T21"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82">
                  <a:moveTo>
                    <a:pt x="54" y="55"/>
                  </a:moveTo>
                  <a:cubicBezTo>
                    <a:pt x="54" y="55"/>
                    <a:pt x="67" y="69"/>
                    <a:pt x="71" y="74"/>
                  </a:cubicBezTo>
                  <a:cubicBezTo>
                    <a:pt x="77" y="82"/>
                    <a:pt x="135" y="67"/>
                    <a:pt x="171" y="74"/>
                  </a:cubicBezTo>
                  <a:cubicBezTo>
                    <a:pt x="175" y="75"/>
                    <a:pt x="171" y="51"/>
                    <a:pt x="171" y="51"/>
                  </a:cubicBezTo>
                  <a:cubicBezTo>
                    <a:pt x="134" y="51"/>
                    <a:pt x="134" y="51"/>
                    <a:pt x="134" y="51"/>
                  </a:cubicBezTo>
                  <a:cubicBezTo>
                    <a:pt x="126" y="51"/>
                    <a:pt x="120" y="45"/>
                    <a:pt x="120" y="37"/>
                  </a:cubicBezTo>
                  <a:cubicBezTo>
                    <a:pt x="120" y="0"/>
                    <a:pt x="120" y="0"/>
                    <a:pt x="120" y="0"/>
                  </a:cubicBezTo>
                  <a:cubicBezTo>
                    <a:pt x="18" y="0"/>
                    <a:pt x="18" y="0"/>
                    <a:pt x="18" y="0"/>
                  </a:cubicBezTo>
                  <a:cubicBezTo>
                    <a:pt x="0" y="3"/>
                    <a:pt x="3" y="44"/>
                    <a:pt x="3" y="44"/>
                  </a:cubicBezTo>
                  <a:cubicBezTo>
                    <a:pt x="37" y="46"/>
                    <a:pt x="37" y="46"/>
                    <a:pt x="37" y="46"/>
                  </a:cubicBezTo>
                  <a:cubicBezTo>
                    <a:pt x="50" y="48"/>
                    <a:pt x="50" y="50"/>
                    <a:pt x="54" y="5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18">
              <a:extLst>
                <a:ext uri="{FF2B5EF4-FFF2-40B4-BE49-F238E27FC236}">
                  <a16:creationId xmlns:a16="http://schemas.microsoft.com/office/drawing/2014/main" id="{3DDE26F3-2EE0-458D-8942-BB81C990A779}"/>
                </a:ext>
              </a:extLst>
            </p:cNvPr>
            <p:cNvSpPr>
              <a:spLocks/>
            </p:cNvSpPr>
            <p:nvPr/>
          </p:nvSpPr>
          <p:spPr bwMode="auto">
            <a:xfrm>
              <a:off x="6875463" y="3729038"/>
              <a:ext cx="84137" cy="76200"/>
            </a:xfrm>
            <a:custGeom>
              <a:avLst/>
              <a:gdLst>
                <a:gd name="T0" fmla="*/ 9 w 43"/>
                <a:gd name="T1" fmla="*/ 39 h 39"/>
                <a:gd name="T2" fmla="*/ 43 w 43"/>
                <a:gd name="T3" fmla="*/ 39 h 39"/>
                <a:gd name="T4" fmla="*/ 42 w 43"/>
                <a:gd name="T5" fmla="*/ 38 h 39"/>
                <a:gd name="T6" fmla="*/ 4 w 43"/>
                <a:gd name="T7" fmla="*/ 0 h 39"/>
                <a:gd name="T8" fmla="*/ 9 w 43"/>
                <a:gd name="T9" fmla="*/ 39 h 39"/>
              </a:gdLst>
              <a:ahLst/>
              <a:cxnLst>
                <a:cxn ang="0">
                  <a:pos x="T0" y="T1"/>
                </a:cxn>
                <a:cxn ang="0">
                  <a:pos x="T2" y="T3"/>
                </a:cxn>
                <a:cxn ang="0">
                  <a:pos x="T4" y="T5"/>
                </a:cxn>
                <a:cxn ang="0">
                  <a:pos x="T6" y="T7"/>
                </a:cxn>
                <a:cxn ang="0">
                  <a:pos x="T8" y="T9"/>
                </a:cxn>
              </a:cxnLst>
              <a:rect l="0" t="0" r="r" b="b"/>
              <a:pathLst>
                <a:path w="43" h="39">
                  <a:moveTo>
                    <a:pt x="9" y="39"/>
                  </a:moveTo>
                  <a:cubicBezTo>
                    <a:pt x="43" y="39"/>
                    <a:pt x="43" y="39"/>
                    <a:pt x="43" y="39"/>
                  </a:cubicBezTo>
                  <a:cubicBezTo>
                    <a:pt x="43" y="38"/>
                    <a:pt x="43" y="38"/>
                    <a:pt x="42" y="38"/>
                  </a:cubicBezTo>
                  <a:cubicBezTo>
                    <a:pt x="42" y="38"/>
                    <a:pt x="5" y="0"/>
                    <a:pt x="4" y="0"/>
                  </a:cubicBezTo>
                  <a:cubicBezTo>
                    <a:pt x="4" y="0"/>
                    <a:pt x="0" y="39"/>
                    <a:pt x="9" y="39"/>
                  </a:cubicBezTo>
                  <a:close/>
                </a:path>
              </a:pathLst>
            </a:custGeom>
            <a:solidFill>
              <a:srgbClr val="2A0D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9">
              <a:extLst>
                <a:ext uri="{FF2B5EF4-FFF2-40B4-BE49-F238E27FC236}">
                  <a16:creationId xmlns:a16="http://schemas.microsoft.com/office/drawing/2014/main" id="{D4C5780B-C82D-4586-A9B3-240FBBFC8FA2}"/>
                </a:ext>
              </a:extLst>
            </p:cNvPr>
            <p:cNvSpPr>
              <a:spLocks noEditPoints="1"/>
            </p:cNvSpPr>
            <p:nvPr/>
          </p:nvSpPr>
          <p:spPr bwMode="auto">
            <a:xfrm>
              <a:off x="6588126" y="3821113"/>
              <a:ext cx="430212" cy="377825"/>
            </a:xfrm>
            <a:custGeom>
              <a:avLst/>
              <a:gdLst>
                <a:gd name="T0" fmla="*/ 93 w 223"/>
                <a:gd name="T1" fmla="*/ 34 h 195"/>
                <a:gd name="T2" fmla="*/ 61 w 223"/>
                <a:gd name="T3" fmla="*/ 6 h 195"/>
                <a:gd name="T4" fmla="*/ 29 w 223"/>
                <a:gd name="T5" fmla="*/ 3 h 195"/>
                <a:gd name="T6" fmla="*/ 0 w 223"/>
                <a:gd name="T7" fmla="*/ 20 h 195"/>
                <a:gd name="T8" fmla="*/ 0 w 223"/>
                <a:gd name="T9" fmla="*/ 159 h 195"/>
                <a:gd name="T10" fmla="*/ 223 w 223"/>
                <a:gd name="T11" fmla="*/ 159 h 195"/>
                <a:gd name="T12" fmla="*/ 223 w 223"/>
                <a:gd name="T13" fmla="*/ 48 h 195"/>
                <a:gd name="T14" fmla="*/ 93 w 223"/>
                <a:gd name="T15" fmla="*/ 34 h 195"/>
                <a:gd name="T16" fmla="*/ 200 w 223"/>
                <a:gd name="T17" fmla="*/ 94 h 195"/>
                <a:gd name="T18" fmla="*/ 135 w 223"/>
                <a:gd name="T19" fmla="*/ 94 h 195"/>
                <a:gd name="T20" fmla="*/ 135 w 223"/>
                <a:gd name="T21" fmla="*/ 78 h 195"/>
                <a:gd name="T22" fmla="*/ 156 w 223"/>
                <a:gd name="T23" fmla="*/ 57 h 195"/>
                <a:gd name="T24" fmla="*/ 200 w 223"/>
                <a:gd name="T25" fmla="*/ 57 h 195"/>
                <a:gd name="T26" fmla="*/ 200 w 223"/>
                <a:gd name="T27" fmla="*/ 9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95">
                  <a:moveTo>
                    <a:pt x="93" y="34"/>
                  </a:moveTo>
                  <a:cubicBezTo>
                    <a:pt x="91" y="34"/>
                    <a:pt x="70" y="3"/>
                    <a:pt x="61" y="6"/>
                  </a:cubicBezTo>
                  <a:cubicBezTo>
                    <a:pt x="29" y="3"/>
                    <a:pt x="29" y="3"/>
                    <a:pt x="29" y="3"/>
                  </a:cubicBezTo>
                  <a:cubicBezTo>
                    <a:pt x="10" y="0"/>
                    <a:pt x="0" y="12"/>
                    <a:pt x="0" y="20"/>
                  </a:cubicBezTo>
                  <a:cubicBezTo>
                    <a:pt x="0" y="159"/>
                    <a:pt x="0" y="159"/>
                    <a:pt x="0" y="159"/>
                  </a:cubicBezTo>
                  <a:cubicBezTo>
                    <a:pt x="33" y="195"/>
                    <a:pt x="142" y="157"/>
                    <a:pt x="223" y="159"/>
                  </a:cubicBezTo>
                  <a:cubicBezTo>
                    <a:pt x="223" y="48"/>
                    <a:pt x="223" y="48"/>
                    <a:pt x="223" y="48"/>
                  </a:cubicBezTo>
                  <a:cubicBezTo>
                    <a:pt x="222" y="25"/>
                    <a:pt x="93" y="34"/>
                    <a:pt x="93" y="34"/>
                  </a:cubicBezTo>
                  <a:close/>
                  <a:moveTo>
                    <a:pt x="200" y="94"/>
                  </a:moveTo>
                  <a:cubicBezTo>
                    <a:pt x="135" y="94"/>
                    <a:pt x="135" y="94"/>
                    <a:pt x="135" y="94"/>
                  </a:cubicBezTo>
                  <a:cubicBezTo>
                    <a:pt x="135" y="78"/>
                    <a:pt x="135" y="78"/>
                    <a:pt x="135" y="78"/>
                  </a:cubicBezTo>
                  <a:cubicBezTo>
                    <a:pt x="135" y="67"/>
                    <a:pt x="144" y="57"/>
                    <a:pt x="156" y="57"/>
                  </a:cubicBezTo>
                  <a:cubicBezTo>
                    <a:pt x="200" y="57"/>
                    <a:pt x="200" y="57"/>
                    <a:pt x="200" y="57"/>
                  </a:cubicBezTo>
                  <a:lnTo>
                    <a:pt x="200" y="9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491704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In method overload</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8611319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In method overload</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5819332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7.3</a:t>
            </a:r>
          </a:p>
          <a:p>
            <a:pPr lvl="2"/>
            <a:r>
              <a:rPr lang="en-US" dirty="0">
                <a:solidFill>
                  <a:schemeClr val="bg1">
                    <a:lumMod val="95000"/>
                  </a:schemeClr>
                </a:solidFill>
              </a:rPr>
              <a:t>Enabling more efficient safe code,</a:t>
            </a:r>
          </a:p>
          <a:p>
            <a:pPr lvl="3"/>
            <a:r>
              <a:rPr lang="en-US" dirty="0">
                <a:solidFill>
                  <a:schemeClr val="bg1">
                    <a:lumMod val="95000"/>
                  </a:schemeClr>
                </a:solidFill>
              </a:rPr>
              <a:t>fixed fields without pinning access,</a:t>
            </a:r>
          </a:p>
          <a:p>
            <a:pPr lvl="3"/>
            <a:r>
              <a:rPr lang="en-US" dirty="0">
                <a:solidFill>
                  <a:schemeClr val="bg1">
                    <a:lumMod val="95000"/>
                  </a:schemeClr>
                </a:solidFill>
              </a:rPr>
              <a:t>local ref variables reassignment,</a:t>
            </a:r>
          </a:p>
          <a:p>
            <a:pPr lvl="3"/>
            <a:r>
              <a:rPr lang="en-US" dirty="0">
                <a:solidFill>
                  <a:schemeClr val="bg1">
                    <a:lumMod val="95000"/>
                  </a:schemeClr>
                </a:solidFill>
              </a:rPr>
              <a:t>array initializers with </a:t>
            </a:r>
            <a:r>
              <a:rPr lang="en-US" dirty="0" err="1">
                <a:solidFill>
                  <a:schemeClr val="bg1">
                    <a:lumMod val="95000"/>
                  </a:schemeClr>
                </a:solidFill>
              </a:rPr>
              <a:t>stackalloc</a:t>
            </a:r>
            <a:r>
              <a:rPr lang="en-US" dirty="0">
                <a:solidFill>
                  <a:schemeClr val="bg1">
                    <a:lumMod val="95000"/>
                  </a:schemeClr>
                </a:solidFill>
              </a:rPr>
              <a:t>,</a:t>
            </a:r>
          </a:p>
          <a:p>
            <a:pPr lvl="3"/>
            <a:r>
              <a:rPr lang="en-US" dirty="0">
                <a:solidFill>
                  <a:schemeClr val="bg1">
                    <a:lumMod val="95000"/>
                  </a:schemeClr>
                </a:solidFill>
              </a:rPr>
              <a:t>extended fixed support for types,</a:t>
            </a:r>
          </a:p>
          <a:p>
            <a:pPr lvl="3"/>
            <a:r>
              <a:rPr lang="en-US" dirty="0">
                <a:solidFill>
                  <a:schemeClr val="bg1">
                    <a:lumMod val="95000"/>
                  </a:schemeClr>
                </a:solidFill>
              </a:rPr>
              <a:t>enhanced generic constraints.</a:t>
            </a:r>
          </a:p>
          <a:p>
            <a:pPr lvl="2"/>
            <a:r>
              <a:rPr lang="en-US" dirty="0">
                <a:solidFill>
                  <a:schemeClr val="bg1">
                    <a:lumMod val="95000"/>
                  </a:schemeClr>
                </a:solidFill>
              </a:rPr>
              <a:t>Make existing features better</a:t>
            </a:r>
          </a:p>
          <a:p>
            <a:pPr lvl="3"/>
            <a:r>
              <a:rPr lang="en-US" dirty="0">
                <a:solidFill>
                  <a:schemeClr val="bg1">
                    <a:lumMod val="95000"/>
                  </a:schemeClr>
                </a:solidFill>
              </a:rPr>
              <a:t>equality comparator tuple support,</a:t>
            </a:r>
          </a:p>
          <a:p>
            <a:pPr lvl="3"/>
            <a:r>
              <a:rPr lang="en-US" dirty="0">
                <a:solidFill>
                  <a:schemeClr val="bg1">
                    <a:lumMod val="95000"/>
                  </a:schemeClr>
                </a:solidFill>
              </a:rPr>
              <a:t>field attributes for auto-implemented properties,</a:t>
            </a:r>
          </a:p>
          <a:p>
            <a:pPr lvl="3"/>
            <a:r>
              <a:rPr lang="en-US" dirty="0">
                <a:solidFill>
                  <a:schemeClr val="bg1">
                    <a:lumMod val="95000"/>
                  </a:schemeClr>
                </a:solidFill>
              </a:rPr>
              <a:t>in method overload,</a:t>
            </a:r>
          </a:p>
          <a:p>
            <a:pPr lvl="3"/>
            <a:r>
              <a:rPr lang="en-US" dirty="0">
                <a:solidFill>
                  <a:schemeClr val="bg1">
                    <a:lumMod val="95000"/>
                  </a:schemeClr>
                </a:solidFill>
              </a:rPr>
              <a:t>extend expression variables in initializers.</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ED73704D-A765-4676-B99A-0282F156294F}"/>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rgbClr val="00C37B"/>
              </a:buClr>
            </a:pPr>
            <a:r>
              <a:rPr lang="en-US" dirty="0"/>
              <a:t>What’s new in C# 7.3</a:t>
            </a:r>
          </a:p>
          <a:p>
            <a:pPr lvl="2">
              <a:buClr>
                <a:srgbClr val="93E416"/>
              </a:buClr>
            </a:pPr>
            <a:r>
              <a:rPr lang="en-US" dirty="0"/>
              <a:t>Enabling more efficient safe code,</a:t>
            </a:r>
          </a:p>
          <a:p>
            <a:pPr lvl="3"/>
            <a:r>
              <a:rPr lang="en-US" dirty="0"/>
              <a:t>fixed fields without pinning access,</a:t>
            </a:r>
          </a:p>
          <a:p>
            <a:pPr lvl="3"/>
            <a:r>
              <a:rPr lang="en-US" dirty="0"/>
              <a:t>local ref variables reassignment,</a:t>
            </a:r>
          </a:p>
          <a:p>
            <a:pPr lvl="3"/>
            <a:r>
              <a:rPr lang="en-US" dirty="0"/>
              <a:t>array initializers with stackalloc,</a:t>
            </a:r>
          </a:p>
          <a:p>
            <a:pPr lvl="3"/>
            <a:r>
              <a:rPr lang="en-US" dirty="0"/>
              <a:t>extended fixed support for types,</a:t>
            </a:r>
          </a:p>
          <a:p>
            <a:pPr lvl="3"/>
            <a:r>
              <a:rPr lang="en-US" dirty="0"/>
              <a:t>enhanced generic constraints.</a:t>
            </a:r>
          </a:p>
          <a:p>
            <a:pPr lvl="2">
              <a:buClr>
                <a:srgbClr val="93E416"/>
              </a:buClr>
            </a:pPr>
            <a:r>
              <a:rPr lang="en-US" dirty="0"/>
              <a:t>Make existing features better</a:t>
            </a:r>
          </a:p>
          <a:p>
            <a:pPr lvl="3"/>
            <a:r>
              <a:rPr lang="en-US" dirty="0"/>
              <a:t>equality comparator tuple support,</a:t>
            </a:r>
          </a:p>
          <a:p>
            <a:pPr lvl="3"/>
            <a:r>
              <a:rPr lang="en-US" dirty="0"/>
              <a:t>field attributes for auto-implemented properties,</a:t>
            </a:r>
          </a:p>
          <a:p>
            <a:pPr lvl="3"/>
            <a:r>
              <a:rPr lang="en-US" dirty="0"/>
              <a:t>in method overload,</a:t>
            </a:r>
          </a:p>
          <a:p>
            <a:pPr lvl="3"/>
            <a:r>
              <a:rPr lang="en-US" dirty="0"/>
              <a:t>extend expression variables in initializers.</a:t>
            </a:r>
            <a:endParaRPr lang="en-GB" dirty="0"/>
          </a:p>
        </p:txBody>
      </p:sp>
    </p:spTree>
    <p:extLst>
      <p:ext uri="{BB962C8B-B14F-4D97-AF65-F5344CB8AC3E}">
        <p14:creationId xmlns:p14="http://schemas.microsoft.com/office/powerpoint/2010/main" val="327667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animEffect transition="in" filter="fade">
                                      <p:cBhvr>
                                        <p:cTn id="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a:xfrm>
            <a:off x="6528049" y="2191647"/>
            <a:ext cx="5187760" cy="3160282"/>
          </a:xfrm>
        </p:spPr>
        <p:txBody>
          <a:bodyPr/>
          <a:lstStyle/>
          <a:p>
            <a:r>
              <a:rPr lang="en-US" dirty="0"/>
              <a:t>What’s new in C# 7.3</a:t>
            </a:r>
            <a:br>
              <a:rPr lang="en-US" dirty="0"/>
            </a:br>
            <a:r>
              <a:rPr lang="en-US" sz="2400" dirty="0"/>
              <a:t>Extend expression variables in initializers</a:t>
            </a:r>
            <a:endParaRPr lang="en-US" dirty="0"/>
          </a:p>
        </p:txBody>
      </p:sp>
      <p:sp>
        <p:nvSpPr>
          <p:cNvPr id="28" name="Freeform 37">
            <a:extLst>
              <a:ext uri="{FF2B5EF4-FFF2-40B4-BE49-F238E27FC236}">
                <a16:creationId xmlns:a16="http://schemas.microsoft.com/office/drawing/2014/main" id="{C163FEF7-EB42-4298-AED9-19E8D9ACF2E4}"/>
              </a:ext>
            </a:extLst>
          </p:cNvPr>
          <p:cNvSpPr>
            <a:spLocks/>
          </p:cNvSpPr>
          <p:nvPr/>
        </p:nvSpPr>
        <p:spPr bwMode="auto">
          <a:xfrm>
            <a:off x="1703512" y="800837"/>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Oval 20">
            <a:extLst>
              <a:ext uri="{FF2B5EF4-FFF2-40B4-BE49-F238E27FC236}">
                <a16:creationId xmlns:a16="http://schemas.microsoft.com/office/drawing/2014/main" id="{EE9B31FA-25FA-4CC1-863F-BB3D69944DF9}"/>
              </a:ext>
            </a:extLst>
          </p:cNvPr>
          <p:cNvSpPr/>
          <p:nvPr/>
        </p:nvSpPr>
        <p:spPr>
          <a:xfrm>
            <a:off x="499463" y="144173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9C48F09E-5C3B-4BEA-BD8F-85A5DCB0325B}"/>
              </a:ext>
            </a:extLst>
          </p:cNvPr>
          <p:cNvSpPr/>
          <p:nvPr/>
        </p:nvSpPr>
        <p:spPr>
          <a:xfrm>
            <a:off x="2380063" y="997006"/>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7" name="Group 575">
            <a:extLst>
              <a:ext uri="{FF2B5EF4-FFF2-40B4-BE49-F238E27FC236}">
                <a16:creationId xmlns:a16="http://schemas.microsoft.com/office/drawing/2014/main" id="{E2E20D5E-5260-4A99-BEFF-E21AC2971ED5}"/>
              </a:ext>
            </a:extLst>
          </p:cNvPr>
          <p:cNvGrpSpPr/>
          <p:nvPr/>
        </p:nvGrpSpPr>
        <p:grpSpPr>
          <a:xfrm>
            <a:off x="732895" y="1867812"/>
            <a:ext cx="1518665" cy="1442733"/>
            <a:chOff x="10147301" y="3695700"/>
            <a:chExt cx="539750" cy="512763"/>
          </a:xfrm>
        </p:grpSpPr>
        <p:sp>
          <p:nvSpPr>
            <p:cNvPr id="9" name="Freeform 125">
              <a:extLst>
                <a:ext uri="{FF2B5EF4-FFF2-40B4-BE49-F238E27FC236}">
                  <a16:creationId xmlns:a16="http://schemas.microsoft.com/office/drawing/2014/main" id="{AE215F5E-9A78-4241-B4CF-A3DD0E5E0F5D}"/>
                </a:ext>
              </a:extLst>
            </p:cNvPr>
            <p:cNvSpPr>
              <a:spLocks/>
            </p:cNvSpPr>
            <p:nvPr/>
          </p:nvSpPr>
          <p:spPr bwMode="auto">
            <a:xfrm>
              <a:off x="10350501" y="3695700"/>
              <a:ext cx="336550" cy="396875"/>
            </a:xfrm>
            <a:custGeom>
              <a:avLst/>
              <a:gdLst>
                <a:gd name="T0" fmla="*/ 171 w 174"/>
                <a:gd name="T1" fmla="*/ 9 h 204"/>
                <a:gd name="T2" fmla="*/ 171 w 174"/>
                <a:gd name="T3" fmla="*/ 3 h 204"/>
                <a:gd name="T4" fmla="*/ 167 w 174"/>
                <a:gd name="T5" fmla="*/ 0 h 204"/>
                <a:gd name="T6" fmla="*/ 84 w 174"/>
                <a:gd name="T7" fmla="*/ 0 h 204"/>
                <a:gd name="T8" fmla="*/ 6 w 174"/>
                <a:gd name="T9" fmla="*/ 78 h 204"/>
                <a:gd name="T10" fmla="*/ 6 w 174"/>
                <a:gd name="T11" fmla="*/ 79 h 204"/>
                <a:gd name="T12" fmla="*/ 6 w 174"/>
                <a:gd name="T13" fmla="*/ 116 h 204"/>
                <a:gd name="T14" fmla="*/ 6 w 174"/>
                <a:gd name="T15" fmla="*/ 116 h 204"/>
                <a:gd name="T16" fmla="*/ 6 w 174"/>
                <a:gd name="T17" fmla="*/ 200 h 204"/>
                <a:gd name="T18" fmla="*/ 9 w 174"/>
                <a:gd name="T19" fmla="*/ 204 h 204"/>
                <a:gd name="T20" fmla="*/ 13 w 174"/>
                <a:gd name="T21" fmla="*/ 204 h 204"/>
                <a:gd name="T22" fmla="*/ 16 w 174"/>
                <a:gd name="T23" fmla="*/ 200 h 204"/>
                <a:gd name="T24" fmla="*/ 16 w 174"/>
                <a:gd name="T25" fmla="*/ 124 h 204"/>
                <a:gd name="T26" fmla="*/ 20 w 174"/>
                <a:gd name="T27" fmla="*/ 121 h 204"/>
                <a:gd name="T28" fmla="*/ 80 w 174"/>
                <a:gd name="T29" fmla="*/ 121 h 204"/>
                <a:gd name="T30" fmla="*/ 82 w 174"/>
                <a:gd name="T31" fmla="*/ 121 h 204"/>
                <a:gd name="T32" fmla="*/ 82 w 174"/>
                <a:gd name="T33" fmla="*/ 121 h 204"/>
                <a:gd name="T34" fmla="*/ 171 w 174"/>
                <a:gd name="T35" fmla="*/ 23 h 204"/>
                <a:gd name="T36" fmla="*/ 171 w 174"/>
                <a:gd name="T37" fmla="*/ 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204">
                  <a:moveTo>
                    <a:pt x="171" y="9"/>
                  </a:moveTo>
                  <a:cubicBezTo>
                    <a:pt x="171" y="3"/>
                    <a:pt x="171" y="3"/>
                    <a:pt x="171" y="3"/>
                  </a:cubicBezTo>
                  <a:cubicBezTo>
                    <a:pt x="171" y="1"/>
                    <a:pt x="169" y="0"/>
                    <a:pt x="167" y="0"/>
                  </a:cubicBezTo>
                  <a:cubicBezTo>
                    <a:pt x="84" y="0"/>
                    <a:pt x="84" y="0"/>
                    <a:pt x="84" y="0"/>
                  </a:cubicBezTo>
                  <a:cubicBezTo>
                    <a:pt x="0" y="0"/>
                    <a:pt x="5" y="75"/>
                    <a:pt x="6" y="78"/>
                  </a:cubicBezTo>
                  <a:cubicBezTo>
                    <a:pt x="6" y="78"/>
                    <a:pt x="6" y="78"/>
                    <a:pt x="6" y="79"/>
                  </a:cubicBezTo>
                  <a:cubicBezTo>
                    <a:pt x="6" y="116"/>
                    <a:pt x="6" y="116"/>
                    <a:pt x="6" y="116"/>
                  </a:cubicBezTo>
                  <a:cubicBezTo>
                    <a:pt x="6" y="116"/>
                    <a:pt x="6" y="116"/>
                    <a:pt x="6" y="116"/>
                  </a:cubicBezTo>
                  <a:cubicBezTo>
                    <a:pt x="6" y="200"/>
                    <a:pt x="6" y="200"/>
                    <a:pt x="6" y="200"/>
                  </a:cubicBezTo>
                  <a:cubicBezTo>
                    <a:pt x="6" y="202"/>
                    <a:pt x="7" y="204"/>
                    <a:pt x="9" y="204"/>
                  </a:cubicBezTo>
                  <a:cubicBezTo>
                    <a:pt x="13" y="204"/>
                    <a:pt x="13" y="204"/>
                    <a:pt x="13" y="204"/>
                  </a:cubicBezTo>
                  <a:cubicBezTo>
                    <a:pt x="14" y="204"/>
                    <a:pt x="16" y="202"/>
                    <a:pt x="16" y="200"/>
                  </a:cubicBezTo>
                  <a:cubicBezTo>
                    <a:pt x="16" y="124"/>
                    <a:pt x="16" y="124"/>
                    <a:pt x="16" y="124"/>
                  </a:cubicBezTo>
                  <a:cubicBezTo>
                    <a:pt x="16" y="122"/>
                    <a:pt x="18" y="121"/>
                    <a:pt x="20" y="121"/>
                  </a:cubicBezTo>
                  <a:cubicBezTo>
                    <a:pt x="80" y="121"/>
                    <a:pt x="80" y="121"/>
                    <a:pt x="80" y="121"/>
                  </a:cubicBezTo>
                  <a:cubicBezTo>
                    <a:pt x="81" y="121"/>
                    <a:pt x="81" y="121"/>
                    <a:pt x="82" y="121"/>
                  </a:cubicBezTo>
                  <a:cubicBezTo>
                    <a:pt x="82" y="121"/>
                    <a:pt x="82" y="121"/>
                    <a:pt x="82" y="121"/>
                  </a:cubicBezTo>
                  <a:cubicBezTo>
                    <a:pt x="174" y="121"/>
                    <a:pt x="171" y="23"/>
                    <a:pt x="171" y="23"/>
                  </a:cubicBezTo>
                  <a:cubicBezTo>
                    <a:pt x="171" y="9"/>
                    <a:pt x="171" y="9"/>
                    <a:pt x="171" y="9"/>
                  </a:cubicBezTo>
                  <a:close/>
                </a:path>
              </a:pathLst>
            </a:custGeom>
            <a:solidFill>
              <a:srgbClr val="93E41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26">
              <a:extLst>
                <a:ext uri="{FF2B5EF4-FFF2-40B4-BE49-F238E27FC236}">
                  <a16:creationId xmlns:a16="http://schemas.microsoft.com/office/drawing/2014/main" id="{7D186918-1F69-4B10-BEC8-15BC27E52B2B}"/>
                </a:ext>
              </a:extLst>
            </p:cNvPr>
            <p:cNvSpPr>
              <a:spLocks/>
            </p:cNvSpPr>
            <p:nvPr/>
          </p:nvSpPr>
          <p:spPr bwMode="auto">
            <a:xfrm>
              <a:off x="10147301" y="3911600"/>
              <a:ext cx="217487" cy="296863"/>
            </a:xfrm>
            <a:custGeom>
              <a:avLst/>
              <a:gdLst>
                <a:gd name="T0" fmla="*/ 58 w 113"/>
                <a:gd name="T1" fmla="*/ 0 h 153"/>
                <a:gd name="T2" fmla="*/ 3 w 113"/>
                <a:gd name="T3" fmla="*/ 0 h 153"/>
                <a:gd name="T4" fmla="*/ 2 w 113"/>
                <a:gd name="T5" fmla="*/ 0 h 153"/>
                <a:gd name="T6" fmla="*/ 2 w 113"/>
                <a:gd name="T7" fmla="*/ 6 h 153"/>
                <a:gd name="T8" fmla="*/ 2 w 113"/>
                <a:gd name="T9" fmla="*/ 6 h 153"/>
                <a:gd name="T10" fmla="*/ 2 w 113"/>
                <a:gd name="T11" fmla="*/ 14 h 153"/>
                <a:gd name="T12" fmla="*/ 59 w 113"/>
                <a:gd name="T13" fmla="*/ 77 h 153"/>
                <a:gd name="T14" fmla="*/ 59 w 113"/>
                <a:gd name="T15" fmla="*/ 77 h 153"/>
                <a:gd name="T16" fmla="*/ 61 w 113"/>
                <a:gd name="T17" fmla="*/ 77 h 153"/>
                <a:gd name="T18" fmla="*/ 97 w 113"/>
                <a:gd name="T19" fmla="*/ 77 h 153"/>
                <a:gd name="T20" fmla="*/ 98 w 113"/>
                <a:gd name="T21" fmla="*/ 78 h 153"/>
                <a:gd name="T22" fmla="*/ 98 w 113"/>
                <a:gd name="T23" fmla="*/ 152 h 153"/>
                <a:gd name="T24" fmla="*/ 98 w 113"/>
                <a:gd name="T25" fmla="*/ 153 h 153"/>
                <a:gd name="T26" fmla="*/ 102 w 113"/>
                <a:gd name="T27" fmla="*/ 153 h 153"/>
                <a:gd name="T28" fmla="*/ 108 w 113"/>
                <a:gd name="T29" fmla="*/ 147 h 153"/>
                <a:gd name="T30" fmla="*/ 108 w 113"/>
                <a:gd name="T31" fmla="*/ 77 h 153"/>
                <a:gd name="T32" fmla="*/ 108 w 113"/>
                <a:gd name="T33" fmla="*/ 65 h 153"/>
                <a:gd name="T34" fmla="*/ 108 w 113"/>
                <a:gd name="T35" fmla="*/ 50 h 153"/>
                <a:gd name="T36" fmla="*/ 58 w 113"/>
                <a:gd name="T3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53">
                  <a:moveTo>
                    <a:pt x="58" y="0"/>
                  </a:moveTo>
                  <a:cubicBezTo>
                    <a:pt x="3" y="0"/>
                    <a:pt x="3" y="0"/>
                    <a:pt x="3" y="0"/>
                  </a:cubicBezTo>
                  <a:cubicBezTo>
                    <a:pt x="3" y="0"/>
                    <a:pt x="2" y="0"/>
                    <a:pt x="2" y="0"/>
                  </a:cubicBezTo>
                  <a:cubicBezTo>
                    <a:pt x="2" y="6"/>
                    <a:pt x="2" y="6"/>
                    <a:pt x="2" y="6"/>
                  </a:cubicBezTo>
                  <a:cubicBezTo>
                    <a:pt x="2" y="6"/>
                    <a:pt x="2" y="6"/>
                    <a:pt x="2" y="6"/>
                  </a:cubicBezTo>
                  <a:cubicBezTo>
                    <a:pt x="2" y="14"/>
                    <a:pt x="2" y="14"/>
                    <a:pt x="2" y="14"/>
                  </a:cubicBezTo>
                  <a:cubicBezTo>
                    <a:pt x="2" y="14"/>
                    <a:pt x="0" y="77"/>
                    <a:pt x="59" y="77"/>
                  </a:cubicBezTo>
                  <a:cubicBezTo>
                    <a:pt x="59" y="77"/>
                    <a:pt x="59" y="77"/>
                    <a:pt x="59" y="77"/>
                  </a:cubicBezTo>
                  <a:cubicBezTo>
                    <a:pt x="60" y="77"/>
                    <a:pt x="60" y="77"/>
                    <a:pt x="61" y="77"/>
                  </a:cubicBezTo>
                  <a:cubicBezTo>
                    <a:pt x="97" y="77"/>
                    <a:pt x="97" y="77"/>
                    <a:pt x="97" y="77"/>
                  </a:cubicBezTo>
                  <a:cubicBezTo>
                    <a:pt x="97" y="77"/>
                    <a:pt x="98" y="78"/>
                    <a:pt x="98" y="78"/>
                  </a:cubicBezTo>
                  <a:cubicBezTo>
                    <a:pt x="98" y="152"/>
                    <a:pt x="98" y="152"/>
                    <a:pt x="98" y="152"/>
                  </a:cubicBezTo>
                  <a:cubicBezTo>
                    <a:pt x="98" y="152"/>
                    <a:pt x="98" y="153"/>
                    <a:pt x="98" y="153"/>
                  </a:cubicBezTo>
                  <a:cubicBezTo>
                    <a:pt x="102" y="153"/>
                    <a:pt x="102" y="153"/>
                    <a:pt x="102" y="153"/>
                  </a:cubicBezTo>
                  <a:cubicBezTo>
                    <a:pt x="105" y="153"/>
                    <a:pt x="108" y="150"/>
                    <a:pt x="108" y="147"/>
                  </a:cubicBezTo>
                  <a:cubicBezTo>
                    <a:pt x="108" y="77"/>
                    <a:pt x="108" y="77"/>
                    <a:pt x="108" y="77"/>
                  </a:cubicBezTo>
                  <a:cubicBezTo>
                    <a:pt x="108" y="65"/>
                    <a:pt x="108" y="65"/>
                    <a:pt x="108" y="65"/>
                  </a:cubicBezTo>
                  <a:cubicBezTo>
                    <a:pt x="108" y="50"/>
                    <a:pt x="108" y="50"/>
                    <a:pt x="108" y="50"/>
                  </a:cubicBezTo>
                  <a:cubicBezTo>
                    <a:pt x="108" y="50"/>
                    <a:pt x="113" y="0"/>
                    <a:pt x="58"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655072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Extend expression variables in initializers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7.2</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9017107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A935F7-2904-40FF-A73D-3CCC59AF658E}"/>
              </a:ext>
            </a:extLst>
          </p:cNvPr>
          <p:cNvSpPr>
            <a:spLocks noGrp="1"/>
          </p:cNvSpPr>
          <p:nvPr>
            <p:ph type="title"/>
          </p:nvPr>
        </p:nvSpPr>
        <p:spPr/>
        <p:txBody>
          <a:bodyPr/>
          <a:lstStyle/>
          <a:p>
            <a:r>
              <a:rPr lang="en-US" sz="3200" dirty="0"/>
              <a:t>Extend expression variables in initializers</a:t>
            </a:r>
          </a:p>
        </p:txBody>
      </p:sp>
      <p:sp>
        <p:nvSpPr>
          <p:cNvPr id="5" name="Symbol zastępczy tekstu 4">
            <a:extLst>
              <a:ext uri="{FF2B5EF4-FFF2-40B4-BE49-F238E27FC236}">
                <a16:creationId xmlns:a16="http://schemas.microsoft.com/office/drawing/2014/main" id="{026454BF-D147-4265-B180-0D1A4FC7A23F}"/>
              </a:ext>
            </a:extLst>
          </p:cNvPr>
          <p:cNvSpPr>
            <a:spLocks noGrp="1"/>
          </p:cNvSpPr>
          <p:nvPr>
            <p:ph type="body" sz="quarter" idx="10"/>
          </p:nvPr>
        </p:nvSpPr>
        <p:spPr/>
        <p:txBody>
          <a:bodyPr/>
          <a:lstStyle/>
          <a:p>
            <a:endParaRPr lang="en-US" dirty="0"/>
          </a:p>
        </p:txBody>
      </p:sp>
      <p:sp>
        <p:nvSpPr>
          <p:cNvPr id="3" name="Symbol zastępczy tekstu 2">
            <a:extLst>
              <a:ext uri="{FF2B5EF4-FFF2-40B4-BE49-F238E27FC236}">
                <a16:creationId xmlns:a16="http://schemas.microsoft.com/office/drawing/2014/main" id="{D0A37E72-B711-494C-A35F-F9DF4987AC76}"/>
              </a:ext>
            </a:extLst>
          </p:cNvPr>
          <p:cNvSpPr>
            <a:spLocks noGrp="1"/>
          </p:cNvSpPr>
          <p:nvPr>
            <p:ph type="body" sz="quarter" idx="11"/>
          </p:nvPr>
        </p:nvSpPr>
        <p:spPr/>
        <p:txBody>
          <a:bodyPr/>
          <a:lstStyle/>
          <a:p>
            <a:r>
              <a:rPr lang="en-US" dirty="0"/>
              <a:t>C# 7.3</a:t>
            </a:r>
          </a:p>
        </p:txBody>
      </p:sp>
      <p:sp>
        <p:nvSpPr>
          <p:cNvPr id="6" name="Symbol zastępczy tekstu 5">
            <a:extLst>
              <a:ext uri="{FF2B5EF4-FFF2-40B4-BE49-F238E27FC236}">
                <a16:creationId xmlns:a16="http://schemas.microsoft.com/office/drawing/2014/main" id="{9B3BF7E6-792E-4E7E-A1BA-67B18F143E96}"/>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2608808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286D241B-FA8C-428D-8971-C2C34A16D410}"/>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a:t>
            </a:r>
            <a:br>
              <a:rPr lang="en-US" dirty="0"/>
            </a:br>
            <a:r>
              <a:rPr lang="en-US" dirty="0"/>
              <a:t>in C# 8.0</a:t>
            </a:r>
          </a:p>
        </p:txBody>
      </p:sp>
      <p:sp>
        <p:nvSpPr>
          <p:cNvPr id="7" name="Freeform 37">
            <a:extLst>
              <a:ext uri="{FF2B5EF4-FFF2-40B4-BE49-F238E27FC236}">
                <a16:creationId xmlns:a16="http://schemas.microsoft.com/office/drawing/2014/main" id="{6262B89F-B94F-4DA1-94F6-6D2E9CF117B2}"/>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D475E338-9C98-4F33-8DBC-EF89748D20F9}"/>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5846FBF5-A69D-4794-AB8D-15D0CC995BD2}"/>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297872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endParaRPr lang="en-GB" dirty="0"/>
          </a:p>
        </p:txBody>
      </p:sp>
    </p:spTree>
    <p:extLst>
      <p:ext uri="{BB962C8B-B14F-4D97-AF65-F5344CB8AC3E}">
        <p14:creationId xmlns:p14="http://schemas.microsoft.com/office/powerpoint/2010/main" val="347885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F29672-D5A7-40C0-B98C-9E3B72ED2BD5}"/>
              </a:ext>
            </a:extLst>
          </p:cNvPr>
          <p:cNvSpPr>
            <a:spLocks noGrp="1"/>
          </p:cNvSpPr>
          <p:nvPr>
            <p:ph type="title"/>
          </p:nvPr>
        </p:nvSpPr>
        <p:spPr/>
        <p:txBody>
          <a:bodyPr/>
          <a:lstStyle/>
          <a:p>
            <a:r>
              <a:rPr lang="en-US" dirty="0"/>
              <a:t>Dive into an example</a:t>
            </a:r>
          </a:p>
        </p:txBody>
      </p:sp>
      <p:sp>
        <p:nvSpPr>
          <p:cNvPr id="3" name="Symbol zastępczy tekstu 2">
            <a:extLst>
              <a:ext uri="{FF2B5EF4-FFF2-40B4-BE49-F238E27FC236}">
                <a16:creationId xmlns:a16="http://schemas.microsoft.com/office/drawing/2014/main" id="{A8210D27-EE36-4C58-BF1C-6188E7B298E6}"/>
              </a:ext>
            </a:extLst>
          </p:cNvPr>
          <p:cNvSpPr>
            <a:spLocks noGrp="1"/>
          </p:cNvSpPr>
          <p:nvPr>
            <p:ph type="body" sz="quarter" idx="10"/>
          </p:nvPr>
        </p:nvSpPr>
        <p:spPr/>
        <p:txBody>
          <a:bodyPr/>
          <a:lstStyle/>
          <a:p>
            <a:pPr lvl="1"/>
            <a:r>
              <a:rPr lang="en-US" dirty="0">
                <a:solidFill>
                  <a:schemeClr val="bg1">
                    <a:lumMod val="95000"/>
                  </a:schemeClr>
                </a:solidFill>
              </a:rPr>
              <a:t>Pre-requirement software</a:t>
            </a:r>
          </a:p>
          <a:p>
            <a:pPr lvl="2"/>
            <a:r>
              <a:rPr lang="en-US" dirty="0">
                <a:solidFill>
                  <a:schemeClr val="bg1">
                    <a:lumMod val="95000"/>
                  </a:schemeClr>
                </a:solidFill>
              </a:rPr>
              <a:t>Microsoft Visual Studio Enterprise 2019 Preview </a:t>
            </a:r>
            <a:br>
              <a:rPr lang="en-US" dirty="0">
                <a:solidFill>
                  <a:schemeClr val="bg1">
                    <a:lumMod val="95000"/>
                  </a:schemeClr>
                </a:solidFill>
              </a:rPr>
            </a:br>
            <a:r>
              <a:rPr lang="en-US" dirty="0">
                <a:solidFill>
                  <a:schemeClr val="bg1">
                    <a:lumMod val="95000"/>
                  </a:schemeClr>
                </a:solidFill>
              </a:rPr>
              <a:t>Version 16.0.0 Preview 2.2,</a:t>
            </a:r>
          </a:p>
          <a:p>
            <a:pPr lvl="2"/>
            <a:r>
              <a:rPr lang="en-US" dirty="0">
                <a:solidFill>
                  <a:schemeClr val="bg1">
                    <a:lumMod val="95000"/>
                  </a:schemeClr>
                </a:solidFill>
              </a:rPr>
              <a:t>Microsoft .NET Core SDK 3.0.100.010184.</a:t>
            </a:r>
          </a:p>
          <a:p>
            <a:pPr lvl="1"/>
            <a:r>
              <a:rPr lang="en-US" dirty="0">
                <a:solidFill>
                  <a:schemeClr val="bg1">
                    <a:lumMod val="95000"/>
                  </a:schemeClr>
                </a:solidFill>
              </a:rPr>
              <a:t>Visual Studio solution structure</a:t>
            </a:r>
          </a:p>
          <a:p>
            <a:pPr lvl="2"/>
            <a:r>
              <a:rPr lang="en-US" dirty="0">
                <a:solidFill>
                  <a:schemeClr val="bg1">
                    <a:lumMod val="95000"/>
                  </a:schemeClr>
                </a:solidFill>
              </a:rPr>
              <a:t>00.Example,</a:t>
            </a:r>
          </a:p>
          <a:p>
            <a:pPr lvl="3"/>
            <a:r>
              <a:rPr lang="en-US" dirty="0">
                <a:solidFill>
                  <a:schemeClr val="bg1">
                    <a:lumMod val="95000"/>
                  </a:schemeClr>
                </a:solidFill>
              </a:rPr>
              <a:t>#region C#7.0 Example, </a:t>
            </a:r>
          </a:p>
          <a:p>
            <a:pPr lvl="3"/>
            <a:r>
              <a:rPr lang="en-US" dirty="0">
                <a:solidFill>
                  <a:schemeClr val="bg1">
                    <a:lumMod val="95000"/>
                  </a:schemeClr>
                </a:solidFill>
              </a:rPr>
              <a:t>#region C#7.1 Example,</a:t>
            </a:r>
          </a:p>
          <a:p>
            <a:pPr lvl="4"/>
            <a:r>
              <a:rPr lang="en-US" dirty="0">
                <a:solidFill>
                  <a:schemeClr val="bg1">
                    <a:lumMod val="95000"/>
                  </a:schemeClr>
                </a:solidFill>
              </a:rPr>
              <a:t>#define _02_CSharp71_EXAMPLE_Question</a:t>
            </a:r>
          </a:p>
          <a:p>
            <a:pPr lvl="4"/>
            <a:r>
              <a:rPr lang="en-US" dirty="0">
                <a:solidFill>
                  <a:schemeClr val="bg1">
                    <a:lumMod val="95000"/>
                  </a:schemeClr>
                </a:solidFill>
              </a:rPr>
              <a:t>…</a:t>
            </a:r>
          </a:p>
          <a:p>
            <a:pPr lvl="3"/>
            <a:r>
              <a:rPr lang="en-US" dirty="0">
                <a:solidFill>
                  <a:schemeClr val="bg1">
                    <a:lumMod val="95000"/>
                  </a:schemeClr>
                </a:solidFill>
              </a:rPr>
              <a:t>…</a:t>
            </a:r>
          </a:p>
          <a:p>
            <a:pPr lvl="2"/>
            <a:r>
              <a:rPr lang="en-US" dirty="0">
                <a:solidFill>
                  <a:schemeClr val="bg1">
                    <a:lumMod val="95000"/>
                  </a:schemeClr>
                </a:solidFill>
              </a:rPr>
              <a:t>01.AsyncMain,</a:t>
            </a:r>
          </a:p>
          <a:p>
            <a:pPr lvl="2"/>
            <a:r>
              <a:rPr lang="en-US" dirty="0">
                <a:solidFill>
                  <a:schemeClr val="bg1">
                    <a:lumMod val="95000"/>
                  </a:schemeClr>
                </a:solidFill>
              </a:rPr>
              <a:t>…</a:t>
            </a:r>
          </a:p>
        </p:txBody>
      </p:sp>
      <p:sp>
        <p:nvSpPr>
          <p:cNvPr id="4" name="Symbol zastępczy tekstu 3">
            <a:extLst>
              <a:ext uri="{FF2B5EF4-FFF2-40B4-BE49-F238E27FC236}">
                <a16:creationId xmlns:a16="http://schemas.microsoft.com/office/drawing/2014/main" id="{54F2EB2C-CAA2-4384-BC6B-E7F319DC54E0}"/>
              </a:ext>
            </a:extLst>
          </p:cNvPr>
          <p:cNvSpPr>
            <a:spLocks noGrp="1"/>
          </p:cNvSpPr>
          <p:nvPr>
            <p:ph type="body" sz="quarter" idx="11"/>
          </p:nvPr>
        </p:nvSpPr>
        <p:spPr/>
        <p:txBody>
          <a:bodyPr/>
          <a:lstStyle/>
          <a:p>
            <a:r>
              <a:rPr lang="en-US" dirty="0"/>
              <a:t>How things will goanna to work here</a:t>
            </a:r>
          </a:p>
        </p:txBody>
      </p:sp>
      <p:sp>
        <p:nvSpPr>
          <p:cNvPr id="5" name="Symbol zastępczy tekstu 4">
            <a:extLst>
              <a:ext uri="{FF2B5EF4-FFF2-40B4-BE49-F238E27FC236}">
                <a16:creationId xmlns:a16="http://schemas.microsoft.com/office/drawing/2014/main" id="{0646A9C7-7C80-4303-9459-BBC215B1883B}"/>
              </a:ext>
            </a:extLst>
          </p:cNvPr>
          <p:cNvSpPr>
            <a:spLocks noGrp="1"/>
          </p:cNvSpPr>
          <p:nvPr>
            <p:ph type="body" sz="quarter" idx="12"/>
          </p:nvPr>
        </p:nvSpPr>
        <p:spPr/>
        <p:txBody>
          <a:bodyPr/>
          <a:lstStyle/>
          <a:p>
            <a:r>
              <a:rPr lang="en-US" dirty="0"/>
              <a:t>2</a:t>
            </a:r>
          </a:p>
        </p:txBody>
      </p:sp>
      <p:sp>
        <p:nvSpPr>
          <p:cNvPr id="9" name="Symbol zastępczy tekstu 2">
            <a:extLst>
              <a:ext uri="{FF2B5EF4-FFF2-40B4-BE49-F238E27FC236}">
                <a16:creationId xmlns:a16="http://schemas.microsoft.com/office/drawing/2014/main" id="{3766B312-BF49-451F-A096-A0461C69A215}"/>
              </a:ext>
            </a:extLst>
          </p:cNvPr>
          <p:cNvSpPr txBox="1">
            <a:spLocks/>
          </p:cNvSpPr>
          <p:nvPr/>
        </p:nvSpPr>
        <p:spPr>
          <a:xfrm>
            <a:off x="227347" y="1815351"/>
            <a:ext cx="11700000" cy="446760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Pre-requirement software</a:t>
            </a:r>
          </a:p>
          <a:p>
            <a:pPr lvl="2"/>
            <a:r>
              <a:rPr lang="en-US" dirty="0"/>
              <a:t>Microsoft Visual Studio Enterprise 2019 Preview </a:t>
            </a:r>
            <a:br>
              <a:rPr lang="en-US" dirty="0"/>
            </a:br>
            <a:r>
              <a:rPr lang="en-US" dirty="0"/>
              <a:t>Version 16.0.0 Preview 2.2,</a:t>
            </a:r>
          </a:p>
          <a:p>
            <a:pPr lvl="2"/>
            <a:r>
              <a:rPr lang="en-US" dirty="0"/>
              <a:t>Microsoft .NET Core SDK 3.0.100.010184.</a:t>
            </a:r>
          </a:p>
          <a:p>
            <a:pPr lvl="1"/>
            <a:r>
              <a:rPr lang="en-US" dirty="0"/>
              <a:t>Visual Studio solution structure</a:t>
            </a:r>
          </a:p>
          <a:p>
            <a:pPr lvl="2"/>
            <a:r>
              <a:rPr lang="en-US" dirty="0"/>
              <a:t>00.Example,</a:t>
            </a:r>
          </a:p>
          <a:p>
            <a:pPr lvl="3"/>
            <a:r>
              <a:rPr lang="en-US" dirty="0"/>
              <a:t>#region C#7.0 Example, </a:t>
            </a:r>
          </a:p>
          <a:p>
            <a:pPr lvl="3"/>
            <a:r>
              <a:rPr lang="en-US" dirty="0"/>
              <a:t>#region C#7.1 Example,</a:t>
            </a:r>
          </a:p>
          <a:p>
            <a:pPr lvl="4"/>
            <a:r>
              <a:rPr lang="en-US" dirty="0"/>
              <a:t>#define _02_CSharp71_EXAMPLE_Question</a:t>
            </a:r>
          </a:p>
          <a:p>
            <a:pPr lvl="4"/>
            <a:r>
              <a:rPr lang="en-US" dirty="0"/>
              <a:t>…</a:t>
            </a:r>
          </a:p>
          <a:p>
            <a:pPr lvl="3"/>
            <a:r>
              <a:rPr lang="en-US" dirty="0"/>
              <a:t>…</a:t>
            </a:r>
          </a:p>
          <a:p>
            <a:pPr lvl="2"/>
            <a:r>
              <a:rPr lang="en-US" dirty="0"/>
              <a:t>01.AsyncMain,</a:t>
            </a:r>
          </a:p>
          <a:p>
            <a:pPr lvl="2"/>
            <a:r>
              <a:rPr lang="en-US" dirty="0"/>
              <a:t>…</a:t>
            </a:r>
          </a:p>
        </p:txBody>
      </p:sp>
    </p:spTree>
    <p:extLst>
      <p:ext uri="{BB962C8B-B14F-4D97-AF65-F5344CB8AC3E}">
        <p14:creationId xmlns:p14="http://schemas.microsoft.com/office/powerpoint/2010/main" val="273031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fade">
                                      <p:cBhvr>
                                        <p:cTn id="15" dur="500"/>
                                        <p:tgtEl>
                                          <p:spTgt spid="9">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fade">
                                      <p:cBhvr>
                                        <p:cTn id="18" dur="500"/>
                                        <p:tgtEl>
                                          <p:spTgt spid="9">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500"/>
                                        <p:tgtEl>
                                          <p:spTgt spid="9">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500"/>
                                        <p:tgtEl>
                                          <p:spTgt spid="9">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500"/>
                                        <p:tgtEl>
                                          <p:spTgt spid="9">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500"/>
                                        <p:tgtEl>
                                          <p:spTgt spid="9">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500"/>
                                        <p:tgtEl>
                                          <p:spTgt spid="9">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500"/>
                                        <p:tgtEl>
                                          <p:spTgt spid="9">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F020ACF8-239C-4F55-BECD-24775DC9CB64}"/>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Nullable reference types</a:t>
            </a:r>
          </a:p>
        </p:txBody>
      </p:sp>
      <p:sp>
        <p:nvSpPr>
          <p:cNvPr id="7" name="Freeform 37">
            <a:extLst>
              <a:ext uri="{FF2B5EF4-FFF2-40B4-BE49-F238E27FC236}">
                <a16:creationId xmlns:a16="http://schemas.microsoft.com/office/drawing/2014/main" id="{1A0A2503-2ACB-4112-B7E3-F34F626135FD}"/>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19EF1EDC-8499-4311-8AB2-BAA01C1BD694}"/>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C5B7AA83-F477-4504-BAA2-F35AF725510C}"/>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2" name="Group 573">
            <a:extLst>
              <a:ext uri="{FF2B5EF4-FFF2-40B4-BE49-F238E27FC236}">
                <a16:creationId xmlns:a16="http://schemas.microsoft.com/office/drawing/2014/main" id="{67A1F480-3C5A-460A-9422-9C53FD2ABF2A}"/>
              </a:ext>
            </a:extLst>
          </p:cNvPr>
          <p:cNvGrpSpPr/>
          <p:nvPr/>
        </p:nvGrpSpPr>
        <p:grpSpPr>
          <a:xfrm>
            <a:off x="7463907" y="3795537"/>
            <a:ext cx="935190" cy="1430800"/>
            <a:chOff x="9067801" y="3706813"/>
            <a:chExt cx="344487" cy="527050"/>
          </a:xfrm>
        </p:grpSpPr>
        <p:sp>
          <p:nvSpPr>
            <p:cNvPr id="13" name="Freeform 128">
              <a:extLst>
                <a:ext uri="{FF2B5EF4-FFF2-40B4-BE49-F238E27FC236}">
                  <a16:creationId xmlns:a16="http://schemas.microsoft.com/office/drawing/2014/main" id="{7E4D1F9C-CB35-4CA5-ACCB-0665EE81F82F}"/>
                </a:ext>
              </a:extLst>
            </p:cNvPr>
            <p:cNvSpPr>
              <a:spLocks/>
            </p:cNvSpPr>
            <p:nvPr/>
          </p:nvSpPr>
          <p:spPr bwMode="auto">
            <a:xfrm>
              <a:off x="9217026" y="4211638"/>
              <a:ext cx="77787" cy="22225"/>
            </a:xfrm>
            <a:custGeom>
              <a:avLst/>
              <a:gdLst>
                <a:gd name="T0" fmla="*/ 0 w 40"/>
                <a:gd name="T1" fmla="*/ 0 h 11"/>
                <a:gd name="T2" fmla="*/ 12 w 40"/>
                <a:gd name="T3" fmla="*/ 11 h 11"/>
                <a:gd name="T4" fmla="*/ 40 w 40"/>
                <a:gd name="T5" fmla="*/ 0 h 11"/>
                <a:gd name="T6" fmla="*/ 0 w 40"/>
                <a:gd name="T7" fmla="*/ 0 h 11"/>
              </a:gdLst>
              <a:ahLst/>
              <a:cxnLst>
                <a:cxn ang="0">
                  <a:pos x="T0" y="T1"/>
                </a:cxn>
                <a:cxn ang="0">
                  <a:pos x="T2" y="T3"/>
                </a:cxn>
                <a:cxn ang="0">
                  <a:pos x="T4" y="T5"/>
                </a:cxn>
                <a:cxn ang="0">
                  <a:pos x="T6" y="T7"/>
                </a:cxn>
              </a:cxnLst>
              <a:rect l="0" t="0" r="r" b="b"/>
              <a:pathLst>
                <a:path w="40" h="11">
                  <a:moveTo>
                    <a:pt x="0" y="0"/>
                  </a:moveTo>
                  <a:cubicBezTo>
                    <a:pt x="7" y="6"/>
                    <a:pt x="12" y="11"/>
                    <a:pt x="12" y="11"/>
                  </a:cubicBezTo>
                  <a:cubicBezTo>
                    <a:pt x="24" y="11"/>
                    <a:pt x="34" y="6"/>
                    <a:pt x="40" y="0"/>
                  </a:cubicBez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29">
              <a:extLst>
                <a:ext uri="{FF2B5EF4-FFF2-40B4-BE49-F238E27FC236}">
                  <a16:creationId xmlns:a16="http://schemas.microsoft.com/office/drawing/2014/main" id="{8C584CF2-040D-440A-BECA-524C6E8AFB59}"/>
                </a:ext>
              </a:extLst>
            </p:cNvPr>
            <p:cNvSpPr>
              <a:spLocks/>
            </p:cNvSpPr>
            <p:nvPr/>
          </p:nvSpPr>
          <p:spPr bwMode="auto">
            <a:xfrm>
              <a:off x="9169401" y="4102100"/>
              <a:ext cx="141287" cy="26988"/>
            </a:xfrm>
            <a:custGeom>
              <a:avLst/>
              <a:gdLst>
                <a:gd name="T0" fmla="*/ 73 w 73"/>
                <a:gd name="T1" fmla="*/ 8 h 14"/>
                <a:gd name="T2" fmla="*/ 68 w 73"/>
                <a:gd name="T3" fmla="*/ 14 h 14"/>
                <a:gd name="T4" fmla="*/ 5 w 73"/>
                <a:gd name="T5" fmla="*/ 14 h 14"/>
                <a:gd name="T6" fmla="*/ 0 w 73"/>
                <a:gd name="T7" fmla="*/ 8 h 14"/>
                <a:gd name="T8" fmla="*/ 0 w 73"/>
                <a:gd name="T9" fmla="*/ 5 h 14"/>
                <a:gd name="T10" fmla="*/ 5 w 73"/>
                <a:gd name="T11" fmla="*/ 0 h 14"/>
                <a:gd name="T12" fmla="*/ 68 w 73"/>
                <a:gd name="T13" fmla="*/ 0 h 14"/>
                <a:gd name="T14" fmla="*/ 73 w 73"/>
                <a:gd name="T15" fmla="*/ 5 h 14"/>
                <a:gd name="T16" fmla="*/ 73 w 73"/>
                <a:gd name="T17"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4">
                  <a:moveTo>
                    <a:pt x="73" y="8"/>
                  </a:moveTo>
                  <a:cubicBezTo>
                    <a:pt x="73" y="11"/>
                    <a:pt x="71" y="14"/>
                    <a:pt x="68" y="14"/>
                  </a:cubicBezTo>
                  <a:cubicBezTo>
                    <a:pt x="5" y="14"/>
                    <a:pt x="5" y="14"/>
                    <a:pt x="5" y="14"/>
                  </a:cubicBezTo>
                  <a:cubicBezTo>
                    <a:pt x="2" y="14"/>
                    <a:pt x="0" y="11"/>
                    <a:pt x="0" y="8"/>
                  </a:cubicBezTo>
                  <a:cubicBezTo>
                    <a:pt x="0" y="5"/>
                    <a:pt x="0" y="5"/>
                    <a:pt x="0" y="5"/>
                  </a:cubicBezTo>
                  <a:cubicBezTo>
                    <a:pt x="0" y="2"/>
                    <a:pt x="2" y="0"/>
                    <a:pt x="5" y="0"/>
                  </a:cubicBezTo>
                  <a:cubicBezTo>
                    <a:pt x="68" y="0"/>
                    <a:pt x="68" y="0"/>
                    <a:pt x="68" y="0"/>
                  </a:cubicBezTo>
                  <a:cubicBezTo>
                    <a:pt x="71" y="0"/>
                    <a:pt x="73" y="2"/>
                    <a:pt x="73" y="5"/>
                  </a:cubicBezTo>
                  <a:lnTo>
                    <a:pt x="73" y="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30">
              <a:extLst>
                <a:ext uri="{FF2B5EF4-FFF2-40B4-BE49-F238E27FC236}">
                  <a16:creationId xmlns:a16="http://schemas.microsoft.com/office/drawing/2014/main" id="{C6344608-E269-4227-9562-BE8E3E6D5AFC}"/>
                </a:ext>
              </a:extLst>
            </p:cNvPr>
            <p:cNvSpPr>
              <a:spLocks/>
            </p:cNvSpPr>
            <p:nvPr/>
          </p:nvSpPr>
          <p:spPr bwMode="auto">
            <a:xfrm>
              <a:off x="9169401" y="4138613"/>
              <a:ext cx="141287" cy="25400"/>
            </a:xfrm>
            <a:custGeom>
              <a:avLst/>
              <a:gdLst>
                <a:gd name="T0" fmla="*/ 73 w 73"/>
                <a:gd name="T1" fmla="*/ 8 h 13"/>
                <a:gd name="T2" fmla="*/ 68 w 73"/>
                <a:gd name="T3" fmla="*/ 13 h 13"/>
                <a:gd name="T4" fmla="*/ 5 w 73"/>
                <a:gd name="T5" fmla="*/ 13 h 13"/>
                <a:gd name="T6" fmla="*/ 0 w 73"/>
                <a:gd name="T7" fmla="*/ 8 h 13"/>
                <a:gd name="T8" fmla="*/ 0 w 73"/>
                <a:gd name="T9" fmla="*/ 5 h 13"/>
                <a:gd name="T10" fmla="*/ 5 w 73"/>
                <a:gd name="T11" fmla="*/ 0 h 13"/>
                <a:gd name="T12" fmla="*/ 68 w 73"/>
                <a:gd name="T13" fmla="*/ 0 h 13"/>
                <a:gd name="T14" fmla="*/ 73 w 73"/>
                <a:gd name="T15" fmla="*/ 5 h 13"/>
                <a:gd name="T16" fmla="*/ 73 w 7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3">
                  <a:moveTo>
                    <a:pt x="73" y="8"/>
                  </a:moveTo>
                  <a:cubicBezTo>
                    <a:pt x="73" y="11"/>
                    <a:pt x="71" y="13"/>
                    <a:pt x="68" y="13"/>
                  </a:cubicBezTo>
                  <a:cubicBezTo>
                    <a:pt x="5" y="13"/>
                    <a:pt x="5" y="13"/>
                    <a:pt x="5" y="13"/>
                  </a:cubicBezTo>
                  <a:cubicBezTo>
                    <a:pt x="2" y="13"/>
                    <a:pt x="0" y="11"/>
                    <a:pt x="0" y="8"/>
                  </a:cubicBezTo>
                  <a:cubicBezTo>
                    <a:pt x="0" y="5"/>
                    <a:pt x="0" y="5"/>
                    <a:pt x="0" y="5"/>
                  </a:cubicBezTo>
                  <a:cubicBezTo>
                    <a:pt x="0" y="2"/>
                    <a:pt x="2" y="0"/>
                    <a:pt x="5" y="0"/>
                  </a:cubicBezTo>
                  <a:cubicBezTo>
                    <a:pt x="68" y="0"/>
                    <a:pt x="68" y="0"/>
                    <a:pt x="68" y="0"/>
                  </a:cubicBezTo>
                  <a:cubicBezTo>
                    <a:pt x="71" y="0"/>
                    <a:pt x="73" y="2"/>
                    <a:pt x="73" y="5"/>
                  </a:cubicBezTo>
                  <a:lnTo>
                    <a:pt x="73" y="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31">
              <a:extLst>
                <a:ext uri="{FF2B5EF4-FFF2-40B4-BE49-F238E27FC236}">
                  <a16:creationId xmlns:a16="http://schemas.microsoft.com/office/drawing/2014/main" id="{17D09F71-E457-4385-A112-2F37997B195D}"/>
                </a:ext>
              </a:extLst>
            </p:cNvPr>
            <p:cNvSpPr>
              <a:spLocks/>
            </p:cNvSpPr>
            <p:nvPr/>
          </p:nvSpPr>
          <p:spPr bwMode="auto">
            <a:xfrm>
              <a:off x="9169401" y="4173538"/>
              <a:ext cx="141287" cy="26988"/>
            </a:xfrm>
            <a:custGeom>
              <a:avLst/>
              <a:gdLst>
                <a:gd name="T0" fmla="*/ 73 w 73"/>
                <a:gd name="T1" fmla="*/ 9 h 14"/>
                <a:gd name="T2" fmla="*/ 68 w 73"/>
                <a:gd name="T3" fmla="*/ 14 h 14"/>
                <a:gd name="T4" fmla="*/ 5 w 73"/>
                <a:gd name="T5" fmla="*/ 14 h 14"/>
                <a:gd name="T6" fmla="*/ 0 w 73"/>
                <a:gd name="T7" fmla="*/ 9 h 14"/>
                <a:gd name="T8" fmla="*/ 0 w 73"/>
                <a:gd name="T9" fmla="*/ 6 h 14"/>
                <a:gd name="T10" fmla="*/ 5 w 73"/>
                <a:gd name="T11" fmla="*/ 0 h 14"/>
                <a:gd name="T12" fmla="*/ 68 w 73"/>
                <a:gd name="T13" fmla="*/ 0 h 14"/>
                <a:gd name="T14" fmla="*/ 73 w 73"/>
                <a:gd name="T15" fmla="*/ 6 h 14"/>
                <a:gd name="T16" fmla="*/ 73 w 73"/>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4">
                  <a:moveTo>
                    <a:pt x="73" y="9"/>
                  </a:moveTo>
                  <a:cubicBezTo>
                    <a:pt x="73" y="12"/>
                    <a:pt x="71" y="14"/>
                    <a:pt x="68" y="14"/>
                  </a:cubicBezTo>
                  <a:cubicBezTo>
                    <a:pt x="5" y="14"/>
                    <a:pt x="5" y="14"/>
                    <a:pt x="5" y="14"/>
                  </a:cubicBezTo>
                  <a:cubicBezTo>
                    <a:pt x="2" y="14"/>
                    <a:pt x="0" y="12"/>
                    <a:pt x="0" y="9"/>
                  </a:cubicBezTo>
                  <a:cubicBezTo>
                    <a:pt x="0" y="6"/>
                    <a:pt x="0" y="6"/>
                    <a:pt x="0" y="6"/>
                  </a:cubicBezTo>
                  <a:cubicBezTo>
                    <a:pt x="0" y="3"/>
                    <a:pt x="2" y="0"/>
                    <a:pt x="5" y="0"/>
                  </a:cubicBezTo>
                  <a:cubicBezTo>
                    <a:pt x="68" y="0"/>
                    <a:pt x="68" y="0"/>
                    <a:pt x="68" y="0"/>
                  </a:cubicBezTo>
                  <a:cubicBezTo>
                    <a:pt x="71" y="0"/>
                    <a:pt x="73" y="3"/>
                    <a:pt x="73" y="6"/>
                  </a:cubicBezTo>
                  <a:lnTo>
                    <a:pt x="73" y="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2">
              <a:extLst>
                <a:ext uri="{FF2B5EF4-FFF2-40B4-BE49-F238E27FC236}">
                  <a16:creationId xmlns:a16="http://schemas.microsoft.com/office/drawing/2014/main" id="{4B452992-7424-4B8E-83F3-64547D392F4C}"/>
                </a:ext>
              </a:extLst>
            </p:cNvPr>
            <p:cNvSpPr>
              <a:spLocks/>
            </p:cNvSpPr>
            <p:nvPr/>
          </p:nvSpPr>
          <p:spPr bwMode="auto">
            <a:xfrm>
              <a:off x="9067801" y="3706813"/>
              <a:ext cx="344487" cy="373063"/>
            </a:xfrm>
            <a:custGeom>
              <a:avLst/>
              <a:gdLst>
                <a:gd name="T0" fmla="*/ 177 w 179"/>
                <a:gd name="T1" fmla="*/ 87 h 193"/>
                <a:gd name="T2" fmla="*/ 177 w 179"/>
                <a:gd name="T3" fmla="*/ 87 h 193"/>
                <a:gd name="T4" fmla="*/ 90 w 179"/>
                <a:gd name="T5" fmla="*/ 0 h 193"/>
                <a:gd name="T6" fmla="*/ 2 w 179"/>
                <a:gd name="T7" fmla="*/ 87 h 193"/>
                <a:gd name="T8" fmla="*/ 27 w 179"/>
                <a:gd name="T9" fmla="*/ 151 h 193"/>
                <a:gd name="T10" fmla="*/ 53 w 179"/>
                <a:gd name="T11" fmla="*/ 193 h 193"/>
                <a:gd name="T12" fmla="*/ 90 w 179"/>
                <a:gd name="T13" fmla="*/ 193 h 193"/>
                <a:gd name="T14" fmla="*/ 126 w 179"/>
                <a:gd name="T15" fmla="*/ 193 h 193"/>
                <a:gd name="T16" fmla="*/ 152 w 179"/>
                <a:gd name="T17" fmla="*/ 151 h 193"/>
                <a:gd name="T18" fmla="*/ 177 w 179"/>
                <a:gd name="T19" fmla="*/ 8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93">
                  <a:moveTo>
                    <a:pt x="177" y="87"/>
                  </a:moveTo>
                  <a:cubicBezTo>
                    <a:pt x="177" y="87"/>
                    <a:pt x="177" y="87"/>
                    <a:pt x="177" y="87"/>
                  </a:cubicBezTo>
                  <a:cubicBezTo>
                    <a:pt x="177" y="39"/>
                    <a:pt x="138" y="0"/>
                    <a:pt x="90" y="0"/>
                  </a:cubicBezTo>
                  <a:cubicBezTo>
                    <a:pt x="41" y="0"/>
                    <a:pt x="2" y="39"/>
                    <a:pt x="2" y="87"/>
                  </a:cubicBezTo>
                  <a:cubicBezTo>
                    <a:pt x="2" y="87"/>
                    <a:pt x="0" y="124"/>
                    <a:pt x="27" y="151"/>
                  </a:cubicBezTo>
                  <a:cubicBezTo>
                    <a:pt x="54" y="178"/>
                    <a:pt x="53" y="193"/>
                    <a:pt x="53" y="193"/>
                  </a:cubicBezTo>
                  <a:cubicBezTo>
                    <a:pt x="90" y="193"/>
                    <a:pt x="90" y="193"/>
                    <a:pt x="90" y="193"/>
                  </a:cubicBezTo>
                  <a:cubicBezTo>
                    <a:pt x="126" y="193"/>
                    <a:pt x="126" y="193"/>
                    <a:pt x="126" y="193"/>
                  </a:cubicBezTo>
                  <a:cubicBezTo>
                    <a:pt x="126" y="193"/>
                    <a:pt x="126" y="178"/>
                    <a:pt x="152" y="151"/>
                  </a:cubicBezTo>
                  <a:cubicBezTo>
                    <a:pt x="179" y="124"/>
                    <a:pt x="177" y="87"/>
                    <a:pt x="177" y="87"/>
                  </a:cubicBezTo>
                  <a:close/>
                </a:path>
              </a:pathLst>
            </a:custGeom>
            <a:solidFill>
              <a:srgbClr val="FF632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Line 133">
              <a:extLst>
                <a:ext uri="{FF2B5EF4-FFF2-40B4-BE49-F238E27FC236}">
                  <a16:creationId xmlns:a16="http://schemas.microsoft.com/office/drawing/2014/main" id="{CEB49275-9977-46CB-9612-3F8188DF3192}"/>
                </a:ext>
              </a:extLst>
            </p:cNvPr>
            <p:cNvSpPr>
              <a:spLocks noChangeShapeType="1"/>
            </p:cNvSpPr>
            <p:nvPr/>
          </p:nvSpPr>
          <p:spPr bwMode="auto">
            <a:xfrm>
              <a:off x="9240838" y="4079875"/>
              <a:ext cx="0" cy="0"/>
            </a:xfrm>
            <a:prstGeom prst="line">
              <a:avLst/>
            </a:prstGeom>
            <a:noFill/>
            <a:ln w="4763" cap="flat">
              <a:solidFill>
                <a:srgbClr val="231F2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4">
              <a:extLst>
                <a:ext uri="{FF2B5EF4-FFF2-40B4-BE49-F238E27FC236}">
                  <a16:creationId xmlns:a16="http://schemas.microsoft.com/office/drawing/2014/main" id="{6ADD13B9-D82B-456F-82A8-BA38CBC67356}"/>
                </a:ext>
              </a:extLst>
            </p:cNvPr>
            <p:cNvSpPr>
              <a:spLocks noEditPoints="1"/>
            </p:cNvSpPr>
            <p:nvPr/>
          </p:nvSpPr>
          <p:spPr bwMode="auto">
            <a:xfrm>
              <a:off x="9151938" y="3890963"/>
              <a:ext cx="177800" cy="188913"/>
            </a:xfrm>
            <a:custGeom>
              <a:avLst/>
              <a:gdLst>
                <a:gd name="T0" fmla="*/ 71 w 92"/>
                <a:gd name="T1" fmla="*/ 0 h 98"/>
                <a:gd name="T2" fmla="*/ 46 w 92"/>
                <a:gd name="T3" fmla="*/ 14 h 98"/>
                <a:gd name="T4" fmla="*/ 20 w 92"/>
                <a:gd name="T5" fmla="*/ 0 h 98"/>
                <a:gd name="T6" fmla="*/ 0 w 92"/>
                <a:gd name="T7" fmla="*/ 20 h 98"/>
                <a:gd name="T8" fmla="*/ 20 w 92"/>
                <a:gd name="T9" fmla="*/ 41 h 98"/>
                <a:gd name="T10" fmla="*/ 20 w 92"/>
                <a:gd name="T11" fmla="*/ 41 h 98"/>
                <a:gd name="T12" fmla="*/ 31 w 92"/>
                <a:gd name="T13" fmla="*/ 38 h 98"/>
                <a:gd name="T14" fmla="*/ 31 w 92"/>
                <a:gd name="T15" fmla="*/ 98 h 98"/>
                <a:gd name="T16" fmla="*/ 39 w 92"/>
                <a:gd name="T17" fmla="*/ 98 h 98"/>
                <a:gd name="T18" fmla="*/ 39 w 92"/>
                <a:gd name="T19" fmla="*/ 33 h 98"/>
                <a:gd name="T20" fmla="*/ 46 w 92"/>
                <a:gd name="T21" fmla="*/ 26 h 98"/>
                <a:gd name="T22" fmla="*/ 53 w 92"/>
                <a:gd name="T23" fmla="*/ 33 h 98"/>
                <a:gd name="T24" fmla="*/ 53 w 92"/>
                <a:gd name="T25" fmla="*/ 98 h 98"/>
                <a:gd name="T26" fmla="*/ 60 w 92"/>
                <a:gd name="T27" fmla="*/ 98 h 98"/>
                <a:gd name="T28" fmla="*/ 60 w 92"/>
                <a:gd name="T29" fmla="*/ 38 h 98"/>
                <a:gd name="T30" fmla="*/ 71 w 92"/>
                <a:gd name="T31" fmla="*/ 41 h 98"/>
                <a:gd name="T32" fmla="*/ 72 w 92"/>
                <a:gd name="T33" fmla="*/ 41 h 98"/>
                <a:gd name="T34" fmla="*/ 86 w 92"/>
                <a:gd name="T35" fmla="*/ 35 h 98"/>
                <a:gd name="T36" fmla="*/ 92 w 92"/>
                <a:gd name="T37" fmla="*/ 20 h 98"/>
                <a:gd name="T38" fmla="*/ 71 w 92"/>
                <a:gd name="T39" fmla="*/ 0 h 98"/>
                <a:gd name="T40" fmla="*/ 20 w 92"/>
                <a:gd name="T41" fmla="*/ 33 h 98"/>
                <a:gd name="T42" fmla="*/ 20 w 92"/>
                <a:gd name="T43" fmla="*/ 33 h 98"/>
                <a:gd name="T44" fmla="*/ 7 w 92"/>
                <a:gd name="T45" fmla="*/ 20 h 98"/>
                <a:gd name="T46" fmla="*/ 20 w 92"/>
                <a:gd name="T47" fmla="*/ 8 h 98"/>
                <a:gd name="T48" fmla="*/ 41 w 92"/>
                <a:gd name="T49" fmla="*/ 20 h 98"/>
                <a:gd name="T50" fmla="*/ 20 w 92"/>
                <a:gd name="T51" fmla="*/ 33 h 98"/>
                <a:gd name="T52" fmla="*/ 80 w 92"/>
                <a:gd name="T53" fmla="*/ 29 h 98"/>
                <a:gd name="T54" fmla="*/ 72 w 92"/>
                <a:gd name="T55" fmla="*/ 33 h 98"/>
                <a:gd name="T56" fmla="*/ 71 w 92"/>
                <a:gd name="T57" fmla="*/ 33 h 98"/>
                <a:gd name="T58" fmla="*/ 51 w 92"/>
                <a:gd name="T59" fmla="*/ 20 h 98"/>
                <a:gd name="T60" fmla="*/ 71 w 92"/>
                <a:gd name="T61" fmla="*/ 8 h 98"/>
                <a:gd name="T62" fmla="*/ 84 w 92"/>
                <a:gd name="T63" fmla="*/ 20 h 98"/>
                <a:gd name="T64" fmla="*/ 80 w 92"/>
                <a:gd name="T65" fmla="*/ 2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8">
                  <a:moveTo>
                    <a:pt x="71" y="0"/>
                  </a:moveTo>
                  <a:cubicBezTo>
                    <a:pt x="71" y="0"/>
                    <a:pt x="58" y="0"/>
                    <a:pt x="46" y="14"/>
                  </a:cubicBezTo>
                  <a:cubicBezTo>
                    <a:pt x="33" y="0"/>
                    <a:pt x="21" y="0"/>
                    <a:pt x="20" y="0"/>
                  </a:cubicBezTo>
                  <a:cubicBezTo>
                    <a:pt x="9" y="0"/>
                    <a:pt x="0" y="9"/>
                    <a:pt x="0" y="20"/>
                  </a:cubicBezTo>
                  <a:cubicBezTo>
                    <a:pt x="0" y="32"/>
                    <a:pt x="9" y="41"/>
                    <a:pt x="20" y="41"/>
                  </a:cubicBezTo>
                  <a:cubicBezTo>
                    <a:pt x="20" y="41"/>
                    <a:pt x="20" y="41"/>
                    <a:pt x="20" y="41"/>
                  </a:cubicBezTo>
                  <a:cubicBezTo>
                    <a:pt x="24" y="41"/>
                    <a:pt x="28" y="40"/>
                    <a:pt x="31" y="38"/>
                  </a:cubicBezTo>
                  <a:cubicBezTo>
                    <a:pt x="31" y="98"/>
                    <a:pt x="31" y="98"/>
                    <a:pt x="31" y="98"/>
                  </a:cubicBezTo>
                  <a:cubicBezTo>
                    <a:pt x="39" y="98"/>
                    <a:pt x="39" y="98"/>
                    <a:pt x="39" y="98"/>
                  </a:cubicBezTo>
                  <a:cubicBezTo>
                    <a:pt x="39" y="33"/>
                    <a:pt x="39" y="33"/>
                    <a:pt x="39" y="33"/>
                  </a:cubicBezTo>
                  <a:cubicBezTo>
                    <a:pt x="42" y="31"/>
                    <a:pt x="44" y="28"/>
                    <a:pt x="46" y="26"/>
                  </a:cubicBezTo>
                  <a:cubicBezTo>
                    <a:pt x="47" y="28"/>
                    <a:pt x="50" y="31"/>
                    <a:pt x="53" y="33"/>
                  </a:cubicBezTo>
                  <a:cubicBezTo>
                    <a:pt x="53" y="98"/>
                    <a:pt x="53" y="98"/>
                    <a:pt x="53" y="98"/>
                  </a:cubicBezTo>
                  <a:cubicBezTo>
                    <a:pt x="60" y="98"/>
                    <a:pt x="60" y="98"/>
                    <a:pt x="60" y="98"/>
                  </a:cubicBezTo>
                  <a:cubicBezTo>
                    <a:pt x="60" y="38"/>
                    <a:pt x="60" y="38"/>
                    <a:pt x="60" y="38"/>
                  </a:cubicBezTo>
                  <a:cubicBezTo>
                    <a:pt x="64" y="40"/>
                    <a:pt x="67" y="41"/>
                    <a:pt x="71" y="41"/>
                  </a:cubicBezTo>
                  <a:cubicBezTo>
                    <a:pt x="72" y="41"/>
                    <a:pt x="72" y="41"/>
                    <a:pt x="72" y="41"/>
                  </a:cubicBezTo>
                  <a:cubicBezTo>
                    <a:pt x="77" y="41"/>
                    <a:pt x="82" y="39"/>
                    <a:pt x="86" y="35"/>
                  </a:cubicBezTo>
                  <a:cubicBezTo>
                    <a:pt x="90" y="31"/>
                    <a:pt x="92" y="26"/>
                    <a:pt x="92" y="20"/>
                  </a:cubicBezTo>
                  <a:cubicBezTo>
                    <a:pt x="92" y="9"/>
                    <a:pt x="83" y="0"/>
                    <a:pt x="71" y="0"/>
                  </a:cubicBezTo>
                  <a:close/>
                  <a:moveTo>
                    <a:pt x="20" y="33"/>
                  </a:moveTo>
                  <a:cubicBezTo>
                    <a:pt x="20" y="33"/>
                    <a:pt x="20" y="33"/>
                    <a:pt x="20" y="33"/>
                  </a:cubicBezTo>
                  <a:cubicBezTo>
                    <a:pt x="13" y="33"/>
                    <a:pt x="7" y="27"/>
                    <a:pt x="7" y="20"/>
                  </a:cubicBezTo>
                  <a:cubicBezTo>
                    <a:pt x="7" y="13"/>
                    <a:pt x="13" y="8"/>
                    <a:pt x="20" y="8"/>
                  </a:cubicBezTo>
                  <a:cubicBezTo>
                    <a:pt x="21" y="8"/>
                    <a:pt x="31" y="8"/>
                    <a:pt x="41" y="20"/>
                  </a:cubicBezTo>
                  <a:cubicBezTo>
                    <a:pt x="38" y="24"/>
                    <a:pt x="30" y="33"/>
                    <a:pt x="20" y="33"/>
                  </a:cubicBezTo>
                  <a:close/>
                  <a:moveTo>
                    <a:pt x="80" y="29"/>
                  </a:moveTo>
                  <a:cubicBezTo>
                    <a:pt x="78" y="32"/>
                    <a:pt x="75" y="33"/>
                    <a:pt x="72" y="33"/>
                  </a:cubicBezTo>
                  <a:cubicBezTo>
                    <a:pt x="71" y="33"/>
                    <a:pt x="71" y="33"/>
                    <a:pt x="71" y="33"/>
                  </a:cubicBezTo>
                  <a:cubicBezTo>
                    <a:pt x="62" y="33"/>
                    <a:pt x="54" y="24"/>
                    <a:pt x="51" y="20"/>
                  </a:cubicBezTo>
                  <a:cubicBezTo>
                    <a:pt x="61" y="8"/>
                    <a:pt x="71" y="8"/>
                    <a:pt x="71" y="8"/>
                  </a:cubicBezTo>
                  <a:cubicBezTo>
                    <a:pt x="78" y="8"/>
                    <a:pt x="84" y="13"/>
                    <a:pt x="84" y="20"/>
                  </a:cubicBezTo>
                  <a:cubicBezTo>
                    <a:pt x="84" y="24"/>
                    <a:pt x="83" y="27"/>
                    <a:pt x="80" y="2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005310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dirty="0"/>
              <a:t>Nullable reference types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41571355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dirty="0"/>
              <a:t>Nullable reference types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5067206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p:txBody>
      </p:sp>
    </p:spTree>
    <p:extLst>
      <p:ext uri="{BB962C8B-B14F-4D97-AF65-F5344CB8AC3E}">
        <p14:creationId xmlns:p14="http://schemas.microsoft.com/office/powerpoint/2010/main" val="92960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D0C039F8-AB48-4F1A-9F72-DFCF4B682E68}"/>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Async streams</a:t>
            </a:r>
          </a:p>
        </p:txBody>
      </p:sp>
      <p:sp>
        <p:nvSpPr>
          <p:cNvPr id="7" name="Freeform 37">
            <a:extLst>
              <a:ext uri="{FF2B5EF4-FFF2-40B4-BE49-F238E27FC236}">
                <a16:creationId xmlns:a16="http://schemas.microsoft.com/office/drawing/2014/main" id="{E0C420C1-8251-4869-A338-6B55AABF9E90}"/>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A2AE892E-BB8D-49B5-8A54-5E8B3B6775AD}"/>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5E2FF979-2281-4854-A228-88F5BB5F6A69}"/>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0" name="Group 588">
            <a:extLst>
              <a:ext uri="{FF2B5EF4-FFF2-40B4-BE49-F238E27FC236}">
                <a16:creationId xmlns:a16="http://schemas.microsoft.com/office/drawing/2014/main" id="{06A6E23D-C201-451C-B915-866177A32E72}"/>
              </a:ext>
            </a:extLst>
          </p:cNvPr>
          <p:cNvGrpSpPr/>
          <p:nvPr/>
        </p:nvGrpSpPr>
        <p:grpSpPr>
          <a:xfrm>
            <a:off x="7133884" y="3787843"/>
            <a:ext cx="1365119" cy="1278951"/>
            <a:chOff x="2894013" y="4765678"/>
            <a:chExt cx="477837" cy="447676"/>
          </a:xfrm>
        </p:grpSpPr>
        <p:sp>
          <p:nvSpPr>
            <p:cNvPr id="12" name="Oval 177">
              <a:extLst>
                <a:ext uri="{FF2B5EF4-FFF2-40B4-BE49-F238E27FC236}">
                  <a16:creationId xmlns:a16="http://schemas.microsoft.com/office/drawing/2014/main" id="{ACB9DAAA-0DDA-4B1D-A440-B0165BBA9DCD}"/>
                </a:ext>
              </a:extLst>
            </p:cNvPr>
            <p:cNvSpPr>
              <a:spLocks noChangeArrowheads="1"/>
            </p:cNvSpPr>
            <p:nvPr/>
          </p:nvSpPr>
          <p:spPr bwMode="auto">
            <a:xfrm>
              <a:off x="2894013" y="4960940"/>
              <a:ext cx="146050" cy="1317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78">
              <a:extLst>
                <a:ext uri="{FF2B5EF4-FFF2-40B4-BE49-F238E27FC236}">
                  <a16:creationId xmlns:a16="http://schemas.microsoft.com/office/drawing/2014/main" id="{642E378A-A7B5-41C8-B9D3-7F29E2E624D0}"/>
                </a:ext>
              </a:extLst>
            </p:cNvPr>
            <p:cNvSpPr>
              <a:spLocks/>
            </p:cNvSpPr>
            <p:nvPr/>
          </p:nvSpPr>
          <p:spPr bwMode="auto">
            <a:xfrm>
              <a:off x="3178175" y="4765678"/>
              <a:ext cx="163512" cy="155575"/>
            </a:xfrm>
            <a:custGeom>
              <a:avLst/>
              <a:gdLst>
                <a:gd name="T0" fmla="*/ 75 w 85"/>
                <a:gd name="T1" fmla="*/ 21 h 80"/>
                <a:gd name="T2" fmla="*/ 60 w 85"/>
                <a:gd name="T3" fmla="*/ 70 h 80"/>
                <a:gd name="T4" fmla="*/ 10 w 85"/>
                <a:gd name="T5" fmla="*/ 59 h 80"/>
                <a:gd name="T6" fmla="*/ 25 w 85"/>
                <a:gd name="T7" fmla="*/ 11 h 80"/>
                <a:gd name="T8" fmla="*/ 75 w 85"/>
                <a:gd name="T9" fmla="*/ 21 h 80"/>
              </a:gdLst>
              <a:ahLst/>
              <a:cxnLst>
                <a:cxn ang="0">
                  <a:pos x="T0" y="T1"/>
                </a:cxn>
                <a:cxn ang="0">
                  <a:pos x="T2" y="T3"/>
                </a:cxn>
                <a:cxn ang="0">
                  <a:pos x="T4" y="T5"/>
                </a:cxn>
                <a:cxn ang="0">
                  <a:pos x="T6" y="T7"/>
                </a:cxn>
                <a:cxn ang="0">
                  <a:pos x="T8" y="T9"/>
                </a:cxn>
              </a:cxnLst>
              <a:rect l="0" t="0" r="r" b="b"/>
              <a:pathLst>
                <a:path w="85" h="80">
                  <a:moveTo>
                    <a:pt x="75" y="21"/>
                  </a:moveTo>
                  <a:cubicBezTo>
                    <a:pt x="85" y="38"/>
                    <a:pt x="78" y="59"/>
                    <a:pt x="60" y="70"/>
                  </a:cubicBezTo>
                  <a:cubicBezTo>
                    <a:pt x="42" y="80"/>
                    <a:pt x="19" y="76"/>
                    <a:pt x="10" y="59"/>
                  </a:cubicBezTo>
                  <a:cubicBezTo>
                    <a:pt x="0" y="43"/>
                    <a:pt x="7" y="21"/>
                    <a:pt x="25" y="11"/>
                  </a:cubicBezTo>
                  <a:cubicBezTo>
                    <a:pt x="44" y="0"/>
                    <a:pt x="66" y="5"/>
                    <a:pt x="75" y="2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79">
              <a:extLst>
                <a:ext uri="{FF2B5EF4-FFF2-40B4-BE49-F238E27FC236}">
                  <a16:creationId xmlns:a16="http://schemas.microsoft.com/office/drawing/2014/main" id="{66118D1C-F9ED-4DD7-B38C-5CAA483464B7}"/>
                </a:ext>
              </a:extLst>
            </p:cNvPr>
            <p:cNvSpPr>
              <a:spLocks/>
            </p:cNvSpPr>
            <p:nvPr/>
          </p:nvSpPr>
          <p:spPr bwMode="auto">
            <a:xfrm>
              <a:off x="3008313" y="4984753"/>
              <a:ext cx="127000" cy="42863"/>
            </a:xfrm>
            <a:custGeom>
              <a:avLst/>
              <a:gdLst>
                <a:gd name="T0" fmla="*/ 62 w 66"/>
                <a:gd name="T1" fmla="*/ 11 h 22"/>
                <a:gd name="T2" fmla="*/ 6 w 66"/>
                <a:gd name="T3" fmla="*/ 21 h 22"/>
                <a:gd name="T4" fmla="*/ 1 w 66"/>
                <a:gd name="T5" fmla="*/ 18 h 22"/>
                <a:gd name="T6" fmla="*/ 1 w 66"/>
                <a:gd name="T7" fmla="*/ 17 h 22"/>
                <a:gd name="T8" fmla="*/ 4 w 66"/>
                <a:gd name="T9" fmla="*/ 11 h 22"/>
                <a:gd name="T10" fmla="*/ 60 w 66"/>
                <a:gd name="T11" fmla="*/ 1 h 22"/>
                <a:gd name="T12" fmla="*/ 65 w 66"/>
                <a:gd name="T13" fmla="*/ 4 h 22"/>
                <a:gd name="T14" fmla="*/ 65 w 66"/>
                <a:gd name="T15" fmla="*/ 5 h 22"/>
                <a:gd name="T16" fmla="*/ 62 w 66"/>
                <a:gd name="T1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22">
                  <a:moveTo>
                    <a:pt x="62" y="11"/>
                  </a:moveTo>
                  <a:cubicBezTo>
                    <a:pt x="6" y="21"/>
                    <a:pt x="6" y="21"/>
                    <a:pt x="6" y="21"/>
                  </a:cubicBezTo>
                  <a:cubicBezTo>
                    <a:pt x="4" y="22"/>
                    <a:pt x="2" y="20"/>
                    <a:pt x="1" y="18"/>
                  </a:cubicBezTo>
                  <a:cubicBezTo>
                    <a:pt x="1" y="17"/>
                    <a:pt x="1" y="17"/>
                    <a:pt x="1" y="17"/>
                  </a:cubicBezTo>
                  <a:cubicBezTo>
                    <a:pt x="0" y="14"/>
                    <a:pt x="2" y="12"/>
                    <a:pt x="4" y="11"/>
                  </a:cubicBezTo>
                  <a:cubicBezTo>
                    <a:pt x="60" y="1"/>
                    <a:pt x="60" y="1"/>
                    <a:pt x="60" y="1"/>
                  </a:cubicBezTo>
                  <a:cubicBezTo>
                    <a:pt x="62" y="0"/>
                    <a:pt x="65" y="2"/>
                    <a:pt x="65" y="4"/>
                  </a:cubicBezTo>
                  <a:cubicBezTo>
                    <a:pt x="65" y="5"/>
                    <a:pt x="65" y="5"/>
                    <a:pt x="65" y="5"/>
                  </a:cubicBezTo>
                  <a:cubicBezTo>
                    <a:pt x="66" y="8"/>
                    <a:pt x="64" y="10"/>
                    <a:pt x="62" y="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80">
              <a:extLst>
                <a:ext uri="{FF2B5EF4-FFF2-40B4-BE49-F238E27FC236}">
                  <a16:creationId xmlns:a16="http://schemas.microsoft.com/office/drawing/2014/main" id="{1996DF64-DD9A-4510-94F8-042298803F97}"/>
                </a:ext>
              </a:extLst>
            </p:cNvPr>
            <p:cNvSpPr>
              <a:spLocks/>
            </p:cNvSpPr>
            <p:nvPr/>
          </p:nvSpPr>
          <p:spPr bwMode="auto">
            <a:xfrm>
              <a:off x="3144838" y="4881565"/>
              <a:ext cx="88900" cy="106363"/>
            </a:xfrm>
            <a:custGeom>
              <a:avLst/>
              <a:gdLst>
                <a:gd name="T0" fmla="*/ 44 w 46"/>
                <a:gd name="T1" fmla="*/ 9 h 55"/>
                <a:gd name="T2" fmla="*/ 9 w 46"/>
                <a:gd name="T3" fmla="*/ 53 h 55"/>
                <a:gd name="T4" fmla="*/ 3 w 46"/>
                <a:gd name="T5" fmla="*/ 54 h 55"/>
                <a:gd name="T6" fmla="*/ 2 w 46"/>
                <a:gd name="T7" fmla="*/ 53 h 55"/>
                <a:gd name="T8" fmla="*/ 1 w 46"/>
                <a:gd name="T9" fmla="*/ 47 h 55"/>
                <a:gd name="T10" fmla="*/ 36 w 46"/>
                <a:gd name="T11" fmla="*/ 2 h 55"/>
                <a:gd name="T12" fmla="*/ 42 w 46"/>
                <a:gd name="T13" fmla="*/ 2 h 55"/>
                <a:gd name="T14" fmla="*/ 43 w 46"/>
                <a:gd name="T15" fmla="*/ 2 h 55"/>
                <a:gd name="T16" fmla="*/ 44 w 46"/>
                <a:gd name="T17"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5">
                  <a:moveTo>
                    <a:pt x="44" y="9"/>
                  </a:moveTo>
                  <a:cubicBezTo>
                    <a:pt x="9" y="53"/>
                    <a:pt x="9" y="53"/>
                    <a:pt x="9" y="53"/>
                  </a:cubicBezTo>
                  <a:cubicBezTo>
                    <a:pt x="8" y="55"/>
                    <a:pt x="5" y="55"/>
                    <a:pt x="3" y="54"/>
                  </a:cubicBezTo>
                  <a:cubicBezTo>
                    <a:pt x="2" y="53"/>
                    <a:pt x="2" y="53"/>
                    <a:pt x="2" y="53"/>
                  </a:cubicBezTo>
                  <a:cubicBezTo>
                    <a:pt x="0" y="52"/>
                    <a:pt x="0" y="49"/>
                    <a:pt x="1" y="47"/>
                  </a:cubicBezTo>
                  <a:cubicBezTo>
                    <a:pt x="36" y="2"/>
                    <a:pt x="36" y="2"/>
                    <a:pt x="36" y="2"/>
                  </a:cubicBezTo>
                  <a:cubicBezTo>
                    <a:pt x="37" y="0"/>
                    <a:pt x="40" y="0"/>
                    <a:pt x="42" y="2"/>
                  </a:cubicBezTo>
                  <a:cubicBezTo>
                    <a:pt x="43" y="2"/>
                    <a:pt x="43" y="2"/>
                    <a:pt x="43" y="2"/>
                  </a:cubicBezTo>
                  <a:cubicBezTo>
                    <a:pt x="45" y="4"/>
                    <a:pt x="46" y="7"/>
                    <a:pt x="44"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81">
              <a:extLst>
                <a:ext uri="{FF2B5EF4-FFF2-40B4-BE49-F238E27FC236}">
                  <a16:creationId xmlns:a16="http://schemas.microsoft.com/office/drawing/2014/main" id="{09F8764E-B778-438B-B496-E7D5F814BCC4}"/>
                </a:ext>
              </a:extLst>
            </p:cNvPr>
            <p:cNvSpPr>
              <a:spLocks/>
            </p:cNvSpPr>
            <p:nvPr/>
          </p:nvSpPr>
          <p:spPr bwMode="auto">
            <a:xfrm>
              <a:off x="3149600" y="4995866"/>
              <a:ext cx="96837" cy="96838"/>
            </a:xfrm>
            <a:custGeom>
              <a:avLst/>
              <a:gdLst>
                <a:gd name="T0" fmla="*/ 9 w 51"/>
                <a:gd name="T1" fmla="*/ 1 h 50"/>
                <a:gd name="T2" fmla="*/ 49 w 51"/>
                <a:gd name="T3" fmla="*/ 41 h 50"/>
                <a:gd name="T4" fmla="*/ 49 w 51"/>
                <a:gd name="T5" fmla="*/ 48 h 50"/>
                <a:gd name="T6" fmla="*/ 48 w 51"/>
                <a:gd name="T7" fmla="*/ 49 h 50"/>
                <a:gd name="T8" fmla="*/ 42 w 51"/>
                <a:gd name="T9" fmla="*/ 49 h 50"/>
                <a:gd name="T10" fmla="*/ 2 w 51"/>
                <a:gd name="T11" fmla="*/ 9 h 50"/>
                <a:gd name="T12" fmla="*/ 2 w 51"/>
                <a:gd name="T13" fmla="*/ 2 h 50"/>
                <a:gd name="T14" fmla="*/ 3 w 51"/>
                <a:gd name="T15" fmla="*/ 1 h 50"/>
                <a:gd name="T16" fmla="*/ 9 w 51"/>
                <a:gd name="T17"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9" y="1"/>
                  </a:moveTo>
                  <a:cubicBezTo>
                    <a:pt x="49" y="41"/>
                    <a:pt x="49" y="41"/>
                    <a:pt x="49" y="41"/>
                  </a:cubicBezTo>
                  <a:cubicBezTo>
                    <a:pt x="51" y="43"/>
                    <a:pt x="51" y="46"/>
                    <a:pt x="49" y="48"/>
                  </a:cubicBezTo>
                  <a:cubicBezTo>
                    <a:pt x="48" y="49"/>
                    <a:pt x="48" y="49"/>
                    <a:pt x="48" y="49"/>
                  </a:cubicBezTo>
                  <a:cubicBezTo>
                    <a:pt x="47" y="50"/>
                    <a:pt x="44" y="50"/>
                    <a:pt x="42" y="49"/>
                  </a:cubicBezTo>
                  <a:cubicBezTo>
                    <a:pt x="2" y="9"/>
                    <a:pt x="2" y="9"/>
                    <a:pt x="2" y="9"/>
                  </a:cubicBezTo>
                  <a:cubicBezTo>
                    <a:pt x="0" y="7"/>
                    <a:pt x="0" y="4"/>
                    <a:pt x="2" y="2"/>
                  </a:cubicBezTo>
                  <a:cubicBezTo>
                    <a:pt x="3" y="1"/>
                    <a:pt x="3" y="1"/>
                    <a:pt x="3" y="1"/>
                  </a:cubicBezTo>
                  <a:cubicBezTo>
                    <a:pt x="5" y="0"/>
                    <a:pt x="7" y="0"/>
                    <a:pt x="9" y="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82">
              <a:extLst>
                <a:ext uri="{FF2B5EF4-FFF2-40B4-BE49-F238E27FC236}">
                  <a16:creationId xmlns:a16="http://schemas.microsoft.com/office/drawing/2014/main" id="{34FFBB0C-2345-4E18-BB77-B755369D80A7}"/>
                </a:ext>
              </a:extLst>
            </p:cNvPr>
            <p:cNvSpPr>
              <a:spLocks/>
            </p:cNvSpPr>
            <p:nvPr/>
          </p:nvSpPr>
          <p:spPr bwMode="auto">
            <a:xfrm>
              <a:off x="3087688" y="4927603"/>
              <a:ext cx="117475" cy="119063"/>
            </a:xfrm>
            <a:custGeom>
              <a:avLst/>
              <a:gdLst>
                <a:gd name="T0" fmla="*/ 59 w 61"/>
                <a:gd name="T1" fmla="*/ 27 h 61"/>
                <a:gd name="T2" fmla="*/ 35 w 61"/>
                <a:gd name="T3" fmla="*/ 59 h 61"/>
                <a:gd name="T4" fmla="*/ 2 w 61"/>
                <a:gd name="T5" fmla="*/ 35 h 61"/>
                <a:gd name="T6" fmla="*/ 27 w 61"/>
                <a:gd name="T7" fmla="*/ 2 h 61"/>
                <a:gd name="T8" fmla="*/ 59 w 61"/>
                <a:gd name="T9" fmla="*/ 27 h 61"/>
              </a:gdLst>
              <a:ahLst/>
              <a:cxnLst>
                <a:cxn ang="0">
                  <a:pos x="T0" y="T1"/>
                </a:cxn>
                <a:cxn ang="0">
                  <a:pos x="T2" y="T3"/>
                </a:cxn>
                <a:cxn ang="0">
                  <a:pos x="T4" y="T5"/>
                </a:cxn>
                <a:cxn ang="0">
                  <a:pos x="T6" y="T7"/>
                </a:cxn>
                <a:cxn ang="0">
                  <a:pos x="T8" y="T9"/>
                </a:cxn>
              </a:cxnLst>
              <a:rect l="0" t="0" r="r" b="b"/>
              <a:pathLst>
                <a:path w="61" h="61">
                  <a:moveTo>
                    <a:pt x="59" y="27"/>
                  </a:moveTo>
                  <a:cubicBezTo>
                    <a:pt x="61" y="42"/>
                    <a:pt x="50" y="57"/>
                    <a:pt x="35" y="59"/>
                  </a:cubicBezTo>
                  <a:cubicBezTo>
                    <a:pt x="19" y="61"/>
                    <a:pt x="4" y="50"/>
                    <a:pt x="2" y="35"/>
                  </a:cubicBezTo>
                  <a:cubicBezTo>
                    <a:pt x="0" y="19"/>
                    <a:pt x="11" y="4"/>
                    <a:pt x="27" y="2"/>
                  </a:cubicBezTo>
                  <a:cubicBezTo>
                    <a:pt x="42" y="0"/>
                    <a:pt x="57" y="11"/>
                    <a:pt x="59" y="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3">
              <a:extLst>
                <a:ext uri="{FF2B5EF4-FFF2-40B4-BE49-F238E27FC236}">
                  <a16:creationId xmlns:a16="http://schemas.microsoft.com/office/drawing/2014/main" id="{061D75B6-05D4-4636-A6AF-B74009B17ADD}"/>
                </a:ext>
              </a:extLst>
            </p:cNvPr>
            <p:cNvSpPr>
              <a:spLocks/>
            </p:cNvSpPr>
            <p:nvPr/>
          </p:nvSpPr>
          <p:spPr bwMode="auto">
            <a:xfrm>
              <a:off x="3187700" y="5040316"/>
              <a:ext cx="184150" cy="173038"/>
            </a:xfrm>
            <a:custGeom>
              <a:avLst/>
              <a:gdLst>
                <a:gd name="T0" fmla="*/ 91 w 96"/>
                <a:gd name="T1" fmla="*/ 33 h 89"/>
                <a:gd name="T2" fmla="*/ 58 w 96"/>
                <a:gd name="T3" fmla="*/ 83 h 89"/>
                <a:gd name="T4" fmla="*/ 5 w 96"/>
                <a:gd name="T5" fmla="*/ 55 h 89"/>
                <a:gd name="T6" fmla="*/ 38 w 96"/>
                <a:gd name="T7" fmla="*/ 6 h 89"/>
                <a:gd name="T8" fmla="*/ 91 w 96"/>
                <a:gd name="T9" fmla="*/ 33 h 89"/>
              </a:gdLst>
              <a:ahLst/>
              <a:cxnLst>
                <a:cxn ang="0">
                  <a:pos x="T0" y="T1"/>
                </a:cxn>
                <a:cxn ang="0">
                  <a:pos x="T2" y="T3"/>
                </a:cxn>
                <a:cxn ang="0">
                  <a:pos x="T4" y="T5"/>
                </a:cxn>
                <a:cxn ang="0">
                  <a:pos x="T6" y="T7"/>
                </a:cxn>
                <a:cxn ang="0">
                  <a:pos x="T8" y="T9"/>
                </a:cxn>
              </a:cxnLst>
              <a:rect l="0" t="0" r="r" b="b"/>
              <a:pathLst>
                <a:path w="96" h="89">
                  <a:moveTo>
                    <a:pt x="91" y="33"/>
                  </a:moveTo>
                  <a:cubicBezTo>
                    <a:pt x="96" y="55"/>
                    <a:pt x="82" y="77"/>
                    <a:pt x="58" y="83"/>
                  </a:cubicBezTo>
                  <a:cubicBezTo>
                    <a:pt x="34" y="89"/>
                    <a:pt x="10" y="77"/>
                    <a:pt x="5" y="55"/>
                  </a:cubicBezTo>
                  <a:cubicBezTo>
                    <a:pt x="0" y="34"/>
                    <a:pt x="14" y="12"/>
                    <a:pt x="38" y="6"/>
                  </a:cubicBezTo>
                  <a:cubicBezTo>
                    <a:pt x="62" y="0"/>
                    <a:pt x="85" y="12"/>
                    <a:pt x="91" y="3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462244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Async streams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9286375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Async streams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8.0</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6529819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a:t>
            </a:r>
            <a:endParaRPr lang="en-GB" dirty="0"/>
          </a:p>
        </p:txBody>
      </p:sp>
      <p:sp>
        <p:nvSpPr>
          <p:cNvPr id="5" name="Text Placeholder 4"/>
          <p:cNvSpPr>
            <a:spLocks noGrp="1"/>
          </p:cNvSpPr>
          <p:nvPr>
            <p:ph type="body" sz="quarter" idx="10"/>
          </p:nvPr>
        </p:nvSpPr>
        <p:spPr/>
        <p:txBody>
          <a:bodyPr/>
          <a:lstStyle/>
          <a:p>
            <a:pPr lvl="1"/>
            <a:r>
              <a:rPr lang="en-US" dirty="0">
                <a:solidFill>
                  <a:schemeClr val="bg1">
                    <a:lumMod val="95000"/>
                  </a:schemeClr>
                </a:solidFill>
              </a:rPr>
              <a:t>What’s new in C# 8.0</a:t>
            </a:r>
          </a:p>
          <a:p>
            <a:pPr lvl="2"/>
            <a:r>
              <a:rPr lang="en-US" dirty="0">
                <a:solidFill>
                  <a:schemeClr val="bg1">
                    <a:lumMod val="95000"/>
                  </a:schemeClr>
                </a:solidFill>
              </a:rPr>
              <a:t>Nullable reference types,</a:t>
            </a:r>
          </a:p>
          <a:p>
            <a:pPr lvl="2"/>
            <a:r>
              <a:rPr lang="en-US" dirty="0">
                <a:solidFill>
                  <a:schemeClr val="bg1">
                    <a:lumMod val="95000"/>
                  </a:schemeClr>
                </a:solidFill>
              </a:rPr>
              <a:t>async streams,</a:t>
            </a:r>
          </a:p>
          <a:p>
            <a:pPr lvl="2"/>
            <a:r>
              <a:rPr lang="en-US" dirty="0">
                <a:solidFill>
                  <a:schemeClr val="bg1">
                    <a:lumMod val="95000"/>
                  </a:schemeClr>
                </a:solidFill>
              </a:rPr>
              <a:t>ranges and indices,</a:t>
            </a:r>
          </a:p>
          <a:p>
            <a:pPr lvl="2"/>
            <a:r>
              <a:rPr lang="en-US" dirty="0">
                <a:solidFill>
                  <a:schemeClr val="bg1">
                    <a:lumMod val="95000"/>
                  </a:schemeClr>
                </a:solidFill>
              </a:rPr>
              <a:t>default interface members,</a:t>
            </a:r>
          </a:p>
          <a:p>
            <a:pPr lvl="2"/>
            <a:r>
              <a:rPr lang="en-US" dirty="0">
                <a:solidFill>
                  <a:schemeClr val="bg1">
                    <a:lumMod val="95000"/>
                  </a:schemeClr>
                </a:solidFill>
              </a:rPr>
              <a:t>recursive patterns,</a:t>
            </a:r>
          </a:p>
          <a:p>
            <a:pPr lvl="2"/>
            <a:r>
              <a:rPr lang="en-US" dirty="0">
                <a:solidFill>
                  <a:schemeClr val="bg1">
                    <a:lumMod val="95000"/>
                  </a:schemeClr>
                </a:solidFill>
              </a:rPr>
              <a:t>switch expressions,</a:t>
            </a:r>
          </a:p>
          <a:p>
            <a:pPr lvl="2"/>
            <a:r>
              <a:rPr lang="en-US" dirty="0">
                <a:solidFill>
                  <a:schemeClr val="bg1">
                    <a:lumMod val="95000"/>
                  </a:schemeClr>
                </a:solidFill>
              </a:rPr>
              <a:t>target-typed new-expressions,</a:t>
            </a:r>
          </a:p>
          <a:p>
            <a:pPr lvl="2"/>
            <a:r>
              <a:rPr lang="en-US" dirty="0">
                <a:solidFill>
                  <a:schemeClr val="bg1">
                    <a:lumMod val="95000"/>
                  </a:schemeClr>
                </a:solidFill>
              </a:rPr>
              <a:t>extension everything.</a:t>
            </a:r>
            <a:endParaRPr lang="en-GB" dirty="0">
              <a:solidFill>
                <a:schemeClr val="bg1">
                  <a:lumMod val="95000"/>
                </a:schemeClr>
              </a:solidFill>
            </a:endParaRPr>
          </a:p>
        </p:txBody>
      </p:sp>
      <p:sp>
        <p:nvSpPr>
          <p:cNvPr id="6" name="Text Placeholder 5"/>
          <p:cNvSpPr>
            <a:spLocks noGrp="1"/>
          </p:cNvSpPr>
          <p:nvPr>
            <p:ph type="body" sz="quarter" idx="11"/>
          </p:nvPr>
        </p:nvSpPr>
        <p:spPr/>
        <p:txBody>
          <a:bodyPr/>
          <a:lstStyle/>
          <a:p>
            <a:r>
              <a:rPr lang="en-US" dirty="0"/>
              <a:t>We are going to talk about…</a:t>
            </a:r>
          </a:p>
        </p:txBody>
      </p:sp>
      <p:sp>
        <p:nvSpPr>
          <p:cNvPr id="7" name="Text Placeholder 4">
            <a:extLst>
              <a:ext uri="{FF2B5EF4-FFF2-40B4-BE49-F238E27FC236}">
                <a16:creationId xmlns:a16="http://schemas.microsoft.com/office/drawing/2014/main" id="{63765791-BF79-472B-ACEA-FA2DB95D860D}"/>
              </a:ext>
            </a:extLst>
          </p:cNvPr>
          <p:cNvSpPr txBox="1">
            <a:spLocks/>
          </p:cNvSpPr>
          <p:nvPr/>
        </p:nvSpPr>
        <p:spPr>
          <a:xfrm>
            <a:off x="227348" y="1815351"/>
            <a:ext cx="11700000" cy="446620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What’s new in C# 8.0</a:t>
            </a:r>
          </a:p>
          <a:p>
            <a:pPr lvl="2"/>
            <a:r>
              <a:rPr lang="en-US" dirty="0"/>
              <a:t>Nullable reference types,</a:t>
            </a:r>
          </a:p>
          <a:p>
            <a:pPr lvl="2"/>
            <a:r>
              <a:rPr lang="en-US" dirty="0"/>
              <a:t>async streams,</a:t>
            </a:r>
          </a:p>
          <a:p>
            <a:pPr lvl="2"/>
            <a:r>
              <a:rPr lang="en-US" dirty="0"/>
              <a:t>ranges and indices,</a:t>
            </a:r>
          </a:p>
        </p:txBody>
      </p:sp>
    </p:spTree>
    <p:extLst>
      <p:ext uri="{BB962C8B-B14F-4D97-AF65-F5344CB8AC3E}">
        <p14:creationId xmlns:p14="http://schemas.microsoft.com/office/powerpoint/2010/main" val="348906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F10600C0-71FA-4139-83A2-877B511CAB50}"/>
              </a:ext>
            </a:extLst>
          </p:cNvPr>
          <p:cNvSpPr>
            <a:spLocks noGrp="1"/>
          </p:cNvSpPr>
          <p:nvPr>
            <p:ph type="pic" sz="quarter" idx="10"/>
          </p:nvPr>
        </p:nvSpPr>
        <p:spPr/>
      </p:sp>
      <p:sp>
        <p:nvSpPr>
          <p:cNvPr id="6" name="Symbol zastępczy tekstu 5">
            <a:extLst>
              <a:ext uri="{FF2B5EF4-FFF2-40B4-BE49-F238E27FC236}">
                <a16:creationId xmlns:a16="http://schemas.microsoft.com/office/drawing/2014/main" id="{EC19D1F0-CA19-48E4-B6B7-FE7D3388EB92}"/>
              </a:ext>
            </a:extLst>
          </p:cNvPr>
          <p:cNvSpPr>
            <a:spLocks noGrp="1"/>
          </p:cNvSpPr>
          <p:nvPr>
            <p:ph type="body" sz="quarter" idx="11"/>
          </p:nvPr>
        </p:nvSpPr>
        <p:spPr/>
        <p:txBody>
          <a:bodyPr/>
          <a:lstStyle/>
          <a:p>
            <a:r>
              <a:rPr lang="en-US" dirty="0"/>
              <a:t>What’s new in C# 8.0</a:t>
            </a:r>
          </a:p>
          <a:p>
            <a:r>
              <a:rPr lang="en-US" sz="2400" dirty="0"/>
              <a:t>Ranges and indices</a:t>
            </a:r>
          </a:p>
        </p:txBody>
      </p:sp>
      <p:sp>
        <p:nvSpPr>
          <p:cNvPr id="7" name="Freeform 37">
            <a:extLst>
              <a:ext uri="{FF2B5EF4-FFF2-40B4-BE49-F238E27FC236}">
                <a16:creationId xmlns:a16="http://schemas.microsoft.com/office/drawing/2014/main" id="{BCC53735-7D11-4243-AE6A-6AA78D25D5AD}"/>
              </a:ext>
            </a:extLst>
          </p:cNvPr>
          <p:cNvSpPr>
            <a:spLocks/>
          </p:cNvSpPr>
          <p:nvPr/>
        </p:nvSpPr>
        <p:spPr bwMode="auto">
          <a:xfrm>
            <a:off x="8830800" y="3578400"/>
            <a:ext cx="844550" cy="793750"/>
          </a:xfrm>
          <a:custGeom>
            <a:avLst/>
            <a:gdLst>
              <a:gd name="T0" fmla="*/ 51 w 440"/>
              <a:gd name="T1" fmla="*/ 298 h 410"/>
              <a:gd name="T2" fmla="*/ 128 w 440"/>
              <a:gd name="T3" fmla="*/ 48 h 410"/>
              <a:gd name="T4" fmla="*/ 389 w 440"/>
              <a:gd name="T5" fmla="*/ 122 h 410"/>
              <a:gd name="T6" fmla="*/ 307 w 440"/>
              <a:gd name="T7" fmla="*/ 362 h 410"/>
              <a:gd name="T8" fmla="*/ 51 w 440"/>
              <a:gd name="T9" fmla="*/ 298 h 410"/>
            </a:gdLst>
            <a:ahLst/>
            <a:cxnLst>
              <a:cxn ang="0">
                <a:pos x="T0" y="T1"/>
              </a:cxn>
              <a:cxn ang="0">
                <a:pos x="T2" y="T3"/>
              </a:cxn>
              <a:cxn ang="0">
                <a:pos x="T4" y="T5"/>
              </a:cxn>
              <a:cxn ang="0">
                <a:pos x="T6" y="T7"/>
              </a:cxn>
              <a:cxn ang="0">
                <a:pos x="T8" y="T9"/>
              </a:cxn>
            </a:cxnLst>
            <a:rect l="0" t="0" r="r" b="b"/>
            <a:pathLst>
              <a:path w="440" h="410">
                <a:moveTo>
                  <a:pt x="51" y="298"/>
                </a:moveTo>
                <a:cubicBezTo>
                  <a:pt x="0" y="209"/>
                  <a:pt x="34" y="97"/>
                  <a:pt x="128" y="48"/>
                </a:cubicBezTo>
                <a:cubicBezTo>
                  <a:pt x="221" y="0"/>
                  <a:pt x="338" y="33"/>
                  <a:pt x="389" y="122"/>
                </a:cubicBezTo>
                <a:cubicBezTo>
                  <a:pt x="440" y="212"/>
                  <a:pt x="400" y="313"/>
                  <a:pt x="307" y="362"/>
                </a:cubicBezTo>
                <a:cubicBezTo>
                  <a:pt x="214" y="410"/>
                  <a:pt x="102" y="388"/>
                  <a:pt x="51" y="298"/>
                </a:cubicBezTo>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Oval 20">
            <a:extLst>
              <a:ext uri="{FF2B5EF4-FFF2-40B4-BE49-F238E27FC236}">
                <a16:creationId xmlns:a16="http://schemas.microsoft.com/office/drawing/2014/main" id="{6250AFEE-00DA-4660-8E57-30B3832A1E36}"/>
              </a:ext>
            </a:extLst>
          </p:cNvPr>
          <p:cNvSpPr/>
          <p:nvPr/>
        </p:nvSpPr>
        <p:spPr>
          <a:xfrm>
            <a:off x="6899617" y="350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Oval 20">
            <a:extLst>
              <a:ext uri="{FF2B5EF4-FFF2-40B4-BE49-F238E27FC236}">
                <a16:creationId xmlns:a16="http://schemas.microsoft.com/office/drawing/2014/main" id="{41E87897-EE31-437B-8E73-29B7116F7353}"/>
              </a:ext>
            </a:extLst>
          </p:cNvPr>
          <p:cNvSpPr/>
          <p:nvPr/>
        </p:nvSpPr>
        <p:spPr>
          <a:xfrm>
            <a:off x="8904312" y="4263464"/>
            <a:ext cx="1356623" cy="128178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0" name="Group 3">
            <a:extLst>
              <a:ext uri="{FF2B5EF4-FFF2-40B4-BE49-F238E27FC236}">
                <a16:creationId xmlns:a16="http://schemas.microsoft.com/office/drawing/2014/main" id="{C791E446-6B2A-4DB5-9206-E68F3D2B28FD}"/>
              </a:ext>
            </a:extLst>
          </p:cNvPr>
          <p:cNvGrpSpPr/>
          <p:nvPr/>
        </p:nvGrpSpPr>
        <p:grpSpPr>
          <a:xfrm>
            <a:off x="7303572" y="3772163"/>
            <a:ext cx="1349465" cy="1349468"/>
            <a:chOff x="7739064" y="2571637"/>
            <a:chExt cx="490537" cy="490538"/>
          </a:xfrm>
        </p:grpSpPr>
        <p:sp>
          <p:nvSpPr>
            <p:cNvPr id="12" name="Freeform 69">
              <a:extLst>
                <a:ext uri="{FF2B5EF4-FFF2-40B4-BE49-F238E27FC236}">
                  <a16:creationId xmlns:a16="http://schemas.microsoft.com/office/drawing/2014/main" id="{03E20628-9C51-4FEE-AE43-E8E93D7A9463}"/>
                </a:ext>
              </a:extLst>
            </p:cNvPr>
            <p:cNvSpPr>
              <a:spLocks/>
            </p:cNvSpPr>
            <p:nvPr/>
          </p:nvSpPr>
          <p:spPr bwMode="auto">
            <a:xfrm>
              <a:off x="7864476" y="2571637"/>
              <a:ext cx="365125" cy="368300"/>
            </a:xfrm>
            <a:custGeom>
              <a:avLst/>
              <a:gdLst>
                <a:gd name="T0" fmla="*/ 157 w 191"/>
                <a:gd name="T1" fmla="*/ 156 h 190"/>
                <a:gd name="T2" fmla="*/ 157 w 191"/>
                <a:gd name="T3" fmla="*/ 33 h 190"/>
                <a:gd name="T4" fmla="*/ 34 w 191"/>
                <a:gd name="T5" fmla="*/ 33 h 190"/>
                <a:gd name="T6" fmla="*/ 34 w 191"/>
                <a:gd name="T7" fmla="*/ 156 h 190"/>
                <a:gd name="T8" fmla="*/ 157 w 191"/>
                <a:gd name="T9" fmla="*/ 156 h 190"/>
              </a:gdLst>
              <a:ahLst/>
              <a:cxnLst>
                <a:cxn ang="0">
                  <a:pos x="T0" y="T1"/>
                </a:cxn>
                <a:cxn ang="0">
                  <a:pos x="T2" y="T3"/>
                </a:cxn>
                <a:cxn ang="0">
                  <a:pos x="T4" y="T5"/>
                </a:cxn>
                <a:cxn ang="0">
                  <a:pos x="T6" y="T7"/>
                </a:cxn>
                <a:cxn ang="0">
                  <a:pos x="T8" y="T9"/>
                </a:cxn>
              </a:cxnLst>
              <a:rect l="0" t="0" r="r" b="b"/>
              <a:pathLst>
                <a:path w="191" h="190">
                  <a:moveTo>
                    <a:pt x="157" y="156"/>
                  </a:moveTo>
                  <a:cubicBezTo>
                    <a:pt x="191" y="122"/>
                    <a:pt x="191" y="67"/>
                    <a:pt x="157" y="33"/>
                  </a:cubicBezTo>
                  <a:cubicBezTo>
                    <a:pt x="123" y="0"/>
                    <a:pt x="68" y="0"/>
                    <a:pt x="34" y="33"/>
                  </a:cubicBezTo>
                  <a:cubicBezTo>
                    <a:pt x="0" y="67"/>
                    <a:pt x="0" y="122"/>
                    <a:pt x="34" y="156"/>
                  </a:cubicBezTo>
                  <a:cubicBezTo>
                    <a:pt x="68" y="190"/>
                    <a:pt x="123" y="190"/>
                    <a:pt x="157" y="1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0">
              <a:extLst>
                <a:ext uri="{FF2B5EF4-FFF2-40B4-BE49-F238E27FC236}">
                  <a16:creationId xmlns:a16="http://schemas.microsoft.com/office/drawing/2014/main" id="{C984E3E6-8048-4914-B074-23D48C0FA7C3}"/>
                </a:ext>
              </a:extLst>
            </p:cNvPr>
            <p:cNvSpPr>
              <a:spLocks/>
            </p:cNvSpPr>
            <p:nvPr/>
          </p:nvSpPr>
          <p:spPr bwMode="auto">
            <a:xfrm>
              <a:off x="7904164" y="2611325"/>
              <a:ext cx="287338" cy="290513"/>
            </a:xfrm>
            <a:custGeom>
              <a:avLst/>
              <a:gdLst>
                <a:gd name="T0" fmla="*/ 123 w 150"/>
                <a:gd name="T1" fmla="*/ 123 h 150"/>
                <a:gd name="T2" fmla="*/ 123 w 150"/>
                <a:gd name="T3" fmla="*/ 26 h 150"/>
                <a:gd name="T4" fmla="*/ 26 w 150"/>
                <a:gd name="T5" fmla="*/ 26 h 150"/>
                <a:gd name="T6" fmla="*/ 26 w 150"/>
                <a:gd name="T7" fmla="*/ 123 h 150"/>
                <a:gd name="T8" fmla="*/ 123 w 150"/>
                <a:gd name="T9" fmla="*/ 123 h 150"/>
              </a:gdLst>
              <a:ahLst/>
              <a:cxnLst>
                <a:cxn ang="0">
                  <a:pos x="T0" y="T1"/>
                </a:cxn>
                <a:cxn ang="0">
                  <a:pos x="T2" y="T3"/>
                </a:cxn>
                <a:cxn ang="0">
                  <a:pos x="T4" y="T5"/>
                </a:cxn>
                <a:cxn ang="0">
                  <a:pos x="T6" y="T7"/>
                </a:cxn>
                <a:cxn ang="0">
                  <a:pos x="T8" y="T9"/>
                </a:cxn>
              </a:cxnLst>
              <a:rect l="0" t="0" r="r" b="b"/>
              <a:pathLst>
                <a:path w="150" h="150">
                  <a:moveTo>
                    <a:pt x="123" y="123"/>
                  </a:moveTo>
                  <a:cubicBezTo>
                    <a:pt x="150" y="96"/>
                    <a:pt x="150" y="53"/>
                    <a:pt x="123" y="26"/>
                  </a:cubicBezTo>
                  <a:cubicBezTo>
                    <a:pt x="96" y="0"/>
                    <a:pt x="53" y="0"/>
                    <a:pt x="26" y="26"/>
                  </a:cubicBezTo>
                  <a:cubicBezTo>
                    <a:pt x="0" y="53"/>
                    <a:pt x="0" y="96"/>
                    <a:pt x="26" y="123"/>
                  </a:cubicBezTo>
                  <a:cubicBezTo>
                    <a:pt x="53" y="150"/>
                    <a:pt x="96" y="150"/>
                    <a:pt x="123" y="12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71">
              <a:extLst>
                <a:ext uri="{FF2B5EF4-FFF2-40B4-BE49-F238E27FC236}">
                  <a16:creationId xmlns:a16="http://schemas.microsoft.com/office/drawing/2014/main" id="{62BC1613-D9DA-4F12-9849-1ED213949E0E}"/>
                </a:ext>
              </a:extLst>
            </p:cNvPr>
            <p:cNvSpPr>
              <a:spLocks/>
            </p:cNvSpPr>
            <p:nvPr/>
          </p:nvSpPr>
          <p:spPr bwMode="auto">
            <a:xfrm>
              <a:off x="7896226" y="2844687"/>
              <a:ext cx="63500" cy="65088"/>
            </a:xfrm>
            <a:custGeom>
              <a:avLst/>
              <a:gdLst>
                <a:gd name="T0" fmla="*/ 23 w 40"/>
                <a:gd name="T1" fmla="*/ 41 h 41"/>
                <a:gd name="T2" fmla="*/ 0 w 40"/>
                <a:gd name="T3" fmla="*/ 17 h 41"/>
                <a:gd name="T4" fmla="*/ 17 w 40"/>
                <a:gd name="T5" fmla="*/ 0 h 41"/>
                <a:gd name="T6" fmla="*/ 40 w 40"/>
                <a:gd name="T7" fmla="*/ 23 h 41"/>
                <a:gd name="T8" fmla="*/ 23 w 40"/>
                <a:gd name="T9" fmla="*/ 41 h 41"/>
              </a:gdLst>
              <a:ahLst/>
              <a:cxnLst>
                <a:cxn ang="0">
                  <a:pos x="T0" y="T1"/>
                </a:cxn>
                <a:cxn ang="0">
                  <a:pos x="T2" y="T3"/>
                </a:cxn>
                <a:cxn ang="0">
                  <a:pos x="T4" y="T5"/>
                </a:cxn>
                <a:cxn ang="0">
                  <a:pos x="T6" y="T7"/>
                </a:cxn>
                <a:cxn ang="0">
                  <a:pos x="T8" y="T9"/>
                </a:cxn>
              </a:cxnLst>
              <a:rect l="0" t="0" r="r" b="b"/>
              <a:pathLst>
                <a:path w="40" h="41">
                  <a:moveTo>
                    <a:pt x="23" y="41"/>
                  </a:moveTo>
                  <a:lnTo>
                    <a:pt x="0" y="17"/>
                  </a:lnTo>
                  <a:lnTo>
                    <a:pt x="17" y="0"/>
                  </a:lnTo>
                  <a:lnTo>
                    <a:pt x="40" y="23"/>
                  </a:lnTo>
                  <a:lnTo>
                    <a:pt x="23" y="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72">
              <a:extLst>
                <a:ext uri="{FF2B5EF4-FFF2-40B4-BE49-F238E27FC236}">
                  <a16:creationId xmlns:a16="http://schemas.microsoft.com/office/drawing/2014/main" id="{B806D350-1552-4508-A672-EC98AD1FEAD7}"/>
                </a:ext>
              </a:extLst>
            </p:cNvPr>
            <p:cNvSpPr>
              <a:spLocks/>
            </p:cNvSpPr>
            <p:nvPr/>
          </p:nvSpPr>
          <p:spPr bwMode="auto">
            <a:xfrm>
              <a:off x="7856539" y="2866912"/>
              <a:ext cx="82550" cy="80963"/>
            </a:xfrm>
            <a:custGeom>
              <a:avLst/>
              <a:gdLst>
                <a:gd name="T0" fmla="*/ 30 w 52"/>
                <a:gd name="T1" fmla="*/ 51 h 51"/>
                <a:gd name="T2" fmla="*/ 0 w 52"/>
                <a:gd name="T3" fmla="*/ 20 h 51"/>
                <a:gd name="T4" fmla="*/ 21 w 52"/>
                <a:gd name="T5" fmla="*/ 0 h 51"/>
                <a:gd name="T6" fmla="*/ 52 w 52"/>
                <a:gd name="T7" fmla="*/ 30 h 51"/>
                <a:gd name="T8" fmla="*/ 30 w 52"/>
                <a:gd name="T9" fmla="*/ 51 h 51"/>
              </a:gdLst>
              <a:ahLst/>
              <a:cxnLst>
                <a:cxn ang="0">
                  <a:pos x="T0" y="T1"/>
                </a:cxn>
                <a:cxn ang="0">
                  <a:pos x="T2" y="T3"/>
                </a:cxn>
                <a:cxn ang="0">
                  <a:pos x="T4" y="T5"/>
                </a:cxn>
                <a:cxn ang="0">
                  <a:pos x="T6" y="T7"/>
                </a:cxn>
                <a:cxn ang="0">
                  <a:pos x="T8" y="T9"/>
                </a:cxn>
              </a:cxnLst>
              <a:rect l="0" t="0" r="r" b="b"/>
              <a:pathLst>
                <a:path w="52" h="51">
                  <a:moveTo>
                    <a:pt x="30" y="51"/>
                  </a:moveTo>
                  <a:lnTo>
                    <a:pt x="0" y="20"/>
                  </a:lnTo>
                  <a:lnTo>
                    <a:pt x="21" y="0"/>
                  </a:lnTo>
                  <a:lnTo>
                    <a:pt x="52" y="30"/>
                  </a:lnTo>
                  <a:lnTo>
                    <a:pt x="30" y="5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73">
              <a:extLst>
                <a:ext uri="{FF2B5EF4-FFF2-40B4-BE49-F238E27FC236}">
                  <a16:creationId xmlns:a16="http://schemas.microsoft.com/office/drawing/2014/main" id="{9A8297DB-80CE-4960-B68F-E055A52C7279}"/>
                </a:ext>
              </a:extLst>
            </p:cNvPr>
            <p:cNvSpPr>
              <a:spLocks/>
            </p:cNvSpPr>
            <p:nvPr/>
          </p:nvSpPr>
          <p:spPr bwMode="auto">
            <a:xfrm>
              <a:off x="8074026" y="2649425"/>
              <a:ext cx="79375" cy="79375"/>
            </a:xfrm>
            <a:custGeom>
              <a:avLst/>
              <a:gdLst>
                <a:gd name="T0" fmla="*/ 31 w 41"/>
                <a:gd name="T1" fmla="*/ 39 h 41"/>
                <a:gd name="T2" fmla="*/ 30 w 41"/>
                <a:gd name="T3" fmla="*/ 37 h 41"/>
                <a:gd name="T4" fmla="*/ 20 w 41"/>
                <a:gd name="T5" fmla="*/ 21 h 41"/>
                <a:gd name="T6" fmla="*/ 4 w 41"/>
                <a:gd name="T7" fmla="*/ 11 h 41"/>
                <a:gd name="T8" fmla="*/ 0 w 41"/>
                <a:gd name="T9" fmla="*/ 4 h 41"/>
                <a:gd name="T10" fmla="*/ 7 w 41"/>
                <a:gd name="T11" fmla="*/ 1 h 41"/>
                <a:gd name="T12" fmla="*/ 27 w 41"/>
                <a:gd name="T13" fmla="*/ 13 h 41"/>
                <a:gd name="T14" fmla="*/ 40 w 41"/>
                <a:gd name="T15" fmla="*/ 34 h 41"/>
                <a:gd name="T16" fmla="*/ 36 w 41"/>
                <a:gd name="T17" fmla="*/ 41 h 41"/>
                <a:gd name="T18" fmla="*/ 31 w 41"/>
                <a:gd name="T1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1">
                  <a:moveTo>
                    <a:pt x="31" y="39"/>
                  </a:moveTo>
                  <a:cubicBezTo>
                    <a:pt x="30" y="39"/>
                    <a:pt x="30" y="38"/>
                    <a:pt x="30" y="37"/>
                  </a:cubicBezTo>
                  <a:cubicBezTo>
                    <a:pt x="28" y="31"/>
                    <a:pt x="25" y="25"/>
                    <a:pt x="20" y="21"/>
                  </a:cubicBezTo>
                  <a:cubicBezTo>
                    <a:pt x="15" y="16"/>
                    <a:pt x="10" y="13"/>
                    <a:pt x="4" y="11"/>
                  </a:cubicBezTo>
                  <a:cubicBezTo>
                    <a:pt x="1" y="10"/>
                    <a:pt x="0" y="7"/>
                    <a:pt x="0" y="4"/>
                  </a:cubicBezTo>
                  <a:cubicBezTo>
                    <a:pt x="1" y="2"/>
                    <a:pt x="4" y="0"/>
                    <a:pt x="7" y="1"/>
                  </a:cubicBezTo>
                  <a:cubicBezTo>
                    <a:pt x="15" y="3"/>
                    <a:pt x="22" y="7"/>
                    <a:pt x="27" y="13"/>
                  </a:cubicBezTo>
                  <a:cubicBezTo>
                    <a:pt x="33" y="19"/>
                    <a:pt x="37" y="26"/>
                    <a:pt x="40" y="34"/>
                  </a:cubicBezTo>
                  <a:cubicBezTo>
                    <a:pt x="41" y="37"/>
                    <a:pt x="39" y="40"/>
                    <a:pt x="36" y="41"/>
                  </a:cubicBezTo>
                  <a:cubicBezTo>
                    <a:pt x="34" y="41"/>
                    <a:pt x="32" y="40"/>
                    <a:pt x="31" y="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74">
              <a:extLst>
                <a:ext uri="{FF2B5EF4-FFF2-40B4-BE49-F238E27FC236}">
                  <a16:creationId xmlns:a16="http://schemas.microsoft.com/office/drawing/2014/main" id="{35BDD8D5-E846-4D5C-942F-9F33E885DDDA}"/>
                </a:ext>
              </a:extLst>
            </p:cNvPr>
            <p:cNvSpPr>
              <a:spLocks/>
            </p:cNvSpPr>
            <p:nvPr/>
          </p:nvSpPr>
          <p:spPr bwMode="auto">
            <a:xfrm>
              <a:off x="7739064" y="2898662"/>
              <a:ext cx="165100" cy="163513"/>
            </a:xfrm>
            <a:custGeom>
              <a:avLst/>
              <a:gdLst>
                <a:gd name="T0" fmla="*/ 79 w 86"/>
                <a:gd name="T1" fmla="*/ 18 h 84"/>
                <a:gd name="T2" fmla="*/ 68 w 86"/>
                <a:gd name="T3" fmla="*/ 7 h 84"/>
                <a:gd name="T4" fmla="*/ 61 w 86"/>
                <a:gd name="T5" fmla="*/ 0 h 84"/>
                <a:gd name="T6" fmla="*/ 54 w 86"/>
                <a:gd name="T7" fmla="*/ 7 h 84"/>
                <a:gd name="T8" fmla="*/ 7 w 86"/>
                <a:gd name="T9" fmla="*/ 55 h 84"/>
                <a:gd name="T10" fmla="*/ 0 w 86"/>
                <a:gd name="T11" fmla="*/ 62 h 84"/>
                <a:gd name="T12" fmla="*/ 7 w 86"/>
                <a:gd name="T13" fmla="*/ 69 h 84"/>
                <a:gd name="T14" fmla="*/ 12 w 86"/>
                <a:gd name="T15" fmla="*/ 74 h 84"/>
                <a:gd name="T16" fmla="*/ 18 w 86"/>
                <a:gd name="T17" fmla="*/ 80 h 84"/>
                <a:gd name="T18" fmla="*/ 32 w 86"/>
                <a:gd name="T19" fmla="*/ 80 h 84"/>
                <a:gd name="T20" fmla="*/ 76 w 86"/>
                <a:gd name="T21" fmla="*/ 36 h 84"/>
                <a:gd name="T22" fmla="*/ 79 w 86"/>
                <a:gd name="T23" fmla="*/ 33 h 84"/>
                <a:gd name="T24" fmla="*/ 86 w 86"/>
                <a:gd name="T25" fmla="*/ 25 h 84"/>
                <a:gd name="T26" fmla="*/ 79 w 86"/>
                <a:gd name="T27"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84">
                  <a:moveTo>
                    <a:pt x="79" y="18"/>
                  </a:moveTo>
                  <a:cubicBezTo>
                    <a:pt x="68" y="7"/>
                    <a:pt x="68" y="7"/>
                    <a:pt x="68" y="7"/>
                  </a:cubicBezTo>
                  <a:cubicBezTo>
                    <a:pt x="61" y="0"/>
                    <a:pt x="61" y="0"/>
                    <a:pt x="61" y="0"/>
                  </a:cubicBezTo>
                  <a:cubicBezTo>
                    <a:pt x="54" y="7"/>
                    <a:pt x="54" y="7"/>
                    <a:pt x="54" y="7"/>
                  </a:cubicBezTo>
                  <a:cubicBezTo>
                    <a:pt x="7" y="55"/>
                    <a:pt x="7" y="55"/>
                    <a:pt x="7" y="55"/>
                  </a:cubicBezTo>
                  <a:cubicBezTo>
                    <a:pt x="0" y="62"/>
                    <a:pt x="0" y="62"/>
                    <a:pt x="0" y="62"/>
                  </a:cubicBezTo>
                  <a:cubicBezTo>
                    <a:pt x="7" y="69"/>
                    <a:pt x="7" y="69"/>
                    <a:pt x="7" y="69"/>
                  </a:cubicBezTo>
                  <a:cubicBezTo>
                    <a:pt x="12" y="74"/>
                    <a:pt x="12" y="74"/>
                    <a:pt x="12" y="74"/>
                  </a:cubicBezTo>
                  <a:cubicBezTo>
                    <a:pt x="18" y="80"/>
                    <a:pt x="18" y="80"/>
                    <a:pt x="18" y="80"/>
                  </a:cubicBezTo>
                  <a:cubicBezTo>
                    <a:pt x="22" y="84"/>
                    <a:pt x="28" y="84"/>
                    <a:pt x="32" y="80"/>
                  </a:cubicBezTo>
                  <a:cubicBezTo>
                    <a:pt x="76" y="36"/>
                    <a:pt x="76" y="36"/>
                    <a:pt x="76" y="36"/>
                  </a:cubicBezTo>
                  <a:cubicBezTo>
                    <a:pt x="79" y="33"/>
                    <a:pt x="79" y="33"/>
                    <a:pt x="79" y="33"/>
                  </a:cubicBezTo>
                  <a:cubicBezTo>
                    <a:pt x="86" y="25"/>
                    <a:pt x="86" y="25"/>
                    <a:pt x="86" y="25"/>
                  </a:cubicBezTo>
                  <a:lnTo>
                    <a:pt x="79" y="1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054179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BE6E47FB-5E55-45DB-B712-E4993D47A776}"/>
              </a:ext>
            </a:extLst>
          </p:cNvPr>
          <p:cNvSpPr>
            <a:spLocks noGrp="1"/>
          </p:cNvSpPr>
          <p:nvPr>
            <p:ph type="title"/>
          </p:nvPr>
        </p:nvSpPr>
        <p:spPr/>
        <p:txBody>
          <a:bodyPr/>
          <a:lstStyle/>
          <a:p>
            <a:r>
              <a:rPr lang="en-US" sz="3200" dirty="0"/>
              <a:t>Ranges and indices</a:t>
            </a:r>
          </a:p>
        </p:txBody>
      </p:sp>
      <p:sp>
        <p:nvSpPr>
          <p:cNvPr id="5" name="Symbol zastępczy tekstu 4">
            <a:extLst>
              <a:ext uri="{FF2B5EF4-FFF2-40B4-BE49-F238E27FC236}">
                <a16:creationId xmlns:a16="http://schemas.microsoft.com/office/drawing/2014/main" id="{566C6C9B-DE4F-4D57-8491-6FC8D45FC924}"/>
              </a:ext>
            </a:extLst>
          </p:cNvPr>
          <p:cNvSpPr>
            <a:spLocks noGrp="1"/>
          </p:cNvSpPr>
          <p:nvPr>
            <p:ph type="body" sz="quarter" idx="10"/>
          </p:nvPr>
        </p:nvSpPr>
        <p:spPr/>
        <p:txBody>
          <a:bodyPr/>
          <a:lstStyle/>
          <a:p>
            <a:endParaRPr lang="en-US" dirty="0"/>
          </a:p>
        </p:txBody>
      </p:sp>
      <p:sp>
        <p:nvSpPr>
          <p:cNvPr id="6" name="Symbol zastępczy tekstu 5">
            <a:extLst>
              <a:ext uri="{FF2B5EF4-FFF2-40B4-BE49-F238E27FC236}">
                <a16:creationId xmlns:a16="http://schemas.microsoft.com/office/drawing/2014/main" id="{1302AB4B-7554-47F7-BBCD-39BD33559A94}"/>
              </a:ext>
            </a:extLst>
          </p:cNvPr>
          <p:cNvSpPr>
            <a:spLocks noGrp="1"/>
          </p:cNvSpPr>
          <p:nvPr>
            <p:ph type="body" sz="quarter" idx="11"/>
          </p:nvPr>
        </p:nvSpPr>
        <p:spPr/>
        <p:txBody>
          <a:bodyPr/>
          <a:lstStyle/>
          <a:p>
            <a:r>
              <a:rPr lang="en-US" dirty="0"/>
              <a:t>C# 7.3</a:t>
            </a:r>
          </a:p>
        </p:txBody>
      </p:sp>
      <p:sp>
        <p:nvSpPr>
          <p:cNvPr id="7" name="Symbol zastępczy tekstu 6">
            <a:extLst>
              <a:ext uri="{FF2B5EF4-FFF2-40B4-BE49-F238E27FC236}">
                <a16:creationId xmlns:a16="http://schemas.microsoft.com/office/drawing/2014/main" id="{5D8A2B1E-A86F-4A25-94A4-5CF446FD2951}"/>
              </a:ext>
            </a:extLst>
          </p:cNvPr>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9499068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DE8F4A0B-9F16-4844-BE61-471FEF40F3D8}"/>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CSharp80</Template>
  <TotalTime>804</TotalTime>
  <Words>3947</Words>
  <Application>Microsoft Office PowerPoint</Application>
  <PresentationFormat>Panoramiczny</PresentationFormat>
  <Paragraphs>989</Paragraphs>
  <Slides>126</Slides>
  <Notes>2</Notes>
  <HiddenSlides>0</HiddenSlides>
  <MMClips>0</MMClips>
  <ScaleCrop>false</ScaleCrop>
  <HeadingPairs>
    <vt:vector size="8" baseType="variant">
      <vt:variant>
        <vt:lpstr>Używane czcionki</vt:lpstr>
      </vt:variant>
      <vt:variant>
        <vt:i4>3</vt:i4>
      </vt:variant>
      <vt:variant>
        <vt:lpstr>Motyw</vt:lpstr>
      </vt:variant>
      <vt:variant>
        <vt:i4>4</vt:i4>
      </vt:variant>
      <vt:variant>
        <vt:lpstr>Osadzone serwery OLE</vt:lpstr>
      </vt:variant>
      <vt:variant>
        <vt:i4>1</vt:i4>
      </vt:variant>
      <vt:variant>
        <vt:lpstr>Tytuły slajdów</vt:lpstr>
      </vt:variant>
      <vt:variant>
        <vt:i4>126</vt:i4>
      </vt:variant>
    </vt:vector>
  </HeadingPairs>
  <TitlesOfParts>
    <vt:vector size="134" baseType="lpstr">
      <vt:lpstr>Arial</vt:lpstr>
      <vt:lpstr>Verdana</vt:lpstr>
      <vt:lpstr>Wingdings</vt:lpstr>
      <vt:lpstr>Capgemini Master</vt:lpstr>
      <vt:lpstr>Section break</vt:lpstr>
      <vt:lpstr>Cover options</vt:lpstr>
      <vt:lpstr>Final slides</vt:lpstr>
      <vt:lpstr>think-cell Slide</vt:lpstr>
      <vt:lpstr>Upgrade your .NET code! From C# 7.0 to C# 8.0 walkthrough</vt:lpstr>
      <vt:lpstr>Agenda</vt:lpstr>
      <vt:lpstr>Agenda</vt:lpstr>
      <vt:lpstr>Agenda</vt:lpstr>
      <vt:lpstr>Prezentacja programu PowerPoint</vt:lpstr>
      <vt:lpstr>Agenda</vt:lpstr>
      <vt:lpstr>The recent C# versions timeline C# 8.0 pre-requirements</vt:lpstr>
      <vt:lpstr>Agenda</vt:lpstr>
      <vt:lpstr>Dive into an example</vt:lpstr>
      <vt:lpstr>Example</vt:lpstr>
      <vt:lpstr>Example</vt:lpstr>
      <vt:lpstr>Prezentacja programu PowerPoint</vt:lpstr>
      <vt:lpstr>Agenda</vt:lpstr>
      <vt:lpstr>Prezentacja programu PowerPoint</vt:lpstr>
      <vt:lpstr>Async Main method</vt:lpstr>
      <vt:lpstr>Async Main method</vt:lpstr>
      <vt:lpstr>Async Main method</vt:lpstr>
      <vt:lpstr>Async Main method</vt:lpstr>
      <vt:lpstr>Async Main method</vt:lpstr>
      <vt:lpstr>Async Main method</vt:lpstr>
      <vt:lpstr>Async Main method</vt:lpstr>
      <vt:lpstr>Agenda</vt:lpstr>
      <vt:lpstr>Prezentacja programu PowerPoint</vt:lpstr>
      <vt:lpstr>Default literal expressions</vt:lpstr>
      <vt:lpstr>Default literal expressions</vt:lpstr>
      <vt:lpstr>Agenda</vt:lpstr>
      <vt:lpstr>Prezentacja programu PowerPoint</vt:lpstr>
      <vt:lpstr>Inferred tuple element names</vt:lpstr>
      <vt:lpstr>Inferred tuple element names</vt:lpstr>
      <vt:lpstr>Prezentacja programu PowerPoint</vt:lpstr>
      <vt:lpstr>Agenda</vt:lpstr>
      <vt:lpstr>Prezentacja programu PowerPoint</vt:lpstr>
      <vt:lpstr>Writing safe efficient code</vt:lpstr>
      <vt:lpstr>Writing safe efficient code</vt:lpstr>
      <vt:lpstr>Agenda</vt:lpstr>
      <vt:lpstr>Prezentacja programu PowerPoint</vt:lpstr>
      <vt:lpstr>Non-trailing named arguments</vt:lpstr>
      <vt:lpstr>Non-trailing named arguments</vt:lpstr>
      <vt:lpstr>Agenda</vt:lpstr>
      <vt:lpstr>Prezentacja programu PowerPoint</vt:lpstr>
      <vt:lpstr>Leading underscores in numeric literals</vt:lpstr>
      <vt:lpstr>Leading underscores in numeric literals</vt:lpstr>
      <vt:lpstr>Agenda</vt:lpstr>
      <vt:lpstr>Prezentacja programu PowerPoint</vt:lpstr>
      <vt:lpstr>Private protected access modifier</vt:lpstr>
      <vt:lpstr>Private protected access modifier</vt:lpstr>
      <vt:lpstr>Agenda</vt:lpstr>
      <vt:lpstr>Prezentacja programu PowerPoint</vt:lpstr>
      <vt:lpstr>Conditional ref expressions</vt:lpstr>
      <vt:lpstr>Conditional ref expressions</vt:lpstr>
      <vt:lpstr>Prezentacja programu PowerPoint</vt:lpstr>
      <vt:lpstr>Agenda</vt:lpstr>
      <vt:lpstr>Prezentacja programu PowerPoint</vt:lpstr>
      <vt:lpstr>Fixed fields without pinning access</vt:lpstr>
      <vt:lpstr>Fixed fields without pinning access</vt:lpstr>
      <vt:lpstr>Agenda</vt:lpstr>
      <vt:lpstr>Prezentacja programu PowerPoint</vt:lpstr>
      <vt:lpstr>Local ref variables reassignment</vt:lpstr>
      <vt:lpstr>Local ref variables reassignment</vt:lpstr>
      <vt:lpstr>Agenda</vt:lpstr>
      <vt:lpstr>Prezentacja programu PowerPoint</vt:lpstr>
      <vt:lpstr>Array initializers with stackalloc</vt:lpstr>
      <vt:lpstr>Array initializers with stackalloc</vt:lpstr>
      <vt:lpstr>Agenda</vt:lpstr>
      <vt:lpstr>Prezentacja programu PowerPoint</vt:lpstr>
      <vt:lpstr>Extended fixed support for types</vt:lpstr>
      <vt:lpstr>Extended fixed support for types</vt:lpstr>
      <vt:lpstr>Agenda</vt:lpstr>
      <vt:lpstr>Prezentacja programu PowerPoint</vt:lpstr>
      <vt:lpstr>Enhanced generic constraints</vt:lpstr>
      <vt:lpstr>Enhanced generic constraints</vt:lpstr>
      <vt:lpstr>Agenda</vt:lpstr>
      <vt:lpstr>Prezentacja programu PowerPoint</vt:lpstr>
      <vt:lpstr>Equality comparator tuple support</vt:lpstr>
      <vt:lpstr>Equality comparator tuple support</vt:lpstr>
      <vt:lpstr>Agenda</vt:lpstr>
      <vt:lpstr>Prezentacja programu PowerPoint</vt:lpstr>
      <vt:lpstr>Field attributes for auto-implemented properties</vt:lpstr>
      <vt:lpstr>Field attributes for auto-implemented properties</vt:lpstr>
      <vt:lpstr>Agenda</vt:lpstr>
      <vt:lpstr>Prezentacja programu PowerPoint</vt:lpstr>
      <vt:lpstr>In method overload</vt:lpstr>
      <vt:lpstr>In method overload</vt:lpstr>
      <vt:lpstr>Agenda</vt:lpstr>
      <vt:lpstr>Prezentacja programu PowerPoint</vt:lpstr>
      <vt:lpstr>Extend expression variables in initializers</vt:lpstr>
      <vt:lpstr>Extend expression variables in initializers</vt:lpstr>
      <vt:lpstr>Prezentacja programu PowerPoint</vt:lpstr>
      <vt:lpstr>Agenda</vt:lpstr>
      <vt:lpstr>Prezentacja programu PowerPoint</vt:lpstr>
      <vt:lpstr>Nullable reference types</vt:lpstr>
      <vt:lpstr>Nullable reference types</vt:lpstr>
      <vt:lpstr>Agenda</vt:lpstr>
      <vt:lpstr>Prezentacja programu PowerPoint</vt:lpstr>
      <vt:lpstr>Async streams</vt:lpstr>
      <vt:lpstr>Async streams</vt:lpstr>
      <vt:lpstr>Agenda</vt:lpstr>
      <vt:lpstr>Prezentacja programu PowerPoint</vt:lpstr>
      <vt:lpstr>Ranges and indices</vt:lpstr>
      <vt:lpstr>Ranges and indices</vt:lpstr>
      <vt:lpstr>Agenda</vt:lpstr>
      <vt:lpstr>Prezentacja programu PowerPoint</vt:lpstr>
      <vt:lpstr>Default interface members</vt:lpstr>
      <vt:lpstr>Default interface members</vt:lpstr>
      <vt:lpstr>Agenda</vt:lpstr>
      <vt:lpstr>Prezentacja programu PowerPoint</vt:lpstr>
      <vt:lpstr>Recursive patterns</vt:lpstr>
      <vt:lpstr>Recursive patterns</vt:lpstr>
      <vt:lpstr>Agenda</vt:lpstr>
      <vt:lpstr>Prezentacja programu PowerPoint</vt:lpstr>
      <vt:lpstr>Switch expressions</vt:lpstr>
      <vt:lpstr>Switch expressions</vt:lpstr>
      <vt:lpstr>Agenda</vt:lpstr>
      <vt:lpstr>Prezentacja programu PowerPoint</vt:lpstr>
      <vt:lpstr>Target-typed new-expressions</vt:lpstr>
      <vt:lpstr>Target-typed new-expressions</vt:lpstr>
      <vt:lpstr>Agenda</vt:lpstr>
      <vt:lpstr>Prezentacja programu PowerPoint</vt:lpstr>
      <vt:lpstr>Extension everything</vt:lpstr>
      <vt:lpstr>Extension everything</vt:lpstr>
      <vt:lpstr>Prezentacja programu PowerPoint</vt:lpstr>
      <vt:lpstr>Prezentacja programu PowerPoint</vt:lpstr>
      <vt:lpstr>Title (Work for 1 or 2 lines of title)</vt:lpstr>
      <vt:lpstr>Title (Work for 1 or 2 lines of title)</vt:lpstr>
      <vt:lpstr>Title (Work for 1 or 2 lines of title)</vt:lpstr>
      <vt:lpstr>Title (Work for 1 or 2 lines of title)</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new in C#8.0?</dc:title>
  <dc:subject>ppt template</dc:subject>
  <dc:creator>Tomasz Strzałka</dc:creator>
  <cp:lastModifiedBy>Tomasz Strzałka</cp:lastModifiedBy>
  <cp:revision>112</cp:revision>
  <dcterms:created xsi:type="dcterms:W3CDTF">2019-02-10T09:17:17Z</dcterms:created>
  <dcterms:modified xsi:type="dcterms:W3CDTF">2019-02-16T11:04:57Z</dcterms:modified>
</cp:coreProperties>
</file>