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4"/>
  </p:notesMasterIdLst>
  <p:handoutMasterIdLst>
    <p:handoutMasterId r:id="rId25"/>
  </p:handoutMasterIdLst>
  <p:sldIdLst>
    <p:sldId id="256" r:id="rId4"/>
    <p:sldId id="471" r:id="rId5"/>
    <p:sldId id="483" r:id="rId6"/>
    <p:sldId id="481" r:id="rId7"/>
    <p:sldId id="472" r:id="rId8"/>
    <p:sldId id="489" r:id="rId9"/>
    <p:sldId id="490" r:id="rId10"/>
    <p:sldId id="491" r:id="rId11"/>
    <p:sldId id="473" r:id="rId12"/>
    <p:sldId id="488" r:id="rId13"/>
    <p:sldId id="492" r:id="rId14"/>
    <p:sldId id="496" r:id="rId15"/>
    <p:sldId id="477" r:id="rId16"/>
    <p:sldId id="495" r:id="rId17"/>
    <p:sldId id="479" r:id="rId18"/>
    <p:sldId id="475" r:id="rId19"/>
    <p:sldId id="498" r:id="rId20"/>
    <p:sldId id="499" r:id="rId21"/>
    <p:sldId id="273" r:id="rId22"/>
    <p:sldId id="274" r:id="rId23"/>
  </p:sldIdLst>
  <p:sldSz cx="12192000" cy="6858000"/>
  <p:notesSz cx="6858000" cy="9144000"/>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3586DE7-2512-49E1-82B6-F9F471AF850F}">
          <p14:sldIdLst>
            <p14:sldId id="256"/>
            <p14:sldId id="471"/>
            <p14:sldId id="483"/>
            <p14:sldId id="481"/>
            <p14:sldId id="472"/>
            <p14:sldId id="489"/>
            <p14:sldId id="490"/>
            <p14:sldId id="491"/>
            <p14:sldId id="473"/>
            <p14:sldId id="488"/>
            <p14:sldId id="492"/>
            <p14:sldId id="496"/>
            <p14:sldId id="477"/>
            <p14:sldId id="495"/>
            <p14:sldId id="479"/>
            <p14:sldId id="475"/>
            <p14:sldId id="498"/>
            <p14:sldId id="499"/>
            <p14:sldId id="273"/>
            <p14:sldId id="27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z Strzałka" initials="TS" lastIdx="1" clrIdx="0">
    <p:extLst>
      <p:ext uri="{19B8F6BF-5375-455C-9EA6-DF929625EA0E}">
        <p15:presenceInfo xmlns:p15="http://schemas.microsoft.com/office/powerpoint/2012/main" userId="e6f75e599a2ed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12ABDB"/>
    <a:srgbClr val="0070AD"/>
    <a:srgbClr val="860864"/>
    <a:srgbClr val="FE304C"/>
    <a:srgbClr val="CC2980"/>
    <a:srgbClr val="93E416"/>
    <a:srgbClr val="00C37B"/>
    <a:srgbClr val="F5F5F5"/>
    <a:srgbClr val="FF7E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52729" autoAdjust="0"/>
  </p:normalViewPr>
  <p:slideViewPr>
    <p:cSldViewPr>
      <p:cViewPr varScale="1">
        <p:scale>
          <a:sx n="61" d="100"/>
          <a:sy n="61" d="100"/>
        </p:scale>
        <p:origin x="2460"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09/05/2020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09/05/2020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endParaRPr lang="en-US" noProof="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b="0" dirty="0"/>
              <a:t>[-&gt;] so let us just focus on </a:t>
            </a:r>
            <a:r>
              <a:rPr lang="pl-PL" b="0" dirty="0"/>
              <a:t>the </a:t>
            </a:r>
            <a:r>
              <a:rPr lang="en-US" b="0" dirty="0"/>
              <a:t>simplest one – </a:t>
            </a:r>
            <a:r>
              <a:rPr lang="en-US" b="1" dirty="0"/>
              <a:t>HTTP Trigger</a:t>
            </a:r>
            <a:r>
              <a:rPr lang="en-US" b="0" dirty="0"/>
              <a:t> which allows us to run our function once we send a request over HTTP, much like an API call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205776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In fact let us create and run some simple solutions, one for ASP.NET Core Web Application and one for Azure Functions and make them do the same.</a:t>
            </a:r>
          </a:p>
          <a:p>
            <a:pPr marL="0" indent="0">
              <a:buNone/>
            </a:pPr>
            <a:endParaRPr lang="en-US" dirty="0"/>
          </a:p>
          <a:p>
            <a:pPr marL="0" indent="0">
              <a:buNone/>
            </a:pPr>
            <a:r>
              <a:rPr lang="en-US" dirty="0"/>
              <a:t>Let us open Visual Studio:</a:t>
            </a:r>
          </a:p>
          <a:p>
            <a:pPr marL="171450" indent="-171450">
              <a:buFontTx/>
              <a:buChar char="-"/>
            </a:pPr>
            <a:r>
              <a:rPr lang="en-US" dirty="0"/>
              <a:t>Select </a:t>
            </a:r>
            <a:r>
              <a:rPr lang="en-US" b="1" dirty="0"/>
              <a:t>.\Capgemini.NET\</a:t>
            </a:r>
            <a:r>
              <a:rPr lang="en-US" b="1" dirty="0" err="1"/>
              <a:t>AzureFunctions</a:t>
            </a:r>
            <a:r>
              <a:rPr lang="en-US" b="1" dirty="0"/>
              <a:t>\Demo\Begin\HTTP Trigger</a:t>
            </a:r>
            <a:r>
              <a:rPr lang="en-US" b="0" dirty="0"/>
              <a:t> </a:t>
            </a:r>
            <a:r>
              <a:rPr lang="en-US" dirty="0"/>
              <a:t>directory</a:t>
            </a:r>
            <a:endParaRPr lang="pl-PL"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dirty="0"/>
              <a:t>Open </a:t>
            </a:r>
            <a:r>
              <a:rPr lang="en-US" dirty="0"/>
              <a:t>already created blank solution named “</a:t>
            </a:r>
            <a:r>
              <a:rPr lang="en-US" b="1" dirty="0"/>
              <a:t>Projects”</a:t>
            </a:r>
            <a:endParaRPr lang="en-US" dirty="0"/>
          </a:p>
          <a:p>
            <a:pPr marL="0" indent="0">
              <a:buNone/>
            </a:pPr>
            <a:endParaRPr lang="en-US" dirty="0"/>
          </a:p>
          <a:p>
            <a:pPr marL="0" indent="0">
              <a:buNone/>
            </a:pPr>
            <a:r>
              <a:rPr lang="en-US" dirty="0"/>
              <a:t>First let us scaffold an ASP.NET API project:</a:t>
            </a:r>
          </a:p>
          <a:p>
            <a:pPr marL="171450" indent="-171450">
              <a:buFontTx/>
              <a:buChar char="-"/>
            </a:pPr>
            <a:r>
              <a:rPr lang="en-US" dirty="0"/>
              <a:t>create some new project</a:t>
            </a:r>
          </a:p>
          <a:p>
            <a:pPr marL="171450" indent="-171450">
              <a:buFontTx/>
              <a:buChar char="-"/>
            </a:pPr>
            <a:r>
              <a:rPr lang="en-US" dirty="0"/>
              <a:t>With the </a:t>
            </a:r>
            <a:r>
              <a:rPr lang="en-US" b="1" dirty="0"/>
              <a:t>ASP.NET Core Web Application</a:t>
            </a:r>
            <a:r>
              <a:rPr lang="en-US" dirty="0"/>
              <a:t> template</a:t>
            </a:r>
          </a:p>
          <a:p>
            <a:pPr marL="171450" indent="-171450">
              <a:buFontTx/>
              <a:buChar char="-"/>
            </a:pPr>
            <a:r>
              <a:rPr lang="en-US" dirty="0"/>
              <a:t>Select </a:t>
            </a:r>
            <a:r>
              <a:rPr lang="en-US" b="1" dirty="0"/>
              <a:t>Add to solution</a:t>
            </a:r>
          </a:p>
          <a:p>
            <a:pPr marL="171450" indent="-171450">
              <a:buFontTx/>
              <a:buChar char="-"/>
            </a:pPr>
            <a:r>
              <a:rPr lang="en-US" dirty="0"/>
              <a:t>Select </a:t>
            </a:r>
            <a:r>
              <a:rPr lang="en-US" b="1" dirty="0"/>
              <a:t>API</a:t>
            </a:r>
            <a:r>
              <a:rPr lang="en-US" dirty="0"/>
              <a:t> template</a:t>
            </a:r>
          </a:p>
          <a:p>
            <a:pPr marL="171450" indent="-171450">
              <a:buFontTx/>
              <a:buChar char="-"/>
            </a:pPr>
            <a:r>
              <a:rPr lang="en-US" dirty="0"/>
              <a:t>Disable </a:t>
            </a:r>
            <a:r>
              <a:rPr lang="en-US" b="1" dirty="0"/>
              <a:t>Configure for HTTPS</a:t>
            </a:r>
          </a:p>
          <a:p>
            <a:pPr marL="171450" indent="-171450">
              <a:buFontTx/>
              <a:buChar char="-"/>
            </a:pPr>
            <a:r>
              <a:rPr lang="en-US" dirty="0"/>
              <a:t>Run</a:t>
            </a:r>
          </a:p>
          <a:p>
            <a:pPr marL="0" indent="0">
              <a:buFontTx/>
              <a:buNone/>
            </a:pPr>
            <a:endParaRPr lang="en-US" dirty="0"/>
          </a:p>
          <a:p>
            <a:pPr marL="0" indent="0">
              <a:buFontTx/>
              <a:buNone/>
            </a:pPr>
            <a:r>
              <a:rPr lang="en-US" dirty="0"/>
              <a:t>Now for Azure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some new project</a:t>
            </a:r>
          </a:p>
          <a:p>
            <a:pPr marL="171450" indent="-171450">
              <a:buFontTx/>
              <a:buChar char="-"/>
            </a:pPr>
            <a:r>
              <a:rPr lang="en-US" dirty="0"/>
              <a:t>With the </a:t>
            </a:r>
            <a:r>
              <a:rPr lang="en-US" b="1" dirty="0"/>
              <a:t>Azure Functions </a:t>
            </a:r>
            <a:r>
              <a:rPr lang="en-US" dirty="0"/>
              <a:t>template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Select </a:t>
            </a:r>
            <a:r>
              <a:rPr lang="en-US" b="1" dirty="0"/>
              <a:t>Add to solution</a:t>
            </a:r>
            <a:endParaRPr lang="en-US" dirty="0"/>
          </a:p>
          <a:p>
            <a:pPr marL="171450" indent="-171450">
              <a:buFontTx/>
              <a:buChar char="-"/>
            </a:pPr>
            <a:r>
              <a:rPr lang="en-US" dirty="0"/>
              <a:t>Select </a:t>
            </a:r>
            <a:r>
              <a:rPr lang="en-US" b="1" dirty="0"/>
              <a:t>HTTP Trigger</a:t>
            </a:r>
            <a:r>
              <a:rPr lang="en-US" dirty="0"/>
              <a:t> template</a:t>
            </a:r>
          </a:p>
          <a:p>
            <a:pPr marL="171450" indent="-171450">
              <a:buFontTx/>
              <a:buChar char="-"/>
            </a:pPr>
            <a:r>
              <a:rPr lang="en-US" dirty="0"/>
              <a:t>Run</a:t>
            </a:r>
          </a:p>
          <a:p>
            <a:pPr marL="0" indent="0">
              <a:buFontTx/>
              <a:buNone/>
            </a:pPr>
            <a:endParaRPr lang="en-US" dirty="0"/>
          </a:p>
          <a:p>
            <a:pPr marL="0" indent="0">
              <a:buFontTx/>
              <a:buNone/>
            </a:pPr>
            <a:r>
              <a:rPr lang="en-US" dirty="0"/>
              <a:t>Open </a:t>
            </a:r>
            <a:r>
              <a:rPr lang="en-US" sz="900" b="1" kern="1200" dirty="0">
                <a:solidFill>
                  <a:schemeClr val="tx1"/>
                </a:solidFill>
                <a:latin typeface="+mn-lt"/>
                <a:ea typeface="+mn-ea"/>
                <a:cs typeface="+mn-cs"/>
              </a:rPr>
              <a:t>Function1.cs</a:t>
            </a:r>
            <a:r>
              <a:rPr lang="en-US" b="1" dirty="0"/>
              <a:t> </a:t>
            </a:r>
            <a:r>
              <a:rPr lang="en-US" dirty="0"/>
              <a:t>and </a:t>
            </a:r>
            <a:r>
              <a:rPr lang="en-US" sz="900" b="1" kern="1200" dirty="0" err="1">
                <a:solidFill>
                  <a:schemeClr val="tx1"/>
                </a:solidFill>
                <a:latin typeface="+mn-lt"/>
                <a:ea typeface="+mn-ea"/>
                <a:cs typeface="+mn-cs"/>
              </a:rPr>
              <a:t>WeatherForecastController.cs</a:t>
            </a:r>
            <a:r>
              <a:rPr lang="en-US" dirty="0"/>
              <a:t> side by side.</a:t>
            </a:r>
          </a:p>
          <a:p>
            <a:pPr marL="0" indent="0">
              <a:buFontTx/>
              <a:buNone/>
            </a:pPr>
            <a:r>
              <a:rPr lang="en-US" dirty="0"/>
              <a:t>We want to make Azure Function behave same as API:</a:t>
            </a:r>
          </a:p>
          <a:p>
            <a:pPr marL="171450" indent="-171450">
              <a:buFontTx/>
              <a:buChar char="-"/>
            </a:pPr>
            <a:r>
              <a:rPr lang="en-US" dirty="0"/>
              <a:t>Default route:</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 Route = null)] -&gt; [</a:t>
            </a:r>
            <a:r>
              <a:rPr lang="en-US" sz="1200" kern="1200" dirty="0" err="1">
                <a:solidFill>
                  <a:schemeClr val="tx1"/>
                </a:solidFill>
                <a:latin typeface="+mn-lt"/>
                <a:ea typeface="+mn-ea"/>
                <a:cs typeface="+mn-cs"/>
              </a:rPr>
              <a:t>FunctionName</a:t>
            </a:r>
            <a:r>
              <a:rPr lang="en-US" sz="1200" kern="1200" dirty="0">
                <a:solidFill>
                  <a:schemeClr val="tx1"/>
                </a:solidFill>
                <a:latin typeface="+mn-lt"/>
                <a:ea typeface="+mn-ea"/>
                <a:cs typeface="+mn-cs"/>
              </a:rPr>
              <a:t>("Function1")]</a:t>
            </a:r>
          </a:p>
          <a:p>
            <a:pPr marL="628650" lvl="1" indent="-171450">
              <a:buFontTx/>
              <a:buChar char="-"/>
            </a:pPr>
            <a:r>
              <a:rPr lang="en-US" sz="1200" kern="1200" dirty="0">
                <a:solidFill>
                  <a:schemeClr val="tx1"/>
                </a:solidFill>
                <a:latin typeface="+mn-lt"/>
                <a:ea typeface="+mn-ea"/>
                <a:cs typeface="+mn-cs"/>
              </a:rPr>
              <a:t>[Route("[controller]")] -&gt; [Route(“</a:t>
            </a:r>
            <a:r>
              <a:rPr lang="en-US" sz="1200" kern="1200" dirty="0" err="1">
                <a:solidFill>
                  <a:schemeClr val="tx1"/>
                </a:solidFill>
                <a:latin typeface="+mn-lt"/>
                <a:ea typeface="+mn-ea"/>
                <a:cs typeface="+mn-cs"/>
              </a:rPr>
              <a:t>api</a:t>
            </a:r>
            <a:r>
              <a:rPr lang="en-US" sz="1200" kern="1200" dirty="0">
                <a:solidFill>
                  <a:schemeClr val="tx1"/>
                </a:solidFill>
                <a:latin typeface="+mn-lt"/>
                <a:ea typeface="+mn-ea"/>
                <a:cs typeface="+mn-cs"/>
              </a:rPr>
              <a:t>/[controller]")] </a:t>
            </a:r>
          </a:p>
          <a:p>
            <a:pPr marL="171450" lvl="0" indent="-171450">
              <a:buFontTx/>
              <a:buChar char="-"/>
            </a:pPr>
            <a:r>
              <a:rPr lang="en-US" sz="1200" kern="1200" dirty="0">
                <a:solidFill>
                  <a:schemeClr val="tx1"/>
                </a:solidFill>
                <a:latin typeface="+mn-lt"/>
                <a:ea typeface="+mn-ea"/>
                <a:cs typeface="+mn-cs"/>
              </a:rPr>
              <a:t>HTTP Method:</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(…"get", "post“…)]</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HttpGet</a:t>
            </a:r>
            <a:r>
              <a:rPr lang="en-US" sz="1200" kern="1200" dirty="0">
                <a:solidFill>
                  <a:schemeClr val="tx1"/>
                </a:solidFill>
                <a:latin typeface="+mn-lt"/>
                <a:ea typeface="+mn-ea"/>
                <a:cs typeface="+mn-cs"/>
              </a:rPr>
              <a:t>]</a:t>
            </a:r>
          </a:p>
          <a:p>
            <a:pPr marL="171450" lvl="0" indent="-171450">
              <a:buFontTx/>
              <a:buChar char="-"/>
            </a:pPr>
            <a:r>
              <a:rPr lang="en-US" sz="900" kern="1200" dirty="0">
                <a:solidFill>
                  <a:schemeClr val="tx1"/>
                </a:solidFill>
                <a:latin typeface="+mn-lt"/>
                <a:ea typeface="+mn-ea"/>
                <a:cs typeface="+mn-cs"/>
              </a:rPr>
              <a:t>Authorization:</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AuthorizationLevel.Function</a:t>
            </a:r>
            <a:r>
              <a:rPr lang="en-US" sz="1200" kern="1200" dirty="0">
                <a:solidFill>
                  <a:schemeClr val="tx1"/>
                </a:solidFill>
                <a:latin typeface="+mn-lt"/>
                <a:ea typeface="+mn-ea"/>
                <a:cs typeface="+mn-cs"/>
              </a:rPr>
              <a:t>,…)]</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AllowAnonymous</a:t>
            </a:r>
            <a:r>
              <a:rPr lang="en-US" sz="1200" kern="1200" dirty="0">
                <a:solidFill>
                  <a:schemeClr val="tx1"/>
                </a:solidFill>
                <a:latin typeface="+mn-lt"/>
                <a:ea typeface="+mn-ea"/>
                <a:cs typeface="+mn-cs"/>
              </a:rPr>
              <a:t>]</a:t>
            </a:r>
          </a:p>
          <a:p>
            <a:pPr marL="171450" lvl="0" indent="-171450">
              <a:buFontTx/>
              <a:buChar char="-"/>
            </a:pPr>
            <a:r>
              <a:rPr lang="en-US" sz="900" kern="1200" dirty="0">
                <a:solidFill>
                  <a:schemeClr val="tx1"/>
                </a:solidFill>
                <a:latin typeface="+mn-lt"/>
                <a:ea typeface="+mn-ea"/>
                <a:cs typeface="+mn-cs"/>
              </a:rPr>
              <a:t>Signature:</a:t>
            </a:r>
          </a:p>
          <a:p>
            <a:pPr marL="628650" lvl="1" indent="-171450">
              <a:buFontTx/>
              <a:buChar char="-"/>
            </a:pPr>
            <a:r>
              <a:rPr lang="en-US" sz="1200" kern="1200" dirty="0">
                <a:solidFill>
                  <a:schemeClr val="tx1"/>
                </a:solidFill>
                <a:latin typeface="+mn-lt"/>
                <a:ea typeface="+mn-ea"/>
                <a:cs typeface="+mn-cs"/>
              </a:rPr>
              <a:t>public static async Task&lt;</a:t>
            </a:r>
            <a:r>
              <a:rPr lang="en-US" sz="1200" kern="1200" dirty="0" err="1">
                <a:solidFill>
                  <a:schemeClr val="tx1"/>
                </a:solidFill>
                <a:latin typeface="+mn-lt"/>
                <a:ea typeface="+mn-ea"/>
                <a:cs typeface="+mn-cs"/>
              </a:rPr>
              <a:t>IActionResult</a:t>
            </a:r>
            <a:r>
              <a:rPr lang="en-US" sz="1200" kern="1200" dirty="0">
                <a:solidFill>
                  <a:schemeClr val="tx1"/>
                </a:solidFill>
                <a:latin typeface="+mn-lt"/>
                <a:ea typeface="+mn-ea"/>
                <a:cs typeface="+mn-cs"/>
              </a:rPr>
              <a:t>&gt; Run() // note static here as well in the class</a:t>
            </a:r>
          </a:p>
          <a:p>
            <a:pPr marL="628650" lvl="1" indent="-171450">
              <a:buFontTx/>
              <a:buChar char="-"/>
            </a:pPr>
            <a:r>
              <a:rPr lang="en-US" sz="1200" kern="1200" dirty="0">
                <a:solidFill>
                  <a:schemeClr val="tx1"/>
                </a:solidFill>
                <a:latin typeface="+mn-lt"/>
                <a:ea typeface="+mn-ea"/>
                <a:cs typeface="+mn-cs"/>
              </a:rPr>
              <a:t>public </a:t>
            </a:r>
            <a:r>
              <a:rPr lang="en-US" sz="1200" kern="1200" dirty="0" err="1">
                <a:solidFill>
                  <a:schemeClr val="tx1"/>
                </a:solidFill>
                <a:latin typeface="+mn-lt"/>
                <a:ea typeface="+mn-ea"/>
                <a:cs typeface="+mn-cs"/>
              </a:rPr>
              <a:t>IEnumerable</a:t>
            </a:r>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WeatherForecast</a:t>
            </a:r>
            <a:r>
              <a:rPr lang="en-US" sz="1200" kern="1200" dirty="0">
                <a:solidFill>
                  <a:schemeClr val="tx1"/>
                </a:solidFill>
                <a:latin typeface="+mn-lt"/>
                <a:ea typeface="+mn-ea"/>
                <a:cs typeface="+mn-cs"/>
              </a:rPr>
              <a:t>&gt; Get()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127841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sz="1200" kern="1200" dirty="0">
                <a:solidFill>
                  <a:schemeClr val="tx1"/>
                </a:solidFill>
                <a:latin typeface="+mn-lt"/>
                <a:ea typeface="+mn-ea"/>
                <a:cs typeface="+mn-cs"/>
              </a:rPr>
              <a:t>So now as we have our working solution, let us move it to the cloud. Right here we see the tools we need to use.</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First, we will log into my Azure account and by using my paid subscription, we will create a resource group.</a:t>
            </a:r>
          </a:p>
          <a:p>
            <a:pPr marL="0" indent="0">
              <a:buNone/>
            </a:pPr>
            <a:r>
              <a:rPr lang="en-US" sz="1200" kern="1200" dirty="0">
                <a:solidFill>
                  <a:schemeClr val="tx1"/>
                </a:solidFill>
                <a:latin typeface="+mn-lt"/>
                <a:ea typeface="+mn-ea"/>
                <a:cs typeface="+mn-cs"/>
              </a:rPr>
              <a:t>The resource group is nothing more than a container for our future resources, such as our Azure Function in this example.</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All the resource You se here will be created by the Azure Portal wizard so let us do not worry about them for now.</a:t>
            </a:r>
          </a:p>
          <a:p>
            <a:pPr marL="0" indent="0">
              <a:buNone/>
            </a:pPr>
            <a:endParaRPr lang="en-US" sz="1200" kern="1200" dirty="0">
              <a:solidFill>
                <a:schemeClr val="tx1"/>
              </a:solidFill>
              <a:latin typeface="+mn-lt"/>
              <a:ea typeface="+mn-ea"/>
              <a:cs typeface="+mn-cs"/>
            </a:endParaRPr>
          </a:p>
          <a:p>
            <a:pPr marL="228600" indent="-228600">
              <a:buAutoNum type="arabicPeriod"/>
            </a:pPr>
            <a:r>
              <a:rPr lang="en-US" sz="1200" kern="1200" dirty="0">
                <a:solidFill>
                  <a:schemeClr val="tx1"/>
                </a:solidFill>
                <a:latin typeface="+mn-lt"/>
                <a:ea typeface="+mn-ea"/>
                <a:cs typeface="+mn-cs"/>
              </a:rPr>
              <a:t>Got to Azure Portal</a:t>
            </a:r>
          </a:p>
          <a:p>
            <a:pPr marL="228600" indent="-228600">
              <a:buAutoNum type="arabicPeriod"/>
            </a:pPr>
            <a:r>
              <a:rPr lang="en-US" sz="1200" kern="1200" dirty="0">
                <a:solidFill>
                  <a:schemeClr val="tx1"/>
                </a:solidFill>
                <a:latin typeface="+mn-lt"/>
                <a:ea typeface="+mn-ea"/>
                <a:cs typeface="+mn-cs"/>
              </a:rPr>
              <a:t>“</a:t>
            </a:r>
            <a:r>
              <a:rPr lang="en-US" sz="1200" b="1" kern="1200" dirty="0">
                <a:solidFill>
                  <a:schemeClr val="tx1"/>
                </a:solidFill>
                <a:latin typeface="+mn-lt"/>
                <a:ea typeface="+mn-ea"/>
                <a:cs typeface="+mn-cs"/>
              </a:rPr>
              <a:t>Create a resource</a:t>
            </a:r>
            <a:r>
              <a:rPr lang="en-US" sz="1200" kern="1200" dirty="0">
                <a:solidFill>
                  <a:schemeClr val="tx1"/>
                </a:solidFill>
                <a:latin typeface="+mn-lt"/>
                <a:ea typeface="+mn-ea"/>
                <a:cs typeface="+mn-cs"/>
              </a:rPr>
              <a:t>”</a:t>
            </a:r>
          </a:p>
          <a:p>
            <a:pPr marL="228600" indent="-228600">
              <a:buAutoNum type="arabicPeriod"/>
            </a:pPr>
            <a:r>
              <a:rPr lang="en-US" sz="1200" kern="1200" dirty="0">
                <a:solidFill>
                  <a:schemeClr val="tx1"/>
                </a:solidFill>
                <a:latin typeface="+mn-lt"/>
                <a:ea typeface="+mn-ea"/>
                <a:cs typeface="+mn-cs"/>
              </a:rPr>
              <a:t>Select “</a:t>
            </a:r>
            <a:r>
              <a:rPr lang="en-US" sz="1200" b="1" kern="1200" dirty="0">
                <a:solidFill>
                  <a:schemeClr val="tx1"/>
                </a:solidFill>
                <a:latin typeface="+mn-lt"/>
                <a:ea typeface="+mn-ea"/>
                <a:cs typeface="+mn-cs"/>
              </a:rPr>
              <a:t>Function App</a:t>
            </a:r>
            <a:r>
              <a:rPr lang="en-US" sz="1200" kern="1200" dirty="0">
                <a:solidFill>
                  <a:schemeClr val="tx1"/>
                </a:solidFill>
                <a:latin typeface="+mn-lt"/>
                <a:ea typeface="+mn-ea"/>
                <a:cs typeface="+mn-cs"/>
              </a:rPr>
              <a:t>”</a:t>
            </a:r>
          </a:p>
          <a:p>
            <a:pPr marL="685800" lvl="1" indent="-228600">
              <a:buAutoNum type="arabicPeriod"/>
            </a:pPr>
            <a:r>
              <a:rPr lang="en-US" sz="1500" kern="1200" dirty="0">
                <a:solidFill>
                  <a:schemeClr val="tx1"/>
                </a:solidFill>
                <a:latin typeface="+mn-lt"/>
                <a:ea typeface="+mn-ea"/>
                <a:cs typeface="+mn-cs"/>
              </a:rPr>
              <a:t>Create a resource group e.g. “azure-shorts-demo-app”</a:t>
            </a:r>
          </a:p>
          <a:p>
            <a:pPr marL="685800" lvl="1" indent="-228600">
              <a:buAutoNum type="arabicPeriod"/>
            </a:pPr>
            <a:r>
              <a:rPr lang="en-US" sz="1500" kern="1200" dirty="0">
                <a:solidFill>
                  <a:schemeClr val="tx1"/>
                </a:solidFill>
                <a:latin typeface="+mn-lt"/>
                <a:ea typeface="+mn-ea"/>
                <a:cs typeface="+mn-cs"/>
              </a:rPr>
              <a:t>Give a name for a function app e.g. “azure-shorts-demo-app”</a:t>
            </a:r>
          </a:p>
          <a:p>
            <a:pPr marL="685800" lvl="1" indent="-228600">
              <a:buAutoNum type="arabicPeriod"/>
            </a:pPr>
            <a:r>
              <a:rPr lang="en-US" sz="1500" kern="1200" dirty="0">
                <a:solidFill>
                  <a:schemeClr val="tx1"/>
                </a:solidFill>
                <a:latin typeface="+mn-lt"/>
                <a:ea typeface="+mn-ea"/>
                <a:cs typeface="+mn-cs"/>
              </a:rPr>
              <a:t>Select runtime</a:t>
            </a:r>
          </a:p>
          <a:p>
            <a:pPr marL="685800" lvl="1" indent="-228600">
              <a:buAutoNum type="arabicPeriod"/>
            </a:pPr>
            <a:r>
              <a:rPr lang="en-US" sz="1500" kern="1200" dirty="0">
                <a:solidFill>
                  <a:schemeClr val="tx1"/>
                </a:solidFill>
                <a:latin typeface="+mn-lt"/>
                <a:ea typeface="+mn-ea"/>
                <a:cs typeface="+mn-cs"/>
              </a:rPr>
              <a:t>Select region</a:t>
            </a:r>
          </a:p>
          <a:p>
            <a:pPr marL="685800" lvl="1" indent="-228600">
              <a:buAutoNum type="arabicPeriod"/>
            </a:pPr>
            <a:r>
              <a:rPr lang="en-US" sz="1500" kern="1200" dirty="0">
                <a:solidFill>
                  <a:schemeClr val="tx1"/>
                </a:solidFill>
                <a:latin typeface="+mn-lt"/>
                <a:ea typeface="+mn-ea"/>
                <a:cs typeface="+mn-cs"/>
              </a:rPr>
              <a:t>Go next to “Hosting” (storage account)</a:t>
            </a:r>
          </a:p>
          <a:p>
            <a:pPr marL="685800" lvl="1" indent="-228600">
              <a:buAutoNum type="arabicPeriod"/>
            </a:pPr>
            <a:r>
              <a:rPr lang="en-US" sz="1500" kern="1200" dirty="0">
                <a:solidFill>
                  <a:schemeClr val="tx1"/>
                </a:solidFill>
                <a:latin typeface="+mn-lt"/>
                <a:ea typeface="+mn-ea"/>
                <a:cs typeface="+mn-cs"/>
              </a:rPr>
              <a:t>Go next to “Monitoring” (app insights)</a:t>
            </a:r>
          </a:p>
          <a:p>
            <a:pPr marL="685800" lvl="1" indent="-228600">
              <a:buAutoNum type="arabicPeriod"/>
            </a:pPr>
            <a:r>
              <a:rPr lang="en-US" sz="1500" kern="1200" dirty="0">
                <a:solidFill>
                  <a:schemeClr val="tx1"/>
                </a:solidFill>
                <a:latin typeface="+mn-lt"/>
                <a:ea typeface="+mn-ea"/>
                <a:cs typeface="+mn-cs"/>
              </a:rPr>
              <a:t>Create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83516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As we will se in a minute, Azure will create for us all compomers needed for our function to run, </a:t>
            </a:r>
          </a:p>
          <a:p>
            <a:r>
              <a:rPr lang="en-US" dirty="0"/>
              <a:t>will offer a couple options to create new Azure Functions either via Visual Studio, as we did already, by other Code Editors or directly in the portal.</a:t>
            </a:r>
          </a:p>
          <a:p>
            <a:endParaRPr lang="en-US" dirty="0"/>
          </a:p>
          <a:p>
            <a:r>
              <a:rPr lang="en-US" dirty="0"/>
              <a:t>For now let us just recreate our example from previous slides in the portal to create a Weather Forecast function:</a:t>
            </a:r>
          </a:p>
          <a:p>
            <a:pPr marL="228600" indent="-228600">
              <a:buAutoNum type="arabicPeriod"/>
            </a:pPr>
            <a:r>
              <a:rPr lang="en-US" dirty="0"/>
              <a:t>Go to the created resource,</a:t>
            </a:r>
          </a:p>
          <a:p>
            <a:pPr marL="685800" lvl="1" indent="-228600">
              <a:buAutoNum type="arabicPeriod"/>
            </a:pPr>
            <a:r>
              <a:rPr lang="en-US" dirty="0"/>
              <a:t>We can go to the given URL and see how our ap in currently working</a:t>
            </a:r>
          </a:p>
          <a:p>
            <a:pPr marL="228600" indent="-228600">
              <a:buAutoNum type="arabicPeriod"/>
            </a:pPr>
            <a:r>
              <a:rPr lang="en-US" dirty="0"/>
              <a:t>Hit “New function”</a:t>
            </a:r>
          </a:p>
          <a:p>
            <a:pPr marL="228600" indent="-228600">
              <a:buAutoNum type="arabicPeriod"/>
            </a:pPr>
            <a:r>
              <a:rPr lang="en-US" dirty="0"/>
              <a:t>Select “In Portal”</a:t>
            </a:r>
          </a:p>
          <a:p>
            <a:pPr marL="228600" indent="-228600">
              <a:buAutoNum type="arabicPeriod"/>
            </a:pPr>
            <a:r>
              <a:rPr lang="en-US" dirty="0"/>
              <a:t>Select “Webhook + API”</a:t>
            </a:r>
          </a:p>
          <a:p>
            <a:pPr marL="228600" indent="-228600">
              <a:buAutoNum type="arabicPeriod"/>
            </a:pPr>
            <a:r>
              <a:rPr lang="en-US" dirty="0"/>
              <a:t>Hit “Create”</a:t>
            </a:r>
          </a:p>
          <a:p>
            <a:pPr marL="228600" indent="-228600">
              <a:buAutoNum type="arabicPeriod"/>
            </a:pPr>
            <a:r>
              <a:rPr lang="en-US" dirty="0"/>
              <a:t>And we are done.</a:t>
            </a:r>
          </a:p>
          <a:p>
            <a:pPr marL="228600" indent="-228600">
              <a:buAutoNum type="arabicPeriod"/>
            </a:pPr>
            <a:endParaRPr lang="en-US" dirty="0"/>
          </a:p>
          <a:p>
            <a:pPr marL="228600" indent="-228600">
              <a:buAutoNum type="arabicPeriod"/>
            </a:pPr>
            <a:r>
              <a:rPr lang="en-US" dirty="0"/>
              <a:t>We can:</a:t>
            </a:r>
          </a:p>
          <a:p>
            <a:pPr marL="171450" indent="-171450">
              <a:buFontTx/>
              <a:buChar char="-"/>
            </a:pPr>
            <a:r>
              <a:rPr lang="en-US" dirty="0"/>
              <a:t>Get the URL of our function and run it</a:t>
            </a:r>
          </a:p>
          <a:p>
            <a:pPr marL="171450" indent="-171450">
              <a:buFontTx/>
              <a:buChar char="-"/>
            </a:pPr>
            <a:r>
              <a:rPr lang="en-US" dirty="0"/>
              <a:t>Test it locally in the portal</a:t>
            </a:r>
          </a:p>
          <a:p>
            <a:pPr marL="171450" indent="-171450">
              <a:buFontTx/>
              <a:buChar char="-"/>
            </a:pPr>
            <a:r>
              <a:rPr lang="en-US" dirty="0"/>
              <a:t>And we can build our project from here.</a:t>
            </a:r>
          </a:p>
          <a:p>
            <a:pPr marL="171450" indent="-171450">
              <a:buFontTx/>
              <a:buChar char="-"/>
            </a:pPr>
            <a:endParaRPr lang="en-US" dirty="0"/>
          </a:p>
          <a:p>
            <a:pPr marL="0" indent="0">
              <a:buFontTx/>
              <a:buNone/>
            </a:pPr>
            <a:r>
              <a:rPr lang="en-US" dirty="0"/>
              <a:t>8. But what we really want to do is to deploy our existing solution, so we go to:</a:t>
            </a:r>
          </a:p>
          <a:p>
            <a:pPr marL="171450" indent="-171450">
              <a:buFontTx/>
              <a:buChar char="-"/>
            </a:pPr>
            <a:r>
              <a:rPr lang="en-US" dirty="0"/>
              <a:t>“azure-shorts-demo-app”,</a:t>
            </a:r>
          </a:p>
          <a:p>
            <a:pPr marL="171450" indent="-171450">
              <a:buFontTx/>
              <a:buChar char="-"/>
            </a:pPr>
            <a:r>
              <a:rPr lang="en-US" dirty="0"/>
              <a:t>Select “Get publish profile”</a:t>
            </a:r>
          </a:p>
          <a:p>
            <a:pPr marL="171450" indent="-171450">
              <a:buFontTx/>
              <a:buChar char="-"/>
            </a:pPr>
            <a:r>
              <a:rPr lang="en-US" dirty="0"/>
              <a:t>Go to Visual Studio and select “Publish” on our project,</a:t>
            </a:r>
          </a:p>
          <a:p>
            <a:pPr marL="171450" indent="-171450">
              <a:buFontTx/>
              <a:buChar char="-"/>
            </a:pPr>
            <a:r>
              <a:rPr lang="en-US" dirty="0"/>
              <a:t>Select the downloaded profile and publish.</a:t>
            </a: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2638765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sz="1200" kern="1200" dirty="0">
                <a:solidFill>
                  <a:schemeClr val="tx1"/>
                </a:solidFill>
                <a:latin typeface="+mn-lt"/>
                <a:ea typeface="+mn-ea"/>
                <a:cs typeface="+mn-cs"/>
              </a:rPr>
              <a:t>As our application is working in the cloud, it does not provide to us any useful information – all of it’s data is generated randomly on the fly. Let us fix that and instead of randomly generated output, let us use a persistent DB layer:</a:t>
            </a:r>
          </a:p>
          <a:p>
            <a:pPr marL="171450" indent="-171450">
              <a:buFontTx/>
              <a:buChar char="-"/>
            </a:pPr>
            <a:r>
              <a:rPr lang="en-US" sz="1200" kern="1200" dirty="0">
                <a:solidFill>
                  <a:schemeClr val="tx1"/>
                </a:solidFill>
                <a:latin typeface="+mn-lt"/>
                <a:ea typeface="+mn-ea"/>
                <a:cs typeface="+mn-cs"/>
              </a:rPr>
              <a:t>EF Core for the ASP.NET Core API</a:t>
            </a:r>
          </a:p>
          <a:p>
            <a:pPr marL="171450" indent="-171450">
              <a:buFontTx/>
              <a:buChar char="-"/>
            </a:pPr>
            <a:r>
              <a:rPr lang="en-US" sz="1200" kern="1200" dirty="0" err="1">
                <a:solidFill>
                  <a:schemeClr val="tx1"/>
                </a:solidFill>
                <a:latin typeface="+mn-lt"/>
                <a:ea typeface="+mn-ea"/>
                <a:cs typeface="+mn-cs"/>
              </a:rPr>
              <a:t>CosmosDB</a:t>
            </a:r>
            <a:r>
              <a:rPr lang="en-US" sz="1200" kern="1200" dirty="0">
                <a:solidFill>
                  <a:schemeClr val="tx1"/>
                </a:solidFill>
                <a:latin typeface="+mn-lt"/>
                <a:ea typeface="+mn-ea"/>
                <a:cs typeface="+mn-cs"/>
              </a:rPr>
              <a:t> for Azure Function which is the No-SQL database provided by Azure as another service.</a:t>
            </a:r>
          </a:p>
          <a:p>
            <a:pPr marL="171450" indent="-171450">
              <a:buFontTx/>
              <a:buChar char="-"/>
            </a:pPr>
            <a:endParaRPr lang="en-US" sz="1200" kern="1200" dirty="0">
              <a:solidFill>
                <a:schemeClr val="tx1"/>
              </a:solidFill>
              <a:latin typeface="+mn-lt"/>
              <a:ea typeface="+mn-ea"/>
              <a:cs typeface="+mn-cs"/>
            </a:endParaRPr>
          </a:p>
          <a:p>
            <a:pPr marL="0" indent="0">
              <a:buNone/>
            </a:pPr>
            <a:r>
              <a:rPr lang="en-US" sz="1200" dirty="0"/>
              <a:t>Let us open Visual Studio:</a:t>
            </a:r>
          </a:p>
          <a:p>
            <a:pPr marL="171450" indent="-171450">
              <a:buFontTx/>
              <a:buChar char="-"/>
            </a:pPr>
            <a:r>
              <a:rPr lang="en-US" sz="1200" dirty="0"/>
              <a:t>Select </a:t>
            </a:r>
            <a:r>
              <a:rPr lang="en-US" sz="1200" b="1" dirty="0"/>
              <a:t>.\Capgemini.NET\</a:t>
            </a:r>
            <a:r>
              <a:rPr lang="en-US" sz="1200" b="1" dirty="0" err="1"/>
              <a:t>AzureFunctions</a:t>
            </a:r>
            <a:r>
              <a:rPr lang="en-US" sz="1200" b="1" dirty="0"/>
              <a:t>\Demo\Final\HTTP + DB </a:t>
            </a:r>
            <a:r>
              <a:rPr lang="en-US" sz="1200" dirty="0"/>
              <a:t>directory</a:t>
            </a:r>
            <a:endParaRPr lang="pl-PL" sz="120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sz="1200" dirty="0"/>
              <a:t>Open </a:t>
            </a:r>
            <a:r>
              <a:rPr lang="en-US" sz="1200" dirty="0"/>
              <a:t>already created blank solution named “</a:t>
            </a:r>
            <a:r>
              <a:rPr lang="en-US" sz="1200" b="1" dirty="0"/>
              <a:t>HTTP + DB”</a:t>
            </a:r>
            <a:endParaRPr lang="en-US" sz="1200" dirty="0"/>
          </a:p>
          <a:p>
            <a:pPr marL="171450" indent="-171450">
              <a:buFontTx/>
              <a:buChar char="-"/>
            </a:pPr>
            <a:endParaRPr lang="en-US" sz="1200" kern="1200" dirty="0">
              <a:solidFill>
                <a:schemeClr val="tx1"/>
              </a:solidFill>
              <a:latin typeface="+mn-lt"/>
              <a:ea typeface="+mn-ea"/>
              <a:cs typeface="+mn-cs"/>
            </a:endParaRPr>
          </a:p>
          <a:p>
            <a:pPr marL="0" indent="0">
              <a:buFontTx/>
              <a:buNone/>
            </a:pPr>
            <a:r>
              <a:rPr lang="en-US" sz="1200" kern="1200" dirty="0">
                <a:solidFill>
                  <a:schemeClr val="tx1"/>
                </a:solidFill>
                <a:latin typeface="+mn-lt"/>
                <a:ea typeface="+mn-ea"/>
                <a:cs typeface="+mn-cs"/>
              </a:rPr>
              <a:t>In this project we will leverage on Input and Output Bindings which will let us easily integrate with the Azure </a:t>
            </a:r>
            <a:r>
              <a:rPr lang="en-US" sz="1200" kern="1200" dirty="0" err="1">
                <a:solidFill>
                  <a:schemeClr val="tx1"/>
                </a:solidFill>
                <a:latin typeface="+mn-lt"/>
                <a:ea typeface="+mn-ea"/>
                <a:cs typeface="+mn-cs"/>
              </a:rPr>
              <a:t>CosmosDB</a:t>
            </a:r>
            <a:r>
              <a:rPr lang="en-US" sz="1200" kern="1200" dirty="0">
                <a:solidFill>
                  <a:schemeClr val="tx1"/>
                </a:solidFill>
                <a:latin typeface="+mn-lt"/>
                <a:ea typeface="+mn-ea"/>
                <a:cs typeface="+mn-cs"/>
              </a:rPr>
              <a:t>, keeping the code as minimal as possible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28650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[-&gt;] The idea about input and output bindings is to specify outside of the main code some properties and values that will allow our Azure Function to have an access to many of those Azure Services, read from them, use them and write to </a:t>
            </a:r>
            <a:r>
              <a:rPr lang="en-US"/>
              <a:t>them.</a:t>
            </a: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1119166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230102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84080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394482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Hi everyone, my name is Tomasz, I am a member of a .NET Community</a:t>
            </a:r>
            <a:r>
              <a:rPr lang="pl-PL" noProof="0" dirty="0"/>
              <a:t> and [-&gt;]</a:t>
            </a:r>
            <a:endParaRPr lang="en-US"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70576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noProof="0" dirty="0"/>
              <a:t>[-&gt;] a</a:t>
            </a:r>
            <a:r>
              <a:rPr lang="en-US" noProof="0" dirty="0" err="1"/>
              <a:t>nd</a:t>
            </a:r>
            <a:r>
              <a:rPr lang="en-US" noProof="0" dirty="0"/>
              <a:t> today we are going to talk about Azure Functions. What are those? What is Microsoft Azure? [Next slide]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539539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noProof="0" dirty="0"/>
              <a:t>As we can read “</a:t>
            </a:r>
            <a:r>
              <a:rPr lang="en-US" dirty="0">
                <a:solidFill>
                  <a:srgbClr val="12ABDB"/>
                </a:solidFill>
                <a:latin typeface="+mn-lt"/>
              </a:rPr>
              <a:t>Microsoft Azure is a </a:t>
            </a:r>
            <a:r>
              <a:rPr lang="en-US" b="1" dirty="0">
                <a:solidFill>
                  <a:srgbClr val="12ABDB"/>
                </a:solidFill>
                <a:latin typeface="+mn-lt"/>
              </a:rPr>
              <a:t>set of cloud services</a:t>
            </a:r>
            <a:r>
              <a:rPr lang="en-US" noProof="0" dirty="0"/>
              <a:t>”. Google Drive, Gmail, Office 365 (now Microsoft three-sixty-five) – those web applications are perfect examples of “</a:t>
            </a:r>
            <a:r>
              <a:rPr lang="en-US" b="1" noProof="0" dirty="0"/>
              <a:t>cloud services</a:t>
            </a:r>
            <a:r>
              <a:rPr lang="en-US" noProof="0" dirty="0"/>
              <a:t>”.</a:t>
            </a:r>
          </a:p>
          <a:p>
            <a:pPr marL="171450" indent="-171450">
              <a:buFontTx/>
              <a:buChar char="-"/>
            </a:pPr>
            <a:r>
              <a:rPr lang="en-US" noProof="0" dirty="0"/>
              <a:t>They are ready to use,</a:t>
            </a:r>
          </a:p>
          <a:p>
            <a:pPr marL="171450" indent="-171450">
              <a:buFontTx/>
              <a:buChar char="-"/>
            </a:pPr>
            <a:r>
              <a:rPr lang="en-US" noProof="0" dirty="0"/>
              <a:t>we are not troubled by configuring them,</a:t>
            </a:r>
          </a:p>
          <a:p>
            <a:pPr marL="171450" indent="-171450">
              <a:buFontTx/>
              <a:buChar char="-"/>
            </a:pPr>
            <a:r>
              <a:rPr lang="en-US" noProof="0" dirty="0"/>
              <a:t>maintaining them, </a:t>
            </a:r>
          </a:p>
          <a:p>
            <a:pPr marL="171450" indent="-171450">
              <a:buFontTx/>
              <a:buChar char="-"/>
            </a:pPr>
            <a:r>
              <a:rPr lang="en-US" noProof="0" dirty="0"/>
              <a:t>they are offered to us as a cloud services. We just use them. Everything else is handled for us.</a:t>
            </a:r>
          </a:p>
          <a:p>
            <a:pPr marL="171450" indent="-171450">
              <a:buFontTx/>
              <a:buChar char="-"/>
            </a:pPr>
            <a:endParaRPr lang="en-US" noProof="0" dirty="0"/>
          </a:p>
          <a:p>
            <a:pPr marL="0" indent="0">
              <a:buFontTx/>
              <a:buNone/>
            </a:pPr>
            <a:r>
              <a:rPr lang="en-US" noProof="0" dirty="0"/>
              <a:t>Microsoft Azure is nothing more than a bunch of such services, although not so simple to use. Azure Functions is one of them.</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48864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piece of code which is </a:t>
            </a:r>
            <a:r>
              <a:rPr lang="en-US" b="1" dirty="0">
                <a:solidFill>
                  <a:srgbClr val="12ABDB"/>
                </a:solidFill>
                <a:latin typeface="+mn-lt"/>
              </a:rPr>
              <a:t>run by the trigger”</a:t>
            </a:r>
            <a:r>
              <a:rPr lang="en-US" b="0" noProof="0" dirty="0">
                <a:solidFill>
                  <a:srgbClr val="12ABDB"/>
                </a:solidFill>
                <a:latin typeface="+mn-lt"/>
              </a:rPr>
              <a:t>.</a:t>
            </a:r>
          </a:p>
          <a:p>
            <a:pPr marL="457200" lvl="1" indent="0">
              <a:buNone/>
            </a:pPr>
            <a:endParaRPr lang="en-US" b="0" noProof="0" dirty="0">
              <a:solidFill>
                <a:srgbClr val="12ABDB"/>
              </a:solidFill>
              <a:latin typeface="+mn-lt"/>
            </a:endParaRPr>
          </a:p>
          <a:p>
            <a:pPr marL="457200" lvl="1" indent="0">
              <a:buNone/>
            </a:pPr>
            <a:r>
              <a:rPr lang="en-US" noProof="0" dirty="0"/>
              <a:t>“</a:t>
            </a:r>
            <a:r>
              <a:rPr lang="en-US" b="1" noProof="0" dirty="0"/>
              <a:t>Serverless</a:t>
            </a:r>
            <a:r>
              <a:rPr lang="en-US" noProof="0" dirty="0"/>
              <a:t>” means that we do not need a server on our side to use Azure Functions, all what is needed is given by Azure.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21741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Cloud provider is handling those details for us. In this case cloud provide stands for Microsoft.</a:t>
            </a:r>
            <a:endParaRPr lang="pl-PL"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54557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t>
            </a:r>
            <a:r>
              <a:rPr lang="en-US" b="1" noProof="0" dirty="0"/>
              <a:t>Stateless</a:t>
            </a:r>
            <a:r>
              <a:rPr lang="en-US" noProof="0" dirty="0"/>
              <a:t>” means that our Azure Functions won’t relay on any previous events or states. We just run our code and provide every piece of data it will need for that execution.</a:t>
            </a:r>
          </a:p>
          <a:p>
            <a:pPr marL="457200" lvl="1" indent="0">
              <a:buNone/>
            </a:pPr>
            <a:endParaRPr lang="en-US"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41209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As for the last part: “</a:t>
            </a:r>
            <a:r>
              <a:rPr lang="en-US" b="1" noProof="0" dirty="0"/>
              <a:t>run by trigger</a:t>
            </a:r>
            <a:r>
              <a:rPr lang="en-US" noProof="0" dirty="0"/>
              <a:t>”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4946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[-&gt;] here is the full list of triggers provided to us by the Microsoft Azure.</a:t>
            </a:r>
          </a:p>
          <a:p>
            <a:pPr marL="0" indent="0">
              <a:buNone/>
            </a:pPr>
            <a:r>
              <a:rPr lang="en-US" dirty="0"/>
              <a:t>Most of them are separated services and deserves their own presentation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37842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9.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3.xml"/><Relationship Id="rId16" Type="http://schemas.openxmlformats.org/officeDocument/2006/relationships/image" Target="../media/image12.png"/><Relationship Id="rId1" Type="http://schemas.openxmlformats.org/officeDocument/2006/relationships/tags" Target="../tags/tag14.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7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6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6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3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8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1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en-US" sz="1200" b="1" dirty="0">
                <a:solidFill>
                  <a:schemeClr val="accent1"/>
                </a:solidFill>
                <a:cs typeface="Arial"/>
              </a:rPr>
              <a:t>Tomasz, </a:t>
            </a:r>
            <a:r>
              <a:rPr lang="en-US" sz="1200" b="1" dirty="0" err="1">
                <a:solidFill>
                  <a:schemeClr val="accent1"/>
                </a:solidFill>
                <a:cs typeface="Arial"/>
              </a:rPr>
              <a:t>Strza</a:t>
            </a:r>
            <a:r>
              <a:rPr lang="pl-PL" sz="1200" b="1" dirty="0">
                <a:solidFill>
                  <a:schemeClr val="accent1"/>
                </a:solidFill>
                <a:cs typeface="Arial"/>
              </a:rPr>
              <a:t>ł</a:t>
            </a:r>
            <a:r>
              <a:rPr lang="en-US" sz="1200" b="1" dirty="0">
                <a:solidFill>
                  <a:schemeClr val="accent1"/>
                </a:solidFill>
                <a:cs typeface="Arial"/>
              </a:rPr>
              <a:t>ka</a:t>
            </a:r>
          </a:p>
          <a:p>
            <a:pPr>
              <a:lnSpc>
                <a:spcPts val="1200"/>
              </a:lnSpc>
            </a:pPr>
            <a:r>
              <a:rPr lang="en-US" sz="1000" dirty="0">
                <a:solidFill>
                  <a:schemeClr val="accent2"/>
                </a:solidFill>
                <a:cs typeface="Arial"/>
              </a:rPr>
              <a:t>Software developer</a:t>
            </a:r>
          </a:p>
          <a:p>
            <a:pPr>
              <a:lnSpc>
                <a:spcPts val="1200"/>
              </a:lnSpc>
            </a:pPr>
            <a:r>
              <a:rPr lang="en-US" sz="1000" dirty="0">
                <a:cs typeface="Arial"/>
              </a:rPr>
              <a:t>Capgemini </a:t>
            </a:r>
            <a:r>
              <a:rPr lang="en-US" sz="1000" dirty="0" err="1">
                <a:cs typeface="Arial"/>
              </a:rPr>
              <a:t>Polska</a:t>
            </a:r>
            <a:r>
              <a:rPr lang="en-US" sz="1000" dirty="0">
                <a:cs typeface="Arial"/>
              </a:rPr>
              <a:t> Sp. </a:t>
            </a:r>
            <a:r>
              <a:rPr lang="en-US" sz="1000" dirty="0" err="1">
                <a:cs typeface="Arial"/>
              </a:rPr>
              <a:t>Z.o.o</a:t>
            </a:r>
            <a:r>
              <a:rPr lang="en-US" sz="1000" dirty="0">
                <a:cs typeface="Arial"/>
              </a:rPr>
              <a:t>.</a:t>
            </a:r>
          </a:p>
          <a:p>
            <a:pPr>
              <a:lnSpc>
                <a:spcPts val="1200"/>
              </a:lnSpc>
            </a:pPr>
            <a:r>
              <a:rPr lang="en-US" sz="1000" dirty="0">
                <a:cs typeface="Arial"/>
              </a:rPr>
              <a:t>Ul. </a:t>
            </a:r>
            <a:r>
              <a:rPr lang="en-US" sz="1000" dirty="0" err="1">
                <a:cs typeface="Arial"/>
              </a:rPr>
              <a:t>Legnicka</a:t>
            </a:r>
            <a:r>
              <a:rPr lang="en-US" sz="1000" dirty="0">
                <a:cs typeface="Arial"/>
              </a:rPr>
              <a:t> 48H</a:t>
            </a:r>
          </a:p>
          <a:p>
            <a:pPr>
              <a:lnSpc>
                <a:spcPts val="1200"/>
              </a:lnSpc>
            </a:pPr>
            <a:r>
              <a:rPr lang="en-US" sz="1000" dirty="0">
                <a:cs typeface="Arial"/>
              </a:rPr>
              <a:t>53-110 </a:t>
            </a:r>
            <a:r>
              <a:rPr lang="en-US" sz="1000" dirty="0" err="1">
                <a:cs typeface="Arial"/>
              </a:rPr>
              <a:t>Wroc</a:t>
            </a:r>
            <a:r>
              <a:rPr lang="pl-PL" sz="1000" dirty="0">
                <a:cs typeface="Arial"/>
              </a:rPr>
              <a:t>ł</a:t>
            </a:r>
            <a:r>
              <a:rPr lang="en-US" sz="1000" dirty="0">
                <a:cs typeface="Arial"/>
              </a:rPr>
              <a:t>aw</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860864"/>
              </a:buClr>
              <a:defRPr/>
            </a:lvl2pPr>
            <a:lvl3pPr>
              <a:buClr>
                <a:srgbClr val="CC2980"/>
              </a:buClr>
              <a:defRPr/>
            </a:lvl3pPr>
            <a:lvl5pPr>
              <a:buClr>
                <a:srgbClr val="88D5ED"/>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FF7E83"/>
                </a:solidFill>
              </a:defRPr>
            </a:lvl1pPr>
          </a:lstStyle>
          <a:p>
            <a:pPr lvl="0"/>
            <a:r>
              <a:rPr lang="en-US" dirty="0"/>
              <a:t>Click to edit Master subtitle styles</a:t>
            </a:r>
          </a:p>
        </p:txBody>
      </p:sp>
    </p:spTree>
    <p:extLst>
      <p:ext uri="{BB962C8B-B14F-4D97-AF65-F5344CB8AC3E}">
        <p14:creationId xmlns:p14="http://schemas.microsoft.com/office/powerpoint/2010/main" val="13497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00C37B"/>
              </a:buClr>
              <a:defRPr/>
            </a:lvl2pPr>
            <a:lvl3pPr>
              <a:buClr>
                <a:srgbClr val="93E416"/>
              </a:buClr>
              <a:defRPr/>
            </a:lvl3pPr>
            <a:lvl5pPr>
              <a:buClr>
                <a:srgbClr val="FF7E83"/>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8FF16"/>
                </a:solidFill>
              </a:defRPr>
            </a:lvl1pPr>
          </a:lstStyle>
          <a:p>
            <a:pPr lvl="0"/>
            <a:r>
              <a:rPr lang="en-US" dirty="0"/>
              <a:t>Click to edit Master subtitle styles</a:t>
            </a:r>
          </a:p>
        </p:txBody>
      </p:sp>
    </p:spTree>
    <p:extLst>
      <p:ext uri="{BB962C8B-B14F-4D97-AF65-F5344CB8AC3E}">
        <p14:creationId xmlns:p14="http://schemas.microsoft.com/office/powerpoint/2010/main" val="30845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7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7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FF7E83"/>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1113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7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8FF16"/>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09529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5.xml"/><Relationship Id="rId7" Type="http://schemas.openxmlformats.org/officeDocument/2006/relationships/tags" Target="../tags/tag8.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7.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0.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Obraz 31">
            <a:extLst>
              <a:ext uri="{FF2B5EF4-FFF2-40B4-BE49-F238E27FC236}">
                <a16:creationId xmlns:a16="http://schemas.microsoft.com/office/drawing/2014/main" id="{E5C30079-F536-479D-BD40-7A059A260CEF}"/>
              </a:ext>
            </a:extLst>
          </p:cNvPr>
          <p:cNvPicPr>
            <a:picLocks noChangeAspect="1"/>
          </p:cNvPicPr>
          <p:nvPr userDrawn="1"/>
        </p:nvPicPr>
        <p:blipFill>
          <a:blip r:embed="rId16">
            <a:alphaModFix amt="10000"/>
            <a:extLst>
              <a:ext uri="{28A0092B-C50C-407E-A947-70E740481C1C}">
                <a14:useLocalDpi xmlns:a14="http://schemas.microsoft.com/office/drawing/2010/main" val="0"/>
              </a:ext>
            </a:extLst>
          </a:blip>
          <a:srcRect/>
          <a:stretch/>
        </p:blipFill>
        <p:spPr>
          <a:xfrm>
            <a:off x="0" y="1240990"/>
            <a:ext cx="12192000" cy="5614228"/>
          </a:xfrm>
          <a:prstGeom prst="rect">
            <a:avLst/>
          </a:prstGeom>
        </p:spPr>
      </p:pic>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71" name="think-cell Slide" r:id="rId17" imgW="270" imgH="270" progId="TCLayout.ActiveDocument.1">
                  <p:embed/>
                </p:oleObj>
              </mc:Choice>
              <mc:Fallback>
                <p:oleObj name="think-cell Slide" r:id="rId17" imgW="270" imgH="270" progId="TCLayout.ActiveDocument.1">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a:t>
            </a:r>
            <a:r>
              <a:rPr lang="pl-PL" dirty="0">
                <a:solidFill>
                  <a:schemeClr val="bg1">
                    <a:lumMod val="65000"/>
                  </a:schemeClr>
                </a:solidFill>
              </a:rPr>
              <a:t>20</a:t>
            </a:r>
            <a:r>
              <a:rPr lang="en-US" dirty="0">
                <a:solidFill>
                  <a:schemeClr val="bg1">
                    <a:lumMod val="65000"/>
                  </a:schemeClr>
                </a:solidFill>
              </a:rPr>
              <a:t>.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l-PL" noProof="0" dirty="0" err="1">
                <a:solidFill>
                  <a:schemeClr val="bg1">
                    <a:lumMod val="65000"/>
                  </a:schemeClr>
                </a:solidFill>
              </a:rPr>
              <a:t>Capgemini</a:t>
            </a:r>
            <a:r>
              <a:rPr lang="pl-PL" noProof="0" dirty="0">
                <a:solidFill>
                  <a:schemeClr val="bg1">
                    <a:lumMod val="65000"/>
                  </a:schemeClr>
                </a:solidFill>
              </a:rPr>
              <a:t> </a:t>
            </a:r>
            <a:r>
              <a:rPr lang="pl-PL" noProof="0" dirty="0" err="1">
                <a:solidFill>
                  <a:schemeClr val="bg1">
                    <a:lumMod val="65000"/>
                  </a:schemeClr>
                </a:solidFill>
              </a:rPr>
              <a:t>Azure</a:t>
            </a:r>
            <a:r>
              <a:rPr lang="pl-PL" noProof="0" dirty="0">
                <a:solidFill>
                  <a:schemeClr val="bg1">
                    <a:lumMod val="65000"/>
                  </a:schemeClr>
                </a:solidFill>
              </a:rPr>
              <a:t> </a:t>
            </a:r>
            <a:r>
              <a:rPr lang="pl-PL" noProof="0" dirty="0" err="1">
                <a:solidFill>
                  <a:schemeClr val="bg1">
                    <a:lumMod val="65000"/>
                  </a:schemeClr>
                </a:solidFill>
              </a:rPr>
              <a:t>Shorts</a:t>
            </a:r>
            <a:r>
              <a:rPr lang="pl-PL" noProof="0" dirty="0">
                <a:solidFill>
                  <a:schemeClr val="bg1">
                    <a:lumMod val="65000"/>
                  </a:schemeClr>
                </a:solidFill>
              </a:rPr>
              <a:t>: </a:t>
            </a:r>
            <a:r>
              <a:rPr lang="pl-PL" noProof="0" dirty="0" err="1">
                <a:solidFill>
                  <a:schemeClr val="bg1">
                    <a:lumMod val="65000"/>
                  </a:schemeClr>
                </a:solidFill>
              </a:rPr>
              <a:t>Azure</a:t>
            </a:r>
            <a:r>
              <a:rPr lang="pl-PL" noProof="0" dirty="0">
                <a:solidFill>
                  <a:schemeClr val="bg1">
                    <a:lumMod val="65000"/>
                  </a:schemeClr>
                </a:solidFill>
              </a:rPr>
              <a:t> </a:t>
            </a:r>
            <a:r>
              <a:rPr lang="pl-PL" noProof="0" dirty="0" err="1">
                <a:solidFill>
                  <a:schemeClr val="bg1">
                    <a:lumMod val="65000"/>
                  </a:schemeClr>
                </a:solidFill>
              </a:rPr>
              <a:t>Functions</a:t>
            </a:r>
            <a:r>
              <a:rPr lang="en-US" noProof="0" dirty="0">
                <a:solidFill>
                  <a:schemeClr val="bg1">
                    <a:lumMod val="65000"/>
                  </a:schemeClr>
                </a:solidFill>
              </a:rPr>
              <a:t> | Tomasz Strzałka | </a:t>
            </a:r>
            <a:r>
              <a:rPr lang="pl-PL" noProof="0" dirty="0">
                <a:solidFill>
                  <a:schemeClr val="bg1">
                    <a:lumMod val="65000"/>
                  </a:schemeClr>
                </a:solidFill>
              </a:rPr>
              <a:t>08</a:t>
            </a:r>
            <a:r>
              <a:rPr lang="en-US" noProof="0" dirty="0">
                <a:solidFill>
                  <a:schemeClr val="bg1">
                    <a:lumMod val="65000"/>
                  </a:schemeClr>
                </a:solidFill>
              </a:rPr>
              <a:t>.0</a:t>
            </a:r>
            <a:r>
              <a:rPr lang="pl-PL" noProof="0" dirty="0">
                <a:solidFill>
                  <a:schemeClr val="bg1">
                    <a:lumMod val="65000"/>
                  </a:schemeClr>
                </a:solidFill>
              </a:rPr>
              <a:t>5</a:t>
            </a:r>
            <a:r>
              <a:rPr lang="en-US" noProof="0" dirty="0">
                <a:solidFill>
                  <a:schemeClr val="bg1">
                    <a:lumMod val="65000"/>
                  </a:schemeClr>
                </a:solidFill>
              </a:rPr>
              <a:t>.20</a:t>
            </a:r>
            <a:r>
              <a:rPr lang="pl-PL" noProof="0" dirty="0">
                <a:solidFill>
                  <a:schemeClr val="bg1">
                    <a:lumMod val="65000"/>
                  </a:schemeClr>
                </a:solidFill>
              </a:rPr>
              <a:t>20</a:t>
            </a:r>
            <a:endParaRPr lang="en-US" noProof="0"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83" r:id="rId3"/>
    <p:sldLayoutId id="2147483884" r:id="rId4"/>
    <p:sldLayoutId id="2147483831" r:id="rId5"/>
    <p:sldLayoutId id="2147483833" r:id="rId6"/>
    <p:sldLayoutId id="2147483837" r:id="rId7"/>
    <p:sldLayoutId id="2147483881" r:id="rId8"/>
    <p:sldLayoutId id="2147483882" r:id="rId9"/>
    <p:sldLayoutId id="2147483821" r:id="rId10"/>
    <p:sldLayoutId id="2147483877" r:id="rId11"/>
    <p:sldLayoutId id="2147483834"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44"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66"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4.png"/><Relationship Id="rId1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7.png"/><Relationship Id="rId12" Type="http://schemas.openxmlformats.org/officeDocument/2006/relationships/image" Target="../media/image53.svg"/><Relationship Id="rId17" Type="http://schemas.openxmlformats.org/officeDocument/2006/relationships/image" Target="../media/image56.png"/><Relationship Id="rId2" Type="http://schemas.openxmlformats.org/officeDocument/2006/relationships/notesSlide" Target="../notesSlides/notesSlide10.xml"/><Relationship Id="rId16"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46.svg"/><Relationship Id="rId11" Type="http://schemas.openxmlformats.org/officeDocument/2006/relationships/image" Target="../media/image52.png"/><Relationship Id="rId5" Type="http://schemas.openxmlformats.org/officeDocument/2006/relationships/image" Target="../media/image45.png"/><Relationship Id="rId15" Type="http://schemas.openxmlformats.org/officeDocument/2006/relationships/image" Target="../media/image39.png"/><Relationship Id="rId10" Type="http://schemas.openxmlformats.org/officeDocument/2006/relationships/image" Target="../media/image50.svg"/><Relationship Id="rId19" Type="http://schemas.openxmlformats.org/officeDocument/2006/relationships/image" Target="../media/image44.svg"/><Relationship Id="rId4" Type="http://schemas.openxmlformats.org/officeDocument/2006/relationships/image" Target="../media/image17.svg"/><Relationship Id="rId9" Type="http://schemas.openxmlformats.org/officeDocument/2006/relationships/image" Target="../media/image49.png"/><Relationship Id="rId14" Type="http://schemas.openxmlformats.org/officeDocument/2006/relationships/image" Target="../media/image55.sv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44.svg"/><Relationship Id="rId12"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60.png"/><Relationship Id="rId5" Type="http://schemas.openxmlformats.org/officeDocument/2006/relationships/image" Target="../media/image17.sv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63.png"/></Relationships>
</file>

<file path=ppt/slides/_rels/slide1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18.png"/><Relationship Id="rId4" Type="http://schemas.openxmlformats.org/officeDocument/2006/relationships/hyperlink" Target="https://portal.azure.com/" TargetMode="External"/><Relationship Id="rId9" Type="http://schemas.openxmlformats.org/officeDocument/2006/relationships/image" Target="../media/image68.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57.png"/><Relationship Id="rId7" Type="http://schemas.openxmlformats.org/officeDocument/2006/relationships/image" Target="../media/image40.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notesSlide" Target="../notesSlides/notesSlide13.xml"/><Relationship Id="rId16"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72.png"/><Relationship Id="rId5" Type="http://schemas.openxmlformats.org/officeDocument/2006/relationships/image" Target="../media/image70.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9.png"/><Relationship Id="rId9" Type="http://schemas.openxmlformats.org/officeDocument/2006/relationships/image" Target="../media/image42.png"/><Relationship Id="rId14" Type="http://schemas.openxmlformats.org/officeDocument/2006/relationships/image" Target="../media/image75.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3.png"/><Relationship Id="rId18" Type="http://schemas.openxmlformats.org/officeDocument/2006/relationships/image" Target="../media/image84.svg"/><Relationship Id="rId3" Type="http://schemas.openxmlformats.org/officeDocument/2006/relationships/image" Target="../media/image57.png"/><Relationship Id="rId7" Type="http://schemas.openxmlformats.org/officeDocument/2006/relationships/image" Target="../media/image44.svg"/><Relationship Id="rId12" Type="http://schemas.openxmlformats.org/officeDocument/2006/relationships/image" Target="../media/image62.png"/><Relationship Id="rId17" Type="http://schemas.openxmlformats.org/officeDocument/2006/relationships/image" Target="../media/image83.png"/><Relationship Id="rId2" Type="http://schemas.openxmlformats.org/officeDocument/2006/relationships/notesSlide" Target="../notesSlides/notesSlide14.xml"/><Relationship Id="rId16" Type="http://schemas.openxmlformats.org/officeDocument/2006/relationships/image" Target="../media/image82.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61.png"/><Relationship Id="rId5" Type="http://schemas.openxmlformats.org/officeDocument/2006/relationships/image" Target="../media/image17.svg"/><Relationship Id="rId15" Type="http://schemas.openxmlformats.org/officeDocument/2006/relationships/image" Target="../media/image81.svg"/><Relationship Id="rId10" Type="http://schemas.openxmlformats.org/officeDocument/2006/relationships/image" Target="../media/image60.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88.svg"/><Relationship Id="rId3" Type="http://schemas.openxmlformats.org/officeDocument/2006/relationships/image" Target="../media/image57.png"/><Relationship Id="rId7" Type="http://schemas.openxmlformats.org/officeDocument/2006/relationships/image" Target="../media/image41.png"/><Relationship Id="rId12" Type="http://schemas.openxmlformats.org/officeDocument/2006/relationships/image" Target="../media/image8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86.svg"/><Relationship Id="rId5" Type="http://schemas.openxmlformats.org/officeDocument/2006/relationships/image" Target="../media/image17.svg"/><Relationship Id="rId10" Type="http://schemas.openxmlformats.org/officeDocument/2006/relationships/image" Target="../media/image85.png"/><Relationship Id="rId4" Type="http://schemas.openxmlformats.org/officeDocument/2006/relationships/image" Target="../media/image16.png"/><Relationship Id="rId9" Type="http://schemas.openxmlformats.org/officeDocument/2006/relationships/image" Target="../media/image44.sv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1.png"/><Relationship Id="rId7" Type="http://schemas.openxmlformats.org/officeDocument/2006/relationships/image" Target="../media/image39.png"/><Relationship Id="rId12"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89.png"/><Relationship Id="rId5" Type="http://schemas.openxmlformats.org/officeDocument/2006/relationships/image" Target="../media/image43.png"/><Relationship Id="rId10" Type="http://schemas.openxmlformats.org/officeDocument/2006/relationships/image" Target="../media/image42.png"/><Relationship Id="rId4" Type="http://schemas.openxmlformats.org/officeDocument/2006/relationships/image" Target="../media/image57.png"/><Relationship Id="rId9" Type="http://schemas.openxmlformats.org/officeDocument/2006/relationships/image" Target="../media/image17.sv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1.png"/><Relationship Id="rId7" Type="http://schemas.openxmlformats.org/officeDocument/2006/relationships/image" Target="../media/image39.png"/><Relationship Id="rId12"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89.png"/><Relationship Id="rId5" Type="http://schemas.openxmlformats.org/officeDocument/2006/relationships/image" Target="../media/image43.png"/><Relationship Id="rId10" Type="http://schemas.openxmlformats.org/officeDocument/2006/relationships/image" Target="../media/image42.png"/><Relationship Id="rId4" Type="http://schemas.openxmlformats.org/officeDocument/2006/relationships/image" Target="../media/image57.png"/><Relationship Id="rId9" Type="http://schemas.openxmlformats.org/officeDocument/2006/relationships/image" Target="../media/image17.sv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1.png"/><Relationship Id="rId7" Type="http://schemas.openxmlformats.org/officeDocument/2006/relationships/image" Target="../media/image17.svg"/><Relationship Id="rId12"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89.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57.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0.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6.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svg"/><Relationship Id="rId19" Type="http://schemas.openxmlformats.org/officeDocument/2006/relationships/image" Target="../media/image33.pn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6.png"/><Relationship Id="rId27"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55.svg"/><Relationship Id="rId3" Type="http://schemas.openxmlformats.org/officeDocument/2006/relationships/image" Target="../media/image16.png"/><Relationship Id="rId7" Type="http://schemas.openxmlformats.org/officeDocument/2006/relationships/image" Target="../media/image44.sv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9.xml"/><Relationship Id="rId16" Type="http://schemas.openxmlformats.org/officeDocument/2006/relationships/image" Target="../media/image53.sv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39.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17.svg"/><Relationship Id="rId9" Type="http://schemas.openxmlformats.org/officeDocument/2006/relationships/image" Target="../media/image46.svg"/><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Event </a:t>
            </a:r>
            <a:r>
              <a:rPr lang="pl-PL" dirty="0" err="1">
                <a:solidFill>
                  <a:srgbClr val="88D5ED"/>
                </a:solidFill>
                <a:latin typeface="+mn-lt"/>
              </a:rPr>
              <a:t>Grid</a:t>
            </a:r>
            <a:endParaRPr lang="pl-PL" dirty="0">
              <a:solidFill>
                <a:srgbClr val="88D5ED"/>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Event </a:t>
            </a:r>
            <a:r>
              <a:rPr lang="pl-PL" dirty="0" err="1">
                <a:solidFill>
                  <a:srgbClr val="88D5ED"/>
                </a:solidFill>
                <a:latin typeface="+mn-lt"/>
              </a:rPr>
              <a:t>Hubs</a:t>
            </a:r>
            <a:endParaRPr lang="pl-PL" dirty="0">
              <a:solidFill>
                <a:srgbClr val="88D5ED"/>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err="1">
                <a:solidFill>
                  <a:srgbClr val="88D5ED"/>
                </a:solidFill>
                <a:latin typeface="+mn-lt"/>
              </a:rPr>
              <a:t>IoT</a:t>
            </a:r>
            <a:r>
              <a:rPr lang="pl-PL" dirty="0">
                <a:solidFill>
                  <a:srgbClr val="88D5ED"/>
                </a:solidFill>
                <a:latin typeface="+mn-lt"/>
              </a:rPr>
              <a:t> </a:t>
            </a:r>
            <a:r>
              <a:rPr lang="pl-PL" dirty="0" err="1">
                <a:solidFill>
                  <a:srgbClr val="88D5ED"/>
                </a:solidFill>
                <a:latin typeface="+mn-lt"/>
              </a:rPr>
              <a:t>Hubs</a:t>
            </a:r>
            <a:endParaRPr lang="pl-PL" dirty="0">
              <a:solidFill>
                <a:srgbClr val="88D5ED"/>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88D5ED"/>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Topic</a:t>
            </a:r>
            <a:endParaRPr lang="pl-PL" dirty="0">
              <a:solidFill>
                <a:srgbClr val="88D5ED"/>
              </a:solidFill>
              <a:latin typeface="+mn-lt"/>
            </a:endParaRPr>
          </a:p>
        </p:txBody>
      </p:sp>
      <p:pic>
        <p:nvPicPr>
          <p:cNvPr id="26" name="Grafika 11">
            <a:extLst>
              <a:ext uri="{FF2B5EF4-FFF2-40B4-BE49-F238E27FC236}">
                <a16:creationId xmlns:a16="http://schemas.microsoft.com/office/drawing/2014/main" id="{DDE0C489-8301-4C30-AAB7-4A2A4CE8DCBB}"/>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27" name="Symbol zastępczy tekstu 4">
            <a:extLst>
              <a:ext uri="{FF2B5EF4-FFF2-40B4-BE49-F238E27FC236}">
                <a16:creationId xmlns:a16="http://schemas.microsoft.com/office/drawing/2014/main" id="{355E21B1-03A1-45A4-A0D0-9DD380A2BDA1}"/>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Blob</a:t>
            </a:r>
            <a:r>
              <a:rPr lang="pl-PL" dirty="0">
                <a:solidFill>
                  <a:srgbClr val="88D5ED"/>
                </a:solidFill>
                <a:latin typeface="+mn-lt"/>
              </a:rPr>
              <a:t> Storage</a:t>
            </a:r>
          </a:p>
        </p:txBody>
      </p:sp>
      <p:pic>
        <p:nvPicPr>
          <p:cNvPr id="40" name="Obraz 39" descr="Obraz zawierający rysunek&#10;&#10;Opis wygenerowany automatycznie">
            <a:extLst>
              <a:ext uri="{FF2B5EF4-FFF2-40B4-BE49-F238E27FC236}">
                <a16:creationId xmlns:a16="http://schemas.microsoft.com/office/drawing/2014/main" id="{78C600B6-6B46-4961-B22B-A711E6651C8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43" name="Symbol zastępczy tekstu 4">
            <a:extLst>
              <a:ext uri="{FF2B5EF4-FFF2-40B4-BE49-F238E27FC236}">
                <a16:creationId xmlns:a16="http://schemas.microsoft.com/office/drawing/2014/main" id="{BE27BB73-B985-4665-BC39-4558A8E62458}"/>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28" name="Obraz 27" descr="Obraz zawierający zegar, znak&#10;&#10;Opis wygenerowany automatycznie">
            <a:extLst>
              <a:ext uri="{FF2B5EF4-FFF2-40B4-BE49-F238E27FC236}">
                <a16:creationId xmlns:a16="http://schemas.microsoft.com/office/drawing/2014/main" id="{F2F35737-1A25-4FD9-A7E1-FAF973A5E737}"/>
              </a:ext>
            </a:extLst>
          </p:cNvPr>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29" name="Symbol zastępczy tekstu 4">
            <a:extLst>
              <a:ext uri="{FF2B5EF4-FFF2-40B4-BE49-F238E27FC236}">
                <a16:creationId xmlns:a16="http://schemas.microsoft.com/office/drawing/2014/main" id="{59E18F39-9707-4A0C-898A-223CE2FBC978}"/>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Timer</a:t>
            </a:r>
            <a:r>
              <a:rPr lang="pl-PL" dirty="0">
                <a:solidFill>
                  <a:srgbClr val="88D5ED"/>
                </a:solidFill>
                <a:latin typeface="+mn-lt"/>
              </a:rPr>
              <a:t> </a:t>
            </a:r>
            <a:br>
              <a:rPr lang="pl-PL" dirty="0">
                <a:solidFill>
                  <a:srgbClr val="88D5ED"/>
                </a:solidFill>
                <a:latin typeface="+mn-lt"/>
              </a:rPr>
            </a:br>
            <a:r>
              <a:rPr lang="pl-PL" dirty="0" err="1">
                <a:solidFill>
                  <a:srgbClr val="88D5ED"/>
                </a:solidFill>
                <a:latin typeface="+mn-lt"/>
              </a:rPr>
              <a:t>Trigger</a:t>
            </a:r>
            <a:endParaRPr lang="pl-PL" dirty="0">
              <a:solidFill>
                <a:srgbClr val="88D5ED"/>
              </a:solidFill>
              <a:latin typeface="+mn-lt"/>
            </a:endParaRPr>
          </a:p>
        </p:txBody>
      </p:sp>
      <p:pic>
        <p:nvPicPr>
          <p:cNvPr id="41" name="Grafika 40">
            <a:extLst>
              <a:ext uri="{FF2B5EF4-FFF2-40B4-BE49-F238E27FC236}">
                <a16:creationId xmlns:a16="http://schemas.microsoft.com/office/drawing/2014/main" id="{4A59B100-7F50-400A-984B-AA04A43E7FDE}"/>
              </a:ext>
            </a:extLst>
          </p:cNvPr>
          <p:cNvPicPr>
            <a:picLocks noChangeAspect="1"/>
          </p:cNvPicPr>
          <p:nvPr/>
        </p:nvPicPr>
        <p:blipFill>
          <a:blip r:embed="rId18">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3147" y="3006506"/>
            <a:ext cx="921804" cy="844987"/>
          </a:xfrm>
          <a:prstGeom prst="rect">
            <a:avLst/>
          </a:prstGeom>
        </p:spPr>
      </p:pic>
      <p:sp>
        <p:nvSpPr>
          <p:cNvPr id="42" name="Symbol zastępczy tekstu 4">
            <a:extLst>
              <a:ext uri="{FF2B5EF4-FFF2-40B4-BE49-F238E27FC236}">
                <a16:creationId xmlns:a16="http://schemas.microsoft.com/office/drawing/2014/main" id="{153B6894-954D-46CB-8FAC-9A44B60A2212}"/>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Cosmos</a:t>
            </a:r>
            <a:r>
              <a:rPr lang="pl-PL" dirty="0">
                <a:solidFill>
                  <a:srgbClr val="88D5ED"/>
                </a:solidFill>
                <a:latin typeface="+mn-lt"/>
              </a:rPr>
              <a:t> DB</a:t>
            </a:r>
          </a:p>
        </p:txBody>
      </p:sp>
    </p:spTree>
    <p:extLst>
      <p:ext uri="{BB962C8B-B14F-4D97-AF65-F5344CB8AC3E}">
        <p14:creationId xmlns:p14="http://schemas.microsoft.com/office/powerpoint/2010/main" val="20224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Cosmos</a:t>
            </a:r>
            <a:r>
              <a:rPr lang="pl-PL" dirty="0">
                <a:solidFill>
                  <a:srgbClr val="88D5ED"/>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14" name="Obraz 13" descr="Obraz zawierający ptak&#10;&#10;Opis wygenerowany automatycznie">
            <a:extLst>
              <a:ext uri="{FF2B5EF4-FFF2-40B4-BE49-F238E27FC236}">
                <a16:creationId xmlns:a16="http://schemas.microsoft.com/office/drawing/2014/main" id="{1C4D3FD1-882C-467A-917A-3A5B7E2C41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68706" y="5432222"/>
            <a:ext cx="4201931" cy="713688"/>
          </a:xfrm>
          <a:prstGeom prst="rect">
            <a:avLst/>
          </a:prstGeom>
        </p:spPr>
      </p:pic>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Entity</a:t>
            </a:r>
            <a:r>
              <a:rPr lang="pl-PL" dirty="0">
                <a:solidFill>
                  <a:srgbClr val="88D5ED"/>
                </a:solidFill>
                <a:latin typeface="+mn-lt"/>
              </a:rPr>
              <a:t> Framework </a:t>
            </a:r>
            <a:r>
              <a:rPr lang="pl-PL" dirty="0" err="1">
                <a:solidFill>
                  <a:srgbClr val="88D5ED"/>
                </a:solidFill>
                <a:latin typeface="+mn-lt"/>
              </a:rPr>
              <a:t>Core</a:t>
            </a:r>
            <a:endParaRPr lang="pl-PL" dirty="0">
              <a:solidFill>
                <a:srgbClr val="88D5ED"/>
              </a:solidFill>
              <a:latin typeface="+mn-lt"/>
            </a:endParaRPr>
          </a:p>
        </p:txBody>
      </p:sp>
      <p:pic>
        <p:nvPicPr>
          <p:cNvPr id="51" name="Obraz 50" descr="Obraz zawierający zrzut ekranu, ptak&#10;&#10;Opis wygenerowany automatycznie">
            <a:extLst>
              <a:ext uri="{FF2B5EF4-FFF2-40B4-BE49-F238E27FC236}">
                <a16:creationId xmlns:a16="http://schemas.microsoft.com/office/drawing/2014/main" id="{174B0CCB-3426-4809-A3EE-43E212E9C6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55806" y="5432222"/>
            <a:ext cx="3064350" cy="955123"/>
          </a:xfrm>
          <a:prstGeom prst="rect">
            <a:avLst/>
          </a:prstGeom>
        </p:spPr>
      </p:pic>
    </p:spTree>
    <p:extLst>
      <p:ext uri="{BB962C8B-B14F-4D97-AF65-F5344CB8AC3E}">
        <p14:creationId xmlns:p14="http://schemas.microsoft.com/office/powerpoint/2010/main" val="28697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19" name="Symbol zastępczy tekstu 4">
            <a:extLst>
              <a:ext uri="{FF2B5EF4-FFF2-40B4-BE49-F238E27FC236}">
                <a16:creationId xmlns:a16="http://schemas.microsoft.com/office/drawing/2014/main" id="{3194C1DC-92A4-4377-9198-6ED8FC542EAA}"/>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21" name="Obraz 20" descr="Obraz zawierający jasne, rysunek&#10;&#10;Opis wygenerowany automatycznie">
            <a:hlinkClick r:id="rId4"/>
            <a:extLst>
              <a:ext uri="{FF2B5EF4-FFF2-40B4-BE49-F238E27FC236}">
                <a16:creationId xmlns:a16="http://schemas.microsoft.com/office/drawing/2014/main" id="{36587CD1-FE52-44D0-A145-F82EDDECB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467" y="2059344"/>
            <a:ext cx="740998" cy="577859"/>
          </a:xfrm>
          <a:prstGeom prst="rect">
            <a:avLst/>
          </a:prstGeom>
        </p:spPr>
      </p:pic>
      <p:pic>
        <p:nvPicPr>
          <p:cNvPr id="7" name="Obraz 6" descr="Obraz zawierający rysunek&#10;&#10;Opis wygenerowany automatycznie">
            <a:extLst>
              <a:ext uri="{FF2B5EF4-FFF2-40B4-BE49-F238E27FC236}">
                <a16:creationId xmlns:a16="http://schemas.microsoft.com/office/drawing/2014/main" id="{EFEA9848-2463-48C2-AB05-97FB63CFF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291" y="2951453"/>
            <a:ext cx="1082333" cy="1080000"/>
          </a:xfrm>
          <a:prstGeom prst="rect">
            <a:avLst/>
          </a:prstGeom>
        </p:spPr>
      </p:pic>
      <p:pic>
        <p:nvPicPr>
          <p:cNvPr id="10" name="Obraz 9" descr="Obraz zawierający rysunek&#10;&#10;Opis wygenerowany automatycznie">
            <a:extLst>
              <a:ext uri="{FF2B5EF4-FFF2-40B4-BE49-F238E27FC236}">
                <a16:creationId xmlns:a16="http://schemas.microsoft.com/office/drawing/2014/main" id="{A1AFF5DB-619C-43F7-9963-516467AE1A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04" y="5085048"/>
            <a:ext cx="799309" cy="720000"/>
          </a:xfrm>
          <a:prstGeom prst="rect">
            <a:avLst/>
          </a:prstGeom>
        </p:spPr>
      </p:pic>
      <p:pic>
        <p:nvPicPr>
          <p:cNvPr id="12" name="Obraz 11" descr="Obraz zawierający rysunek&#10;&#10;Opis wygenerowany automatycznie">
            <a:extLst>
              <a:ext uri="{FF2B5EF4-FFF2-40B4-BE49-F238E27FC236}">
                <a16:creationId xmlns:a16="http://schemas.microsoft.com/office/drawing/2014/main" id="{812F26DD-EDF3-41ED-A866-CDA13B9191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97" y="4185048"/>
            <a:ext cx="959736" cy="900000"/>
          </a:xfrm>
          <a:prstGeom prst="rect">
            <a:avLst/>
          </a:prstGeom>
        </p:spPr>
      </p:pic>
      <p:pic>
        <p:nvPicPr>
          <p:cNvPr id="30" name="Obraz 29" descr="Obraz zawierający rysunek&#10;&#10;Opis wygenerowany automatycznie">
            <a:extLst>
              <a:ext uri="{FF2B5EF4-FFF2-40B4-BE49-F238E27FC236}">
                <a16:creationId xmlns:a16="http://schemas.microsoft.com/office/drawing/2014/main" id="{0BE606C5-541A-4429-88F1-2E3B7FB01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5893" y="2951453"/>
            <a:ext cx="1082333" cy="1080000"/>
          </a:xfrm>
          <a:prstGeom prst="rect">
            <a:avLst/>
          </a:prstGeom>
        </p:spPr>
      </p:pic>
      <p:pic>
        <p:nvPicPr>
          <p:cNvPr id="31" name="Obraz 30" descr="Obraz zawierający rysunek&#10;&#10;Opis wygenerowany automatycznie">
            <a:extLst>
              <a:ext uri="{FF2B5EF4-FFF2-40B4-BE49-F238E27FC236}">
                <a16:creationId xmlns:a16="http://schemas.microsoft.com/office/drawing/2014/main" id="{C5A47CD8-FEE8-497B-B7DB-6637AEBC09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048" y="4185048"/>
            <a:ext cx="959736" cy="900000"/>
          </a:xfrm>
          <a:prstGeom prst="rect">
            <a:avLst/>
          </a:prstGeom>
        </p:spPr>
      </p:pic>
      <p:pic>
        <p:nvPicPr>
          <p:cNvPr id="32" name="Obraz 31" descr="Obraz zawierający rysunek&#10;&#10;Opis wygenerowany automatycznie">
            <a:extLst>
              <a:ext uri="{FF2B5EF4-FFF2-40B4-BE49-F238E27FC236}">
                <a16:creationId xmlns:a16="http://schemas.microsoft.com/office/drawing/2014/main" id="{58680F51-6AF8-4F22-B380-4B2013DC70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5780" y="4185048"/>
            <a:ext cx="959736" cy="90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F38573C2-1716-4062-88A8-A8FE1DE82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9302" y="4185048"/>
            <a:ext cx="959736" cy="900000"/>
          </a:xfrm>
          <a:prstGeom prst="rect">
            <a:avLst/>
          </a:prstGeom>
        </p:spPr>
      </p:pic>
      <p:pic>
        <p:nvPicPr>
          <p:cNvPr id="35" name="Obraz 34" descr="Obraz zawierający rysunek&#10;&#10;Opis wygenerowany automatycznie">
            <a:extLst>
              <a:ext uri="{FF2B5EF4-FFF2-40B4-BE49-F238E27FC236}">
                <a16:creationId xmlns:a16="http://schemas.microsoft.com/office/drawing/2014/main" id="{48918A35-9AC7-43BF-B790-978811140D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7547" y="4185048"/>
            <a:ext cx="959736" cy="900000"/>
          </a:xfrm>
          <a:prstGeom prst="rect">
            <a:avLst/>
          </a:prstGeom>
        </p:spPr>
      </p:pic>
      <p:pic>
        <p:nvPicPr>
          <p:cNvPr id="36" name="Obraz 35" descr="Obraz zawierający rysunek&#10;&#10;Opis wygenerowany automatycznie">
            <a:extLst>
              <a:ext uri="{FF2B5EF4-FFF2-40B4-BE49-F238E27FC236}">
                <a16:creationId xmlns:a16="http://schemas.microsoft.com/office/drawing/2014/main" id="{471D1BBB-3196-4D9A-A9FF-FF6B8F4A41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2279" y="4185048"/>
            <a:ext cx="959736" cy="900000"/>
          </a:xfrm>
          <a:prstGeom prst="rect">
            <a:avLst/>
          </a:prstGeom>
        </p:spPr>
      </p:pic>
      <p:pic>
        <p:nvPicPr>
          <p:cNvPr id="37" name="Obraz 36" descr="Obraz zawierający rysunek&#10;&#10;Opis wygenerowany automatycznie">
            <a:extLst>
              <a:ext uri="{FF2B5EF4-FFF2-40B4-BE49-F238E27FC236}">
                <a16:creationId xmlns:a16="http://schemas.microsoft.com/office/drawing/2014/main" id="{F2B40016-35C9-4C8A-8EA8-9990E3E49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11" y="5811189"/>
            <a:ext cx="799309" cy="720000"/>
          </a:xfrm>
          <a:prstGeom prst="rect">
            <a:avLst/>
          </a:prstGeom>
        </p:spPr>
      </p:pic>
      <p:pic>
        <p:nvPicPr>
          <p:cNvPr id="38" name="Obraz 37" descr="Obraz zawierający rysunek&#10;&#10;Opis wygenerowany automatycznie">
            <a:extLst>
              <a:ext uri="{FF2B5EF4-FFF2-40B4-BE49-F238E27FC236}">
                <a16:creationId xmlns:a16="http://schemas.microsoft.com/office/drawing/2014/main" id="{ABDD2EA5-F298-4626-A5F1-CF20FF51B1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235" y="5085048"/>
            <a:ext cx="799309" cy="720000"/>
          </a:xfrm>
          <a:prstGeom prst="rect">
            <a:avLst/>
          </a:prstGeom>
        </p:spPr>
      </p:pic>
      <p:pic>
        <p:nvPicPr>
          <p:cNvPr id="39" name="Obraz 38" descr="Obraz zawierający rysunek&#10;&#10;Opis wygenerowany automatycznie">
            <a:extLst>
              <a:ext uri="{FF2B5EF4-FFF2-40B4-BE49-F238E27FC236}">
                <a16:creationId xmlns:a16="http://schemas.microsoft.com/office/drawing/2014/main" id="{03EC40F4-5D9C-4DCA-9D2D-E672254C4B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442" y="5811189"/>
            <a:ext cx="799309" cy="720000"/>
          </a:xfrm>
          <a:prstGeom prst="rect">
            <a:avLst/>
          </a:prstGeom>
        </p:spPr>
      </p:pic>
      <p:pic>
        <p:nvPicPr>
          <p:cNvPr id="40" name="Obraz 39" descr="Obraz zawierający rysunek&#10;&#10;Opis wygenerowany automatycznie">
            <a:extLst>
              <a:ext uri="{FF2B5EF4-FFF2-40B4-BE49-F238E27FC236}">
                <a16:creationId xmlns:a16="http://schemas.microsoft.com/office/drawing/2014/main" id="{13609423-AD36-4A43-99DD-08D728FC41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698" y="5085048"/>
            <a:ext cx="799309" cy="720000"/>
          </a:xfrm>
          <a:prstGeom prst="rect">
            <a:avLst/>
          </a:prstGeom>
        </p:spPr>
      </p:pic>
      <p:pic>
        <p:nvPicPr>
          <p:cNvPr id="41" name="Obraz 40" descr="Obraz zawierający rysunek&#10;&#10;Opis wygenerowany automatycznie">
            <a:extLst>
              <a:ext uri="{FF2B5EF4-FFF2-40B4-BE49-F238E27FC236}">
                <a16:creationId xmlns:a16="http://schemas.microsoft.com/office/drawing/2014/main" id="{4C5A8B57-10EB-4D32-A7C0-E2723251BF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905" y="5811189"/>
            <a:ext cx="799309" cy="720000"/>
          </a:xfrm>
          <a:prstGeom prst="rect">
            <a:avLst/>
          </a:prstGeom>
        </p:spPr>
      </p:pic>
      <p:pic>
        <p:nvPicPr>
          <p:cNvPr id="42" name="Obraz 41" descr="Obraz zawierający rysunek&#10;&#10;Opis wygenerowany automatycznie">
            <a:extLst>
              <a:ext uri="{FF2B5EF4-FFF2-40B4-BE49-F238E27FC236}">
                <a16:creationId xmlns:a16="http://schemas.microsoft.com/office/drawing/2014/main" id="{2938DCDF-97BA-4CC7-AFD7-1F874A2925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297" y="5072222"/>
            <a:ext cx="799309" cy="720000"/>
          </a:xfrm>
          <a:prstGeom prst="rect">
            <a:avLst/>
          </a:prstGeom>
        </p:spPr>
      </p:pic>
      <p:pic>
        <p:nvPicPr>
          <p:cNvPr id="44" name="Obraz 43" descr="Obraz zawierający rysunek&#10;&#10;Opis wygenerowany automatycznie">
            <a:extLst>
              <a:ext uri="{FF2B5EF4-FFF2-40B4-BE49-F238E27FC236}">
                <a16:creationId xmlns:a16="http://schemas.microsoft.com/office/drawing/2014/main" id="{073C49BA-0A7E-445E-96ED-19B533C5F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504" y="5798363"/>
            <a:ext cx="799309" cy="720000"/>
          </a:xfrm>
          <a:prstGeom prst="rect">
            <a:avLst/>
          </a:prstGeom>
        </p:spPr>
      </p:pic>
      <p:pic>
        <p:nvPicPr>
          <p:cNvPr id="47" name="Obraz 46" descr="Obraz zawierający rysunek&#10;&#10;Opis wygenerowany automatycznie">
            <a:extLst>
              <a:ext uri="{FF2B5EF4-FFF2-40B4-BE49-F238E27FC236}">
                <a16:creationId xmlns:a16="http://schemas.microsoft.com/office/drawing/2014/main" id="{6EE40747-5B9B-4869-8B8C-053F41B437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8128" y="5072222"/>
            <a:ext cx="799309" cy="720000"/>
          </a:xfrm>
          <a:prstGeom prst="rect">
            <a:avLst/>
          </a:prstGeom>
        </p:spPr>
      </p:pic>
      <p:pic>
        <p:nvPicPr>
          <p:cNvPr id="50" name="Obraz 49" descr="Obraz zawierający rysunek&#10;&#10;Opis wygenerowany automatycznie">
            <a:extLst>
              <a:ext uri="{FF2B5EF4-FFF2-40B4-BE49-F238E27FC236}">
                <a16:creationId xmlns:a16="http://schemas.microsoft.com/office/drawing/2014/main" id="{1FD8C6B0-1297-4D44-B0DD-14F2108821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335" y="5798363"/>
            <a:ext cx="799309" cy="720000"/>
          </a:xfrm>
          <a:prstGeom prst="rect">
            <a:avLst/>
          </a:prstGeom>
        </p:spPr>
      </p:pic>
      <p:pic>
        <p:nvPicPr>
          <p:cNvPr id="52" name="Obraz 51" descr="Obraz zawierający rysunek&#10;&#10;Opis wygenerowany automatycznie">
            <a:extLst>
              <a:ext uri="{FF2B5EF4-FFF2-40B4-BE49-F238E27FC236}">
                <a16:creationId xmlns:a16="http://schemas.microsoft.com/office/drawing/2014/main" id="{E1288891-1381-4900-8187-FA32672D9C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2591" y="5072222"/>
            <a:ext cx="799309" cy="720000"/>
          </a:xfrm>
          <a:prstGeom prst="rect">
            <a:avLst/>
          </a:prstGeom>
        </p:spPr>
      </p:pic>
      <p:pic>
        <p:nvPicPr>
          <p:cNvPr id="53" name="Obraz 52" descr="Obraz zawierający rysunek&#10;&#10;Opis wygenerowany automatycznie">
            <a:extLst>
              <a:ext uri="{FF2B5EF4-FFF2-40B4-BE49-F238E27FC236}">
                <a16:creationId xmlns:a16="http://schemas.microsoft.com/office/drawing/2014/main" id="{601AEF10-0BA2-41DF-B3A0-57A6E6E6E9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0798" y="5798363"/>
            <a:ext cx="799309" cy="720000"/>
          </a:xfrm>
          <a:prstGeom prst="rect">
            <a:avLst/>
          </a:prstGeom>
        </p:spPr>
      </p:pic>
      <p:pic>
        <p:nvPicPr>
          <p:cNvPr id="6" name="Obraz 5">
            <a:extLst>
              <a:ext uri="{FF2B5EF4-FFF2-40B4-BE49-F238E27FC236}">
                <a16:creationId xmlns:a16="http://schemas.microsoft.com/office/drawing/2014/main" id="{8FB7524F-F037-4201-8FB6-BD211A79E7DF}"/>
              </a:ext>
            </a:extLst>
          </p:cNvPr>
          <p:cNvPicPr>
            <a:picLocks noChangeAspect="1"/>
          </p:cNvPicPr>
          <p:nvPr/>
        </p:nvPicPr>
        <p:blipFill rotWithShape="1">
          <a:blip r:embed="rId9">
            <a:extLst>
              <a:ext uri="{28A0092B-C50C-407E-A947-70E740481C1C}">
                <a14:useLocalDpi xmlns:a14="http://schemas.microsoft.com/office/drawing/2010/main" val="0"/>
              </a:ext>
            </a:extLst>
          </a:blip>
          <a:srcRect r="9680"/>
          <a:stretch/>
        </p:blipFill>
        <p:spPr>
          <a:xfrm>
            <a:off x="6096000" y="2637202"/>
            <a:ext cx="6096000" cy="2435019"/>
          </a:xfrm>
          <a:prstGeom prst="rect">
            <a:avLst/>
          </a:prstGeom>
        </p:spPr>
      </p:pic>
    </p:spTree>
    <p:extLst>
      <p:ext uri="{BB962C8B-B14F-4D97-AF65-F5344CB8AC3E}">
        <p14:creationId xmlns:p14="http://schemas.microsoft.com/office/powerpoint/2010/main" val="106364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6" name="Obraz 5" descr="Obraz zawierający rysunek&#10;&#10;Opis wygenerowany automatycznie">
            <a:extLst>
              <a:ext uri="{FF2B5EF4-FFF2-40B4-BE49-F238E27FC236}">
                <a16:creationId xmlns:a16="http://schemas.microsoft.com/office/drawing/2014/main" id="{093E6133-1748-4744-A135-620E7769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988" y="2160345"/>
            <a:ext cx="649601" cy="649601"/>
          </a:xfrm>
          <a:prstGeom prst="rect">
            <a:avLst/>
          </a:prstGeom>
        </p:spPr>
      </p:pic>
      <p:sp>
        <p:nvSpPr>
          <p:cNvPr id="22" name="Symbol zastępczy tekstu 4">
            <a:extLst>
              <a:ext uri="{FF2B5EF4-FFF2-40B4-BE49-F238E27FC236}">
                <a16:creationId xmlns:a16="http://schemas.microsoft.com/office/drawing/2014/main" id="{4723EF51-DBB0-43B4-A8DE-990DC4412FEB}"/>
              </a:ext>
            </a:extLst>
          </p:cNvPr>
          <p:cNvSpPr txBox="1">
            <a:spLocks/>
          </p:cNvSpPr>
          <p:nvPr/>
        </p:nvSpPr>
        <p:spPr>
          <a:xfrm>
            <a:off x="2663992" y="2175282"/>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storage</a:t>
            </a:r>
            <a:r>
              <a:rPr lang="pl-PL" dirty="0">
                <a:solidFill>
                  <a:srgbClr val="12ABDB"/>
                </a:solidFill>
                <a:latin typeface="+mn-lt"/>
              </a:rPr>
              <a:t> </a:t>
            </a:r>
            <a:r>
              <a:rPr lang="pl-PL" dirty="0" err="1">
                <a:solidFill>
                  <a:srgbClr val="12ABDB"/>
                </a:solidFill>
                <a:latin typeface="+mn-lt"/>
              </a:rPr>
              <a:t>account</a:t>
            </a:r>
            <a:endParaRPr lang="pl-PL" dirty="0">
              <a:solidFill>
                <a:srgbClr val="12ABDB"/>
              </a:solidFill>
              <a:latin typeface="+mn-lt"/>
            </a:endParaRPr>
          </a:p>
        </p:txBody>
      </p:sp>
      <p:sp>
        <p:nvSpPr>
          <p:cNvPr id="7" name="pole tekstowe 6">
            <a:extLst>
              <a:ext uri="{FF2B5EF4-FFF2-40B4-BE49-F238E27FC236}">
                <a16:creationId xmlns:a16="http://schemas.microsoft.com/office/drawing/2014/main" id="{0FE9170C-6863-4F12-8070-1388926E5E54}"/>
              </a:ext>
            </a:extLst>
          </p:cNvPr>
          <p:cNvSpPr txBox="1"/>
          <p:nvPr/>
        </p:nvSpPr>
        <p:spPr>
          <a:xfrm>
            <a:off x="2594693" y="2447342"/>
            <a:ext cx="1869423" cy="369332"/>
          </a:xfrm>
          <a:prstGeom prst="rect">
            <a:avLst/>
          </a:prstGeom>
          <a:noFill/>
        </p:spPr>
        <p:txBody>
          <a:bodyPr wrap="none" rtlCol="0">
            <a:spAutoFit/>
          </a:bodyPr>
          <a:lstStyle/>
          <a:p>
            <a:r>
              <a:rPr lang="pl-PL" dirty="0">
                <a:solidFill>
                  <a:srgbClr val="88D5ED"/>
                </a:solidFill>
              </a:rPr>
              <a:t>(   ,    ,    ,    )</a:t>
            </a:r>
          </a:p>
        </p:txBody>
      </p:sp>
      <p:pic>
        <p:nvPicPr>
          <p:cNvPr id="10" name="Obraz 9" descr="Obraz zawierający zegar&#10;&#10;Opis wygenerowany automatycznie">
            <a:extLst>
              <a:ext uri="{FF2B5EF4-FFF2-40B4-BE49-F238E27FC236}">
                <a16:creationId xmlns:a16="http://schemas.microsoft.com/office/drawing/2014/main" id="{6E80290A-473B-4258-BDC5-2F4277ADE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04" y="2132164"/>
            <a:ext cx="1371603" cy="1371603"/>
          </a:xfrm>
          <a:prstGeom prst="rect">
            <a:avLst/>
          </a:prstGeom>
        </p:spPr>
      </p:pic>
      <p:pic>
        <p:nvPicPr>
          <p:cNvPr id="12" name="Obraz 11" descr="Obraz zawierający zewnętrzne, rysunek&#10;&#10;Opis wygenerowany automatycznie">
            <a:extLst>
              <a:ext uri="{FF2B5EF4-FFF2-40B4-BE49-F238E27FC236}">
                <a16:creationId xmlns:a16="http://schemas.microsoft.com/office/drawing/2014/main" id="{9F1FB6DC-DA74-421F-AF43-544D61A7C5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578" y="2510093"/>
            <a:ext cx="288000" cy="288000"/>
          </a:xfrm>
          <a:prstGeom prst="rect">
            <a:avLst/>
          </a:prstGeom>
        </p:spPr>
      </p:pic>
      <p:pic>
        <p:nvPicPr>
          <p:cNvPr id="17" name="Obraz 16" descr="Obraz zawierający rysunek&#10;&#10;Opis wygenerowany automatycznie">
            <a:extLst>
              <a:ext uri="{FF2B5EF4-FFF2-40B4-BE49-F238E27FC236}">
                <a16:creationId xmlns:a16="http://schemas.microsoft.com/office/drawing/2014/main" id="{9EE4C233-4ADF-4D44-B09B-4E043F1A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1644" y="2510093"/>
            <a:ext cx="288000" cy="288000"/>
          </a:xfrm>
          <a:prstGeom prst="rect">
            <a:avLst/>
          </a:prstGeom>
        </p:spPr>
      </p:pic>
      <p:pic>
        <p:nvPicPr>
          <p:cNvPr id="19" name="Obraz 18" descr="Obraz zawierający rysunek&#10;&#10;Opis wygenerowany automatycznie">
            <a:extLst>
              <a:ext uri="{FF2B5EF4-FFF2-40B4-BE49-F238E27FC236}">
                <a16:creationId xmlns:a16="http://schemas.microsoft.com/office/drawing/2014/main" id="{24A7DEA7-5466-4B20-8D65-326B5E5F5B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2670" y="2514469"/>
            <a:ext cx="288000" cy="288000"/>
          </a:xfrm>
          <a:prstGeom prst="rect">
            <a:avLst/>
          </a:prstGeom>
        </p:spPr>
      </p:pic>
      <p:pic>
        <p:nvPicPr>
          <p:cNvPr id="21" name="Obraz 20" descr="Obraz zawierający rysunek&#10;&#10;Opis wygenerowany automatycznie">
            <a:extLst>
              <a:ext uri="{FF2B5EF4-FFF2-40B4-BE49-F238E27FC236}">
                <a16:creationId xmlns:a16="http://schemas.microsoft.com/office/drawing/2014/main" id="{942FB58B-3A83-4CD1-9600-2D282A53F2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53696" y="2510093"/>
            <a:ext cx="288000" cy="288000"/>
          </a:xfrm>
          <a:prstGeom prst="rect">
            <a:avLst/>
          </a:prstGeom>
        </p:spPr>
      </p:pic>
      <p:pic>
        <p:nvPicPr>
          <p:cNvPr id="24" name="Obraz 23" descr="Obraz zawierający rysunek&#10;&#10;Opis wygenerowany automatycznie">
            <a:extLst>
              <a:ext uri="{FF2B5EF4-FFF2-40B4-BE49-F238E27FC236}">
                <a16:creationId xmlns:a16="http://schemas.microsoft.com/office/drawing/2014/main" id="{46154613-CB00-4FCF-8C50-C1DBDB7DEC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194" y="2904562"/>
            <a:ext cx="654395" cy="654395"/>
          </a:xfrm>
          <a:prstGeom prst="rect">
            <a:avLst/>
          </a:prstGeom>
        </p:spPr>
      </p:pic>
      <p:sp>
        <p:nvSpPr>
          <p:cNvPr id="36" name="Symbol zastępczy tekstu 4">
            <a:extLst>
              <a:ext uri="{FF2B5EF4-FFF2-40B4-BE49-F238E27FC236}">
                <a16:creationId xmlns:a16="http://schemas.microsoft.com/office/drawing/2014/main" id="{A0A1D05D-2DFB-4E57-9472-E90404EE14D4}"/>
              </a:ext>
            </a:extLst>
          </p:cNvPr>
          <p:cNvSpPr txBox="1">
            <a:spLocks/>
          </p:cNvSpPr>
          <p:nvPr/>
        </p:nvSpPr>
        <p:spPr>
          <a:xfrm>
            <a:off x="2654467" y="2924944"/>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Function</a:t>
            </a:r>
            <a:r>
              <a:rPr lang="pl-PL" dirty="0">
                <a:solidFill>
                  <a:srgbClr val="12ABDB"/>
                </a:solidFill>
                <a:latin typeface="+mn-lt"/>
              </a:rPr>
              <a:t> </a:t>
            </a:r>
            <a:r>
              <a:rPr lang="pl-PL" dirty="0" err="1">
                <a:solidFill>
                  <a:srgbClr val="12ABDB"/>
                </a:solidFill>
                <a:latin typeface="+mn-lt"/>
              </a:rPr>
              <a:t>App</a:t>
            </a:r>
            <a:endParaRPr lang="pl-PL" dirty="0">
              <a:solidFill>
                <a:srgbClr val="12ABDB"/>
              </a:solidFill>
              <a:latin typeface="+mn-lt"/>
            </a:endParaRPr>
          </a:p>
        </p:txBody>
      </p:sp>
      <p:pic>
        <p:nvPicPr>
          <p:cNvPr id="32" name="Obraz 31">
            <a:extLst>
              <a:ext uri="{FF2B5EF4-FFF2-40B4-BE49-F238E27FC236}">
                <a16:creationId xmlns:a16="http://schemas.microsoft.com/office/drawing/2014/main" id="{9AB49F32-906A-49D5-B3CC-E3E3A517F0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341" y="3771351"/>
            <a:ext cx="5987652" cy="509961"/>
          </a:xfrm>
          <a:prstGeom prst="rect">
            <a:avLst/>
          </a:prstGeom>
        </p:spPr>
      </p:pic>
      <p:pic>
        <p:nvPicPr>
          <p:cNvPr id="62" name="Obraz 61" descr="Obraz zawierający zrzut ekranu&#10;&#10;Opis wygenerowany automatycznie">
            <a:extLst>
              <a:ext uri="{FF2B5EF4-FFF2-40B4-BE49-F238E27FC236}">
                <a16:creationId xmlns:a16="http://schemas.microsoft.com/office/drawing/2014/main" id="{1C403131-7E91-478B-A75C-D6CEB31AE8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075" y="4396030"/>
            <a:ext cx="2529479" cy="1715269"/>
          </a:xfrm>
          <a:prstGeom prst="rect">
            <a:avLst/>
          </a:prstGeom>
        </p:spPr>
      </p:pic>
      <p:pic>
        <p:nvPicPr>
          <p:cNvPr id="64" name="Obraz 63">
            <a:extLst>
              <a:ext uri="{FF2B5EF4-FFF2-40B4-BE49-F238E27FC236}">
                <a16:creationId xmlns:a16="http://schemas.microsoft.com/office/drawing/2014/main" id="{BD17E0D4-E493-405E-8433-C3F6BE18A528}"/>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38075" y="4546030"/>
            <a:ext cx="2529479" cy="1715268"/>
          </a:xfrm>
          <a:prstGeom prst="rect">
            <a:avLst/>
          </a:prstGeom>
        </p:spPr>
      </p:pic>
      <p:pic>
        <p:nvPicPr>
          <p:cNvPr id="66" name="Obraz 65" descr="Obraz zawierający zrzut ekranu&#10;&#10;Opis wygenerowany automatycznie">
            <a:extLst>
              <a:ext uri="{FF2B5EF4-FFF2-40B4-BE49-F238E27FC236}">
                <a16:creationId xmlns:a16="http://schemas.microsoft.com/office/drawing/2014/main" id="{E2C745E2-ABAD-4C96-9818-AAEEE841241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8075" y="4696030"/>
            <a:ext cx="2529479" cy="1715269"/>
          </a:xfrm>
          <a:prstGeom prst="rect">
            <a:avLst/>
          </a:prstGeom>
        </p:spPr>
      </p:pic>
      <p:pic>
        <p:nvPicPr>
          <p:cNvPr id="68" name="Obraz 67">
            <a:extLst>
              <a:ext uri="{FF2B5EF4-FFF2-40B4-BE49-F238E27FC236}">
                <a16:creationId xmlns:a16="http://schemas.microsoft.com/office/drawing/2014/main" id="{31BA0029-A735-4DF9-88EC-311A397AAF77}"/>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315154" y="4630125"/>
            <a:ext cx="2529479" cy="1715268"/>
          </a:xfrm>
          <a:prstGeom prst="rect">
            <a:avLst/>
          </a:prstGeom>
        </p:spPr>
      </p:pic>
      <p:pic>
        <p:nvPicPr>
          <p:cNvPr id="5" name="Obraz 4">
            <a:extLst>
              <a:ext uri="{FF2B5EF4-FFF2-40B4-BE49-F238E27FC236}">
                <a16:creationId xmlns:a16="http://schemas.microsoft.com/office/drawing/2014/main" id="{4E67A50A-17D9-4917-ACC8-124C34BB883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28811" y="1362311"/>
            <a:ext cx="1346032" cy="330159"/>
          </a:xfrm>
          <a:prstGeom prst="rect">
            <a:avLst/>
          </a:prstGeom>
        </p:spPr>
      </p:pic>
      <p:pic>
        <p:nvPicPr>
          <p:cNvPr id="11" name="Obraz 10" descr="Obraz zawierający zrzut ekranu&#10;&#10;Opis wygenerowany automatycznie">
            <a:extLst>
              <a:ext uri="{FF2B5EF4-FFF2-40B4-BE49-F238E27FC236}">
                <a16:creationId xmlns:a16="http://schemas.microsoft.com/office/drawing/2014/main" id="{DA66A12A-FA9F-4FDE-B410-04CEE154040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29111" y="2160345"/>
            <a:ext cx="2062509" cy="1398612"/>
          </a:xfrm>
          <a:prstGeom prst="rect">
            <a:avLst/>
          </a:prstGeom>
        </p:spPr>
      </p:pic>
      <p:pic>
        <p:nvPicPr>
          <p:cNvPr id="20" name="Obraz 19" descr="Obraz zawierający zrzut ekranu&#10;&#10;Opis wygenerowany automatycznie">
            <a:extLst>
              <a:ext uri="{FF2B5EF4-FFF2-40B4-BE49-F238E27FC236}">
                <a16:creationId xmlns:a16="http://schemas.microsoft.com/office/drawing/2014/main" id="{F0D1303C-F67C-4B51-92D2-6E7780418CC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804" y="2175282"/>
            <a:ext cx="2339216" cy="1922226"/>
          </a:xfrm>
          <a:prstGeom prst="rect">
            <a:avLst/>
          </a:prstGeom>
        </p:spPr>
      </p:pic>
    </p:spTree>
    <p:extLst>
      <p:ext uri="{BB962C8B-B14F-4D97-AF65-F5344CB8AC3E}">
        <p14:creationId xmlns:p14="http://schemas.microsoft.com/office/powerpoint/2010/main" val="410317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Entity</a:t>
            </a:r>
            <a:r>
              <a:rPr lang="pl-PL" dirty="0">
                <a:solidFill>
                  <a:srgbClr val="12ABDB"/>
                </a:solidFill>
                <a:latin typeface="+mn-lt"/>
              </a:rPr>
              <a:t> Framework </a:t>
            </a:r>
            <a:r>
              <a:rPr lang="pl-PL" dirty="0" err="1">
                <a:solidFill>
                  <a:srgbClr val="12ABDB"/>
                </a:solidFill>
                <a:latin typeface="+mn-lt"/>
              </a:rPr>
              <a:t>Core</a:t>
            </a:r>
            <a:endParaRPr lang="pl-PL" dirty="0">
              <a:solidFill>
                <a:srgbClr val="12ABDB"/>
              </a:solidFill>
              <a:latin typeface="+mn-lt"/>
            </a:endParaRPr>
          </a:p>
        </p:txBody>
      </p:sp>
      <p:pic>
        <p:nvPicPr>
          <p:cNvPr id="12" name="Grafika 11">
            <a:extLst>
              <a:ext uri="{FF2B5EF4-FFF2-40B4-BE49-F238E27FC236}">
                <a16:creationId xmlns:a16="http://schemas.microsoft.com/office/drawing/2014/main" id="{8FEDB90E-0537-40B9-851F-1170B889643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9828" y="5388168"/>
            <a:ext cx="1041085" cy="1041085"/>
          </a:xfrm>
          <a:prstGeom prst="rect">
            <a:avLst/>
          </a:prstGeom>
        </p:spPr>
      </p:pic>
      <p:pic>
        <p:nvPicPr>
          <p:cNvPr id="17" name="Obraz 16" descr="Obraz zawierający telefon komórkowy, telefon, czarny&#10;&#10;Opis wygenerowany automatycznie">
            <a:extLst>
              <a:ext uri="{FF2B5EF4-FFF2-40B4-BE49-F238E27FC236}">
                <a16:creationId xmlns:a16="http://schemas.microsoft.com/office/drawing/2014/main" id="{F622974D-7AD2-4133-A2C2-7865331A024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74166" y="4193603"/>
            <a:ext cx="1365005" cy="1055790"/>
          </a:xfrm>
          <a:prstGeom prst="rect">
            <a:avLst/>
          </a:prstGeom>
        </p:spPr>
      </p:pic>
      <p:pic>
        <p:nvPicPr>
          <p:cNvPr id="19" name="Grafika 18">
            <a:extLst>
              <a:ext uri="{FF2B5EF4-FFF2-40B4-BE49-F238E27FC236}">
                <a16:creationId xmlns:a16="http://schemas.microsoft.com/office/drawing/2014/main" id="{BA517E32-D21F-461A-8488-ADE9557BAD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70913" y="4551107"/>
            <a:ext cx="2488234" cy="1922726"/>
          </a:xfrm>
          <a:prstGeom prst="rect">
            <a:avLst/>
          </a:prstGeom>
        </p:spPr>
      </p:pic>
      <p:pic>
        <p:nvPicPr>
          <p:cNvPr id="31" name="Obraz 30" descr="Obraz zawierający rysunek&#10;&#10;Opis wygenerowany automatycznie">
            <a:extLst>
              <a:ext uri="{FF2B5EF4-FFF2-40B4-BE49-F238E27FC236}">
                <a16:creationId xmlns:a16="http://schemas.microsoft.com/office/drawing/2014/main" id="{7832935C-345F-44AD-B844-D998B0E4F50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4394" y="5891267"/>
            <a:ext cx="780290" cy="780290"/>
          </a:xfrm>
          <a:prstGeom prst="rect">
            <a:avLst/>
          </a:prstGeom>
        </p:spPr>
      </p:pic>
      <p:pic>
        <p:nvPicPr>
          <p:cNvPr id="32" name="Obraz 31" descr="Obraz zawierający zegar&#10;&#10;Opis wygenerowany automatycznie">
            <a:extLst>
              <a:ext uri="{FF2B5EF4-FFF2-40B4-BE49-F238E27FC236}">
                <a16:creationId xmlns:a16="http://schemas.microsoft.com/office/drawing/2014/main" id="{1FF6DA0F-0BF3-47EF-9079-4D832DF418D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84818" y="4667798"/>
            <a:ext cx="780290" cy="780290"/>
          </a:xfrm>
          <a:prstGeom prst="rect">
            <a:avLst/>
          </a:prstGeom>
        </p:spPr>
      </p:pic>
      <p:pic>
        <p:nvPicPr>
          <p:cNvPr id="35" name="Obraz 34" descr="Obraz zawierający telefon komórkowy, telefon, czarny&#10;&#10;Opis wygenerowany automatycznie">
            <a:extLst>
              <a:ext uri="{FF2B5EF4-FFF2-40B4-BE49-F238E27FC236}">
                <a16:creationId xmlns:a16="http://schemas.microsoft.com/office/drawing/2014/main" id="{EA86B223-EF64-4FA5-A9D3-E3E7590CDBE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6796751" y="4193603"/>
            <a:ext cx="1365005" cy="1055790"/>
          </a:xfrm>
          <a:prstGeom prst="rect">
            <a:avLst/>
          </a:prstGeom>
        </p:spPr>
      </p:pic>
      <p:pic>
        <p:nvPicPr>
          <p:cNvPr id="36" name="Grafika 35">
            <a:extLst>
              <a:ext uri="{FF2B5EF4-FFF2-40B4-BE49-F238E27FC236}">
                <a16:creationId xmlns:a16="http://schemas.microsoft.com/office/drawing/2014/main" id="{4F3F2400-FC0A-4301-9330-9302F82A7DF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8073543" y="4551107"/>
            <a:ext cx="2488234" cy="1922726"/>
          </a:xfrm>
          <a:prstGeom prst="rect">
            <a:avLst/>
          </a:prstGeom>
        </p:spPr>
      </p:pic>
      <p:pic>
        <p:nvPicPr>
          <p:cNvPr id="37" name="Obraz 36" descr="Obraz zawierający rysunek&#10;&#10;Opis wygenerowany automatycznie">
            <a:extLst>
              <a:ext uri="{FF2B5EF4-FFF2-40B4-BE49-F238E27FC236}">
                <a16:creationId xmlns:a16="http://schemas.microsoft.com/office/drawing/2014/main" id="{A64DDB35-3D63-4027-8681-1D22A0B49F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322258" y="5821566"/>
            <a:ext cx="780290" cy="780290"/>
          </a:xfrm>
          <a:prstGeom prst="rect">
            <a:avLst/>
          </a:prstGeom>
        </p:spPr>
      </p:pic>
      <p:pic>
        <p:nvPicPr>
          <p:cNvPr id="38" name="Obraz 37" descr="Obraz zawierający zegar&#10;&#10;Opis wygenerowany automatycznie">
            <a:extLst>
              <a:ext uri="{FF2B5EF4-FFF2-40B4-BE49-F238E27FC236}">
                <a16:creationId xmlns:a16="http://schemas.microsoft.com/office/drawing/2014/main" id="{169AAA9C-41E4-4EA1-A14F-B0359C9F5E3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39846" y="4667798"/>
            <a:ext cx="780290" cy="780290"/>
          </a:xfrm>
          <a:prstGeom prst="rect">
            <a:avLst/>
          </a:prstGeom>
        </p:spPr>
      </p:pic>
      <p:pic>
        <p:nvPicPr>
          <p:cNvPr id="39" name="Grafika 38">
            <a:extLst>
              <a:ext uri="{FF2B5EF4-FFF2-40B4-BE49-F238E27FC236}">
                <a16:creationId xmlns:a16="http://schemas.microsoft.com/office/drawing/2014/main" id="{FBEE9C1C-BFAE-4A8B-9973-F4AE07E694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2504" y="5382459"/>
            <a:ext cx="1135729" cy="1041085"/>
          </a:xfrm>
          <a:prstGeom prst="rect">
            <a:avLst/>
          </a:prstGeom>
        </p:spPr>
      </p:pic>
    </p:spTree>
    <p:extLst>
      <p:ext uri="{BB962C8B-B14F-4D97-AF65-F5344CB8AC3E}">
        <p14:creationId xmlns:p14="http://schemas.microsoft.com/office/powerpoint/2010/main" val="89050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9525" y="1124344"/>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Inputs</a:t>
            </a:r>
            <a:r>
              <a:rPr lang="pl-PL" sz="2400" dirty="0">
                <a:solidFill>
                  <a:srgbClr val="860864"/>
                </a:solidFill>
              </a:rPr>
              <a:t> </a:t>
            </a:r>
          </a:p>
        </p:txBody>
      </p:sp>
      <p:sp>
        <p:nvSpPr>
          <p:cNvPr id="28" name="Symbol zastępczy tekstu 4">
            <a:extLst>
              <a:ext uri="{FF2B5EF4-FFF2-40B4-BE49-F238E27FC236}">
                <a16:creationId xmlns:a16="http://schemas.microsoft.com/office/drawing/2014/main" id="{D7F4158E-5451-4D7D-A4F2-4CF56EC60C88}"/>
              </a:ext>
            </a:extLst>
          </p:cNvPr>
          <p:cNvSpPr txBox="1">
            <a:spLocks/>
          </p:cNvSpPr>
          <p:nvPr/>
        </p:nvSpPr>
        <p:spPr>
          <a:xfrm>
            <a:off x="6456040" y="1129662"/>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Outputs</a:t>
            </a:r>
            <a:endParaRPr lang="pl-PL" sz="2400" dirty="0">
              <a:solidFill>
                <a:srgbClr val="860864"/>
              </a:solidFill>
            </a:endParaRPr>
          </a:p>
        </p:txBody>
      </p:sp>
      <p:sp>
        <p:nvSpPr>
          <p:cNvPr id="5" name="Prostokąt 4">
            <a:extLst>
              <a:ext uri="{FF2B5EF4-FFF2-40B4-BE49-F238E27FC236}">
                <a16:creationId xmlns:a16="http://schemas.microsoft.com/office/drawing/2014/main" id="{F58364B7-FA97-4C6C-AA19-5BDAD8162204}"/>
              </a:ext>
            </a:extLst>
          </p:cNvPr>
          <p:cNvSpPr/>
          <p:nvPr/>
        </p:nvSpPr>
        <p:spPr>
          <a:xfrm>
            <a:off x="1405277" y="2116320"/>
            <a:ext cx="3267241" cy="4122026"/>
          </a:xfrm>
          <a:prstGeom prst="rect">
            <a:avLst/>
          </a:prstGeom>
        </p:spPr>
        <p:txBody>
          <a:bodyPr wrap="none">
            <a:spAutoFit/>
          </a:bodyPr>
          <a:lstStyle/>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Orchestration</a:t>
            </a:r>
            <a:r>
              <a:rPr lang="pl-PL" dirty="0">
                <a:solidFill>
                  <a:srgbClr val="12ABDB"/>
                </a:solidFill>
              </a:rPr>
              <a:t> Client</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Durable</a:t>
            </a:r>
            <a:r>
              <a:rPr lang="pl-PL" dirty="0">
                <a:solidFill>
                  <a:srgbClr val="12ABDB"/>
                </a:solidFill>
              </a:rPr>
              <a:t> Client</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SignalR</a:t>
            </a:r>
            <a:r>
              <a:rPr lang="pl-PL" dirty="0">
                <a:solidFill>
                  <a:srgbClr val="12ABDB"/>
                </a:solidFill>
              </a:rPr>
              <a:t> Connection Info</a:t>
            </a:r>
          </a:p>
        </p:txBody>
      </p:sp>
      <p:sp>
        <p:nvSpPr>
          <p:cNvPr id="6" name="Prostokąt 5">
            <a:extLst>
              <a:ext uri="{FF2B5EF4-FFF2-40B4-BE49-F238E27FC236}">
                <a16:creationId xmlns:a16="http://schemas.microsoft.com/office/drawing/2014/main" id="{C92859D5-3987-48C3-B252-C19EAFEA48BD}"/>
              </a:ext>
            </a:extLst>
          </p:cNvPr>
          <p:cNvSpPr/>
          <p:nvPr/>
        </p:nvSpPr>
        <p:spPr>
          <a:xfrm>
            <a:off x="6411015" y="1977619"/>
            <a:ext cx="2947410" cy="4918398"/>
          </a:xfrm>
          <a:prstGeom prst="rect">
            <a:avLst/>
          </a:prstGeom>
        </p:spPr>
        <p:txBody>
          <a:bodyPr wrap="none">
            <a:spAutoFit/>
          </a:bodyPr>
          <a:lstStyle/>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Queue Storage</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a:solidFill>
                  <a:srgbClr val="12ABDB"/>
                </a:solidFill>
              </a:rPr>
              <a:t>HTTP</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Service Bus</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300000"/>
              </a:lnSpc>
              <a:buBlip>
                <a:blip r:embed="rId4">
                  <a:extLst>
                    <a:ext uri="{96DAC541-7B7A-43D3-8B79-37D633B846F1}">
                      <asvg:svgBlip xmlns:asvg="http://schemas.microsoft.com/office/drawing/2016/SVG/main" r:embed="rId5"/>
                    </a:ext>
                  </a:extLst>
                </a:blip>
              </a:buBlip>
            </a:pPr>
            <a:endParaRPr lang="pl-PL" dirty="0">
              <a:solidFill>
                <a:srgbClr val="12ABDB"/>
              </a:solidFill>
            </a:endParaRPr>
          </a:p>
        </p:txBody>
      </p:sp>
      <p:pic>
        <p:nvPicPr>
          <p:cNvPr id="7" name="Obraz 6" descr="Obraz zawierający zewnętrzne, rysunek&#10;&#10;Opis wygenerowany automatycznie">
            <a:extLst>
              <a:ext uri="{FF2B5EF4-FFF2-40B4-BE49-F238E27FC236}">
                <a16:creationId xmlns:a16="http://schemas.microsoft.com/office/drawing/2014/main" id="{E0A6B281-0F6C-451A-BFCA-3E8C24768F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632" y="2116320"/>
            <a:ext cx="685801" cy="685801"/>
          </a:xfrm>
          <a:prstGeom prst="rect">
            <a:avLst/>
          </a:prstGeom>
        </p:spPr>
      </p:pic>
      <p:pic>
        <p:nvPicPr>
          <p:cNvPr id="13" name="Obraz 12" descr="Obraz zawierający rysunek&#10;&#10;Opis wygenerowany automatycznie">
            <a:extLst>
              <a:ext uri="{FF2B5EF4-FFF2-40B4-BE49-F238E27FC236}">
                <a16:creationId xmlns:a16="http://schemas.microsoft.com/office/drawing/2014/main" id="{D06AF49E-2BF6-4F07-A492-754C530827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5864" y="2743198"/>
            <a:ext cx="685802" cy="685802"/>
          </a:xfrm>
          <a:prstGeom prst="rect">
            <a:avLst/>
          </a:prstGeom>
        </p:spPr>
      </p:pic>
      <p:pic>
        <p:nvPicPr>
          <p:cNvPr id="30" name="Grafika 29">
            <a:extLst>
              <a:ext uri="{FF2B5EF4-FFF2-40B4-BE49-F238E27FC236}">
                <a16:creationId xmlns:a16="http://schemas.microsoft.com/office/drawing/2014/main" id="{A06C7271-8B43-4D7F-8BEA-9A20F95D3A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9416" y="5256715"/>
            <a:ext cx="780033" cy="715030"/>
          </a:xfrm>
          <a:prstGeom prst="rect">
            <a:avLst/>
          </a:prstGeom>
        </p:spPr>
      </p:pic>
      <p:pic>
        <p:nvPicPr>
          <p:cNvPr id="19" name="Grafika 18">
            <a:extLst>
              <a:ext uri="{FF2B5EF4-FFF2-40B4-BE49-F238E27FC236}">
                <a16:creationId xmlns:a16="http://schemas.microsoft.com/office/drawing/2014/main" id="{DBED8E5A-483D-4878-8580-A84C61008B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87033" y="5964006"/>
            <a:ext cx="548680" cy="548680"/>
          </a:xfrm>
          <a:prstGeom prst="rect">
            <a:avLst/>
          </a:prstGeom>
        </p:spPr>
      </p:pic>
      <p:sp>
        <p:nvSpPr>
          <p:cNvPr id="34" name="Prostokąt: zaokrąglone rogi 33">
            <a:extLst>
              <a:ext uri="{FF2B5EF4-FFF2-40B4-BE49-F238E27FC236}">
                <a16:creationId xmlns:a16="http://schemas.microsoft.com/office/drawing/2014/main" id="{E513BF58-6B4D-4F19-950F-017127E73935}"/>
              </a:ext>
            </a:extLst>
          </p:cNvPr>
          <p:cNvSpPr/>
          <p:nvPr/>
        </p:nvSpPr>
        <p:spPr>
          <a:xfrm>
            <a:off x="3564210" y="4257675"/>
            <a:ext cx="548680" cy="548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36" name="Grafika 35">
            <a:extLst>
              <a:ext uri="{FF2B5EF4-FFF2-40B4-BE49-F238E27FC236}">
                <a16:creationId xmlns:a16="http://schemas.microsoft.com/office/drawing/2014/main" id="{2864E3B9-8633-4423-98F2-0496BEB202F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75720" y="4293096"/>
            <a:ext cx="548680" cy="548680"/>
          </a:xfrm>
          <a:prstGeom prst="rect">
            <a:avLst/>
          </a:prstGeom>
        </p:spPr>
      </p:pic>
      <p:sp>
        <p:nvSpPr>
          <p:cNvPr id="35" name="Prostokąt 34">
            <a:extLst>
              <a:ext uri="{FF2B5EF4-FFF2-40B4-BE49-F238E27FC236}">
                <a16:creationId xmlns:a16="http://schemas.microsoft.com/office/drawing/2014/main" id="{DC15242D-EA39-4669-8AF3-69DBE9BAF271}"/>
              </a:ext>
            </a:extLst>
          </p:cNvPr>
          <p:cNvSpPr/>
          <p:nvPr/>
        </p:nvSpPr>
        <p:spPr>
          <a:xfrm>
            <a:off x="9174214" y="2425285"/>
            <a:ext cx="3677760" cy="4087401"/>
          </a:xfrm>
          <a:prstGeom prst="rect">
            <a:avLst/>
          </a:prstGeom>
        </p:spPr>
        <p:txBody>
          <a:bodyPr wrap="square">
            <a:spAutoFit/>
          </a:bodyPr>
          <a:lstStyle/>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Event </a:t>
            </a:r>
            <a:r>
              <a:rPr lang="pl-PL" dirty="0" err="1">
                <a:solidFill>
                  <a:srgbClr val="12ABDB"/>
                </a:solidFill>
              </a:rPr>
              <a:t>Hubs</a:t>
            </a:r>
            <a:endParaRPr lang="pl-PL" dirty="0">
              <a:solidFill>
                <a:srgbClr val="12ABDB"/>
              </a:solidFill>
            </a:endParaRP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SendGrid</a:t>
            </a:r>
            <a:endParaRPr lang="pl-PL" dirty="0">
              <a:solidFill>
                <a:srgbClr val="12ABDB"/>
              </a:solidFill>
            </a:endParaRP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Twilio</a:t>
            </a:r>
            <a:r>
              <a:rPr lang="pl-PL" dirty="0">
                <a:solidFill>
                  <a:srgbClr val="12ABDB"/>
                </a:solidFill>
              </a:rPr>
              <a:t> SMS</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SignalR</a:t>
            </a:r>
            <a:endParaRPr lang="pl-PL" dirty="0"/>
          </a:p>
        </p:txBody>
      </p:sp>
    </p:spTree>
    <p:extLst>
      <p:ext uri="{BB962C8B-B14F-4D97-AF65-F5344CB8AC3E}">
        <p14:creationId xmlns:p14="http://schemas.microsoft.com/office/powerpoint/2010/main" val="302130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38" name="Grafika 37">
            <a:extLst>
              <a:ext uri="{FF2B5EF4-FFF2-40B4-BE49-F238E27FC236}">
                <a16:creationId xmlns:a16="http://schemas.microsoft.com/office/drawing/2014/main" id="{AD4B1FA5-1FA5-4035-9DD9-1B9D0CF73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9709" y="2632498"/>
            <a:ext cx="463750" cy="425104"/>
          </a:xfrm>
          <a:prstGeom prst="rect">
            <a:avLst/>
          </a:prstGeom>
        </p:spPr>
      </p:pic>
      <p:cxnSp>
        <p:nvCxnSpPr>
          <p:cNvPr id="40" name="Łącznik: łamany 39">
            <a:extLst>
              <a:ext uri="{FF2B5EF4-FFF2-40B4-BE49-F238E27FC236}">
                <a16:creationId xmlns:a16="http://schemas.microsoft.com/office/drawing/2014/main" id="{47328900-380A-4C5F-8ECC-0603535B898B}"/>
              </a:ext>
            </a:extLst>
          </p:cNvPr>
          <p:cNvCxnSpPr>
            <a:cxnSpLocks/>
            <a:stCxn id="38" idx="3"/>
          </p:cNvCxnSpPr>
          <p:nvPr/>
        </p:nvCxnSpPr>
        <p:spPr>
          <a:xfrm>
            <a:off x="2583459" y="2845050"/>
            <a:ext cx="1366222" cy="1808086"/>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Łącznik: łamany 45">
            <a:extLst>
              <a:ext uri="{FF2B5EF4-FFF2-40B4-BE49-F238E27FC236}">
                <a16:creationId xmlns:a16="http://schemas.microsoft.com/office/drawing/2014/main" id="{AAEC3F31-7274-4997-AF65-E1D6A0136757}"/>
              </a:ext>
            </a:extLst>
          </p:cNvPr>
          <p:cNvCxnSpPr>
            <a:cxnSpLocks/>
          </p:cNvCxnSpPr>
          <p:nvPr/>
        </p:nvCxnSpPr>
        <p:spPr>
          <a:xfrm flipV="1">
            <a:off x="1415480" y="3429001"/>
            <a:ext cx="2534201" cy="652176"/>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0704" y="5753101"/>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0401" y="4825611"/>
            <a:ext cx="609600" cy="609600"/>
          </a:xfrm>
          <a:prstGeom prst="rect">
            <a:avLst/>
          </a:prstGeom>
        </p:spPr>
      </p:pic>
      <p:cxnSp>
        <p:nvCxnSpPr>
          <p:cNvPr id="58" name="Łącznik: łamany 57">
            <a:extLst>
              <a:ext uri="{FF2B5EF4-FFF2-40B4-BE49-F238E27FC236}">
                <a16:creationId xmlns:a16="http://schemas.microsoft.com/office/drawing/2014/main" id="{76BA557C-76A3-4C3F-A0B5-0C9236D34BDC}"/>
              </a:ext>
            </a:extLst>
          </p:cNvPr>
          <p:cNvCxnSpPr/>
          <p:nvPr/>
        </p:nvCxnSpPr>
        <p:spPr>
          <a:xfrm flipV="1">
            <a:off x="2711624" y="5517232"/>
            <a:ext cx="1193577" cy="503884"/>
          </a:xfrm>
          <a:prstGeom prst="bentConnector3">
            <a:avLst>
              <a:gd name="adj1" fmla="val 1000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Łącznik: łamany 63">
            <a:extLst>
              <a:ext uri="{FF2B5EF4-FFF2-40B4-BE49-F238E27FC236}">
                <a16:creationId xmlns:a16="http://schemas.microsoft.com/office/drawing/2014/main" id="{D32BA490-8321-4AAB-BB62-0D4A573E17FA}"/>
              </a:ext>
            </a:extLst>
          </p:cNvPr>
          <p:cNvCxnSpPr>
            <a:cxnSpLocks/>
          </p:cNvCxnSpPr>
          <p:nvPr/>
        </p:nvCxnSpPr>
        <p:spPr>
          <a:xfrm>
            <a:off x="1415480" y="4081177"/>
            <a:ext cx="2497268" cy="1580420"/>
          </a:xfrm>
          <a:prstGeom prst="bentConnector3">
            <a:avLst>
              <a:gd name="adj1" fmla="val 50915"/>
            </a:avLst>
          </a:prstGeom>
          <a:ln>
            <a:tailEnd type="triangle"/>
          </a:ln>
        </p:spPr>
        <p:style>
          <a:lnRef idx="3">
            <a:schemeClr val="accent2"/>
          </a:lnRef>
          <a:fillRef idx="0">
            <a:schemeClr val="accent2"/>
          </a:fillRef>
          <a:effectRef idx="2">
            <a:schemeClr val="accent2"/>
          </a:effectRef>
          <a:fontRef idx="minor">
            <a:schemeClr val="tx1"/>
          </a:fontRef>
        </p:style>
      </p:cxnSp>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1216" y="3820000"/>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flipV="1">
            <a:off x="4256844" y="4236470"/>
            <a:ext cx="877887" cy="5953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6708" y="2906646"/>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p:nvPr/>
        </p:nvCxnSpPr>
        <p:spPr>
          <a:xfrm flipV="1">
            <a:off x="5756787" y="3301981"/>
            <a:ext cx="983821" cy="596991"/>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08959" y="3820000"/>
            <a:ext cx="609600" cy="609600"/>
          </a:xfrm>
          <a:prstGeom prst="rect">
            <a:avLst/>
          </a:prstGeom>
        </p:spPr>
      </p:pic>
      <p:cxnSp>
        <p:nvCxnSpPr>
          <p:cNvPr id="87" name="Łącznik: łamany 86">
            <a:extLst>
              <a:ext uri="{FF2B5EF4-FFF2-40B4-BE49-F238E27FC236}">
                <a16:creationId xmlns:a16="http://schemas.microsoft.com/office/drawing/2014/main" id="{E3E4C794-2F72-4797-AD4A-08F76CAC44FB}"/>
              </a:ext>
            </a:extLst>
          </p:cNvPr>
          <p:cNvCxnSpPr/>
          <p:nvPr/>
        </p:nvCxnSpPr>
        <p:spPr>
          <a:xfrm>
            <a:off x="7392144" y="3167823"/>
            <a:ext cx="2821615" cy="469800"/>
          </a:xfrm>
          <a:prstGeom prst="bentConnector3">
            <a:avLst>
              <a:gd name="adj1" fmla="val 9996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3339" y="3845253"/>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9131551" y="4081332"/>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363" y="5800622"/>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6363" y="4859701"/>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4379023" y="5094168"/>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rot="16200000" flipH="1">
            <a:off x="4486491" y="5462351"/>
            <a:ext cx="979627" cy="243259"/>
          </a:xfrm>
          <a:prstGeom prst="bentConnector3">
            <a:avLst>
              <a:gd name="adj1" fmla="val 9958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1421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38" name="Grafika 37">
            <a:extLst>
              <a:ext uri="{FF2B5EF4-FFF2-40B4-BE49-F238E27FC236}">
                <a16:creationId xmlns:a16="http://schemas.microsoft.com/office/drawing/2014/main" id="{AD4B1FA5-1FA5-4035-9DD9-1B9D0CF73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24861" y="1980481"/>
            <a:ext cx="463750" cy="425104"/>
          </a:xfrm>
          <a:prstGeom prst="rect">
            <a:avLst/>
          </a:prstGeom>
        </p:spPr>
      </p:pic>
      <p:cxnSp>
        <p:nvCxnSpPr>
          <p:cNvPr id="40" name="Łącznik: łamany 39">
            <a:extLst>
              <a:ext uri="{FF2B5EF4-FFF2-40B4-BE49-F238E27FC236}">
                <a16:creationId xmlns:a16="http://schemas.microsoft.com/office/drawing/2014/main" id="{47328900-380A-4C5F-8ECC-0603535B898B}"/>
              </a:ext>
            </a:extLst>
          </p:cNvPr>
          <p:cNvCxnSpPr>
            <a:cxnSpLocks/>
            <a:endCxn id="41" idx="0"/>
          </p:cNvCxnSpPr>
          <p:nvPr/>
        </p:nvCxnSpPr>
        <p:spPr>
          <a:xfrm>
            <a:off x="2670904" y="2238017"/>
            <a:ext cx="1281140" cy="66295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Łącznik: łamany 45">
            <a:extLst>
              <a:ext uri="{FF2B5EF4-FFF2-40B4-BE49-F238E27FC236}">
                <a16:creationId xmlns:a16="http://schemas.microsoft.com/office/drawing/2014/main" id="{AAEC3F31-7274-4997-AF65-E1D6A0136757}"/>
              </a:ext>
            </a:extLst>
          </p:cNvPr>
          <p:cNvCxnSpPr>
            <a:cxnSpLocks/>
          </p:cNvCxnSpPr>
          <p:nvPr/>
        </p:nvCxnSpPr>
        <p:spPr>
          <a:xfrm flipV="1">
            <a:off x="1415480" y="2564904"/>
            <a:ext cx="2536564" cy="1516275"/>
          </a:xfrm>
          <a:prstGeom prst="bentConnector3">
            <a:avLst>
              <a:gd name="adj1" fmla="val 13150"/>
            </a:avLst>
          </a:prstGeom>
          <a:ln>
            <a:tailEnd type="triangle"/>
          </a:ln>
        </p:spPr>
        <p:style>
          <a:lnRef idx="3">
            <a:schemeClr val="accent2"/>
          </a:lnRef>
          <a:fillRef idx="0">
            <a:schemeClr val="accent2"/>
          </a:fillRef>
          <a:effectRef idx="2">
            <a:schemeClr val="accent2"/>
          </a:effectRef>
          <a:fontRef idx="minor">
            <a:schemeClr val="tx1"/>
          </a:fontRef>
        </p:style>
      </p:cxn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0704" y="5753101"/>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0401" y="4825611"/>
            <a:ext cx="609600" cy="609600"/>
          </a:xfrm>
          <a:prstGeom prst="rect">
            <a:avLst/>
          </a:prstGeom>
        </p:spPr>
      </p:pic>
      <p:cxnSp>
        <p:nvCxnSpPr>
          <p:cNvPr id="58" name="Łącznik: łamany 57">
            <a:extLst>
              <a:ext uri="{FF2B5EF4-FFF2-40B4-BE49-F238E27FC236}">
                <a16:creationId xmlns:a16="http://schemas.microsoft.com/office/drawing/2014/main" id="{76BA557C-76A3-4C3F-A0B5-0C9236D34BDC}"/>
              </a:ext>
            </a:extLst>
          </p:cNvPr>
          <p:cNvCxnSpPr/>
          <p:nvPr/>
        </p:nvCxnSpPr>
        <p:spPr>
          <a:xfrm flipV="1">
            <a:off x="2711624" y="5517232"/>
            <a:ext cx="1193577" cy="503884"/>
          </a:xfrm>
          <a:prstGeom prst="bentConnector3">
            <a:avLst>
              <a:gd name="adj1" fmla="val 1000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Łącznik: łamany 63">
            <a:extLst>
              <a:ext uri="{FF2B5EF4-FFF2-40B4-BE49-F238E27FC236}">
                <a16:creationId xmlns:a16="http://schemas.microsoft.com/office/drawing/2014/main" id="{D32BA490-8321-4AAB-BB62-0D4A573E17FA}"/>
              </a:ext>
            </a:extLst>
          </p:cNvPr>
          <p:cNvCxnSpPr>
            <a:cxnSpLocks/>
          </p:cNvCxnSpPr>
          <p:nvPr/>
        </p:nvCxnSpPr>
        <p:spPr>
          <a:xfrm>
            <a:off x="1415480" y="4081177"/>
            <a:ext cx="2497268" cy="1580420"/>
          </a:xfrm>
          <a:prstGeom prst="bentConnector3">
            <a:avLst>
              <a:gd name="adj1" fmla="val 13536"/>
            </a:avLst>
          </a:prstGeom>
          <a:ln>
            <a:tailEnd type="triangle"/>
          </a:ln>
        </p:spPr>
        <p:style>
          <a:lnRef idx="3">
            <a:schemeClr val="accent2"/>
          </a:lnRef>
          <a:fillRef idx="0">
            <a:schemeClr val="accent2"/>
          </a:fillRef>
          <a:effectRef idx="2">
            <a:schemeClr val="accent2"/>
          </a:effectRef>
          <a:fontRef idx="minor">
            <a:schemeClr val="tx1"/>
          </a:fontRef>
        </p:style>
      </p:cxnSp>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67613" y="2906646"/>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a:off x="4446608" y="3167823"/>
            <a:ext cx="712457"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6708" y="2906646"/>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a:cxnSpLocks/>
          </p:cNvCxnSpPr>
          <p:nvPr/>
        </p:nvCxnSpPr>
        <p:spPr>
          <a:xfrm>
            <a:off x="5954561" y="3167823"/>
            <a:ext cx="685911" cy="0"/>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08959" y="3820000"/>
            <a:ext cx="609600" cy="609600"/>
          </a:xfrm>
          <a:prstGeom prst="rect">
            <a:avLst/>
          </a:prstGeom>
        </p:spPr>
      </p:pic>
      <p:cxnSp>
        <p:nvCxnSpPr>
          <p:cNvPr id="87" name="Łącznik: łamany 86">
            <a:extLst>
              <a:ext uri="{FF2B5EF4-FFF2-40B4-BE49-F238E27FC236}">
                <a16:creationId xmlns:a16="http://schemas.microsoft.com/office/drawing/2014/main" id="{E3E4C794-2F72-4797-AD4A-08F76CAC44FB}"/>
              </a:ext>
            </a:extLst>
          </p:cNvPr>
          <p:cNvCxnSpPr/>
          <p:nvPr/>
        </p:nvCxnSpPr>
        <p:spPr>
          <a:xfrm>
            <a:off x="7392144" y="3167823"/>
            <a:ext cx="2821615" cy="469800"/>
          </a:xfrm>
          <a:prstGeom prst="bentConnector3">
            <a:avLst>
              <a:gd name="adj1" fmla="val 9996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3339" y="3845253"/>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9131551" y="4081332"/>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363" y="5800622"/>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6363" y="4859701"/>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4379023" y="5094168"/>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rot="16200000" flipH="1">
            <a:off x="4486491" y="5462351"/>
            <a:ext cx="979627" cy="243259"/>
          </a:xfrm>
          <a:prstGeom prst="bentConnector3">
            <a:avLst>
              <a:gd name="adj1" fmla="val 99588"/>
            </a:avLst>
          </a:prstGeom>
          <a:ln>
            <a:tailEnd type="triangle"/>
          </a:ln>
        </p:spPr>
        <p:style>
          <a:lnRef idx="3">
            <a:schemeClr val="accent2"/>
          </a:lnRef>
          <a:fillRef idx="0">
            <a:schemeClr val="accent2"/>
          </a:fillRef>
          <a:effectRef idx="2">
            <a:schemeClr val="accent2"/>
          </a:effectRef>
          <a:fontRef idx="minor">
            <a:schemeClr val="tx1"/>
          </a:fontRef>
        </p:style>
      </p:cxnSp>
      <p:pic>
        <p:nvPicPr>
          <p:cNvPr id="41" name="Grafika 40">
            <a:extLst>
              <a:ext uri="{FF2B5EF4-FFF2-40B4-BE49-F238E27FC236}">
                <a16:creationId xmlns:a16="http://schemas.microsoft.com/office/drawing/2014/main" id="{5ACC278E-D0BE-4C8E-94B6-1F51139DB9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7244" y="2900976"/>
            <a:ext cx="609600" cy="609600"/>
          </a:xfrm>
          <a:prstGeom prst="rect">
            <a:avLst/>
          </a:prstGeom>
        </p:spPr>
      </p:pic>
    </p:spTree>
    <p:extLst>
      <p:ext uri="{BB962C8B-B14F-4D97-AF65-F5344CB8AC3E}">
        <p14:creationId xmlns:p14="http://schemas.microsoft.com/office/powerpoint/2010/main" val="412068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273" y="5868628"/>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0287" y="3795245"/>
            <a:ext cx="609600" cy="609600"/>
          </a:xfrm>
          <a:prstGeom prst="rect">
            <a:avLst/>
          </a:prstGeom>
        </p:spPr>
      </p:pic>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1216" y="3820000"/>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flipV="1">
            <a:off x="4411378" y="4081177"/>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2935" y="3820000"/>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a:cxnSpLocks/>
          </p:cNvCxnSpPr>
          <p:nvPr/>
        </p:nvCxnSpPr>
        <p:spPr>
          <a:xfrm flipV="1">
            <a:off x="5864690" y="4081177"/>
            <a:ext cx="904063" cy="1"/>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7688" y="2316024"/>
            <a:ext cx="609600" cy="609600"/>
          </a:xfrm>
          <a:prstGeom prst="rect">
            <a:avLst/>
          </a:prstGeom>
        </p:spPr>
      </p:pic>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23963" y="4881616"/>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1366072" y="4081177"/>
            <a:ext cx="21376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67450" y="5127716"/>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10335" y="2373346"/>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3237438" y="4100045"/>
            <a:ext cx="0" cy="9941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flipV="1">
            <a:off x="2872166" y="4508835"/>
            <a:ext cx="1031231" cy="585333"/>
          </a:xfrm>
          <a:prstGeom prst="bentConnector3">
            <a:avLst>
              <a:gd name="adj1" fmla="val 10018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Łącznik: łamany 55">
            <a:extLst>
              <a:ext uri="{FF2B5EF4-FFF2-40B4-BE49-F238E27FC236}">
                <a16:creationId xmlns:a16="http://schemas.microsoft.com/office/drawing/2014/main" id="{240A2C2B-3800-4647-BDD2-0AFEFC3B57DD}"/>
              </a:ext>
            </a:extLst>
          </p:cNvPr>
          <p:cNvCxnSpPr>
            <a:cxnSpLocks/>
          </p:cNvCxnSpPr>
          <p:nvPr/>
        </p:nvCxnSpPr>
        <p:spPr>
          <a:xfrm rot="5400000" flipH="1" flipV="1">
            <a:off x="8449868" y="2653788"/>
            <a:ext cx="1473364" cy="1381415"/>
          </a:xfrm>
          <a:prstGeom prst="bentConnector3">
            <a:avLst>
              <a:gd name="adj1" fmla="val 100167"/>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7" name="Łącznik prosty ze strzałką 66">
            <a:extLst>
              <a:ext uri="{FF2B5EF4-FFF2-40B4-BE49-F238E27FC236}">
                <a16:creationId xmlns:a16="http://schemas.microsoft.com/office/drawing/2014/main" id="{2D09B762-4C77-45C2-B9DF-D5306E08009F}"/>
              </a:ext>
            </a:extLst>
          </p:cNvPr>
          <p:cNvCxnSpPr>
            <a:cxnSpLocks/>
          </p:cNvCxnSpPr>
          <p:nvPr/>
        </p:nvCxnSpPr>
        <p:spPr>
          <a:xfrm>
            <a:off x="7444178" y="4081177"/>
            <a:ext cx="1051665" cy="0"/>
          </a:xfrm>
          <a:prstGeom prst="straightConnector1">
            <a:avLst/>
          </a:prstGeom>
          <a:ln>
            <a:tailEnd type="none"/>
          </a:ln>
        </p:spPr>
        <p:style>
          <a:lnRef idx="3">
            <a:schemeClr val="accent2"/>
          </a:lnRef>
          <a:fillRef idx="0">
            <a:schemeClr val="accent2"/>
          </a:fillRef>
          <a:effectRef idx="2">
            <a:schemeClr val="accent2"/>
          </a:effectRef>
          <a:fontRef idx="minor">
            <a:schemeClr val="tx1"/>
          </a:fontRef>
        </p:style>
      </p:cxnSp>
      <p:pic>
        <p:nvPicPr>
          <p:cNvPr id="71" name="Grafika 70">
            <a:extLst>
              <a:ext uri="{FF2B5EF4-FFF2-40B4-BE49-F238E27FC236}">
                <a16:creationId xmlns:a16="http://schemas.microsoft.com/office/drawing/2014/main" id="{C366C4F3-DBEC-4472-9A69-EA8AD020CF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7658" y="3802891"/>
            <a:ext cx="609600" cy="609600"/>
          </a:xfrm>
          <a:prstGeom prst="rect">
            <a:avLst/>
          </a:prstGeom>
        </p:spPr>
      </p:pic>
      <p:pic>
        <p:nvPicPr>
          <p:cNvPr id="72" name="Grafika 71">
            <a:extLst>
              <a:ext uri="{FF2B5EF4-FFF2-40B4-BE49-F238E27FC236}">
                <a16:creationId xmlns:a16="http://schemas.microsoft.com/office/drawing/2014/main" id="{F5960531-6399-459F-A43F-50D23F9ECF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21701" y="5154230"/>
            <a:ext cx="609600" cy="609600"/>
          </a:xfrm>
          <a:prstGeom prst="rect">
            <a:avLst/>
          </a:prstGeom>
        </p:spPr>
      </p:pic>
      <p:cxnSp>
        <p:nvCxnSpPr>
          <p:cNvPr id="79" name="Łącznik prosty ze strzałką 78">
            <a:extLst>
              <a:ext uri="{FF2B5EF4-FFF2-40B4-BE49-F238E27FC236}">
                <a16:creationId xmlns:a16="http://schemas.microsoft.com/office/drawing/2014/main" id="{4BFAF6FC-2AD5-4EB1-B1C6-41CC2E204E33}"/>
              </a:ext>
            </a:extLst>
          </p:cNvPr>
          <p:cNvCxnSpPr>
            <a:cxnSpLocks/>
          </p:cNvCxnSpPr>
          <p:nvPr/>
        </p:nvCxnSpPr>
        <p:spPr>
          <a:xfrm flipV="1">
            <a:off x="10767718" y="2617356"/>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1" name="Łącznik: łamany 80">
            <a:extLst>
              <a:ext uri="{FF2B5EF4-FFF2-40B4-BE49-F238E27FC236}">
                <a16:creationId xmlns:a16="http://schemas.microsoft.com/office/drawing/2014/main" id="{2063E8DE-13A9-4957-BDA4-EF506B7F0B3A}"/>
              </a:ext>
            </a:extLst>
          </p:cNvPr>
          <p:cNvCxnSpPr>
            <a:cxnSpLocks/>
          </p:cNvCxnSpPr>
          <p:nvPr/>
        </p:nvCxnSpPr>
        <p:spPr>
          <a:xfrm rot="16200000" flipH="1">
            <a:off x="8484299" y="4092719"/>
            <a:ext cx="1377853" cy="1354767"/>
          </a:xfrm>
          <a:prstGeom prst="bentConnector3">
            <a:avLst>
              <a:gd name="adj1" fmla="val 10014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Łącznik prosty ze strzałką 83">
            <a:extLst>
              <a:ext uri="{FF2B5EF4-FFF2-40B4-BE49-F238E27FC236}">
                <a16:creationId xmlns:a16="http://schemas.microsoft.com/office/drawing/2014/main" id="{1013674B-9E56-4591-9401-A943966B2297}"/>
              </a:ext>
            </a:extLst>
          </p:cNvPr>
          <p:cNvCxnSpPr>
            <a:cxnSpLocks/>
          </p:cNvCxnSpPr>
          <p:nvPr/>
        </p:nvCxnSpPr>
        <p:spPr>
          <a:xfrm>
            <a:off x="8495841" y="4084585"/>
            <a:ext cx="137528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5" name="Łącznik: łamany 84">
            <a:extLst>
              <a:ext uri="{FF2B5EF4-FFF2-40B4-BE49-F238E27FC236}">
                <a16:creationId xmlns:a16="http://schemas.microsoft.com/office/drawing/2014/main" id="{1487A8DA-2DA3-4CCD-ABD5-8986339CC43F}"/>
              </a:ext>
            </a:extLst>
          </p:cNvPr>
          <p:cNvCxnSpPr>
            <a:cxnSpLocks/>
            <a:endCxn id="72" idx="2"/>
          </p:cNvCxnSpPr>
          <p:nvPr/>
        </p:nvCxnSpPr>
        <p:spPr>
          <a:xfrm flipV="1">
            <a:off x="9188351" y="5763830"/>
            <a:ext cx="1138150" cy="39020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Łącznik prosty ze strzałką 87">
            <a:extLst>
              <a:ext uri="{FF2B5EF4-FFF2-40B4-BE49-F238E27FC236}">
                <a16:creationId xmlns:a16="http://schemas.microsoft.com/office/drawing/2014/main" id="{E1E24245-1D48-46CA-A458-1C92453533DE}"/>
              </a:ext>
            </a:extLst>
          </p:cNvPr>
          <p:cNvCxnSpPr>
            <a:cxnSpLocks/>
          </p:cNvCxnSpPr>
          <p:nvPr/>
        </p:nvCxnSpPr>
        <p:spPr>
          <a:xfrm>
            <a:off x="9273539" y="5457325"/>
            <a:ext cx="0" cy="6872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9" name="Łącznik prosty ze strzałką 88">
            <a:extLst>
              <a:ext uri="{FF2B5EF4-FFF2-40B4-BE49-F238E27FC236}">
                <a16:creationId xmlns:a16="http://schemas.microsoft.com/office/drawing/2014/main" id="{4D5A4D67-4AEB-424B-8D03-BBE3B1521C52}"/>
              </a:ext>
            </a:extLst>
          </p:cNvPr>
          <p:cNvCxnSpPr>
            <a:cxnSpLocks/>
          </p:cNvCxnSpPr>
          <p:nvPr/>
        </p:nvCxnSpPr>
        <p:spPr>
          <a:xfrm flipV="1">
            <a:off x="10749640" y="5453915"/>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726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descr="Obraz zawierający znak, jasne&#10;&#10;Opis wygenerowany automatycznie">
            <a:extLst>
              <a:ext uri="{FF2B5EF4-FFF2-40B4-BE49-F238E27FC236}">
                <a16:creationId xmlns:a16="http://schemas.microsoft.com/office/drawing/2014/main" id="{A744F4BC-FDCD-459C-AC86-3F3BE217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514" y="1489094"/>
            <a:ext cx="5368906" cy="5368906"/>
          </a:xfrm>
          <a:prstGeom prst="rect">
            <a:avLst/>
          </a:prstGeom>
        </p:spPr>
      </p:pic>
      <p:pic>
        <p:nvPicPr>
          <p:cNvPr id="8" name="Obraz 7">
            <a:extLst>
              <a:ext uri="{FF2B5EF4-FFF2-40B4-BE49-F238E27FC236}">
                <a16:creationId xmlns:a16="http://schemas.microsoft.com/office/drawing/2014/main" id="{85D9D947-FF94-4DB5-8AED-FD790B2F2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67281" y="1124744"/>
            <a:ext cx="9457438" cy="1104900"/>
          </a:xfrm>
          <a:prstGeom prst="rect">
            <a:avLst/>
          </a:prstGeom>
        </p:spPr>
      </p:pic>
    </p:spTree>
    <p:extLst>
      <p:ext uri="{BB962C8B-B14F-4D97-AF65-F5344CB8AC3E}">
        <p14:creationId xmlns:p14="http://schemas.microsoft.com/office/powerpoint/2010/main" val="368370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DD1C08D8-9E67-4EB1-BCAD-1AD832C83EE9}"/>
              </a:ext>
            </a:extLst>
          </p:cNvPr>
          <p:cNvSpPr/>
          <p:nvPr/>
        </p:nvSpPr>
        <p:spPr>
          <a:xfrm>
            <a:off x="6240016" y="2132856"/>
            <a:ext cx="2999539" cy="230832"/>
          </a:xfrm>
          <a:prstGeom prst="rect">
            <a:avLst/>
          </a:prstGeom>
        </p:spPr>
        <p:txBody>
          <a:bodyPr wrap="none">
            <a:spAutoFit/>
          </a:bodyPr>
          <a:lstStyle/>
          <a:p>
            <a:r>
              <a:rPr lang="pl-PL" sz="900" dirty="0" err="1"/>
              <a:t>Icons</a:t>
            </a:r>
            <a:r>
              <a:rPr lang="pl-PL" sz="900" dirty="0"/>
              <a:t> </a:t>
            </a:r>
            <a:r>
              <a:rPr lang="pl-PL" sz="900" dirty="0" err="1"/>
              <a:t>made</a:t>
            </a:r>
            <a:r>
              <a:rPr lang="pl-PL" sz="900" dirty="0"/>
              <a:t> by </a:t>
            </a:r>
            <a:r>
              <a:rPr lang="pl-PL" sz="900" dirty="0" err="1"/>
              <a:t>Zlatko</a:t>
            </a:r>
            <a:r>
              <a:rPr lang="pl-PL" sz="900" dirty="0"/>
              <a:t> </a:t>
            </a:r>
            <a:r>
              <a:rPr lang="pl-PL" sz="900" dirty="0" err="1"/>
              <a:t>Najdenovski</a:t>
            </a:r>
            <a:r>
              <a:rPr lang="pl-PL" sz="900" dirty="0"/>
              <a:t> from </a:t>
            </a:r>
            <a:r>
              <a:rPr lang="pl-PL" sz="900" dirty="0" err="1"/>
              <a:t>Flaticon</a:t>
            </a:r>
            <a:endParaRPr lang="pl-PL"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descr="Obraz zawierający znak, jasne&#10;&#10;Opis wygenerowany automatycznie">
            <a:extLst>
              <a:ext uri="{FF2B5EF4-FFF2-40B4-BE49-F238E27FC236}">
                <a16:creationId xmlns:a16="http://schemas.microsoft.com/office/drawing/2014/main" id="{A744F4BC-FDCD-459C-AC86-3F3BE217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6" y="1481534"/>
            <a:ext cx="4365104" cy="4365104"/>
          </a:xfrm>
          <a:prstGeom prst="rect">
            <a:avLst/>
          </a:prstGeom>
        </p:spPr>
      </p:pic>
      <p:pic>
        <p:nvPicPr>
          <p:cNvPr id="8" name="Obraz 7">
            <a:extLst>
              <a:ext uri="{FF2B5EF4-FFF2-40B4-BE49-F238E27FC236}">
                <a16:creationId xmlns:a16="http://schemas.microsoft.com/office/drawing/2014/main" id="{85D9D947-FF94-4DB5-8AED-FD790B2F2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20790" y="2276872"/>
            <a:ext cx="7849468" cy="917043"/>
          </a:xfrm>
          <a:prstGeom prst="rect">
            <a:avLst/>
          </a:prstGeom>
        </p:spPr>
      </p:pic>
      <p:sp>
        <p:nvSpPr>
          <p:cNvPr id="15" name="Symbol zastępczy tekstu 4">
            <a:extLst>
              <a:ext uri="{FF2B5EF4-FFF2-40B4-BE49-F238E27FC236}">
                <a16:creationId xmlns:a16="http://schemas.microsoft.com/office/drawing/2014/main" id="{456BF4B9-D096-4C2C-9965-0CFA2E68E08D}"/>
              </a:ext>
            </a:extLst>
          </p:cNvPr>
          <p:cNvSpPr>
            <a:spLocks noGrp="1"/>
          </p:cNvSpPr>
          <p:nvPr>
            <p:ph type="body" sz="quarter" idx="10"/>
          </p:nvPr>
        </p:nvSpPr>
        <p:spPr>
          <a:xfrm>
            <a:off x="4642198" y="3926049"/>
            <a:ext cx="4365104" cy="583071"/>
          </a:xfrm>
        </p:spPr>
        <p:txBody>
          <a:bodyPr>
            <a:normAutofit/>
          </a:bodyPr>
          <a:lstStyle/>
          <a:p>
            <a:r>
              <a:rPr lang="pl-PL" sz="3600" b="1" dirty="0" err="1">
                <a:solidFill>
                  <a:srgbClr val="12ABDB"/>
                </a:solidFill>
                <a:latin typeface="+mn-lt"/>
              </a:rPr>
              <a:t>Azure</a:t>
            </a:r>
            <a:r>
              <a:rPr lang="pl-PL" sz="3600" b="1" dirty="0">
                <a:solidFill>
                  <a:srgbClr val="12ABDB"/>
                </a:solidFill>
                <a:latin typeface="+mn-lt"/>
              </a:rPr>
              <a:t> </a:t>
            </a:r>
            <a:r>
              <a:rPr lang="pl-PL" sz="3600" b="1" dirty="0" err="1">
                <a:solidFill>
                  <a:srgbClr val="12ABDB"/>
                </a:solidFill>
                <a:latin typeface="+mn-lt"/>
              </a:rPr>
              <a:t>Functions</a:t>
            </a:r>
            <a:endParaRPr lang="pl-PL" sz="3600" dirty="0">
              <a:solidFill>
                <a:srgbClr val="12ABDB"/>
              </a:solidFill>
              <a:latin typeface="+mn-lt"/>
            </a:endParaRPr>
          </a:p>
        </p:txBody>
      </p:sp>
      <p:pic>
        <p:nvPicPr>
          <p:cNvPr id="17" name="Grafika 16">
            <a:extLst>
              <a:ext uri="{FF2B5EF4-FFF2-40B4-BE49-F238E27FC236}">
                <a16:creationId xmlns:a16="http://schemas.microsoft.com/office/drawing/2014/main" id="{06B8E1BD-5759-4065-AD68-4365C47009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5528" y="3452639"/>
            <a:ext cx="2265784" cy="2265784"/>
          </a:xfrm>
          <a:prstGeom prst="rect">
            <a:avLst/>
          </a:prstGeom>
        </p:spPr>
      </p:pic>
    </p:spTree>
    <p:extLst>
      <p:ext uri="{BB962C8B-B14F-4D97-AF65-F5344CB8AC3E}">
        <p14:creationId xmlns:p14="http://schemas.microsoft.com/office/powerpoint/2010/main" val="76970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1991544" y="2204864"/>
            <a:ext cx="9181020" cy="3053808"/>
          </a:xfrm>
        </p:spPr>
        <p:txBody>
          <a:bodyPr/>
          <a:lstStyle/>
          <a:p>
            <a:r>
              <a:rPr lang="en-US" dirty="0">
                <a:solidFill>
                  <a:srgbClr val="12ABDB"/>
                </a:solidFill>
                <a:latin typeface="+mn-lt"/>
              </a:rPr>
              <a:t>Microsoft Azure is an ever-expanding </a:t>
            </a:r>
            <a:r>
              <a:rPr lang="en-US" b="1" dirty="0">
                <a:solidFill>
                  <a:srgbClr val="12ABDB"/>
                </a:solidFill>
                <a:latin typeface="+mn-lt"/>
              </a:rPr>
              <a:t>set of cloud services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to help your organization meet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your business challenges. </a:t>
            </a:r>
            <a:endParaRPr lang="pl-PL" dirty="0">
              <a:solidFill>
                <a:srgbClr val="12ABDB"/>
              </a:solidFill>
              <a:latin typeface="+mn-lt"/>
            </a:endParaRPr>
          </a:p>
          <a:p>
            <a:r>
              <a:rPr lang="pl-PL" dirty="0">
                <a:solidFill>
                  <a:srgbClr val="12ABDB"/>
                </a:solidFill>
                <a:latin typeface="+mn-lt"/>
              </a:rPr>
              <a:t>   </a:t>
            </a:r>
            <a:r>
              <a:rPr lang="en-US" dirty="0">
                <a:solidFill>
                  <a:srgbClr val="12ABDB"/>
                </a:solidFill>
                <a:latin typeface="+mn-lt"/>
              </a:rPr>
              <a:t>It’s the freedom to build, manage,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and deploy applications on a massive,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global network using your favorite tools </a:t>
            </a:r>
            <a:br>
              <a:rPr lang="pl-PL" dirty="0">
                <a:solidFill>
                  <a:srgbClr val="12ABDB"/>
                </a:solidFill>
                <a:latin typeface="+mn-lt"/>
              </a:rPr>
            </a:br>
            <a:r>
              <a:rPr lang="en-US" dirty="0">
                <a:solidFill>
                  <a:srgbClr val="12ABDB"/>
                </a:solidFill>
                <a:latin typeface="+mn-lt"/>
              </a:rPr>
              <a:t>and frameworks.</a:t>
            </a:r>
          </a:p>
          <a:p>
            <a:r>
              <a:rPr lang="pl-PL" dirty="0">
                <a:solidFill>
                  <a:srgbClr val="12ABDB"/>
                </a:solidFill>
                <a:latin typeface="+mn-lt"/>
              </a:rPr>
              <a:t> </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Azure</a:t>
            </a:r>
            <a:r>
              <a:rPr lang="pl-PL" dirty="0"/>
              <a:t>?</a:t>
            </a:r>
          </a:p>
        </p:txBody>
      </p:sp>
      <p:pic>
        <p:nvPicPr>
          <p:cNvPr id="7" name="Obraz 6" descr="Obraz zawierający jasne, rysunek&#10;&#10;Opis wygenerowany automatycznie">
            <a:extLst>
              <a:ext uri="{FF2B5EF4-FFF2-40B4-BE49-F238E27FC236}">
                <a16:creationId xmlns:a16="http://schemas.microsoft.com/office/drawing/2014/main" id="{66764390-EFBD-4236-9FA8-51802BBF5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104" y="2636912"/>
            <a:ext cx="2556205" cy="1993428"/>
          </a:xfrm>
          <a:prstGeom prst="rect">
            <a:avLst/>
          </a:prstGeom>
        </p:spPr>
      </p:pic>
      <p:sp>
        <p:nvSpPr>
          <p:cNvPr id="8" name="Symbol zastępczy tekstu 4">
            <a:extLst>
              <a:ext uri="{FF2B5EF4-FFF2-40B4-BE49-F238E27FC236}">
                <a16:creationId xmlns:a16="http://schemas.microsoft.com/office/drawing/2014/main" id="{25BA5D63-F075-4A02-BED3-ECC4CCD65280}"/>
              </a:ext>
            </a:extLst>
          </p:cNvPr>
          <p:cNvSpPr txBox="1">
            <a:spLocks/>
          </p:cNvSpPr>
          <p:nvPr/>
        </p:nvSpPr>
        <p:spPr>
          <a:xfrm>
            <a:off x="4223792" y="4774356"/>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Tree>
    <p:extLst>
      <p:ext uri="{BB962C8B-B14F-4D97-AF65-F5344CB8AC3E}">
        <p14:creationId xmlns:p14="http://schemas.microsoft.com/office/powerpoint/2010/main" val="49725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piece of code which is </a:t>
            </a:r>
            <a:r>
              <a:rPr lang="en-US" b="1" dirty="0">
                <a:solidFill>
                  <a:srgbClr val="12ABDB"/>
                </a:solidFill>
                <a:latin typeface="+mn-lt"/>
              </a:rPr>
              <a:t>run by the trigger</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able to connect to other Azure services to read </a:t>
            </a:r>
            <a:br>
              <a:rPr lang="en-US" dirty="0">
                <a:solidFill>
                  <a:srgbClr val="12ABDB"/>
                </a:solidFill>
                <a:latin typeface="+mn-lt"/>
              </a:rPr>
            </a:br>
            <a:r>
              <a:rPr lang="en-US" dirty="0">
                <a:solidFill>
                  <a:srgbClr val="12ABDB"/>
                </a:solidFill>
                <a:latin typeface="+mn-lt"/>
              </a:rPr>
              <a:t>and/or write data, running 100% in the cloud.</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31096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chemeClr val="accent2">
                    <a:lumMod val="20000"/>
                    <a:lumOff val="80000"/>
                  </a:schemeClr>
                </a:solidFill>
                <a:latin typeface="+mn-lt"/>
              </a:rPr>
              <a:t>More than just event-driven serverless compute</a:t>
            </a:r>
            <a:r>
              <a:rPr lang="pl-PL" dirty="0">
                <a:solidFill>
                  <a:schemeClr val="accent2">
                    <a:lumMod val="20000"/>
                    <a:lumOff val="80000"/>
                  </a:schemeClr>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lumMod val="20000"/>
                    <a:lumOff val="80000"/>
                  </a:schemeClr>
                </a:solidFill>
                <a:latin typeface="+mn-lt"/>
              </a:rPr>
              <a:t>Microsoft</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Azure</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Overview</a:t>
            </a:r>
            <a:endParaRPr lang="pl-PL" dirty="0">
              <a:solidFill>
                <a:schemeClr val="accent2">
                  <a:lumMod val="20000"/>
                  <a:lumOff val="80000"/>
                </a:schemeClr>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    </a:t>
            </a:r>
            <a:r>
              <a:rPr lang="en-US" dirty="0">
                <a:solidFill>
                  <a:schemeClr val="accent2">
                    <a:lumMod val="20000"/>
                    <a:lumOff val="80000"/>
                  </a:schemeClr>
                </a:solidFill>
                <a:latin typeface="+mn-lt"/>
              </a:rPr>
              <a:t>Azure Function is a </a:t>
            </a:r>
            <a:r>
              <a:rPr lang="en-US" b="1" dirty="0">
                <a:solidFill>
                  <a:schemeClr val="accent2">
                    <a:lumMod val="20000"/>
                    <a:lumOff val="80000"/>
                  </a:schemeClr>
                </a:solidFill>
                <a:latin typeface="+mn-lt"/>
              </a:rPr>
              <a:t>serverless</a:t>
            </a:r>
            <a:r>
              <a:rPr lang="en-US" dirty="0">
                <a:solidFill>
                  <a:schemeClr val="accent2">
                    <a:lumMod val="20000"/>
                    <a:lumOff val="80000"/>
                  </a:schemeClr>
                </a:solidFill>
                <a:latin typeface="+mn-lt"/>
              </a:rPr>
              <a:t>, </a:t>
            </a:r>
            <a:r>
              <a:rPr lang="en-US" b="1" dirty="0">
                <a:solidFill>
                  <a:schemeClr val="accent2">
                    <a:lumMod val="20000"/>
                    <a:lumOff val="80000"/>
                  </a:schemeClr>
                </a:solidFill>
                <a:latin typeface="+mn-lt"/>
              </a:rPr>
              <a:t>stateless</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piece of code which is </a:t>
            </a:r>
            <a:r>
              <a:rPr lang="en-US" b="1" dirty="0">
                <a:solidFill>
                  <a:schemeClr val="accent2">
                    <a:lumMod val="20000"/>
                    <a:lumOff val="80000"/>
                  </a:schemeClr>
                </a:solidFill>
                <a:latin typeface="+mn-lt"/>
              </a:rPr>
              <a:t>run by the trigger</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able to connect to other Azure services to read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and/or write data, running 100% in the cloud.</a:t>
            </a:r>
            <a:endParaRPr lang="pl-PL" dirty="0">
              <a:solidFill>
                <a:schemeClr val="accent2">
                  <a:lumMod val="20000"/>
                  <a:lumOff val="80000"/>
                </a:schemeClr>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@Me</a:t>
            </a:r>
          </a:p>
        </p:txBody>
      </p:sp>
      <p:sp>
        <p:nvSpPr>
          <p:cNvPr id="11" name="Tytuł 3">
            <a:extLst>
              <a:ext uri="{FF2B5EF4-FFF2-40B4-BE49-F238E27FC236}">
                <a16:creationId xmlns:a16="http://schemas.microsoft.com/office/drawing/2014/main" id="{B4D620AB-AE1F-49B0-8433-1B37A7D21E36}"/>
              </a:ext>
            </a:extLst>
          </p:cNvPr>
          <p:cNvSpPr txBox="1">
            <a:spLocks/>
          </p:cNvSpPr>
          <p:nvPr/>
        </p:nvSpPr>
        <p:spPr>
          <a:xfrm>
            <a:off x="8817859" y="1063422"/>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Serverless</a:t>
            </a:r>
            <a:r>
              <a:rPr lang="pl-PL" dirty="0"/>
              <a:t>?</a:t>
            </a:r>
          </a:p>
        </p:txBody>
      </p:sp>
      <p:pic>
        <p:nvPicPr>
          <p:cNvPr id="6" name="Grafika 5">
            <a:extLst>
              <a:ext uri="{FF2B5EF4-FFF2-40B4-BE49-F238E27FC236}">
                <a16:creationId xmlns:a16="http://schemas.microsoft.com/office/drawing/2014/main" id="{CB491931-3E2E-465F-9F20-4606EA469B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75" y="2742374"/>
            <a:ext cx="1397647" cy="1080000"/>
          </a:xfrm>
          <a:prstGeom prst="rect">
            <a:avLst/>
          </a:prstGeom>
        </p:spPr>
      </p:pic>
      <p:pic>
        <p:nvPicPr>
          <p:cNvPr id="14" name="Grafika 13">
            <a:extLst>
              <a:ext uri="{FF2B5EF4-FFF2-40B4-BE49-F238E27FC236}">
                <a16:creationId xmlns:a16="http://schemas.microsoft.com/office/drawing/2014/main" id="{F6BC89E0-8473-48FD-AD53-47D0D3F0D1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1042" y="2956712"/>
            <a:ext cx="1397647" cy="1080000"/>
          </a:xfrm>
          <a:prstGeom prst="rect">
            <a:avLst/>
          </a:prstGeom>
        </p:spPr>
      </p:pic>
      <p:pic>
        <p:nvPicPr>
          <p:cNvPr id="16" name="Grafika 15">
            <a:extLst>
              <a:ext uri="{FF2B5EF4-FFF2-40B4-BE49-F238E27FC236}">
                <a16:creationId xmlns:a16="http://schemas.microsoft.com/office/drawing/2014/main" id="{A215EFEC-FBC6-47A6-B20B-073D16D040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38605" y="2487010"/>
            <a:ext cx="1397647" cy="1080000"/>
          </a:xfrm>
          <a:prstGeom prst="rect">
            <a:avLst/>
          </a:prstGeom>
        </p:spPr>
      </p:pic>
      <p:pic>
        <p:nvPicPr>
          <p:cNvPr id="18" name="Grafika 17">
            <a:extLst>
              <a:ext uri="{FF2B5EF4-FFF2-40B4-BE49-F238E27FC236}">
                <a16:creationId xmlns:a16="http://schemas.microsoft.com/office/drawing/2014/main" id="{BE304CAA-4A81-436A-ABFE-4C725A107C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9638" y="2140886"/>
            <a:ext cx="1397647" cy="1080000"/>
          </a:xfrm>
          <a:prstGeom prst="rect">
            <a:avLst/>
          </a:prstGeom>
        </p:spPr>
      </p:pic>
      <p:pic>
        <p:nvPicPr>
          <p:cNvPr id="22" name="Grafika 21">
            <a:extLst>
              <a:ext uri="{FF2B5EF4-FFF2-40B4-BE49-F238E27FC236}">
                <a16:creationId xmlns:a16="http://schemas.microsoft.com/office/drawing/2014/main" id="{6E481A34-AD82-4D0C-A8C0-14F488FE36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0718" y="1805458"/>
            <a:ext cx="476250" cy="476250"/>
          </a:xfrm>
          <a:prstGeom prst="rect">
            <a:avLst/>
          </a:prstGeom>
        </p:spPr>
      </p:pic>
      <p:pic>
        <p:nvPicPr>
          <p:cNvPr id="24" name="Grafika 23">
            <a:extLst>
              <a:ext uri="{FF2B5EF4-FFF2-40B4-BE49-F238E27FC236}">
                <a16:creationId xmlns:a16="http://schemas.microsoft.com/office/drawing/2014/main" id="{A9B27EB7-2E9D-413F-BF4E-B137964984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7670" y="1701418"/>
            <a:ext cx="878543" cy="678874"/>
          </a:xfrm>
          <a:prstGeom prst="rect">
            <a:avLst/>
          </a:prstGeom>
        </p:spPr>
      </p:pic>
      <p:pic>
        <p:nvPicPr>
          <p:cNvPr id="25" name="Grafika 24">
            <a:extLst>
              <a:ext uri="{FF2B5EF4-FFF2-40B4-BE49-F238E27FC236}">
                <a16:creationId xmlns:a16="http://schemas.microsoft.com/office/drawing/2014/main" id="{91EC1A10-9EA3-4E0C-A135-114F5A09AB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7265" y="2742374"/>
            <a:ext cx="1397647" cy="1080000"/>
          </a:xfrm>
          <a:prstGeom prst="rect">
            <a:avLst/>
          </a:prstGeom>
        </p:spPr>
      </p:pic>
      <p:pic>
        <p:nvPicPr>
          <p:cNvPr id="26" name="Grafika 25">
            <a:extLst>
              <a:ext uri="{FF2B5EF4-FFF2-40B4-BE49-F238E27FC236}">
                <a16:creationId xmlns:a16="http://schemas.microsoft.com/office/drawing/2014/main" id="{A152BFFC-66BB-448C-84EB-C8A6852C78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5232" y="2956712"/>
            <a:ext cx="1397647" cy="1080000"/>
          </a:xfrm>
          <a:prstGeom prst="rect">
            <a:avLst/>
          </a:prstGeom>
        </p:spPr>
      </p:pic>
      <p:pic>
        <p:nvPicPr>
          <p:cNvPr id="27" name="Grafika 26">
            <a:extLst>
              <a:ext uri="{FF2B5EF4-FFF2-40B4-BE49-F238E27FC236}">
                <a16:creationId xmlns:a16="http://schemas.microsoft.com/office/drawing/2014/main" id="{312264D6-1111-4CFC-834B-BF23E4C2B4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2795" y="2487010"/>
            <a:ext cx="1397647" cy="1080000"/>
          </a:xfrm>
          <a:prstGeom prst="rect">
            <a:avLst/>
          </a:prstGeom>
        </p:spPr>
      </p:pic>
      <p:pic>
        <p:nvPicPr>
          <p:cNvPr id="28" name="Grafika 27">
            <a:extLst>
              <a:ext uri="{FF2B5EF4-FFF2-40B4-BE49-F238E27FC236}">
                <a16:creationId xmlns:a16="http://schemas.microsoft.com/office/drawing/2014/main" id="{A793D47C-6D16-4BAB-9CD5-7B6B4895A3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3828" y="2140886"/>
            <a:ext cx="1397647" cy="108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15B05FEB-D4E0-4DA7-AD87-688D97CD9B0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50990" y="2640140"/>
            <a:ext cx="780290" cy="780290"/>
          </a:xfrm>
          <a:prstGeom prst="rect">
            <a:avLst/>
          </a:prstGeom>
        </p:spPr>
      </p:pic>
      <p:pic>
        <p:nvPicPr>
          <p:cNvPr id="36" name="Obraz 35" descr="Obraz zawierający zegar&#10;&#10;Opis wygenerowany automatycznie">
            <a:extLst>
              <a:ext uri="{FF2B5EF4-FFF2-40B4-BE49-F238E27FC236}">
                <a16:creationId xmlns:a16="http://schemas.microsoft.com/office/drawing/2014/main" id="{A3CFDB52-5837-4283-95BA-81FF500C48C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403567" y="2652144"/>
            <a:ext cx="780290" cy="780290"/>
          </a:xfrm>
          <a:prstGeom prst="rect">
            <a:avLst/>
          </a:prstGeom>
        </p:spPr>
      </p:pic>
    </p:spTree>
    <p:extLst>
      <p:ext uri="{BB962C8B-B14F-4D97-AF65-F5344CB8AC3E}">
        <p14:creationId xmlns:p14="http://schemas.microsoft.com/office/powerpoint/2010/main" val="142462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chemeClr val="accent2">
                    <a:lumMod val="20000"/>
                    <a:lumOff val="80000"/>
                  </a:schemeClr>
                </a:solidFill>
                <a:latin typeface="+mn-lt"/>
              </a:rPr>
              <a:t>More than just event-driven serverless compute</a:t>
            </a:r>
            <a:r>
              <a:rPr lang="pl-PL" dirty="0">
                <a:solidFill>
                  <a:schemeClr val="accent2">
                    <a:lumMod val="20000"/>
                    <a:lumOff val="80000"/>
                  </a:schemeClr>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lumMod val="20000"/>
                    <a:lumOff val="80000"/>
                  </a:schemeClr>
                </a:solidFill>
                <a:latin typeface="+mn-lt"/>
              </a:rPr>
              <a:t>Microsoft</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Azure</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Overview</a:t>
            </a:r>
            <a:endParaRPr lang="pl-PL" dirty="0">
              <a:solidFill>
                <a:schemeClr val="accent2">
                  <a:lumMod val="20000"/>
                  <a:lumOff val="80000"/>
                </a:schemeClr>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    </a:t>
            </a:r>
            <a:r>
              <a:rPr lang="en-US" dirty="0">
                <a:solidFill>
                  <a:schemeClr val="accent2">
                    <a:lumMod val="20000"/>
                    <a:lumOff val="80000"/>
                  </a:schemeClr>
                </a:solidFill>
                <a:latin typeface="+mn-lt"/>
              </a:rPr>
              <a:t>Azure Function is a </a:t>
            </a:r>
            <a:r>
              <a:rPr lang="en-US" b="1" dirty="0">
                <a:solidFill>
                  <a:schemeClr val="accent2">
                    <a:lumMod val="20000"/>
                    <a:lumOff val="80000"/>
                  </a:schemeClr>
                </a:solidFill>
                <a:latin typeface="+mn-lt"/>
              </a:rPr>
              <a:t>serverless</a:t>
            </a:r>
            <a:r>
              <a:rPr lang="en-US" dirty="0">
                <a:solidFill>
                  <a:schemeClr val="accent2">
                    <a:lumMod val="20000"/>
                    <a:lumOff val="80000"/>
                  </a:schemeClr>
                </a:solidFill>
                <a:latin typeface="+mn-lt"/>
              </a:rPr>
              <a:t>, </a:t>
            </a:r>
            <a:r>
              <a:rPr lang="en-US" b="1" dirty="0">
                <a:solidFill>
                  <a:schemeClr val="accent2">
                    <a:lumMod val="20000"/>
                    <a:lumOff val="80000"/>
                  </a:schemeClr>
                </a:solidFill>
                <a:latin typeface="+mn-lt"/>
              </a:rPr>
              <a:t>stateless</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piece of code which is </a:t>
            </a:r>
            <a:r>
              <a:rPr lang="en-US" b="1" dirty="0">
                <a:solidFill>
                  <a:schemeClr val="accent2">
                    <a:lumMod val="20000"/>
                    <a:lumOff val="80000"/>
                  </a:schemeClr>
                </a:solidFill>
                <a:latin typeface="+mn-lt"/>
              </a:rPr>
              <a:t>run by the trigger</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able to connect to other Azure services to read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and/or write data, running 100% in the cloud.</a:t>
            </a:r>
            <a:endParaRPr lang="pl-PL" dirty="0">
              <a:solidFill>
                <a:schemeClr val="accent2">
                  <a:lumMod val="20000"/>
                  <a:lumOff val="80000"/>
                </a:schemeClr>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@Me</a:t>
            </a:r>
          </a:p>
        </p:txBody>
      </p:sp>
      <p:sp>
        <p:nvSpPr>
          <p:cNvPr id="11" name="Tytuł 3">
            <a:extLst>
              <a:ext uri="{FF2B5EF4-FFF2-40B4-BE49-F238E27FC236}">
                <a16:creationId xmlns:a16="http://schemas.microsoft.com/office/drawing/2014/main" id="{B4D620AB-AE1F-49B0-8433-1B37A7D21E36}"/>
              </a:ext>
            </a:extLst>
          </p:cNvPr>
          <p:cNvSpPr txBox="1">
            <a:spLocks/>
          </p:cNvSpPr>
          <p:nvPr/>
        </p:nvSpPr>
        <p:spPr>
          <a:xfrm>
            <a:off x="8817859" y="1063422"/>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solidFill>
                  <a:srgbClr val="88D5ED"/>
                </a:solidFill>
              </a:rPr>
              <a:t>Serverless</a:t>
            </a:r>
            <a:r>
              <a:rPr lang="pl-PL" dirty="0">
                <a:solidFill>
                  <a:srgbClr val="88D5ED"/>
                </a:solidFill>
              </a:rPr>
              <a:t>?</a:t>
            </a:r>
          </a:p>
        </p:txBody>
      </p:sp>
      <p:pic>
        <p:nvPicPr>
          <p:cNvPr id="6" name="Grafika 5">
            <a:extLst>
              <a:ext uri="{FF2B5EF4-FFF2-40B4-BE49-F238E27FC236}">
                <a16:creationId xmlns:a16="http://schemas.microsoft.com/office/drawing/2014/main" id="{CB491931-3E2E-465F-9F20-4606EA469B5A}"/>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75" y="2742374"/>
            <a:ext cx="1397647" cy="1080000"/>
          </a:xfrm>
          <a:prstGeom prst="rect">
            <a:avLst/>
          </a:prstGeom>
        </p:spPr>
      </p:pic>
      <p:pic>
        <p:nvPicPr>
          <p:cNvPr id="14" name="Grafika 13">
            <a:extLst>
              <a:ext uri="{FF2B5EF4-FFF2-40B4-BE49-F238E27FC236}">
                <a16:creationId xmlns:a16="http://schemas.microsoft.com/office/drawing/2014/main" id="{F6BC89E0-8473-48FD-AD53-47D0D3F0D119}"/>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1042" y="2956712"/>
            <a:ext cx="1397647" cy="1080000"/>
          </a:xfrm>
          <a:prstGeom prst="rect">
            <a:avLst/>
          </a:prstGeom>
        </p:spPr>
      </p:pic>
      <p:pic>
        <p:nvPicPr>
          <p:cNvPr id="16" name="Grafika 15">
            <a:extLst>
              <a:ext uri="{FF2B5EF4-FFF2-40B4-BE49-F238E27FC236}">
                <a16:creationId xmlns:a16="http://schemas.microsoft.com/office/drawing/2014/main" id="{A215EFEC-FBC6-47A6-B20B-073D16D04012}"/>
              </a:ext>
            </a:extLst>
          </p:cNvPr>
          <p:cNvPicPr>
            <a:picLocks noChangeAspect="1"/>
          </p:cNvPicPr>
          <p:nvPr/>
        </p:nvPicPr>
        <p:blipFill>
          <a:blip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38605" y="2487010"/>
            <a:ext cx="1397647" cy="1080000"/>
          </a:xfrm>
          <a:prstGeom prst="rect">
            <a:avLst/>
          </a:prstGeom>
        </p:spPr>
      </p:pic>
      <p:pic>
        <p:nvPicPr>
          <p:cNvPr id="18" name="Grafika 17">
            <a:extLst>
              <a:ext uri="{FF2B5EF4-FFF2-40B4-BE49-F238E27FC236}">
                <a16:creationId xmlns:a16="http://schemas.microsoft.com/office/drawing/2014/main" id="{BE304CAA-4A81-436A-ABFE-4C725A107C41}"/>
              </a:ext>
            </a:extLst>
          </p:cNvPr>
          <p:cNvPicPr>
            <a:picLocks noChangeAspect="1"/>
          </p:cNvPicPr>
          <p:nvPr/>
        </p:nvPicPr>
        <p:blipFill>
          <a:blip r:embed="rId11">
            <a:lum bright="70000" contrast="-7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9638" y="2140886"/>
            <a:ext cx="1397647" cy="1080000"/>
          </a:xfrm>
          <a:prstGeom prst="rect">
            <a:avLst/>
          </a:prstGeom>
        </p:spPr>
      </p:pic>
      <p:pic>
        <p:nvPicPr>
          <p:cNvPr id="22" name="Grafika 21">
            <a:extLst>
              <a:ext uri="{FF2B5EF4-FFF2-40B4-BE49-F238E27FC236}">
                <a16:creationId xmlns:a16="http://schemas.microsoft.com/office/drawing/2014/main" id="{6E481A34-AD82-4D0C-A8C0-14F488FE362C}"/>
              </a:ext>
            </a:extLst>
          </p:cNvPr>
          <p:cNvPicPr>
            <a:picLocks noChangeAspect="1"/>
          </p:cNvPicPr>
          <p:nvPr/>
        </p:nvPicPr>
        <p:blipFill>
          <a:blip r:embed="rId13">
            <a:lum bright="70000" contrast="-70000"/>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0718" y="1805458"/>
            <a:ext cx="476250" cy="476250"/>
          </a:xfrm>
          <a:prstGeom prst="rect">
            <a:avLst/>
          </a:prstGeom>
        </p:spPr>
      </p:pic>
      <p:pic>
        <p:nvPicPr>
          <p:cNvPr id="24" name="Grafika 23">
            <a:extLst>
              <a:ext uri="{FF2B5EF4-FFF2-40B4-BE49-F238E27FC236}">
                <a16:creationId xmlns:a16="http://schemas.microsoft.com/office/drawing/2014/main" id="{A9B27EB7-2E9D-413F-BF4E-B13796498423}"/>
              </a:ext>
            </a:extLst>
          </p:cNvPr>
          <p:cNvPicPr>
            <a:picLocks noChangeAspect="1"/>
          </p:cNvPicPr>
          <p:nvPr/>
        </p:nvPicPr>
        <p:blipFill>
          <a:blip r:embed="rId15">
            <a:lum bright="70000" contrast="-70000"/>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7670" y="1701418"/>
            <a:ext cx="878543" cy="678874"/>
          </a:xfrm>
          <a:prstGeom prst="rect">
            <a:avLst/>
          </a:prstGeom>
        </p:spPr>
      </p:pic>
      <p:pic>
        <p:nvPicPr>
          <p:cNvPr id="25" name="Grafika 24">
            <a:extLst>
              <a:ext uri="{FF2B5EF4-FFF2-40B4-BE49-F238E27FC236}">
                <a16:creationId xmlns:a16="http://schemas.microsoft.com/office/drawing/2014/main" id="{91EC1A10-9EA3-4E0C-A135-114F5A09ABDC}"/>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7265" y="2742374"/>
            <a:ext cx="1397647" cy="1080000"/>
          </a:xfrm>
          <a:prstGeom prst="rect">
            <a:avLst/>
          </a:prstGeom>
        </p:spPr>
      </p:pic>
      <p:pic>
        <p:nvPicPr>
          <p:cNvPr id="26" name="Grafika 25">
            <a:extLst>
              <a:ext uri="{FF2B5EF4-FFF2-40B4-BE49-F238E27FC236}">
                <a16:creationId xmlns:a16="http://schemas.microsoft.com/office/drawing/2014/main" id="{A152BFFC-66BB-448C-84EB-C8A6852C7864}"/>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5232" y="2956712"/>
            <a:ext cx="1397647" cy="1080000"/>
          </a:xfrm>
          <a:prstGeom prst="rect">
            <a:avLst/>
          </a:prstGeom>
        </p:spPr>
      </p:pic>
      <p:pic>
        <p:nvPicPr>
          <p:cNvPr id="27" name="Grafika 26">
            <a:extLst>
              <a:ext uri="{FF2B5EF4-FFF2-40B4-BE49-F238E27FC236}">
                <a16:creationId xmlns:a16="http://schemas.microsoft.com/office/drawing/2014/main" id="{312264D6-1111-4CFC-834B-BF23E4C2B485}"/>
              </a:ext>
            </a:extLst>
          </p:cNvPr>
          <p:cNvPicPr>
            <a:picLocks noChangeAspect="1"/>
          </p:cNvPicPr>
          <p:nvPr/>
        </p:nvPicPr>
        <p:blipFill>
          <a:blip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2795" y="2487010"/>
            <a:ext cx="1397647" cy="1080000"/>
          </a:xfrm>
          <a:prstGeom prst="rect">
            <a:avLst/>
          </a:prstGeom>
        </p:spPr>
      </p:pic>
      <p:pic>
        <p:nvPicPr>
          <p:cNvPr id="28" name="Grafika 27">
            <a:extLst>
              <a:ext uri="{FF2B5EF4-FFF2-40B4-BE49-F238E27FC236}">
                <a16:creationId xmlns:a16="http://schemas.microsoft.com/office/drawing/2014/main" id="{A793D47C-6D16-4BAB-9CD5-7B6B4895A370}"/>
              </a:ext>
            </a:extLst>
          </p:cNvPr>
          <p:cNvPicPr>
            <a:picLocks noChangeAspect="1"/>
          </p:cNvPicPr>
          <p:nvPr/>
        </p:nvPicPr>
        <p:blipFill>
          <a:blip r:embed="rId11">
            <a:lum bright="70000" contrast="-7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3828" y="2140886"/>
            <a:ext cx="1397647" cy="108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15B05FEB-D4E0-4DA7-AD87-688D97CD9B0A}"/>
              </a:ext>
            </a:extLst>
          </p:cNvPr>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950990" y="2640140"/>
            <a:ext cx="780290" cy="780290"/>
          </a:xfrm>
          <a:prstGeom prst="rect">
            <a:avLst/>
          </a:prstGeom>
        </p:spPr>
      </p:pic>
      <p:pic>
        <p:nvPicPr>
          <p:cNvPr id="36" name="Obraz 35" descr="Obraz zawierający zegar&#10;&#10;Opis wygenerowany automatycznie">
            <a:extLst>
              <a:ext uri="{FF2B5EF4-FFF2-40B4-BE49-F238E27FC236}">
                <a16:creationId xmlns:a16="http://schemas.microsoft.com/office/drawing/2014/main" id="{A3CFDB52-5837-4283-95BA-81FF500C48C4}"/>
              </a:ext>
            </a:extLst>
          </p:cNvPr>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403567" y="2652144"/>
            <a:ext cx="780290" cy="780290"/>
          </a:xfrm>
          <a:prstGeom prst="rect">
            <a:avLst/>
          </a:prstGeom>
        </p:spPr>
      </p:pic>
      <p:sp>
        <p:nvSpPr>
          <p:cNvPr id="21" name="Tytuł 3">
            <a:extLst>
              <a:ext uri="{FF2B5EF4-FFF2-40B4-BE49-F238E27FC236}">
                <a16:creationId xmlns:a16="http://schemas.microsoft.com/office/drawing/2014/main" id="{D11E5E77-E83A-4CB9-AF8F-56FB87702782}"/>
              </a:ext>
            </a:extLst>
          </p:cNvPr>
          <p:cNvSpPr txBox="1">
            <a:spLocks/>
          </p:cNvSpPr>
          <p:nvPr/>
        </p:nvSpPr>
        <p:spPr>
          <a:xfrm>
            <a:off x="4516500" y="2417307"/>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Stateless</a:t>
            </a:r>
            <a:r>
              <a:rPr lang="pl-PL" dirty="0"/>
              <a:t>?</a:t>
            </a:r>
          </a:p>
        </p:txBody>
      </p:sp>
      <p:pic>
        <p:nvPicPr>
          <p:cNvPr id="7" name="Obraz 6" descr="Obraz zawierający rysunek&#10;&#10;Opis wygenerowany automatycznie">
            <a:extLst>
              <a:ext uri="{FF2B5EF4-FFF2-40B4-BE49-F238E27FC236}">
                <a16:creationId xmlns:a16="http://schemas.microsoft.com/office/drawing/2014/main" id="{D29AE43A-0259-4A50-B1AF-73C2DCA6F59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09843" y="5728765"/>
            <a:ext cx="780290" cy="780290"/>
          </a:xfrm>
          <a:prstGeom prst="rect">
            <a:avLst/>
          </a:prstGeom>
        </p:spPr>
      </p:pic>
      <p:pic>
        <p:nvPicPr>
          <p:cNvPr id="13" name="Obraz 12" descr="Obraz zawierający rysunek&#10;&#10;Opis wygenerowany automatycznie">
            <a:extLst>
              <a:ext uri="{FF2B5EF4-FFF2-40B4-BE49-F238E27FC236}">
                <a16:creationId xmlns:a16="http://schemas.microsoft.com/office/drawing/2014/main" id="{68CAF684-7F0E-41D0-9444-A533BCB059A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4427" y="5199102"/>
            <a:ext cx="780290" cy="780290"/>
          </a:xfrm>
          <a:prstGeom prst="rect">
            <a:avLst/>
          </a:prstGeom>
        </p:spPr>
      </p:pic>
      <p:pic>
        <p:nvPicPr>
          <p:cNvPr id="17" name="Obraz 16">
            <a:extLst>
              <a:ext uri="{FF2B5EF4-FFF2-40B4-BE49-F238E27FC236}">
                <a16:creationId xmlns:a16="http://schemas.microsoft.com/office/drawing/2014/main" id="{05C44039-673B-47AD-AEC6-B4EFD5B59DB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5259" y="5199102"/>
            <a:ext cx="780290" cy="780290"/>
          </a:xfrm>
          <a:prstGeom prst="rect">
            <a:avLst/>
          </a:prstGeom>
        </p:spPr>
      </p:pic>
      <p:pic>
        <p:nvPicPr>
          <p:cNvPr id="20" name="Obraz 19" descr="Obraz zawierający rysunek&#10;&#10;Opis wygenerowany automatycznie">
            <a:extLst>
              <a:ext uri="{FF2B5EF4-FFF2-40B4-BE49-F238E27FC236}">
                <a16:creationId xmlns:a16="http://schemas.microsoft.com/office/drawing/2014/main" id="{7454B5C8-19E1-4BE9-8A64-EC56CEC671A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65208" y="4044899"/>
            <a:ext cx="780290" cy="780290"/>
          </a:xfrm>
          <a:prstGeom prst="rect">
            <a:avLst/>
          </a:prstGeom>
        </p:spPr>
      </p:pic>
      <p:pic>
        <p:nvPicPr>
          <p:cNvPr id="29" name="Obraz 28" descr="Obraz zawierający rysunek&#10;&#10;Opis wygenerowany automatycznie">
            <a:extLst>
              <a:ext uri="{FF2B5EF4-FFF2-40B4-BE49-F238E27FC236}">
                <a16:creationId xmlns:a16="http://schemas.microsoft.com/office/drawing/2014/main" id="{9ACF3673-5704-4597-B04A-86773DCFB7F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92056" y="4044899"/>
            <a:ext cx="780290" cy="780290"/>
          </a:xfrm>
          <a:prstGeom prst="rect">
            <a:avLst/>
          </a:prstGeom>
        </p:spPr>
      </p:pic>
      <p:pic>
        <p:nvPicPr>
          <p:cNvPr id="31" name="Obraz 30" descr="Obraz zawierający rysunek, znak&#10;&#10;Opis wygenerowany automatycznie">
            <a:extLst>
              <a:ext uri="{FF2B5EF4-FFF2-40B4-BE49-F238E27FC236}">
                <a16:creationId xmlns:a16="http://schemas.microsoft.com/office/drawing/2014/main" id="{81271EB7-A4C5-473C-ACF5-99EE2F48A30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034421" y="4216224"/>
            <a:ext cx="780290" cy="780290"/>
          </a:xfrm>
          <a:prstGeom prst="rect">
            <a:avLst/>
          </a:prstGeom>
        </p:spPr>
      </p:pic>
      <p:pic>
        <p:nvPicPr>
          <p:cNvPr id="42" name="Obraz 41" descr="Obraz zawierający zewnętrzne, rysunek&#10;&#10;Opis wygenerowany automatycznie">
            <a:extLst>
              <a:ext uri="{FF2B5EF4-FFF2-40B4-BE49-F238E27FC236}">
                <a16:creationId xmlns:a16="http://schemas.microsoft.com/office/drawing/2014/main" id="{DAD2AEEB-63D1-409E-A9C8-9F3D6F5C35EF}"/>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102977" y="3475417"/>
            <a:ext cx="673663" cy="673663"/>
          </a:xfrm>
          <a:prstGeom prst="rect">
            <a:avLst/>
          </a:prstGeom>
        </p:spPr>
      </p:pic>
      <p:pic>
        <p:nvPicPr>
          <p:cNvPr id="43" name="Obraz 42" descr="Obraz zawierający rysunek&#10;&#10;Opis wygenerowany automatycznie">
            <a:extLst>
              <a:ext uri="{FF2B5EF4-FFF2-40B4-BE49-F238E27FC236}">
                <a16:creationId xmlns:a16="http://schemas.microsoft.com/office/drawing/2014/main" id="{3CD413E7-616F-4C69-A289-F34AA309B99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126193" y="4293096"/>
            <a:ext cx="673663" cy="673663"/>
          </a:xfrm>
          <a:prstGeom prst="rect">
            <a:avLst/>
          </a:prstGeom>
        </p:spPr>
      </p:pic>
      <p:pic>
        <p:nvPicPr>
          <p:cNvPr id="44" name="Obraz 43" descr="Obraz zawierający rysunek&#10;&#10;Opis wygenerowany automatycznie">
            <a:extLst>
              <a:ext uri="{FF2B5EF4-FFF2-40B4-BE49-F238E27FC236}">
                <a16:creationId xmlns:a16="http://schemas.microsoft.com/office/drawing/2014/main" id="{D35E4A6A-107A-4EA2-AF55-E3A614C2A50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109843" y="5089000"/>
            <a:ext cx="673663" cy="673663"/>
          </a:xfrm>
          <a:prstGeom prst="rect">
            <a:avLst/>
          </a:prstGeom>
        </p:spPr>
      </p:pic>
      <p:pic>
        <p:nvPicPr>
          <p:cNvPr id="45" name="Obraz 44" descr="Obraz zawierający rysunek&#10;&#10;Opis wygenerowany automatycznie">
            <a:extLst>
              <a:ext uri="{FF2B5EF4-FFF2-40B4-BE49-F238E27FC236}">
                <a16:creationId xmlns:a16="http://schemas.microsoft.com/office/drawing/2014/main" id="{434645E7-E86F-44D2-8EE2-58CA522C176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023992" y="4293096"/>
            <a:ext cx="673663" cy="673663"/>
          </a:xfrm>
          <a:prstGeom prst="rect">
            <a:avLst/>
          </a:prstGeom>
        </p:spPr>
      </p:pic>
      <p:pic>
        <p:nvPicPr>
          <p:cNvPr id="46" name="Obraz 45" descr="Obraz zawierający zegar&#10;&#10;Opis wygenerowany automatycznie">
            <a:extLst>
              <a:ext uri="{FF2B5EF4-FFF2-40B4-BE49-F238E27FC236}">
                <a16:creationId xmlns:a16="http://schemas.microsoft.com/office/drawing/2014/main" id="{8935813E-4CE1-46EB-A7AA-111A29FA7A5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38209" y="4518547"/>
            <a:ext cx="348116" cy="348116"/>
          </a:xfrm>
          <a:prstGeom prst="rect">
            <a:avLst/>
          </a:prstGeom>
        </p:spPr>
      </p:pic>
      <p:pic>
        <p:nvPicPr>
          <p:cNvPr id="47" name="Obraz 46" descr="Obraz zawierający zegar&#10;&#10;Opis wygenerowany automatycznie">
            <a:extLst>
              <a:ext uri="{FF2B5EF4-FFF2-40B4-BE49-F238E27FC236}">
                <a16:creationId xmlns:a16="http://schemas.microsoft.com/office/drawing/2014/main" id="{9AF663BE-DDB8-490A-B1B7-D33021DFD2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09415" y="5589247"/>
            <a:ext cx="348116" cy="348116"/>
          </a:xfrm>
          <a:prstGeom prst="rect">
            <a:avLst/>
          </a:prstGeom>
        </p:spPr>
      </p:pic>
      <p:pic>
        <p:nvPicPr>
          <p:cNvPr id="48" name="Obraz 47" descr="Obraz zawierający zegar&#10;&#10;Opis wygenerowany automatycznie">
            <a:extLst>
              <a:ext uri="{FF2B5EF4-FFF2-40B4-BE49-F238E27FC236}">
                <a16:creationId xmlns:a16="http://schemas.microsoft.com/office/drawing/2014/main" id="{5AE6984E-9761-43CF-98BB-E01F4CFBCBF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57846" y="6143350"/>
            <a:ext cx="348116" cy="348116"/>
          </a:xfrm>
          <a:prstGeom prst="rect">
            <a:avLst/>
          </a:prstGeom>
        </p:spPr>
      </p:pic>
      <p:pic>
        <p:nvPicPr>
          <p:cNvPr id="49" name="Obraz 48" descr="Obraz zawierający zegar&#10;&#10;Opis wygenerowany automatycznie">
            <a:extLst>
              <a:ext uri="{FF2B5EF4-FFF2-40B4-BE49-F238E27FC236}">
                <a16:creationId xmlns:a16="http://schemas.microsoft.com/office/drawing/2014/main" id="{7C17AF4D-CF8A-4930-B484-ECBEC17BB8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71009" y="5728765"/>
            <a:ext cx="348116" cy="348116"/>
          </a:xfrm>
          <a:prstGeom prst="rect">
            <a:avLst/>
          </a:prstGeom>
        </p:spPr>
      </p:pic>
      <p:pic>
        <p:nvPicPr>
          <p:cNvPr id="50" name="Obraz 49" descr="Obraz zawierający zegar&#10;&#10;Opis wygenerowany automatycznie">
            <a:extLst>
              <a:ext uri="{FF2B5EF4-FFF2-40B4-BE49-F238E27FC236}">
                <a16:creationId xmlns:a16="http://schemas.microsoft.com/office/drawing/2014/main" id="{3FFE9707-1ADB-48F1-BFC6-269DE1A7944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22095" y="4477073"/>
            <a:ext cx="348116" cy="348116"/>
          </a:xfrm>
          <a:prstGeom prst="rect">
            <a:avLst/>
          </a:prstGeom>
        </p:spPr>
      </p:pic>
    </p:spTree>
    <p:extLst>
      <p:ext uri="{BB962C8B-B14F-4D97-AF65-F5344CB8AC3E}">
        <p14:creationId xmlns:p14="http://schemas.microsoft.com/office/powerpoint/2010/main" val="157343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piece of code which is </a:t>
            </a:r>
            <a:r>
              <a:rPr lang="en-US" b="1" dirty="0">
                <a:solidFill>
                  <a:srgbClr val="12ABDB"/>
                </a:solidFill>
                <a:latin typeface="+mn-lt"/>
              </a:rPr>
              <a:t>run by the trigger</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able to connect to other Azure services to read </a:t>
            </a:r>
            <a:br>
              <a:rPr lang="en-US" dirty="0">
                <a:solidFill>
                  <a:srgbClr val="12ABDB"/>
                </a:solidFill>
                <a:latin typeface="+mn-lt"/>
              </a:rPr>
            </a:br>
            <a:r>
              <a:rPr lang="en-US" dirty="0">
                <a:solidFill>
                  <a:srgbClr val="12ABDB"/>
                </a:solidFill>
                <a:latin typeface="+mn-lt"/>
              </a:rPr>
              <a:t>and/or write data, running 100% in the cloud.</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79192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2" name="Grafika 11">
            <a:extLst>
              <a:ext uri="{FF2B5EF4-FFF2-40B4-BE49-F238E27FC236}">
                <a16:creationId xmlns:a16="http://schemas.microsoft.com/office/drawing/2014/main" id="{9B250CBA-B7FF-4150-B359-FDE0A47A3D3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13" name="Symbol zastępczy tekstu 4">
            <a:extLst>
              <a:ext uri="{FF2B5EF4-FFF2-40B4-BE49-F238E27FC236}">
                <a16:creationId xmlns:a16="http://schemas.microsoft.com/office/drawing/2014/main" id="{01A7AEAD-FED2-4BEF-9016-6B8F4AB33AA2}"/>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Blob</a:t>
            </a:r>
            <a:r>
              <a:rPr lang="pl-PL" dirty="0">
                <a:solidFill>
                  <a:srgbClr val="12ABDB"/>
                </a:solidFill>
                <a:latin typeface="+mn-lt"/>
              </a:rPr>
              <a:t> Storage</a:t>
            </a:r>
          </a:p>
        </p:txBody>
      </p:sp>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3147" y="3006506"/>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Event </a:t>
            </a:r>
            <a:r>
              <a:rPr lang="pl-PL" dirty="0" err="1">
                <a:solidFill>
                  <a:srgbClr val="12ABDB"/>
                </a:solidFill>
                <a:latin typeface="+mn-lt"/>
              </a:rPr>
              <a:t>Grid</a:t>
            </a:r>
            <a:endParaRPr lang="pl-PL" dirty="0">
              <a:solidFill>
                <a:srgbClr val="12ABDB"/>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Event </a:t>
            </a:r>
            <a:r>
              <a:rPr lang="pl-PL" dirty="0" err="1">
                <a:solidFill>
                  <a:srgbClr val="12ABDB"/>
                </a:solidFill>
                <a:latin typeface="+mn-lt"/>
              </a:rPr>
              <a:t>Hubs</a:t>
            </a:r>
            <a:endParaRPr lang="pl-PL" dirty="0">
              <a:solidFill>
                <a:srgbClr val="12ABDB"/>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err="1">
                <a:solidFill>
                  <a:srgbClr val="12ABDB"/>
                </a:solidFill>
                <a:latin typeface="+mn-lt"/>
              </a:rPr>
              <a:t>IoT</a:t>
            </a:r>
            <a:r>
              <a:rPr lang="pl-PL" dirty="0">
                <a:solidFill>
                  <a:srgbClr val="12ABDB"/>
                </a:solidFill>
                <a:latin typeface="+mn-lt"/>
              </a:rPr>
              <a:t> </a:t>
            </a:r>
            <a:r>
              <a:rPr lang="pl-PL" dirty="0" err="1">
                <a:solidFill>
                  <a:srgbClr val="12ABDB"/>
                </a:solidFill>
                <a:latin typeface="+mn-lt"/>
              </a:rPr>
              <a:t>Hubs</a:t>
            </a:r>
            <a:endParaRPr lang="pl-PL" dirty="0">
              <a:solidFill>
                <a:srgbClr val="12ABDB"/>
              </a:solidFill>
              <a:latin typeface="+mn-lt"/>
            </a:endParaRP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12ABDB"/>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Topic</a:t>
            </a:r>
            <a:endParaRPr lang="pl-PL" dirty="0">
              <a:solidFill>
                <a:srgbClr val="12ABDB"/>
              </a:solidFill>
              <a:latin typeface="+mn-lt"/>
            </a:endParaRPr>
          </a:p>
        </p:txBody>
      </p:sp>
      <p:pic>
        <p:nvPicPr>
          <p:cNvPr id="41" name="Obraz 40" descr="Obraz zawierający zegar, znak&#10;&#10;Opis wygenerowany automatycznie">
            <a:extLst>
              <a:ext uri="{FF2B5EF4-FFF2-40B4-BE49-F238E27FC236}">
                <a16:creationId xmlns:a16="http://schemas.microsoft.com/office/drawing/2014/main" id="{9237E345-B4D1-407D-B1EE-F9225979AB3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42" name="Symbol zastępczy tekstu 4">
            <a:extLst>
              <a:ext uri="{FF2B5EF4-FFF2-40B4-BE49-F238E27FC236}">
                <a16:creationId xmlns:a16="http://schemas.microsoft.com/office/drawing/2014/main" id="{A2D337C9-24CD-4E70-A0E3-04A172152606}"/>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Timer</a:t>
            </a:r>
            <a:r>
              <a:rPr lang="pl-PL" dirty="0">
                <a:solidFill>
                  <a:srgbClr val="12ABDB"/>
                </a:solidFill>
                <a:latin typeface="+mn-lt"/>
              </a:rPr>
              <a:t> </a:t>
            </a:r>
            <a:br>
              <a:rPr lang="pl-PL" dirty="0">
                <a:solidFill>
                  <a:srgbClr val="12ABDB"/>
                </a:solidFill>
                <a:latin typeface="+mn-lt"/>
              </a:rPr>
            </a:br>
            <a:r>
              <a:rPr lang="pl-PL" dirty="0" err="1">
                <a:solidFill>
                  <a:srgbClr val="12ABDB"/>
                </a:solidFill>
                <a:latin typeface="+mn-lt"/>
              </a:rPr>
              <a:t>Trigger</a:t>
            </a:r>
            <a:endParaRPr lang="pl-PL" dirty="0">
              <a:solidFill>
                <a:srgbClr val="12ABDB"/>
              </a:solidFill>
              <a:latin typeface="+mn-lt"/>
            </a:endParaRPr>
          </a:p>
        </p:txBody>
      </p:sp>
    </p:spTree>
    <p:extLst>
      <p:ext uri="{BB962C8B-B14F-4D97-AF65-F5344CB8AC3E}">
        <p14:creationId xmlns:p14="http://schemas.microsoft.com/office/powerpoint/2010/main" val="3502828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CSharp80</Template>
  <TotalTime>6009</TotalTime>
  <Words>1615</Words>
  <Application>Microsoft Office PowerPoint</Application>
  <PresentationFormat>Panoramiczny</PresentationFormat>
  <Paragraphs>239</Paragraphs>
  <Slides>20</Slides>
  <Notes>18</Notes>
  <HiddenSlides>0</HiddenSlides>
  <MMClips>0</MMClips>
  <ScaleCrop>false</ScaleCrop>
  <HeadingPairs>
    <vt:vector size="8" baseType="variant">
      <vt:variant>
        <vt:lpstr>Używane czcionki</vt:lpstr>
      </vt:variant>
      <vt:variant>
        <vt:i4>4</vt:i4>
      </vt:variant>
      <vt:variant>
        <vt:lpstr>Motyw</vt:lpstr>
      </vt:variant>
      <vt:variant>
        <vt:i4>3</vt:i4>
      </vt:variant>
      <vt:variant>
        <vt:lpstr>Osadzone serwery OLE</vt:lpstr>
      </vt:variant>
      <vt:variant>
        <vt:i4>1</vt:i4>
      </vt:variant>
      <vt:variant>
        <vt:lpstr>Tytuły slajdów</vt:lpstr>
      </vt:variant>
      <vt:variant>
        <vt:i4>20</vt:i4>
      </vt:variant>
    </vt:vector>
  </HeadingPairs>
  <TitlesOfParts>
    <vt:vector size="28" baseType="lpstr">
      <vt:lpstr>Arial</vt:lpstr>
      <vt:lpstr>Ubuntu</vt:lpstr>
      <vt:lpstr>Verdana</vt:lpstr>
      <vt:lpstr>Wingdings</vt:lpstr>
      <vt:lpstr>Capgemini Master</vt:lpstr>
      <vt:lpstr>Cover options</vt:lpstr>
      <vt:lpstr>Final slides</vt:lpstr>
      <vt:lpstr>think-cell Slide</vt:lpstr>
      <vt:lpstr>Prezentacja programu PowerPoint</vt:lpstr>
      <vt:lpstr>Prezentacja programu PowerPoint</vt:lpstr>
      <vt:lpstr>Prezentacja programu PowerPoint</vt:lpstr>
      <vt:lpstr>What is Azure?</vt:lpstr>
      <vt:lpstr>What are Azure Functions?</vt:lpstr>
      <vt:lpstr>What are Azure Functions?</vt:lpstr>
      <vt:lpstr>What are Azure Functions?</vt:lpstr>
      <vt:lpstr>What are Azure Functions?</vt:lpstr>
      <vt:lpstr>Run by a trigger?</vt:lpstr>
      <vt:lpstr>Run by a trigger?</vt:lpstr>
      <vt:lpstr>HTTP API</vt:lpstr>
      <vt:lpstr>HTTP API</vt:lpstr>
      <vt:lpstr>HTTP API</vt:lpstr>
      <vt:lpstr>HTTP API</vt:lpstr>
      <vt:lpstr>Bindings</vt:lpstr>
      <vt:lpstr>Bindings</vt:lpstr>
      <vt:lpstr>Bindings</vt:lpstr>
      <vt:lpstr>Bindings</vt:lpstr>
      <vt:lpstr>Prezentacja programu PowerPoint</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C#8.0?</dc:title>
  <dc:subject>ppt template</dc:subject>
  <dc:creator>Tomasz Strzałka</dc:creator>
  <cp:lastModifiedBy>Tomasz Strzałka</cp:lastModifiedBy>
  <cp:revision>341</cp:revision>
  <dcterms:created xsi:type="dcterms:W3CDTF">2019-02-10T09:17:17Z</dcterms:created>
  <dcterms:modified xsi:type="dcterms:W3CDTF">2020-05-09T11:07:01Z</dcterms:modified>
</cp:coreProperties>
</file>