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ags/tag13.xml" ContentType="application/vnd.openxmlformats-officedocument.presentationml.tags+xml"/>
  <Override PartName="/ppt/tags/tag14.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838" r:id="rId2"/>
    <p:sldMasterId id="2147483858" r:id="rId3"/>
  </p:sldMasterIdLst>
  <p:notesMasterIdLst>
    <p:notesMasterId r:id="rId17"/>
  </p:notesMasterIdLst>
  <p:handoutMasterIdLst>
    <p:handoutMasterId r:id="rId18"/>
  </p:handoutMasterIdLst>
  <p:sldIdLst>
    <p:sldId id="256" r:id="rId4"/>
    <p:sldId id="471" r:id="rId5"/>
    <p:sldId id="472" r:id="rId6"/>
    <p:sldId id="473" r:id="rId7"/>
    <p:sldId id="474" r:id="rId8"/>
    <p:sldId id="476" r:id="rId9"/>
    <p:sldId id="477" r:id="rId10"/>
    <p:sldId id="478" r:id="rId11"/>
    <p:sldId id="479" r:id="rId12"/>
    <p:sldId id="475" r:id="rId13"/>
    <p:sldId id="480" r:id="rId14"/>
    <p:sldId id="273" r:id="rId15"/>
    <p:sldId id="274" r:id="rId16"/>
  </p:sldIdLst>
  <p:sldSz cx="12192000" cy="6858000"/>
  <p:notesSz cx="6858000" cy="9144000"/>
  <p:custDataLst>
    <p:tags r:id="rId1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kcja domyślna" id="{63586DE7-2512-49E1-82B6-F9F471AF850F}">
          <p14:sldIdLst>
            <p14:sldId id="256"/>
            <p14:sldId id="471"/>
            <p14:sldId id="472"/>
            <p14:sldId id="473"/>
            <p14:sldId id="474"/>
            <p14:sldId id="476"/>
            <p14:sldId id="477"/>
            <p14:sldId id="478"/>
            <p14:sldId id="479"/>
            <p14:sldId id="475"/>
            <p14:sldId id="480"/>
            <p14:sldId id="273"/>
            <p14:sldId id="274"/>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masz Strzałka" initials="TS" lastIdx="1" clrIdx="0">
    <p:extLst>
      <p:ext uri="{19B8F6BF-5375-455C-9EA6-DF929625EA0E}">
        <p15:presenceInfo xmlns:p15="http://schemas.microsoft.com/office/powerpoint/2012/main" userId="e6f75e599a2ed17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D5ED"/>
    <a:srgbClr val="12ABDB"/>
    <a:srgbClr val="860864"/>
    <a:srgbClr val="FE304C"/>
    <a:srgbClr val="CC2980"/>
    <a:srgbClr val="93E416"/>
    <a:srgbClr val="00C37B"/>
    <a:srgbClr val="F5F5F5"/>
    <a:srgbClr val="FF7E83"/>
    <a:srgbClr val="C8FF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yl pośredni 2 — Ak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Styl pośredni 2 — Ak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96" autoAdjust="0"/>
    <p:restoredTop sz="86411" autoAdjust="0"/>
  </p:normalViewPr>
  <p:slideViewPr>
    <p:cSldViewPr>
      <p:cViewPr varScale="1">
        <p:scale>
          <a:sx n="100" d="100"/>
          <a:sy n="100" d="100"/>
        </p:scale>
        <p:origin x="924" y="72"/>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88" d="100"/>
          <a:sy n="88" d="100"/>
        </p:scale>
        <p:origin x="3822"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tags" Target="tags/tag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01/03/2020</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01/03/2020</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a:t>
            </a:fld>
            <a:endParaRPr lang="pt-BR"/>
          </a:p>
        </p:txBody>
      </p:sp>
    </p:spTree>
    <p:extLst>
      <p:ext uri="{BB962C8B-B14F-4D97-AF65-F5344CB8AC3E}">
        <p14:creationId xmlns:p14="http://schemas.microsoft.com/office/powerpoint/2010/main" val="2026062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C0696B5C-12A0-4042-B4D0-BD3B9A4F58C6}" type="slidenum">
              <a:rPr lang="pt-BR" smtClean="0"/>
              <a:pPr/>
              <a:t>4</a:t>
            </a:fld>
            <a:endParaRPr lang="pt-BR"/>
          </a:p>
        </p:txBody>
      </p:sp>
    </p:spTree>
    <p:extLst>
      <p:ext uri="{BB962C8B-B14F-4D97-AF65-F5344CB8AC3E}">
        <p14:creationId xmlns:p14="http://schemas.microsoft.com/office/powerpoint/2010/main" val="1378427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C0696B5C-12A0-4042-B4D0-BD3B9A4F58C6}" type="slidenum">
              <a:rPr lang="pt-BR" smtClean="0"/>
              <a:pPr/>
              <a:t>5</a:t>
            </a:fld>
            <a:endParaRPr lang="pt-BR"/>
          </a:p>
        </p:txBody>
      </p:sp>
    </p:spTree>
    <p:extLst>
      <p:ext uri="{BB962C8B-B14F-4D97-AF65-F5344CB8AC3E}">
        <p14:creationId xmlns:p14="http://schemas.microsoft.com/office/powerpoint/2010/main" val="858634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C0696B5C-12A0-4042-B4D0-BD3B9A4F58C6}" type="slidenum">
              <a:rPr lang="pt-BR" smtClean="0"/>
              <a:pPr/>
              <a:t>6</a:t>
            </a:fld>
            <a:endParaRPr lang="pt-BR"/>
          </a:p>
        </p:txBody>
      </p:sp>
    </p:spTree>
    <p:extLst>
      <p:ext uri="{BB962C8B-B14F-4D97-AF65-F5344CB8AC3E}">
        <p14:creationId xmlns:p14="http://schemas.microsoft.com/office/powerpoint/2010/main" val="28255118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C0696B5C-12A0-4042-B4D0-BD3B9A4F58C6}" type="slidenum">
              <a:rPr lang="pt-BR" smtClean="0"/>
              <a:pPr/>
              <a:t>7</a:t>
            </a:fld>
            <a:endParaRPr lang="pt-BR"/>
          </a:p>
        </p:txBody>
      </p:sp>
    </p:spTree>
    <p:extLst>
      <p:ext uri="{BB962C8B-B14F-4D97-AF65-F5344CB8AC3E}">
        <p14:creationId xmlns:p14="http://schemas.microsoft.com/office/powerpoint/2010/main" val="26387652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C0696B5C-12A0-4042-B4D0-BD3B9A4F58C6}" type="slidenum">
              <a:rPr lang="pt-BR" smtClean="0"/>
              <a:pPr/>
              <a:t>8</a:t>
            </a:fld>
            <a:endParaRPr lang="pt-BR"/>
          </a:p>
        </p:txBody>
      </p:sp>
    </p:spTree>
    <p:extLst>
      <p:ext uri="{BB962C8B-B14F-4D97-AF65-F5344CB8AC3E}">
        <p14:creationId xmlns:p14="http://schemas.microsoft.com/office/powerpoint/2010/main" val="3474717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C0696B5C-12A0-4042-B4D0-BD3B9A4F58C6}" type="slidenum">
              <a:rPr lang="pt-BR" smtClean="0"/>
              <a:pPr/>
              <a:t>9</a:t>
            </a:fld>
            <a:endParaRPr lang="pt-BR"/>
          </a:p>
        </p:txBody>
      </p:sp>
    </p:spTree>
    <p:extLst>
      <p:ext uri="{BB962C8B-B14F-4D97-AF65-F5344CB8AC3E}">
        <p14:creationId xmlns:p14="http://schemas.microsoft.com/office/powerpoint/2010/main" val="1119166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C0696B5C-12A0-4042-B4D0-BD3B9A4F58C6}" type="slidenum">
              <a:rPr lang="pt-BR" smtClean="0"/>
              <a:pPr/>
              <a:t>10</a:t>
            </a:fld>
            <a:endParaRPr lang="pt-BR"/>
          </a:p>
        </p:txBody>
      </p:sp>
    </p:spTree>
    <p:extLst>
      <p:ext uri="{BB962C8B-B14F-4D97-AF65-F5344CB8AC3E}">
        <p14:creationId xmlns:p14="http://schemas.microsoft.com/office/powerpoint/2010/main" val="23010239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C0696B5C-12A0-4042-B4D0-BD3B9A4F58C6}" type="slidenum">
              <a:rPr lang="pt-BR" smtClean="0"/>
              <a:pPr/>
              <a:t>11</a:t>
            </a:fld>
            <a:endParaRPr lang="pt-BR"/>
          </a:p>
        </p:txBody>
      </p:sp>
    </p:spTree>
    <p:extLst>
      <p:ext uri="{BB962C8B-B14F-4D97-AF65-F5344CB8AC3E}">
        <p14:creationId xmlns:p14="http://schemas.microsoft.com/office/powerpoint/2010/main" val="4199157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1.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2.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7.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3.xml"/><Relationship Id="rId6" Type="http://schemas.openxmlformats.org/officeDocument/2006/relationships/hyperlink" Target="http://www.twitter.com/capgemini" TargetMode="Externa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10.png"/><Relationship Id="rId18" Type="http://schemas.openxmlformats.org/officeDocument/2006/relationships/hyperlink" Target="http://www.capgemini.com/" TargetMode="External"/><Relationship Id="rId3" Type="http://schemas.openxmlformats.org/officeDocument/2006/relationships/hyperlink" Target="http://www.linkedin.com/company/capgemini" TargetMode="External"/><Relationship Id="rId7" Type="http://schemas.openxmlformats.org/officeDocument/2006/relationships/image" Target="../media/image8.png"/><Relationship Id="rId12" Type="http://schemas.openxmlformats.org/officeDocument/2006/relationships/hyperlink" Target="http://www.youtube.com/capgeminimedia" TargetMode="External"/><Relationship Id="rId17" Type="http://schemas.microsoft.com/office/2007/relationships/hdphoto" Target="../media/hdphoto5.wdp"/><Relationship Id="rId2" Type="http://schemas.openxmlformats.org/officeDocument/2006/relationships/slideMaster" Target="../slideMasters/slideMaster3.xml"/><Relationship Id="rId16" Type="http://schemas.openxmlformats.org/officeDocument/2006/relationships/image" Target="../media/image11.png"/><Relationship Id="rId1" Type="http://schemas.openxmlformats.org/officeDocument/2006/relationships/tags" Target="../tags/tag14.xml"/><Relationship Id="rId6" Type="http://schemas.openxmlformats.org/officeDocument/2006/relationships/hyperlink" Target="http://www.slideshare.net/capgemini" TargetMode="External"/><Relationship Id="rId11" Type="http://schemas.microsoft.com/office/2007/relationships/hdphoto" Target="../media/hdphoto3.wdp"/><Relationship Id="rId5" Type="http://schemas.microsoft.com/office/2007/relationships/hdphoto" Target="../media/hdphoto1.wdp"/><Relationship Id="rId15" Type="http://schemas.openxmlformats.org/officeDocument/2006/relationships/hyperlink" Target="http://www.facebook.com/capgemini" TargetMode="External"/><Relationship Id="rId10" Type="http://schemas.openxmlformats.org/officeDocument/2006/relationships/image" Target="../media/image9.png"/><Relationship Id="rId4" Type="http://schemas.openxmlformats.org/officeDocument/2006/relationships/image" Target="../media/image7.png"/><Relationship Id="rId9" Type="http://schemas.openxmlformats.org/officeDocument/2006/relationships/hyperlink" Target="http://www.twitter.com/capgemini" TargetMode="External"/><Relationship Id="rId14" Type="http://schemas.microsoft.com/office/2007/relationships/hdphoto" Target="../media/hdphoto4.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2.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3" name="Titre 2"/>
          <p:cNvSpPr>
            <a:spLocks noGrp="1"/>
          </p:cNvSpPr>
          <p:nvPr>
            <p:ph type="title"/>
          </p:nvPr>
        </p:nvSpPr>
        <p:spPr/>
        <p:txBody>
          <a:bodyPr/>
          <a:lstStyle/>
          <a:p>
            <a:r>
              <a:rPr lang="pl-PL"/>
              <a:t>Kliknij, aby edytować styl</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418"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pl-PL"/>
              <a:t>Kliknij, aby edytować styl</a:t>
            </a:r>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4699"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138778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5804"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3919349655"/>
      </p:ext>
    </p:extLst>
  </p:cSld>
  <p:clrMapOvr>
    <a:masterClrMapping/>
  </p:clrMapOvr>
  <p:extLst>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8878"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bg1"/>
                </a:solidFill>
              </a:defRPr>
            </a:lvl1pPr>
          </a:lstStyle>
          <a:p>
            <a:r>
              <a:rPr lang="en-US" dirty="0"/>
              <a:t>Click to insert title</a:t>
            </a:r>
          </a:p>
        </p:txBody>
      </p:sp>
    </p:spTree>
    <p:extLst>
      <p:ext uri="{BB962C8B-B14F-4D97-AF65-F5344CB8AC3E}">
        <p14:creationId xmlns:p14="http://schemas.microsoft.com/office/powerpoint/2010/main" val="2291765487"/>
      </p:ext>
    </p:extLst>
  </p:cSld>
  <p:clrMapOvr>
    <a:masterClrMapping/>
  </p:clrMapOvr>
  <p:extLst>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6828"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2829680562"/>
      </p:ext>
    </p:extLst>
  </p:cSld>
  <p:clrMapOvr>
    <a:masterClrMapping/>
  </p:clrMapOvr>
  <p:extLst>
    <p:ext uri="{DCECCB84-F9BA-43D5-87BE-67443E8EF086}">
      <p15:sldGuideLst xmlns:p15="http://schemas.microsoft.com/office/powerpoint/2012/main">
        <p15:guide id="1" orient="horz" pos="935" userDrawn="1">
          <p15:clr>
            <a:srgbClr val="FBAE40"/>
          </p15:clr>
        </p15:guide>
        <p15:guide id="2" pos="257" userDrawn="1">
          <p15:clr>
            <a:srgbClr val="FBAE40"/>
          </p15:clr>
        </p15:guide>
        <p15:guide id="3" pos="316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4">
    <p:bg>
      <p:bgPr>
        <a:solidFill>
          <a:srgbClr val="E6E7E7"/>
        </a:solidFill>
        <a:effectLst/>
      </p:bgPr>
    </p:bg>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851"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1" name="Freeform 7"/>
          <p:cNvSpPr>
            <a:spLocks/>
          </p:cNvSpPr>
          <p:nvPr userDrawn="1"/>
        </p:nvSpPr>
        <p:spPr bwMode="auto">
          <a:xfrm>
            <a:off x="5892403" y="1"/>
            <a:ext cx="6327776" cy="5670550"/>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 name="Title 1"/>
          <p:cNvSpPr>
            <a:spLocks noGrp="1"/>
          </p:cNvSpPr>
          <p:nvPr>
            <p:ph type="ctrTitle" hasCustomPrompt="1"/>
          </p:nvPr>
        </p:nvSpPr>
        <p:spPr>
          <a:xfrm>
            <a:off x="407988" y="2339788"/>
            <a:ext cx="4967932"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1"/>
                </a:solidFill>
              </a:defRPr>
            </a:lvl1pPr>
          </a:lstStyle>
          <a:p>
            <a:pPr marL="0" lvl="0"/>
            <a:r>
              <a:rPr lang="en-US" dirty="0"/>
              <a:t>Click to insert title</a:t>
            </a:r>
          </a:p>
        </p:txBody>
      </p:sp>
      <p:sp>
        <p:nvSpPr>
          <p:cNvPr id="8"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sp>
        <p:nvSpPr>
          <p:cNvPr id="16"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553720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grpSp>
        <p:nvGrpSpPr>
          <p:cNvPr id="17" name="Group 14"/>
          <p:cNvGrpSpPr>
            <a:grpSpLocks noChangeAspect="1"/>
          </p:cNvGrpSpPr>
          <p:nvPr userDrawn="1"/>
        </p:nvGrpSpPr>
        <p:grpSpPr>
          <a:xfrm>
            <a:off x="407988" y="695702"/>
            <a:ext cx="5040000" cy="1123653"/>
            <a:chOff x="728663" y="4465638"/>
            <a:chExt cx="5354637" cy="1193800"/>
          </a:xfrm>
        </p:grpSpPr>
        <p:sp>
          <p:nvSpPr>
            <p:cNvPr id="18"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1"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2"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4040528548"/>
      </p:ext>
    </p:extLst>
  </p:cSld>
  <p:clrMapOvr>
    <a:masterClrMapping/>
  </p:clrMapOvr>
  <p:extLst>
    <p:ext uri="{DCECCB84-F9BA-43D5-87BE-67443E8EF086}">
      <p15:sldGuideLst xmlns:p15="http://schemas.microsoft.com/office/powerpoint/2012/main">
        <p15:guide id="1" pos="257" userDrawn="1">
          <p15:clr>
            <a:srgbClr val="FBAE40"/>
          </p15:clr>
        </p15:guide>
        <p15:guide id="2" orient="horz" pos="935"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rgbClr val="300B4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2019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671831822"/>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grpSp>
        <p:nvGrpSpPr>
          <p:cNvPr id="3" name="Groupe 2">
            <a:extLst>
              <a:ext uri="{FF2B5EF4-FFF2-40B4-BE49-F238E27FC236}">
                <a16:creationId xmlns:a16="http://schemas.microsoft.com/office/drawing/2014/main" id="{1C3923B5-D83F-43D2-B673-E5F08E418856}"/>
              </a:ext>
            </a:extLst>
          </p:cNvPr>
          <p:cNvGrpSpPr/>
          <p:nvPr userDrawn="1"/>
        </p:nvGrpSpPr>
        <p:grpSpPr>
          <a:xfrm>
            <a:off x="426720" y="4829457"/>
            <a:ext cx="1866702" cy="333195"/>
            <a:chOff x="426720" y="4829457"/>
            <a:chExt cx="1866702" cy="333195"/>
          </a:xfrm>
        </p:grpSpPr>
        <p:pic>
          <p:nvPicPr>
            <p:cNvPr id="50" name="Picture 2" descr="D:\My Work\Template\Icons\Social Media\LinkedIN.png">
              <a:hlinkClick r:id="rId3"/>
            </p:cNvPr>
            <p:cNvPicPr>
              <a:picLocks noChangeAspect="1" noChangeArrowheads="1"/>
            </p:cNvPicPr>
            <p:nvPr userDrawn="1"/>
          </p:nvPicPr>
          <p:blipFill>
            <a:blip r:embed="rId4" cstate="print">
              <a:duotone>
                <a:schemeClr val="accent2">
                  <a:shade val="45000"/>
                  <a:satMod val="135000"/>
                </a:schemeClr>
                <a:prstClr val="white"/>
              </a:duotone>
              <a:extLst>
                <a:ext uri="{BEBA8EAE-BF5A-486C-A8C5-ECC9F3942E4B}">
                  <a14:imgProps xmlns:a14="http://schemas.microsoft.com/office/drawing/2010/main">
                    <a14:imgLayer r:embed="rId5">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grpSp>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presentation</a:t>
            </a:r>
            <a:r>
              <a:rPr lang="en-US" sz="800" baseline="0" noProof="0" dirty="0">
                <a:latin typeface="+mn-lt"/>
                <a:cs typeface="Arial"/>
              </a:rPr>
              <a:t> </a:t>
            </a:r>
            <a:r>
              <a:rPr lang="en-US" sz="800" noProof="0" dirty="0">
                <a:latin typeface="+mn-lt"/>
                <a:cs typeface="Arial"/>
              </a:rPr>
              <a:t>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2018 Capgemini. All rights reserved.</a:t>
            </a:r>
          </a:p>
        </p:txBody>
      </p:sp>
      <p:sp>
        <p:nvSpPr>
          <p:cNvPr id="60" name="Rectangle 59"/>
          <p:cNvSpPr/>
          <p:nvPr>
            <p:custDataLst>
              <p:tags r:id="rId1"/>
            </p:custDataLst>
          </p:nvPr>
        </p:nvSpPr>
        <p:spPr>
          <a:xfrm>
            <a:off x="6324599" y="1068313"/>
            <a:ext cx="2240280" cy="877163"/>
          </a:xfrm>
          <a:prstGeom prst="rect">
            <a:avLst/>
          </a:prstGeom>
        </p:spPr>
        <p:txBody>
          <a:bodyPr wrap="square" lIns="0" tIns="0" rIns="0" bIns="0">
            <a:spAutoFit/>
          </a:bodyPr>
          <a:lstStyle/>
          <a:p>
            <a:pPr>
              <a:spcAft>
                <a:spcPts val="600"/>
              </a:spcAft>
            </a:pPr>
            <a:r>
              <a:rPr lang="en-US" sz="1200" b="1" dirty="0">
                <a:solidFill>
                  <a:schemeClr val="accent1"/>
                </a:solidFill>
                <a:cs typeface="Arial"/>
              </a:rPr>
              <a:t>Tomasz, </a:t>
            </a:r>
            <a:r>
              <a:rPr lang="en-US" sz="1200" b="1" dirty="0" err="1">
                <a:solidFill>
                  <a:schemeClr val="accent1"/>
                </a:solidFill>
                <a:cs typeface="Arial"/>
              </a:rPr>
              <a:t>Strza</a:t>
            </a:r>
            <a:r>
              <a:rPr lang="pl-PL" sz="1200" b="1" dirty="0">
                <a:solidFill>
                  <a:schemeClr val="accent1"/>
                </a:solidFill>
                <a:cs typeface="Arial"/>
              </a:rPr>
              <a:t>ł</a:t>
            </a:r>
            <a:r>
              <a:rPr lang="en-US" sz="1200" b="1" dirty="0">
                <a:solidFill>
                  <a:schemeClr val="accent1"/>
                </a:solidFill>
                <a:cs typeface="Arial"/>
              </a:rPr>
              <a:t>ka</a:t>
            </a:r>
          </a:p>
          <a:p>
            <a:pPr>
              <a:lnSpc>
                <a:spcPts val="1200"/>
              </a:lnSpc>
            </a:pPr>
            <a:r>
              <a:rPr lang="en-US" sz="1000" dirty="0">
                <a:solidFill>
                  <a:schemeClr val="accent2"/>
                </a:solidFill>
                <a:cs typeface="Arial"/>
              </a:rPr>
              <a:t>Software developer</a:t>
            </a:r>
          </a:p>
          <a:p>
            <a:pPr>
              <a:lnSpc>
                <a:spcPts val="1200"/>
              </a:lnSpc>
            </a:pPr>
            <a:r>
              <a:rPr lang="en-US" sz="1000" dirty="0">
                <a:cs typeface="Arial"/>
              </a:rPr>
              <a:t>Capgemini </a:t>
            </a:r>
            <a:r>
              <a:rPr lang="en-US" sz="1000" dirty="0" err="1">
                <a:cs typeface="Arial"/>
              </a:rPr>
              <a:t>Polska</a:t>
            </a:r>
            <a:r>
              <a:rPr lang="en-US" sz="1000" dirty="0">
                <a:cs typeface="Arial"/>
              </a:rPr>
              <a:t> Sp. </a:t>
            </a:r>
            <a:r>
              <a:rPr lang="en-US" sz="1000" dirty="0" err="1">
                <a:cs typeface="Arial"/>
              </a:rPr>
              <a:t>Z.o.o</a:t>
            </a:r>
            <a:r>
              <a:rPr lang="en-US" sz="1000" dirty="0">
                <a:cs typeface="Arial"/>
              </a:rPr>
              <a:t>.</a:t>
            </a:r>
          </a:p>
          <a:p>
            <a:pPr>
              <a:lnSpc>
                <a:spcPts val="1200"/>
              </a:lnSpc>
            </a:pPr>
            <a:r>
              <a:rPr lang="en-US" sz="1000" dirty="0">
                <a:cs typeface="Arial"/>
              </a:rPr>
              <a:t>Ul. </a:t>
            </a:r>
            <a:r>
              <a:rPr lang="en-US" sz="1000" dirty="0" err="1">
                <a:cs typeface="Arial"/>
              </a:rPr>
              <a:t>Legnicka</a:t>
            </a:r>
            <a:r>
              <a:rPr lang="en-US" sz="1000" dirty="0">
                <a:cs typeface="Arial"/>
              </a:rPr>
              <a:t> 48H</a:t>
            </a:r>
          </a:p>
          <a:p>
            <a:pPr>
              <a:lnSpc>
                <a:spcPts val="1200"/>
              </a:lnSpc>
            </a:pPr>
            <a:r>
              <a:rPr lang="en-US" sz="1000" dirty="0">
                <a:cs typeface="Arial"/>
              </a:rPr>
              <a:t>53-110 </a:t>
            </a:r>
            <a:r>
              <a:rPr lang="en-US" sz="1000" dirty="0" err="1">
                <a:cs typeface="Arial"/>
              </a:rPr>
              <a:t>Wroc</a:t>
            </a:r>
            <a:r>
              <a:rPr lang="pl-PL" sz="1000" dirty="0">
                <a:cs typeface="Arial"/>
              </a:rPr>
              <a:t>ł</a:t>
            </a:r>
            <a:r>
              <a:rPr lang="en-US" sz="1000" dirty="0">
                <a:cs typeface="Arial"/>
              </a:rPr>
              <a:t>aw</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9" name="Rectangle 68">
            <a:hlinkClick r:id="rId18"/>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219219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1">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pl-PL"/>
              <a:t>Kliknij, aby edytować styl</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lvl1pPr>
              <a:defRPr>
                <a:solidFill>
                  <a:srgbClr val="860864"/>
                </a:solidFill>
              </a:defRPr>
            </a:lvl1pPr>
          </a:lstStyle>
          <a:p>
            <a:r>
              <a:rPr lang="pl-PL" dirty="0"/>
              <a:t>Kliknij, aby edytować styl</a:t>
            </a:r>
            <a:endParaRPr lang="en-GB" dirty="0"/>
          </a:p>
        </p:txBody>
      </p:sp>
      <p:sp>
        <p:nvSpPr>
          <p:cNvPr id="4" name="Text Placeholder 3"/>
          <p:cNvSpPr>
            <a:spLocks noGrp="1"/>
          </p:cNvSpPr>
          <p:nvPr>
            <p:ph type="body" sz="quarter" idx="10"/>
          </p:nvPr>
        </p:nvSpPr>
        <p:spPr>
          <a:xfrm>
            <a:off x="227348" y="1815351"/>
            <a:ext cx="11700000" cy="4466201"/>
          </a:xfrm>
        </p:spPr>
        <p:txBody>
          <a:bodyPr/>
          <a:lstStyle>
            <a:lvl2pPr>
              <a:buClr>
                <a:srgbClr val="860864"/>
              </a:buClr>
              <a:defRPr/>
            </a:lvl2pPr>
            <a:lvl3pPr>
              <a:buClr>
                <a:srgbClr val="CC2980"/>
              </a:buClr>
              <a:defRPr/>
            </a:lvl3pPr>
            <a:lvl5pPr>
              <a:buClr>
                <a:srgbClr val="88D5ED"/>
              </a:buClr>
              <a:defRPr/>
            </a:lvl5p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rgbClr val="FF7E83"/>
                </a:solidFill>
              </a:defRPr>
            </a:lvl1pPr>
          </a:lstStyle>
          <a:p>
            <a:pPr lvl="0"/>
            <a:r>
              <a:rPr lang="en-US" dirty="0"/>
              <a:t>Click to edit Master subtitle styles</a:t>
            </a:r>
          </a:p>
        </p:txBody>
      </p:sp>
    </p:spTree>
    <p:extLst>
      <p:ext uri="{BB962C8B-B14F-4D97-AF65-F5344CB8AC3E}">
        <p14:creationId xmlns:p14="http://schemas.microsoft.com/office/powerpoint/2010/main" val="1349713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and content 3">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lvl1pPr>
              <a:defRPr>
                <a:solidFill>
                  <a:srgbClr val="00C37B"/>
                </a:solidFill>
              </a:defRPr>
            </a:lvl1pPr>
          </a:lstStyle>
          <a:p>
            <a:r>
              <a:rPr lang="pl-PL" dirty="0"/>
              <a:t>Kliknij, aby edytować styl</a:t>
            </a:r>
            <a:endParaRPr lang="en-GB" dirty="0"/>
          </a:p>
        </p:txBody>
      </p:sp>
      <p:sp>
        <p:nvSpPr>
          <p:cNvPr id="4" name="Text Placeholder 3"/>
          <p:cNvSpPr>
            <a:spLocks noGrp="1"/>
          </p:cNvSpPr>
          <p:nvPr>
            <p:ph type="body" sz="quarter" idx="10"/>
          </p:nvPr>
        </p:nvSpPr>
        <p:spPr>
          <a:xfrm>
            <a:off x="227348" y="1815351"/>
            <a:ext cx="11700000" cy="4466201"/>
          </a:xfrm>
        </p:spPr>
        <p:txBody>
          <a:bodyPr/>
          <a:lstStyle>
            <a:lvl2pPr>
              <a:buClr>
                <a:srgbClr val="00C37B"/>
              </a:buClr>
              <a:defRPr/>
            </a:lvl2pPr>
            <a:lvl3pPr>
              <a:buClr>
                <a:srgbClr val="93E416"/>
              </a:buClr>
              <a:defRPr/>
            </a:lvl3pPr>
            <a:lvl5pPr>
              <a:buClr>
                <a:srgbClr val="FF7E83"/>
              </a:buClr>
              <a:defRPr/>
            </a:lvl5p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rgbClr val="C8FF16"/>
                </a:solidFill>
              </a:defRPr>
            </a:lvl1pPr>
          </a:lstStyle>
          <a:p>
            <a:pPr lvl="0"/>
            <a:r>
              <a:rPr lang="en-US" dirty="0"/>
              <a:t>Click to edit Master subtitle styles</a:t>
            </a:r>
          </a:p>
        </p:txBody>
      </p:sp>
    </p:spTree>
    <p:extLst>
      <p:ext uri="{BB962C8B-B14F-4D97-AF65-F5344CB8AC3E}">
        <p14:creationId xmlns:p14="http://schemas.microsoft.com/office/powerpoint/2010/main" val="3084515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pl-PL"/>
              <a:t>Kliknij, aby edytować styl</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1">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712" name="think-cell Slide" r:id="rId4" imgW="270" imgH="270" progId="TCLayout.ActiveDocument.1">
                  <p:embed/>
                </p:oleObj>
              </mc:Choice>
              <mc:Fallback>
                <p:oleObj name="think-cell Slide" r:id="rId4" imgW="270" imgH="270" progId="TCLayout.ActiveDocument.1">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 name="Title 1"/>
          <p:cNvSpPr>
            <a:spLocks noGrp="1"/>
          </p:cNvSpPr>
          <p:nvPr>
            <p:ph type="title"/>
          </p:nvPr>
        </p:nvSpPr>
        <p:spPr>
          <a:xfrm>
            <a:off x="974872" y="0"/>
            <a:ext cx="10377711" cy="1104900"/>
          </a:xfrm>
        </p:spPr>
        <p:txBody>
          <a:bodyPr/>
          <a:lstStyle/>
          <a:p>
            <a:r>
              <a:rPr lang="pl-PL" dirty="0"/>
              <a:t>Kliknij, aby edytować styl</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2">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7702"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rgbClr val="FE304C"/>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 name="Title 1"/>
          <p:cNvSpPr>
            <a:spLocks noGrp="1"/>
          </p:cNvSpPr>
          <p:nvPr>
            <p:ph type="title"/>
          </p:nvPr>
        </p:nvSpPr>
        <p:spPr>
          <a:xfrm>
            <a:off x="974872" y="0"/>
            <a:ext cx="10377711" cy="1104900"/>
          </a:xfrm>
        </p:spPr>
        <p:txBody>
          <a:bodyPr/>
          <a:lstStyle>
            <a:lvl1pPr>
              <a:defRPr>
                <a:solidFill>
                  <a:srgbClr val="860864"/>
                </a:solidFill>
              </a:defRPr>
            </a:lvl1pPr>
          </a:lstStyle>
          <a:p>
            <a:r>
              <a:rPr lang="pl-PL" dirty="0"/>
              <a:t>Kliknij, aby edytować styl</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rgbClr val="FF7E83"/>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311139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3">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8726"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rgbClr val="93E416"/>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 name="Title 1"/>
          <p:cNvSpPr>
            <a:spLocks noGrp="1"/>
          </p:cNvSpPr>
          <p:nvPr>
            <p:ph type="title"/>
          </p:nvPr>
        </p:nvSpPr>
        <p:spPr>
          <a:xfrm>
            <a:off x="974872" y="0"/>
            <a:ext cx="10377711" cy="1104900"/>
          </a:xfrm>
        </p:spPr>
        <p:txBody>
          <a:bodyPr/>
          <a:lstStyle>
            <a:lvl1pPr>
              <a:defRPr>
                <a:solidFill>
                  <a:srgbClr val="00C37B"/>
                </a:solidFill>
              </a:defRPr>
            </a:lvl1pPr>
          </a:lstStyle>
          <a:p>
            <a:r>
              <a:rPr lang="pl-PL" dirty="0"/>
              <a:t>Kliknij, aby edytować styl</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rgbClr val="C8FF16"/>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095296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slideLayout" Target="../slideLayouts/slideLayout15.xml"/><Relationship Id="rId7" Type="http://schemas.openxmlformats.org/officeDocument/2006/relationships/tags" Target="../tags/tag8.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vmlDrawing" Target="../drawings/vmlDrawing7.vml"/><Relationship Id="rId5" Type="http://schemas.openxmlformats.org/officeDocument/2006/relationships/theme" Target="../theme/theme2.xml"/><Relationship Id="rId4" Type="http://schemas.openxmlformats.org/officeDocument/2006/relationships/slideLayout" Target="../slideLayouts/slideLayout16.xml"/><Relationship Id="rId9"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oleObject" Target="../embeddings/oleObject10.bin"/><Relationship Id="rId5" Type="http://schemas.openxmlformats.org/officeDocument/2006/relationships/tags" Target="../tags/tag13.xml"/><Relationship Id="rId4" Type="http://schemas.openxmlformats.org/officeDocument/2006/relationships/vmlDrawing" Target="../drawings/vmlDrawing12.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309" name="think-cell Slide" r:id="rId16" imgW="270" imgH="270" progId="TCLayout.ActiveDocument.1">
                  <p:embed/>
                </p:oleObj>
              </mc:Choice>
              <mc:Fallback>
                <p:oleObj name="think-cell Slide" r:id="rId16" imgW="270" imgH="270" progId="TCLayout.ActiveDocument.1">
                  <p:embed/>
                  <p:pic>
                    <p:nvPicPr>
                      <p:cNvPr id="0" name="Picture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a:t>
            </a:r>
            <a:r>
              <a:rPr lang="pl-PL" dirty="0">
                <a:solidFill>
                  <a:schemeClr val="bg1">
                    <a:lumMod val="65000"/>
                  </a:schemeClr>
                </a:solidFill>
              </a:rPr>
              <a:t>9</a:t>
            </a:r>
            <a:r>
              <a:rPr lang="en-US" dirty="0">
                <a:solidFill>
                  <a:schemeClr val="bg1">
                    <a:lumMod val="65000"/>
                  </a:schemeClr>
                </a:solidFill>
              </a:rPr>
              <a:t>.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noProof="0" dirty="0">
                <a:solidFill>
                  <a:schemeClr val="bg1">
                    <a:lumMod val="65000"/>
                  </a:schemeClr>
                </a:solidFill>
              </a:rPr>
              <a:t>Upgrade Your .NET code!</a:t>
            </a:r>
            <a:r>
              <a:rPr lang="pl-PL" noProof="0" dirty="0">
                <a:solidFill>
                  <a:schemeClr val="bg1">
                    <a:lumMod val="65000"/>
                  </a:schemeClr>
                </a:solidFill>
              </a:rPr>
              <a:t> From C# 7.0 to C# 8.0 walkthrough</a:t>
            </a:r>
            <a:r>
              <a:rPr lang="en-US" noProof="0" dirty="0">
                <a:solidFill>
                  <a:schemeClr val="bg1">
                    <a:lumMod val="65000"/>
                  </a:schemeClr>
                </a:solidFill>
              </a:rPr>
              <a:t> | Tomasz Strzałka | 14.03.2019</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a16="http://schemas.microsoft.com/office/drawing/2014/main" id="{231F4250-75BE-456B-A9D8-680BA4145249}"/>
              </a:ext>
            </a:extLst>
          </p:cNvPr>
          <p:cNvGrpSpPr/>
          <p:nvPr userDrawn="1"/>
        </p:nvGrpSpPr>
        <p:grpSpPr>
          <a:xfrm>
            <a:off x="12355040" y="33161"/>
            <a:ext cx="360000" cy="1800000"/>
            <a:chOff x="12355040" y="33161"/>
            <a:chExt cx="360000" cy="1800000"/>
          </a:xfrm>
        </p:grpSpPr>
        <p:sp>
          <p:nvSpPr>
            <p:cNvPr id="11" name="Rectangle 10">
              <a:extLst>
                <a:ext uri="{FF2B5EF4-FFF2-40B4-BE49-F238E27FC236}">
                  <a16:creationId xmlns:a16="http://schemas.microsoft.com/office/drawing/2014/main" id="{EF1244FD-1856-4971-9A73-AD6DF3F42A90}"/>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a:extLst>
                <a:ext uri="{FF2B5EF4-FFF2-40B4-BE49-F238E27FC236}">
                  <a16:creationId xmlns:a16="http://schemas.microsoft.com/office/drawing/2014/main"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a16="http://schemas.microsoft.com/office/drawing/2014/main" id="{1AED4E7D-39CE-49AE-9D4C-16EA940CBE5F}"/>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a16="http://schemas.microsoft.com/office/drawing/2014/main"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a16="http://schemas.microsoft.com/office/drawing/2014/main"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5" name="Groupe 4">
            <a:extLst>
              <a:ext uri="{FF2B5EF4-FFF2-40B4-BE49-F238E27FC236}">
                <a16:creationId xmlns:a16="http://schemas.microsoft.com/office/drawing/2014/main" id="{CC6ACEFF-8651-4C08-BAF6-3BFAE6473DAF}"/>
              </a:ext>
            </a:extLst>
          </p:cNvPr>
          <p:cNvGrpSpPr/>
          <p:nvPr userDrawn="1"/>
        </p:nvGrpSpPr>
        <p:grpSpPr>
          <a:xfrm>
            <a:off x="12355040" y="1954479"/>
            <a:ext cx="360000" cy="4875772"/>
            <a:chOff x="12355040" y="1954479"/>
            <a:chExt cx="360000" cy="4875772"/>
          </a:xfrm>
        </p:grpSpPr>
        <p:sp>
          <p:nvSpPr>
            <p:cNvPr id="16" name="Rectangle 15">
              <a:extLst>
                <a:ext uri="{FF2B5EF4-FFF2-40B4-BE49-F238E27FC236}">
                  <a16:creationId xmlns:a16="http://schemas.microsoft.com/office/drawing/2014/main"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7" name="Rectangle 16">
              <a:extLst>
                <a:ext uri="{FF2B5EF4-FFF2-40B4-BE49-F238E27FC236}">
                  <a16:creationId xmlns:a16="http://schemas.microsoft.com/office/drawing/2014/main"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8" name="Rectangle 17">
              <a:extLst>
                <a:ext uri="{FF2B5EF4-FFF2-40B4-BE49-F238E27FC236}">
                  <a16:creationId xmlns:a16="http://schemas.microsoft.com/office/drawing/2014/main"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a:extLst>
                <a:ext uri="{FF2B5EF4-FFF2-40B4-BE49-F238E27FC236}">
                  <a16:creationId xmlns:a16="http://schemas.microsoft.com/office/drawing/2014/main"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a:extLst>
                <a:ext uri="{FF2B5EF4-FFF2-40B4-BE49-F238E27FC236}">
                  <a16:creationId xmlns:a16="http://schemas.microsoft.com/office/drawing/2014/main"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a:extLst>
                <a:ext uri="{FF2B5EF4-FFF2-40B4-BE49-F238E27FC236}">
                  <a16:creationId xmlns:a16="http://schemas.microsoft.com/office/drawing/2014/main"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a:extLst>
                <a:ext uri="{FF2B5EF4-FFF2-40B4-BE49-F238E27FC236}">
                  <a16:creationId xmlns:a16="http://schemas.microsoft.com/office/drawing/2014/main"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83" r:id="rId3"/>
    <p:sldLayoutId id="2147483884" r:id="rId4"/>
    <p:sldLayoutId id="2147483831" r:id="rId5"/>
    <p:sldLayoutId id="2147483833" r:id="rId6"/>
    <p:sldLayoutId id="2147483837" r:id="rId7"/>
    <p:sldLayoutId id="2147483881" r:id="rId8"/>
    <p:sldLayoutId id="2147483882" r:id="rId9"/>
    <p:sldLayoutId id="2147483821" r:id="rId10"/>
    <p:sldLayoutId id="2147483877" r:id="rId11"/>
    <p:sldLayoutId id="2147483834" r:id="rId1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7"/>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783" name="think-cell Slide" r:id="rId8" imgW="270" imgH="270" progId="TCLayout.ActiveDocument.1">
                  <p:embed/>
                </p:oleObj>
              </mc:Choice>
              <mc:Fallback>
                <p:oleObj name="think-cell Slide" r:id="rId8" imgW="270" imgH="270" progId="TCLayout.ActiveDocument.1">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e 2">
            <a:extLst>
              <a:ext uri="{FF2B5EF4-FFF2-40B4-BE49-F238E27FC236}">
                <a16:creationId xmlns:a16="http://schemas.microsoft.com/office/drawing/2014/main" id="{2B612A8E-B9C0-4A33-BDF0-7B934FC0FA7B}"/>
              </a:ext>
            </a:extLst>
          </p:cNvPr>
          <p:cNvGrpSpPr/>
          <p:nvPr userDrawn="1"/>
        </p:nvGrpSpPr>
        <p:grpSpPr>
          <a:xfrm>
            <a:off x="12355040" y="33161"/>
            <a:ext cx="360000" cy="1800000"/>
            <a:chOff x="12355040" y="33161"/>
            <a:chExt cx="360000" cy="1800000"/>
          </a:xfrm>
        </p:grpSpPr>
        <p:sp>
          <p:nvSpPr>
            <p:cNvPr id="4" name="Rectangle 3">
              <a:extLst>
                <a:ext uri="{FF2B5EF4-FFF2-40B4-BE49-F238E27FC236}">
                  <a16:creationId xmlns:a16="http://schemas.microsoft.com/office/drawing/2014/main" id="{8759ABE2-EA66-4C96-A730-7AE70F160C4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5" name="Rectangle 4">
              <a:extLst>
                <a:ext uri="{FF2B5EF4-FFF2-40B4-BE49-F238E27FC236}">
                  <a16:creationId xmlns:a16="http://schemas.microsoft.com/office/drawing/2014/main" id="{A0575D8E-DADC-4A93-90E1-700FFEEB747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6" name="Rectangle 5">
              <a:extLst>
                <a:ext uri="{FF2B5EF4-FFF2-40B4-BE49-F238E27FC236}">
                  <a16:creationId xmlns:a16="http://schemas.microsoft.com/office/drawing/2014/main" id="{797A0406-0F4B-4D43-9CEA-FDE61975CF1D}"/>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7" name="Rectangle 6">
              <a:extLst>
                <a:ext uri="{FF2B5EF4-FFF2-40B4-BE49-F238E27FC236}">
                  <a16:creationId xmlns:a16="http://schemas.microsoft.com/office/drawing/2014/main" id="{D5ADBA43-C200-4485-A4EC-E3C6D0E787EB}"/>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8" name="Rectangle 7">
              <a:extLst>
                <a:ext uri="{FF2B5EF4-FFF2-40B4-BE49-F238E27FC236}">
                  <a16:creationId xmlns:a16="http://schemas.microsoft.com/office/drawing/2014/main" id="{23914078-BC81-4D4F-882A-303F25DADB61}"/>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42" r:id="rId4"/>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750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9905" name="think-cell Slide" r:id="rId6" imgW="270" imgH="270" progId="TCLayout.ActiveDocument.1">
                  <p:embed/>
                </p:oleObj>
              </mc:Choice>
              <mc:Fallback>
                <p:oleObj name="think-cell Slide" r:id="rId6" imgW="270" imgH="270" progId="TCLayout.ActiveDocument.1">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4" r:id="rId1"/>
    <p:sldLayoutId id="2147483865"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5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61.png"/><Relationship Id="rId3" Type="http://schemas.openxmlformats.org/officeDocument/2006/relationships/image" Target="../media/image12.png"/><Relationship Id="rId7" Type="http://schemas.openxmlformats.org/officeDocument/2006/relationships/image" Target="../media/image15.svg"/><Relationship Id="rId12" Type="http://schemas.openxmlformats.org/officeDocument/2006/relationships/image" Target="../media/image60.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4.png"/><Relationship Id="rId11" Type="http://schemas.openxmlformats.org/officeDocument/2006/relationships/image" Target="../media/image43.png"/><Relationship Id="rId5" Type="http://schemas.openxmlformats.org/officeDocument/2006/relationships/image" Target="../media/image31.png"/><Relationship Id="rId10" Type="http://schemas.openxmlformats.org/officeDocument/2006/relationships/image" Target="../media/image16.png"/><Relationship Id="rId4" Type="http://schemas.openxmlformats.org/officeDocument/2006/relationships/image" Target="../media/image25.png"/><Relationship Id="rId9" Type="http://schemas.openxmlformats.org/officeDocument/2006/relationships/image" Target="../media/image18.sv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5.svg"/></Relationships>
</file>

<file path=ppt/slides/_rels/slide4.xml.rels><?xml version="1.0" encoding="UTF-8" standalone="yes"?>
<Relationships xmlns="http://schemas.openxmlformats.org/package/2006/relationships"><Relationship Id="rId8" Type="http://schemas.openxmlformats.org/officeDocument/2006/relationships/image" Target="../media/image18.svg"/><Relationship Id="rId13" Type="http://schemas.openxmlformats.org/officeDocument/2006/relationships/image" Target="../media/image23.png"/><Relationship Id="rId18" Type="http://schemas.openxmlformats.org/officeDocument/2006/relationships/image" Target="../media/image28.png"/><Relationship Id="rId3" Type="http://schemas.openxmlformats.org/officeDocument/2006/relationships/image" Target="../media/image12.png"/><Relationship Id="rId7" Type="http://schemas.openxmlformats.org/officeDocument/2006/relationships/image" Target="../media/image17.png"/><Relationship Id="rId12" Type="http://schemas.openxmlformats.org/officeDocument/2006/relationships/image" Target="../media/image22.svg"/><Relationship Id="rId17" Type="http://schemas.openxmlformats.org/officeDocument/2006/relationships/image" Target="../media/image27.svg"/><Relationship Id="rId2" Type="http://schemas.openxmlformats.org/officeDocument/2006/relationships/notesSlide" Target="../notesSlides/notesSlide2.xml"/><Relationship Id="rId16" Type="http://schemas.openxmlformats.org/officeDocument/2006/relationships/image" Target="../media/image26.png"/><Relationship Id="rId20" Type="http://schemas.openxmlformats.org/officeDocument/2006/relationships/image" Target="../media/image30.png"/><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svg"/><Relationship Id="rId15" Type="http://schemas.openxmlformats.org/officeDocument/2006/relationships/image" Target="../media/image25.png"/><Relationship Id="rId10" Type="http://schemas.openxmlformats.org/officeDocument/2006/relationships/image" Target="../media/image20.svg"/><Relationship Id="rId19" Type="http://schemas.openxmlformats.org/officeDocument/2006/relationships/image" Target="../media/image29.sv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svg"/></Relationships>
</file>

<file path=ppt/slides/_rels/slide5.xml.rels><?xml version="1.0" encoding="UTF-8" standalone="yes"?>
<Relationships xmlns="http://schemas.openxmlformats.org/package/2006/relationships"><Relationship Id="rId8" Type="http://schemas.openxmlformats.org/officeDocument/2006/relationships/image" Target="../media/image18.svg"/><Relationship Id="rId13" Type="http://schemas.openxmlformats.org/officeDocument/2006/relationships/image" Target="../media/image35.png"/><Relationship Id="rId3" Type="http://schemas.openxmlformats.org/officeDocument/2006/relationships/image" Target="../media/image12.png"/><Relationship Id="rId7" Type="http://schemas.openxmlformats.org/officeDocument/2006/relationships/image" Target="../media/image17.png"/><Relationship Id="rId12" Type="http://schemas.openxmlformats.org/officeDocument/2006/relationships/image" Target="../media/image34.png"/><Relationship Id="rId2" Type="http://schemas.openxmlformats.org/officeDocument/2006/relationships/notesSlide" Target="../notesSlides/notesSlide3.xml"/><Relationship Id="rId16" Type="http://schemas.openxmlformats.org/officeDocument/2006/relationships/image" Target="../media/image38.png"/><Relationship Id="rId1" Type="http://schemas.openxmlformats.org/officeDocument/2006/relationships/slideLayout" Target="../slideLayouts/slideLayout1.xml"/><Relationship Id="rId6" Type="http://schemas.openxmlformats.org/officeDocument/2006/relationships/image" Target="../media/image15.svg"/><Relationship Id="rId11" Type="http://schemas.openxmlformats.org/officeDocument/2006/relationships/image" Target="../media/image33.png"/><Relationship Id="rId5" Type="http://schemas.openxmlformats.org/officeDocument/2006/relationships/image" Target="../media/image14.png"/><Relationship Id="rId15" Type="http://schemas.openxmlformats.org/officeDocument/2006/relationships/image" Target="../media/image37.png"/><Relationship Id="rId10" Type="http://schemas.openxmlformats.org/officeDocument/2006/relationships/image" Target="../media/image32.png"/><Relationship Id="rId4" Type="http://schemas.openxmlformats.org/officeDocument/2006/relationships/image" Target="../media/image31.png"/><Relationship Id="rId9" Type="http://schemas.openxmlformats.org/officeDocument/2006/relationships/image" Target="../media/image25.png"/><Relationship Id="rId14" Type="http://schemas.openxmlformats.org/officeDocument/2006/relationships/image" Target="../media/image36.png"/></Relationships>
</file>

<file path=ppt/slides/_rels/slide6.xml.rels><?xml version="1.0" encoding="UTF-8" standalone="yes"?>
<Relationships xmlns="http://schemas.openxmlformats.org/package/2006/relationships"><Relationship Id="rId8" Type="http://schemas.openxmlformats.org/officeDocument/2006/relationships/image" Target="../media/image18.svg"/><Relationship Id="rId13" Type="http://schemas.openxmlformats.org/officeDocument/2006/relationships/image" Target="../media/image40.png"/><Relationship Id="rId18" Type="http://schemas.openxmlformats.org/officeDocument/2006/relationships/image" Target="../media/image44.png"/><Relationship Id="rId3" Type="http://schemas.openxmlformats.org/officeDocument/2006/relationships/image" Target="../media/image12.png"/><Relationship Id="rId21" Type="http://schemas.openxmlformats.org/officeDocument/2006/relationships/image" Target="../media/image47.png"/><Relationship Id="rId7" Type="http://schemas.openxmlformats.org/officeDocument/2006/relationships/image" Target="../media/image17.png"/><Relationship Id="rId12" Type="http://schemas.openxmlformats.org/officeDocument/2006/relationships/image" Target="../media/image39.png"/><Relationship Id="rId17" Type="http://schemas.openxmlformats.org/officeDocument/2006/relationships/image" Target="../media/image43.png"/><Relationship Id="rId2" Type="http://schemas.openxmlformats.org/officeDocument/2006/relationships/notesSlide" Target="../notesSlides/notesSlide4.xml"/><Relationship Id="rId16" Type="http://schemas.openxmlformats.org/officeDocument/2006/relationships/image" Target="../media/image42.png"/><Relationship Id="rId20" Type="http://schemas.openxmlformats.org/officeDocument/2006/relationships/image" Target="../media/image46.png"/><Relationship Id="rId1" Type="http://schemas.openxmlformats.org/officeDocument/2006/relationships/slideLayout" Target="../slideLayouts/slideLayout1.xml"/><Relationship Id="rId6" Type="http://schemas.openxmlformats.org/officeDocument/2006/relationships/image" Target="../media/image15.svg"/><Relationship Id="rId11" Type="http://schemas.openxmlformats.org/officeDocument/2006/relationships/image" Target="../media/image34.png"/><Relationship Id="rId5" Type="http://schemas.openxmlformats.org/officeDocument/2006/relationships/image" Target="../media/image14.png"/><Relationship Id="rId15" Type="http://schemas.openxmlformats.org/officeDocument/2006/relationships/image" Target="../media/image41.png"/><Relationship Id="rId23" Type="http://schemas.openxmlformats.org/officeDocument/2006/relationships/image" Target="../media/image49.png"/><Relationship Id="rId10" Type="http://schemas.openxmlformats.org/officeDocument/2006/relationships/image" Target="../media/image33.png"/><Relationship Id="rId19" Type="http://schemas.openxmlformats.org/officeDocument/2006/relationships/image" Target="../media/image45.png"/><Relationship Id="rId4" Type="http://schemas.openxmlformats.org/officeDocument/2006/relationships/image" Target="../media/image31.png"/><Relationship Id="rId9" Type="http://schemas.openxmlformats.org/officeDocument/2006/relationships/image" Target="../media/image25.png"/><Relationship Id="rId14" Type="http://schemas.openxmlformats.org/officeDocument/2006/relationships/image" Target="../media/image16.png"/><Relationship Id="rId22" Type="http://schemas.openxmlformats.org/officeDocument/2006/relationships/image" Target="../media/image48.pn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45.png"/><Relationship Id="rId18" Type="http://schemas.openxmlformats.org/officeDocument/2006/relationships/image" Target="../media/image50.png"/><Relationship Id="rId3" Type="http://schemas.openxmlformats.org/officeDocument/2006/relationships/image" Target="../media/image12.png"/><Relationship Id="rId7" Type="http://schemas.openxmlformats.org/officeDocument/2006/relationships/image" Target="../media/image40.png"/><Relationship Id="rId12" Type="http://schemas.openxmlformats.org/officeDocument/2006/relationships/image" Target="../media/image44.png"/><Relationship Id="rId17" Type="http://schemas.openxmlformats.org/officeDocument/2006/relationships/image" Target="../media/image49.png"/><Relationship Id="rId2" Type="http://schemas.openxmlformats.org/officeDocument/2006/relationships/notesSlide" Target="../notesSlides/notesSlide5.xml"/><Relationship Id="rId16" Type="http://schemas.openxmlformats.org/officeDocument/2006/relationships/image" Target="../media/image48.png"/><Relationship Id="rId20" Type="http://schemas.openxmlformats.org/officeDocument/2006/relationships/image" Target="../media/image52.png"/><Relationship Id="rId1" Type="http://schemas.openxmlformats.org/officeDocument/2006/relationships/slideLayout" Target="../slideLayouts/slideLayout1.xml"/><Relationship Id="rId6" Type="http://schemas.openxmlformats.org/officeDocument/2006/relationships/image" Target="../media/image39.png"/><Relationship Id="rId11" Type="http://schemas.openxmlformats.org/officeDocument/2006/relationships/image" Target="../media/image43.png"/><Relationship Id="rId5" Type="http://schemas.openxmlformats.org/officeDocument/2006/relationships/image" Target="../media/image33.png"/><Relationship Id="rId15" Type="http://schemas.openxmlformats.org/officeDocument/2006/relationships/image" Target="../media/image47.png"/><Relationship Id="rId10" Type="http://schemas.openxmlformats.org/officeDocument/2006/relationships/image" Target="../media/image42.png"/><Relationship Id="rId19" Type="http://schemas.openxmlformats.org/officeDocument/2006/relationships/image" Target="../media/image51.png"/><Relationship Id="rId4" Type="http://schemas.openxmlformats.org/officeDocument/2006/relationships/image" Target="../media/image31.png"/><Relationship Id="rId9" Type="http://schemas.openxmlformats.org/officeDocument/2006/relationships/image" Target="../media/image41.png"/><Relationship Id="rId14" Type="http://schemas.openxmlformats.org/officeDocument/2006/relationships/image" Target="../media/image46.png"/></Relationships>
</file>

<file path=ppt/slides/_rels/slide8.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12.png"/><Relationship Id="rId7" Type="http://schemas.openxmlformats.org/officeDocument/2006/relationships/image" Target="../media/image5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31.png"/><Relationship Id="rId9" Type="http://schemas.openxmlformats.org/officeDocument/2006/relationships/image" Target="../media/image55.png"/></Relationships>
</file>

<file path=ppt/slides/_rels/slide9.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58.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57.sv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5.svg"/><Relationship Id="rId11" Type="http://schemas.openxmlformats.org/officeDocument/2006/relationships/image" Target="../media/image56.png"/><Relationship Id="rId5" Type="http://schemas.openxmlformats.org/officeDocument/2006/relationships/image" Target="../media/image14.png"/><Relationship Id="rId10" Type="http://schemas.openxmlformats.org/officeDocument/2006/relationships/image" Target="../media/image18.svg"/><Relationship Id="rId4" Type="http://schemas.openxmlformats.org/officeDocument/2006/relationships/image" Target="../media/image31.png"/><Relationship Id="rId9" Type="http://schemas.openxmlformats.org/officeDocument/2006/relationships/image" Target="../media/image17.png"/><Relationship Id="rId14" Type="http://schemas.openxmlformats.org/officeDocument/2006/relationships/image" Target="../media/image5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pl-PL" dirty="0"/>
              <a:t>Wrocław</a:t>
            </a:r>
            <a:r>
              <a:rPr lang="en-US" dirty="0"/>
              <a:t>, </a:t>
            </a:r>
            <a:r>
              <a:rPr lang="pl-PL" dirty="0"/>
              <a:t>??</a:t>
            </a:r>
            <a:r>
              <a:rPr lang="en-US" dirty="0"/>
              <a:t>.0</a:t>
            </a:r>
            <a:r>
              <a:rPr lang="pl-PL" dirty="0"/>
              <a:t>5</a:t>
            </a:r>
            <a:r>
              <a:rPr lang="en-US" dirty="0"/>
              <a:t>.20</a:t>
            </a:r>
            <a:r>
              <a:rPr lang="pl-PL" dirty="0"/>
              <a:t>20</a:t>
            </a:r>
            <a:r>
              <a:rPr lang="en-US" dirty="0"/>
              <a:t>, </a:t>
            </a:r>
            <a:r>
              <a:rPr lang="pl-PL" dirty="0"/>
              <a:t>Tomasz Strzałka</a:t>
            </a:r>
            <a:endParaRPr lang="en-US" dirty="0"/>
          </a:p>
        </p:txBody>
      </p:sp>
      <p:sp>
        <p:nvSpPr>
          <p:cNvPr id="2" name="Title 1"/>
          <p:cNvSpPr>
            <a:spLocks noGrp="1"/>
          </p:cNvSpPr>
          <p:nvPr>
            <p:ph type="title"/>
          </p:nvPr>
        </p:nvSpPr>
        <p:spPr/>
        <p:txBody>
          <a:bodyPr/>
          <a:lstStyle/>
          <a:p>
            <a:r>
              <a:rPr lang="pl-PL" dirty="0" err="1"/>
              <a:t>Going</a:t>
            </a:r>
            <a:r>
              <a:rPr lang="pl-PL" dirty="0"/>
              <a:t> </a:t>
            </a:r>
            <a:r>
              <a:rPr lang="pl-PL" dirty="0" err="1"/>
              <a:t>serverless</a:t>
            </a:r>
            <a:br>
              <a:rPr lang="pl-PL" dirty="0"/>
            </a:br>
            <a:r>
              <a:rPr lang="pl-PL" sz="2000" dirty="0"/>
              <a:t>From on-</a:t>
            </a:r>
            <a:r>
              <a:rPr lang="pl-PL" sz="2000" dirty="0" err="1"/>
              <a:t>premise</a:t>
            </a:r>
            <a:r>
              <a:rPr lang="pl-PL" sz="2000" dirty="0"/>
              <a:t> to the </a:t>
            </a:r>
            <a:r>
              <a:rPr lang="pl-PL" sz="2000" dirty="0" err="1"/>
              <a:t>cloud</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Obraz 25">
            <a:extLst>
              <a:ext uri="{FF2B5EF4-FFF2-40B4-BE49-F238E27FC236}">
                <a16:creationId xmlns:a16="http://schemas.microsoft.com/office/drawing/2014/main" id="{0219AF40-014C-4FED-BB33-81D1D93DE1B4}"/>
              </a:ext>
            </a:extLst>
          </p:cNvPr>
          <p:cNvPicPr>
            <a:picLocks noChangeAspect="1"/>
          </p:cNvPicPr>
          <p:nvPr/>
        </p:nvPicPr>
        <p:blipFill>
          <a:blip r:embed="rId3">
            <a:alphaModFix amt="5000"/>
          </a:blip>
          <a:stretch>
            <a:fillRect/>
          </a:stretch>
        </p:blipFill>
        <p:spPr>
          <a:xfrm>
            <a:off x="119336" y="1250690"/>
            <a:ext cx="12192000" cy="5614230"/>
          </a:xfrm>
          <a:prstGeom prst="rect">
            <a:avLst/>
          </a:prstGeom>
        </p:spPr>
      </p:pic>
      <p:sp>
        <p:nvSpPr>
          <p:cNvPr id="4" name="Tytuł 3">
            <a:extLst>
              <a:ext uri="{FF2B5EF4-FFF2-40B4-BE49-F238E27FC236}">
                <a16:creationId xmlns:a16="http://schemas.microsoft.com/office/drawing/2014/main" id="{0411628A-FC5A-4DEF-AEDC-CAFFCFF3227C}"/>
              </a:ext>
            </a:extLst>
          </p:cNvPr>
          <p:cNvSpPr>
            <a:spLocks noGrp="1"/>
          </p:cNvSpPr>
          <p:nvPr>
            <p:ph type="title"/>
          </p:nvPr>
        </p:nvSpPr>
        <p:spPr/>
        <p:txBody>
          <a:bodyPr/>
          <a:lstStyle/>
          <a:p>
            <a:r>
              <a:rPr lang="pl-PL" dirty="0" err="1"/>
              <a:t>Bindings</a:t>
            </a:r>
            <a:endParaRPr lang="pl-PL" dirty="0"/>
          </a:p>
        </p:txBody>
      </p:sp>
      <p:pic>
        <p:nvPicPr>
          <p:cNvPr id="5" name="Obraz 4" descr="Obraz zawierający rysunek&#10;&#10;Opis wygenerowany automatycznie">
            <a:extLst>
              <a:ext uri="{FF2B5EF4-FFF2-40B4-BE49-F238E27FC236}">
                <a16:creationId xmlns:a16="http://schemas.microsoft.com/office/drawing/2014/main" id="{1B456924-FDB0-435A-8F0B-470D4341B2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105" y="3838327"/>
            <a:ext cx="425115" cy="425115"/>
          </a:xfrm>
          <a:prstGeom prst="rect">
            <a:avLst/>
          </a:prstGeom>
        </p:spPr>
      </p:pic>
      <p:pic>
        <p:nvPicPr>
          <p:cNvPr id="7" name="Obraz 6">
            <a:extLst>
              <a:ext uri="{FF2B5EF4-FFF2-40B4-BE49-F238E27FC236}">
                <a16:creationId xmlns:a16="http://schemas.microsoft.com/office/drawing/2014/main" id="{41F88C56-4DA9-40F5-A220-01EF7E442C72}"/>
              </a:ext>
            </a:extLst>
          </p:cNvPr>
          <p:cNvPicPr>
            <a:picLocks noChangeAspect="1"/>
          </p:cNvPicPr>
          <p:nvPr/>
        </p:nvPicPr>
        <p:blipFill>
          <a:blip r:embed="rId5"/>
          <a:stretch>
            <a:fillRect/>
          </a:stretch>
        </p:blipFill>
        <p:spPr>
          <a:xfrm>
            <a:off x="0" y="1104899"/>
            <a:ext cx="12192000" cy="425116"/>
          </a:xfrm>
          <a:prstGeom prst="rect">
            <a:avLst/>
          </a:prstGeom>
        </p:spPr>
      </p:pic>
      <p:cxnSp>
        <p:nvCxnSpPr>
          <p:cNvPr id="8" name="Łącznik prosty 7">
            <a:extLst>
              <a:ext uri="{FF2B5EF4-FFF2-40B4-BE49-F238E27FC236}">
                <a16:creationId xmlns:a16="http://schemas.microsoft.com/office/drawing/2014/main" id="{19401CE3-B693-4595-987E-CD82A44479A5}"/>
              </a:ext>
            </a:extLst>
          </p:cNvPr>
          <p:cNvCxnSpPr>
            <a:cxnSpLocks/>
          </p:cNvCxnSpPr>
          <p:nvPr/>
        </p:nvCxnSpPr>
        <p:spPr>
          <a:xfrm>
            <a:off x="1559496" y="1104899"/>
            <a:ext cx="0" cy="532435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 name="Prostokąt: zaokrąglone rogi 8">
            <a:extLst>
              <a:ext uri="{FF2B5EF4-FFF2-40B4-BE49-F238E27FC236}">
                <a16:creationId xmlns:a16="http://schemas.microsoft.com/office/drawing/2014/main" id="{5A17FC15-A3AD-43CC-9375-7F751DE206F2}"/>
              </a:ext>
            </a:extLst>
          </p:cNvPr>
          <p:cNvSpPr/>
          <p:nvPr/>
        </p:nvSpPr>
        <p:spPr>
          <a:xfrm>
            <a:off x="194810" y="1196403"/>
            <a:ext cx="1020590" cy="225460"/>
          </a:xfrm>
          <a:prstGeom prst="roundRect">
            <a:avLst>
              <a:gd name="adj" fmla="val 5000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l-PL" sz="1200" dirty="0" err="1">
                <a:latin typeface="Ubuntu" panose="020B0804030602030204" pitchFamily="34" charset="0"/>
              </a:rPr>
              <a:t>Trigger</a:t>
            </a:r>
            <a:endParaRPr lang="pl-PL" sz="1200" dirty="0">
              <a:latin typeface="Ubuntu" panose="020B0804030602030204" pitchFamily="34" charset="0"/>
            </a:endParaRPr>
          </a:p>
        </p:txBody>
      </p:sp>
      <p:cxnSp>
        <p:nvCxnSpPr>
          <p:cNvPr id="3" name="Łącznik prosty ze strzałką 2">
            <a:extLst>
              <a:ext uri="{FF2B5EF4-FFF2-40B4-BE49-F238E27FC236}">
                <a16:creationId xmlns:a16="http://schemas.microsoft.com/office/drawing/2014/main" id="{E5D54C61-38DB-400A-881A-12EBE9121527}"/>
              </a:ext>
            </a:extLst>
          </p:cNvPr>
          <p:cNvCxnSpPr>
            <a:cxnSpLocks/>
          </p:cNvCxnSpPr>
          <p:nvPr/>
        </p:nvCxnSpPr>
        <p:spPr>
          <a:xfrm>
            <a:off x="1343472" y="4046525"/>
            <a:ext cx="2147762"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8" name="Prostokąt: zaokrąglone rogi 17">
            <a:extLst>
              <a:ext uri="{FF2B5EF4-FFF2-40B4-BE49-F238E27FC236}">
                <a16:creationId xmlns:a16="http://schemas.microsoft.com/office/drawing/2014/main" id="{EE08C77A-78CB-4904-B510-D9AFB212139E}"/>
              </a:ext>
            </a:extLst>
          </p:cNvPr>
          <p:cNvSpPr/>
          <p:nvPr/>
        </p:nvSpPr>
        <p:spPr>
          <a:xfrm>
            <a:off x="1841289" y="1196403"/>
            <a:ext cx="1020590" cy="225460"/>
          </a:xfrm>
          <a:prstGeom prst="roundRect">
            <a:avLst>
              <a:gd name="adj" fmla="val 5000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l-PL" sz="1200" dirty="0">
                <a:latin typeface="Ubuntu" panose="020B0804030602030204" pitchFamily="34" charset="0"/>
              </a:rPr>
              <a:t>Input</a:t>
            </a:r>
          </a:p>
        </p:txBody>
      </p:sp>
      <p:sp>
        <p:nvSpPr>
          <p:cNvPr id="19" name="Prostokąt: zaokrąglone rogi 18">
            <a:extLst>
              <a:ext uri="{FF2B5EF4-FFF2-40B4-BE49-F238E27FC236}">
                <a16:creationId xmlns:a16="http://schemas.microsoft.com/office/drawing/2014/main" id="{9C356BD2-C384-447E-862C-92AA6FCCEB15}"/>
              </a:ext>
            </a:extLst>
          </p:cNvPr>
          <p:cNvSpPr/>
          <p:nvPr/>
        </p:nvSpPr>
        <p:spPr>
          <a:xfrm>
            <a:off x="3425465" y="1204727"/>
            <a:ext cx="1020590" cy="225460"/>
          </a:xfrm>
          <a:prstGeom prst="roundRect">
            <a:avLst>
              <a:gd name="adj" fmla="val 5000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l-PL" sz="1200" dirty="0" err="1">
                <a:latin typeface="Ubuntu" panose="020B0804030602030204" pitchFamily="34" charset="0"/>
              </a:rPr>
              <a:t>Function</a:t>
            </a:r>
            <a:endParaRPr lang="pl-PL" sz="1200" dirty="0">
              <a:latin typeface="Ubuntu" panose="020B0804030602030204" pitchFamily="34" charset="0"/>
            </a:endParaRPr>
          </a:p>
        </p:txBody>
      </p:sp>
      <p:sp>
        <p:nvSpPr>
          <p:cNvPr id="20" name="Prostokąt: zaokrąglone rogi 19">
            <a:extLst>
              <a:ext uri="{FF2B5EF4-FFF2-40B4-BE49-F238E27FC236}">
                <a16:creationId xmlns:a16="http://schemas.microsoft.com/office/drawing/2014/main" id="{8FF199B4-39CF-43E2-B291-7D2A4BC7F43C}"/>
              </a:ext>
            </a:extLst>
          </p:cNvPr>
          <p:cNvSpPr/>
          <p:nvPr/>
        </p:nvSpPr>
        <p:spPr>
          <a:xfrm>
            <a:off x="5009640" y="1204727"/>
            <a:ext cx="1020590" cy="225460"/>
          </a:xfrm>
          <a:prstGeom prst="roundRect">
            <a:avLst>
              <a:gd name="adj" fmla="val 5000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l-PL" sz="1200" dirty="0" err="1">
                <a:latin typeface="Ubuntu" panose="020B0804030602030204" pitchFamily="34" charset="0"/>
              </a:rPr>
              <a:t>Output</a:t>
            </a:r>
            <a:endParaRPr lang="pl-PL" sz="1200" dirty="0">
              <a:latin typeface="Ubuntu" panose="020B0804030602030204" pitchFamily="34" charset="0"/>
            </a:endParaRPr>
          </a:p>
        </p:txBody>
      </p:sp>
      <p:cxnSp>
        <p:nvCxnSpPr>
          <p:cNvPr id="22" name="Łącznik prosty 21">
            <a:extLst>
              <a:ext uri="{FF2B5EF4-FFF2-40B4-BE49-F238E27FC236}">
                <a16:creationId xmlns:a16="http://schemas.microsoft.com/office/drawing/2014/main" id="{36758981-438A-4046-94C8-04D5EC8622E9}"/>
              </a:ext>
            </a:extLst>
          </p:cNvPr>
          <p:cNvCxnSpPr>
            <a:cxnSpLocks/>
          </p:cNvCxnSpPr>
          <p:nvPr/>
        </p:nvCxnSpPr>
        <p:spPr>
          <a:xfrm>
            <a:off x="3143672" y="1124744"/>
            <a:ext cx="0" cy="532435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Łącznik prosty 23">
            <a:extLst>
              <a:ext uri="{FF2B5EF4-FFF2-40B4-BE49-F238E27FC236}">
                <a16:creationId xmlns:a16="http://schemas.microsoft.com/office/drawing/2014/main" id="{083DABD0-FE3B-49B0-8085-5D438B593F99}"/>
              </a:ext>
            </a:extLst>
          </p:cNvPr>
          <p:cNvCxnSpPr>
            <a:cxnSpLocks/>
          </p:cNvCxnSpPr>
          <p:nvPr/>
        </p:nvCxnSpPr>
        <p:spPr>
          <a:xfrm>
            <a:off x="4727848" y="1124744"/>
            <a:ext cx="0" cy="532435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 name="Łącznik prosty 26">
            <a:extLst>
              <a:ext uri="{FF2B5EF4-FFF2-40B4-BE49-F238E27FC236}">
                <a16:creationId xmlns:a16="http://schemas.microsoft.com/office/drawing/2014/main" id="{348FFAFF-E086-4FD8-9A0E-B3E6B982A00F}"/>
              </a:ext>
            </a:extLst>
          </p:cNvPr>
          <p:cNvCxnSpPr>
            <a:cxnSpLocks/>
          </p:cNvCxnSpPr>
          <p:nvPr/>
        </p:nvCxnSpPr>
        <p:spPr>
          <a:xfrm>
            <a:off x="6312024" y="1133068"/>
            <a:ext cx="0" cy="532435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8" name="Łącznik prosty 27">
            <a:extLst>
              <a:ext uri="{FF2B5EF4-FFF2-40B4-BE49-F238E27FC236}">
                <a16:creationId xmlns:a16="http://schemas.microsoft.com/office/drawing/2014/main" id="{15AC3584-8A61-4B24-BBAA-DB930494312F}"/>
              </a:ext>
            </a:extLst>
          </p:cNvPr>
          <p:cNvCxnSpPr>
            <a:cxnSpLocks/>
          </p:cNvCxnSpPr>
          <p:nvPr/>
        </p:nvCxnSpPr>
        <p:spPr>
          <a:xfrm>
            <a:off x="7896200" y="1124744"/>
            <a:ext cx="0" cy="532435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 name="Łącznik prosty 29">
            <a:extLst>
              <a:ext uri="{FF2B5EF4-FFF2-40B4-BE49-F238E27FC236}">
                <a16:creationId xmlns:a16="http://schemas.microsoft.com/office/drawing/2014/main" id="{704F0608-ABA7-49B7-A241-CD29F4F4DEA6}"/>
              </a:ext>
            </a:extLst>
          </p:cNvPr>
          <p:cNvCxnSpPr>
            <a:cxnSpLocks/>
          </p:cNvCxnSpPr>
          <p:nvPr/>
        </p:nvCxnSpPr>
        <p:spPr>
          <a:xfrm>
            <a:off x="9480376" y="1124744"/>
            <a:ext cx="0" cy="532435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1" name="Łącznik prosty 30">
            <a:extLst>
              <a:ext uri="{FF2B5EF4-FFF2-40B4-BE49-F238E27FC236}">
                <a16:creationId xmlns:a16="http://schemas.microsoft.com/office/drawing/2014/main" id="{1B54ED63-BF47-49E4-A223-60A34C3E954E}"/>
              </a:ext>
            </a:extLst>
          </p:cNvPr>
          <p:cNvCxnSpPr>
            <a:cxnSpLocks/>
          </p:cNvCxnSpPr>
          <p:nvPr/>
        </p:nvCxnSpPr>
        <p:spPr>
          <a:xfrm>
            <a:off x="11064552" y="1124744"/>
            <a:ext cx="0" cy="532435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2" name="Prostokąt: zaokrąglone rogi 31">
            <a:extLst>
              <a:ext uri="{FF2B5EF4-FFF2-40B4-BE49-F238E27FC236}">
                <a16:creationId xmlns:a16="http://schemas.microsoft.com/office/drawing/2014/main" id="{F43B3773-E593-49AA-B8C9-BB90139B6AAC}"/>
              </a:ext>
            </a:extLst>
          </p:cNvPr>
          <p:cNvSpPr/>
          <p:nvPr/>
        </p:nvSpPr>
        <p:spPr>
          <a:xfrm>
            <a:off x="6640472" y="1204727"/>
            <a:ext cx="1020590" cy="225460"/>
          </a:xfrm>
          <a:prstGeom prst="roundRect">
            <a:avLst>
              <a:gd name="adj" fmla="val 5000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l-PL" sz="1200" dirty="0" err="1">
                <a:latin typeface="Ubuntu" panose="020B0804030602030204" pitchFamily="34" charset="0"/>
              </a:rPr>
              <a:t>Trigger</a:t>
            </a:r>
            <a:endParaRPr lang="pl-PL" sz="1200" dirty="0">
              <a:latin typeface="Ubuntu" panose="020B0804030602030204" pitchFamily="34" charset="0"/>
            </a:endParaRPr>
          </a:p>
        </p:txBody>
      </p:sp>
      <p:sp>
        <p:nvSpPr>
          <p:cNvPr id="33" name="Prostokąt: zaokrąglone rogi 32">
            <a:extLst>
              <a:ext uri="{FF2B5EF4-FFF2-40B4-BE49-F238E27FC236}">
                <a16:creationId xmlns:a16="http://schemas.microsoft.com/office/drawing/2014/main" id="{5CCABA9A-8F99-4284-A4C0-98E9023B877B}"/>
              </a:ext>
            </a:extLst>
          </p:cNvPr>
          <p:cNvSpPr/>
          <p:nvPr/>
        </p:nvSpPr>
        <p:spPr>
          <a:xfrm>
            <a:off x="8286951" y="1204727"/>
            <a:ext cx="1020590" cy="225460"/>
          </a:xfrm>
          <a:prstGeom prst="roundRect">
            <a:avLst>
              <a:gd name="adj" fmla="val 5000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l-PL" sz="1200" dirty="0">
                <a:latin typeface="Ubuntu" panose="020B0804030602030204" pitchFamily="34" charset="0"/>
              </a:rPr>
              <a:t>Input</a:t>
            </a:r>
          </a:p>
        </p:txBody>
      </p:sp>
      <p:sp>
        <p:nvSpPr>
          <p:cNvPr id="34" name="Prostokąt: zaokrąglone rogi 33">
            <a:extLst>
              <a:ext uri="{FF2B5EF4-FFF2-40B4-BE49-F238E27FC236}">
                <a16:creationId xmlns:a16="http://schemas.microsoft.com/office/drawing/2014/main" id="{4009AF1B-2A05-483E-84D3-2AF98C5FB3C9}"/>
              </a:ext>
            </a:extLst>
          </p:cNvPr>
          <p:cNvSpPr/>
          <p:nvPr/>
        </p:nvSpPr>
        <p:spPr>
          <a:xfrm>
            <a:off x="9871127" y="1213051"/>
            <a:ext cx="1020590" cy="225460"/>
          </a:xfrm>
          <a:prstGeom prst="roundRect">
            <a:avLst>
              <a:gd name="adj" fmla="val 5000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l-PL" sz="1200" dirty="0" err="1">
                <a:latin typeface="Ubuntu" panose="020B0804030602030204" pitchFamily="34" charset="0"/>
              </a:rPr>
              <a:t>Function</a:t>
            </a:r>
            <a:endParaRPr lang="pl-PL" sz="1200" dirty="0">
              <a:latin typeface="Ubuntu" panose="020B0804030602030204" pitchFamily="34" charset="0"/>
            </a:endParaRPr>
          </a:p>
        </p:txBody>
      </p:sp>
      <p:sp>
        <p:nvSpPr>
          <p:cNvPr id="35" name="Prostokąt: zaokrąglone rogi 34">
            <a:extLst>
              <a:ext uri="{FF2B5EF4-FFF2-40B4-BE49-F238E27FC236}">
                <a16:creationId xmlns:a16="http://schemas.microsoft.com/office/drawing/2014/main" id="{3728CAAA-5310-48AE-B795-5AC3728D8350}"/>
              </a:ext>
            </a:extLst>
          </p:cNvPr>
          <p:cNvSpPr/>
          <p:nvPr/>
        </p:nvSpPr>
        <p:spPr>
          <a:xfrm>
            <a:off x="11474971" y="1213051"/>
            <a:ext cx="425947" cy="225460"/>
          </a:xfrm>
          <a:prstGeom prst="roundRect">
            <a:avLst>
              <a:gd name="adj" fmla="val 5000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l-PL" sz="1200" dirty="0">
                <a:latin typeface="Ubuntu" panose="020B0804030602030204" pitchFamily="34" charset="0"/>
              </a:rPr>
              <a:t>…</a:t>
            </a:r>
          </a:p>
        </p:txBody>
      </p:sp>
      <p:pic>
        <p:nvPicPr>
          <p:cNvPr id="37" name="Grafika 36">
            <a:extLst>
              <a:ext uri="{FF2B5EF4-FFF2-40B4-BE49-F238E27FC236}">
                <a16:creationId xmlns:a16="http://schemas.microsoft.com/office/drawing/2014/main" id="{65321450-0268-4324-AA2E-022B98A1218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644881" y="3786921"/>
            <a:ext cx="609600" cy="609600"/>
          </a:xfrm>
          <a:prstGeom prst="rect">
            <a:avLst/>
          </a:prstGeom>
        </p:spPr>
      </p:pic>
      <p:pic>
        <p:nvPicPr>
          <p:cNvPr id="38" name="Grafika 37">
            <a:extLst>
              <a:ext uri="{FF2B5EF4-FFF2-40B4-BE49-F238E27FC236}">
                <a16:creationId xmlns:a16="http://schemas.microsoft.com/office/drawing/2014/main" id="{AD4B1FA5-1FA5-4035-9DD9-1B9D0CF73B1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119709" y="2632498"/>
            <a:ext cx="463750" cy="425104"/>
          </a:xfrm>
          <a:prstGeom prst="rect">
            <a:avLst/>
          </a:prstGeom>
        </p:spPr>
      </p:pic>
      <p:cxnSp>
        <p:nvCxnSpPr>
          <p:cNvPr id="40" name="Łącznik: łamany 39">
            <a:extLst>
              <a:ext uri="{FF2B5EF4-FFF2-40B4-BE49-F238E27FC236}">
                <a16:creationId xmlns:a16="http://schemas.microsoft.com/office/drawing/2014/main" id="{47328900-380A-4C5F-8ECC-0603535B898B}"/>
              </a:ext>
            </a:extLst>
          </p:cNvPr>
          <p:cNvCxnSpPr>
            <a:cxnSpLocks/>
            <a:stCxn id="38" idx="3"/>
          </p:cNvCxnSpPr>
          <p:nvPr/>
        </p:nvCxnSpPr>
        <p:spPr>
          <a:xfrm>
            <a:off x="2583459" y="2845050"/>
            <a:ext cx="1366222" cy="792573"/>
          </a:xfrm>
          <a:prstGeom prst="bentConnector3">
            <a:avLst>
              <a:gd name="adj1" fmla="val 99848"/>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6" name="Łącznik: łamany 45">
            <a:extLst>
              <a:ext uri="{FF2B5EF4-FFF2-40B4-BE49-F238E27FC236}">
                <a16:creationId xmlns:a16="http://schemas.microsoft.com/office/drawing/2014/main" id="{AAEC3F31-7274-4997-AF65-E1D6A0136757}"/>
              </a:ext>
            </a:extLst>
          </p:cNvPr>
          <p:cNvCxnSpPr>
            <a:cxnSpLocks/>
          </p:cNvCxnSpPr>
          <p:nvPr/>
        </p:nvCxnSpPr>
        <p:spPr>
          <a:xfrm flipV="1">
            <a:off x="2861879" y="3429000"/>
            <a:ext cx="1087802" cy="617526"/>
          </a:xfrm>
          <a:prstGeom prst="bentConnector3">
            <a:avLst>
              <a:gd name="adj1" fmla="val -44567"/>
            </a:avLst>
          </a:prstGeom>
          <a:ln>
            <a:tailEnd type="triangle"/>
          </a:ln>
        </p:spPr>
        <p:style>
          <a:lnRef idx="3">
            <a:schemeClr val="accent2"/>
          </a:lnRef>
          <a:fillRef idx="0">
            <a:schemeClr val="accent2"/>
          </a:fillRef>
          <a:effectRef idx="2">
            <a:schemeClr val="accent2"/>
          </a:effectRef>
          <a:fontRef idx="minor">
            <a:schemeClr val="tx1"/>
          </a:fontRef>
        </p:style>
      </p:cxnSp>
      <p:pic>
        <p:nvPicPr>
          <p:cNvPr id="52" name="Obraz 51" descr="Obraz zawierający zewnętrzne, rysunek&#10;&#10;Opis wygenerowany automatycznie">
            <a:extLst>
              <a:ext uri="{FF2B5EF4-FFF2-40B4-BE49-F238E27FC236}">
                <a16:creationId xmlns:a16="http://schemas.microsoft.com/office/drawing/2014/main" id="{2CB1A8DA-0A17-4A16-A36A-B998E827095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080704" y="5753101"/>
            <a:ext cx="536030" cy="536030"/>
          </a:xfrm>
          <a:prstGeom prst="rect">
            <a:avLst/>
          </a:prstGeom>
        </p:spPr>
      </p:pic>
      <p:pic>
        <p:nvPicPr>
          <p:cNvPr id="53" name="Grafika 52">
            <a:extLst>
              <a:ext uri="{FF2B5EF4-FFF2-40B4-BE49-F238E27FC236}">
                <a16:creationId xmlns:a16="http://schemas.microsoft.com/office/drawing/2014/main" id="{087DFDAE-57ED-4B07-B79F-546B2CBC4F3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600401" y="4825611"/>
            <a:ext cx="609600" cy="609600"/>
          </a:xfrm>
          <a:prstGeom prst="rect">
            <a:avLst/>
          </a:prstGeom>
        </p:spPr>
      </p:pic>
      <p:cxnSp>
        <p:nvCxnSpPr>
          <p:cNvPr id="58" name="Łącznik: łamany 57">
            <a:extLst>
              <a:ext uri="{FF2B5EF4-FFF2-40B4-BE49-F238E27FC236}">
                <a16:creationId xmlns:a16="http://schemas.microsoft.com/office/drawing/2014/main" id="{76BA557C-76A3-4C3F-A0B5-0C9236D34BDC}"/>
              </a:ext>
            </a:extLst>
          </p:cNvPr>
          <p:cNvCxnSpPr/>
          <p:nvPr/>
        </p:nvCxnSpPr>
        <p:spPr>
          <a:xfrm flipV="1">
            <a:off x="2711624" y="5517232"/>
            <a:ext cx="1193577" cy="503884"/>
          </a:xfrm>
          <a:prstGeom prst="bentConnector3">
            <a:avLst>
              <a:gd name="adj1" fmla="val 100075"/>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4" name="Łącznik: łamany 63">
            <a:extLst>
              <a:ext uri="{FF2B5EF4-FFF2-40B4-BE49-F238E27FC236}">
                <a16:creationId xmlns:a16="http://schemas.microsoft.com/office/drawing/2014/main" id="{D32BA490-8321-4AAB-BB62-0D4A573E17FA}"/>
              </a:ext>
            </a:extLst>
          </p:cNvPr>
          <p:cNvCxnSpPr>
            <a:cxnSpLocks/>
          </p:cNvCxnSpPr>
          <p:nvPr/>
        </p:nvCxnSpPr>
        <p:spPr>
          <a:xfrm rot="16200000" flipH="1">
            <a:off x="2335307" y="4084156"/>
            <a:ext cx="1603792" cy="1551090"/>
          </a:xfrm>
          <a:prstGeom prst="bentConnector3">
            <a:avLst>
              <a:gd name="adj1" fmla="val 99888"/>
            </a:avLst>
          </a:prstGeom>
          <a:ln>
            <a:tailEnd type="triangle"/>
          </a:ln>
        </p:spPr>
        <p:style>
          <a:lnRef idx="3">
            <a:schemeClr val="accent2"/>
          </a:lnRef>
          <a:fillRef idx="0">
            <a:schemeClr val="accent2"/>
          </a:fillRef>
          <a:effectRef idx="2">
            <a:schemeClr val="accent2"/>
          </a:effectRef>
          <a:fontRef idx="minor">
            <a:schemeClr val="tx1"/>
          </a:fontRef>
        </p:style>
      </p:cxnSp>
      <p:pic>
        <p:nvPicPr>
          <p:cNvPr id="77" name="Obraz 76" descr="Obraz zawierający rysunek&#10;&#10;Opis wygenerowany automatycznie">
            <a:extLst>
              <a:ext uri="{FF2B5EF4-FFF2-40B4-BE49-F238E27FC236}">
                <a16:creationId xmlns:a16="http://schemas.microsoft.com/office/drawing/2014/main" id="{B239AD59-BBD0-4F05-AD28-662D3197260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201216" y="3820000"/>
            <a:ext cx="522354" cy="522354"/>
          </a:xfrm>
          <a:prstGeom prst="rect">
            <a:avLst/>
          </a:prstGeom>
        </p:spPr>
      </p:pic>
      <p:cxnSp>
        <p:nvCxnSpPr>
          <p:cNvPr id="78" name="Łącznik prosty ze strzałką 77">
            <a:extLst>
              <a:ext uri="{FF2B5EF4-FFF2-40B4-BE49-F238E27FC236}">
                <a16:creationId xmlns:a16="http://schemas.microsoft.com/office/drawing/2014/main" id="{E655AD89-F3FD-4AE5-9DAD-0EF02C3E092D}"/>
              </a:ext>
            </a:extLst>
          </p:cNvPr>
          <p:cNvCxnSpPr>
            <a:cxnSpLocks/>
          </p:cNvCxnSpPr>
          <p:nvPr/>
        </p:nvCxnSpPr>
        <p:spPr>
          <a:xfrm>
            <a:off x="4390239" y="4057805"/>
            <a:ext cx="697649"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pic>
        <p:nvPicPr>
          <p:cNvPr id="80" name="Obraz 79" descr="Obraz zawierający rysunek&#10;&#10;Opis wygenerowany automatycznie">
            <a:extLst>
              <a:ext uri="{FF2B5EF4-FFF2-40B4-BE49-F238E27FC236}">
                <a16:creationId xmlns:a16="http://schemas.microsoft.com/office/drawing/2014/main" id="{741BE5CD-87FC-4317-B33F-711E0D776F4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806708" y="2906646"/>
            <a:ext cx="522354" cy="522354"/>
          </a:xfrm>
          <a:prstGeom prst="rect">
            <a:avLst/>
          </a:prstGeom>
        </p:spPr>
      </p:pic>
      <p:cxnSp>
        <p:nvCxnSpPr>
          <p:cNvPr id="82" name="Łącznik prosty ze strzałką 81">
            <a:extLst>
              <a:ext uri="{FF2B5EF4-FFF2-40B4-BE49-F238E27FC236}">
                <a16:creationId xmlns:a16="http://schemas.microsoft.com/office/drawing/2014/main" id="{569385CE-257D-4801-9DDF-8BC168611736}"/>
              </a:ext>
            </a:extLst>
          </p:cNvPr>
          <p:cNvCxnSpPr/>
          <p:nvPr/>
        </p:nvCxnSpPr>
        <p:spPr>
          <a:xfrm flipV="1">
            <a:off x="5756787" y="3301981"/>
            <a:ext cx="983821" cy="596991"/>
          </a:xfrm>
          <a:prstGeom prst="straightConnector1">
            <a:avLst/>
          </a:prstGeom>
          <a:ln>
            <a:solidFill>
              <a:srgbClr val="88D5ED"/>
            </a:solidFill>
            <a:prstDash val="dash"/>
            <a:tailEnd type="triangle"/>
          </a:ln>
        </p:spPr>
        <p:style>
          <a:lnRef idx="3">
            <a:schemeClr val="accent2"/>
          </a:lnRef>
          <a:fillRef idx="0">
            <a:schemeClr val="accent2"/>
          </a:fillRef>
          <a:effectRef idx="2">
            <a:schemeClr val="accent2"/>
          </a:effectRef>
          <a:fontRef idx="minor">
            <a:schemeClr val="tx1"/>
          </a:fontRef>
        </p:style>
      </p:cxnSp>
      <p:pic>
        <p:nvPicPr>
          <p:cNvPr id="83" name="Grafika 82">
            <a:extLst>
              <a:ext uri="{FF2B5EF4-FFF2-40B4-BE49-F238E27FC236}">
                <a16:creationId xmlns:a16="http://schemas.microsoft.com/office/drawing/2014/main" id="{A6B336BD-7C64-4414-9019-F1F8677495C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08959" y="3820000"/>
            <a:ext cx="609600" cy="609600"/>
          </a:xfrm>
          <a:prstGeom prst="rect">
            <a:avLst/>
          </a:prstGeom>
        </p:spPr>
      </p:pic>
      <p:cxnSp>
        <p:nvCxnSpPr>
          <p:cNvPr id="87" name="Łącznik: łamany 86">
            <a:extLst>
              <a:ext uri="{FF2B5EF4-FFF2-40B4-BE49-F238E27FC236}">
                <a16:creationId xmlns:a16="http://schemas.microsoft.com/office/drawing/2014/main" id="{E3E4C794-2F72-4797-AD4A-08F76CAC44FB}"/>
              </a:ext>
            </a:extLst>
          </p:cNvPr>
          <p:cNvCxnSpPr/>
          <p:nvPr/>
        </p:nvCxnSpPr>
        <p:spPr>
          <a:xfrm>
            <a:off x="7392144" y="3167823"/>
            <a:ext cx="2821615" cy="469800"/>
          </a:xfrm>
          <a:prstGeom prst="bentConnector3">
            <a:avLst>
              <a:gd name="adj1" fmla="val 99961"/>
            </a:avLst>
          </a:prstGeom>
          <a:ln>
            <a:tailEnd type="triangle"/>
          </a:ln>
        </p:spPr>
        <p:style>
          <a:lnRef idx="3">
            <a:schemeClr val="accent2"/>
          </a:lnRef>
          <a:fillRef idx="0">
            <a:schemeClr val="accent2"/>
          </a:fillRef>
          <a:effectRef idx="2">
            <a:schemeClr val="accent2"/>
          </a:effectRef>
          <a:fontRef idx="minor">
            <a:schemeClr val="tx1"/>
          </a:fontRef>
        </p:style>
      </p:cxnSp>
      <p:pic>
        <p:nvPicPr>
          <p:cNvPr id="91" name="Grafika 90">
            <a:extLst>
              <a:ext uri="{FF2B5EF4-FFF2-40B4-BE49-F238E27FC236}">
                <a16:creationId xmlns:a16="http://schemas.microsoft.com/office/drawing/2014/main" id="{91197CD6-C8F3-47D4-BD30-6ABE5BFBA3E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463339" y="3845253"/>
            <a:ext cx="463750" cy="425104"/>
          </a:xfrm>
          <a:prstGeom prst="rect">
            <a:avLst/>
          </a:prstGeom>
        </p:spPr>
      </p:pic>
      <p:cxnSp>
        <p:nvCxnSpPr>
          <p:cNvPr id="92" name="Łącznik prosty ze strzałką 91">
            <a:extLst>
              <a:ext uri="{FF2B5EF4-FFF2-40B4-BE49-F238E27FC236}">
                <a16:creationId xmlns:a16="http://schemas.microsoft.com/office/drawing/2014/main" id="{17001EE1-7D07-43C1-8DC2-87389700FEBE}"/>
              </a:ext>
            </a:extLst>
          </p:cNvPr>
          <p:cNvCxnSpPr>
            <a:cxnSpLocks/>
          </p:cNvCxnSpPr>
          <p:nvPr/>
        </p:nvCxnSpPr>
        <p:spPr>
          <a:xfrm>
            <a:off x="9131551" y="4081332"/>
            <a:ext cx="697649"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93" name="Łącznik prosty ze strzałką 92">
            <a:extLst>
              <a:ext uri="{FF2B5EF4-FFF2-40B4-BE49-F238E27FC236}">
                <a16:creationId xmlns:a16="http://schemas.microsoft.com/office/drawing/2014/main" id="{30061434-C801-4574-9D50-4C43A049A9FF}"/>
              </a:ext>
            </a:extLst>
          </p:cNvPr>
          <p:cNvCxnSpPr>
            <a:cxnSpLocks/>
          </p:cNvCxnSpPr>
          <p:nvPr/>
        </p:nvCxnSpPr>
        <p:spPr>
          <a:xfrm>
            <a:off x="10715727" y="4081177"/>
            <a:ext cx="697649" cy="0"/>
          </a:xfrm>
          <a:prstGeom prst="straightConnector1">
            <a:avLst/>
          </a:prstGeom>
          <a:ln>
            <a:solidFill>
              <a:srgbClr val="88D5ED"/>
            </a:solidFill>
            <a:prstDash val="dash"/>
            <a:headEnd type="none" w="med" len="med"/>
            <a:tailEnd type="triangle" w="med" len="med"/>
          </a:ln>
        </p:spPr>
        <p:style>
          <a:lnRef idx="3">
            <a:schemeClr val="accent2"/>
          </a:lnRef>
          <a:fillRef idx="0">
            <a:schemeClr val="accent2"/>
          </a:fillRef>
          <a:effectRef idx="2">
            <a:schemeClr val="accent2"/>
          </a:effectRef>
          <a:fontRef idx="minor">
            <a:schemeClr val="tx1"/>
          </a:fontRef>
        </p:style>
      </p:cxnSp>
      <p:pic>
        <p:nvPicPr>
          <p:cNvPr id="95" name="Obraz 94">
            <a:extLst>
              <a:ext uri="{FF2B5EF4-FFF2-40B4-BE49-F238E27FC236}">
                <a16:creationId xmlns:a16="http://schemas.microsoft.com/office/drawing/2014/main" id="{3EF1D489-7505-4994-943B-0B7B6E4BB6F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226363" y="5800622"/>
            <a:ext cx="440987" cy="440987"/>
          </a:xfrm>
          <a:prstGeom prst="rect">
            <a:avLst/>
          </a:prstGeom>
        </p:spPr>
      </p:pic>
      <p:pic>
        <p:nvPicPr>
          <p:cNvPr id="97" name="Obraz 96">
            <a:extLst>
              <a:ext uri="{FF2B5EF4-FFF2-40B4-BE49-F238E27FC236}">
                <a16:creationId xmlns:a16="http://schemas.microsoft.com/office/drawing/2014/main" id="{406872B8-BA16-4E90-B54B-E9616D20152B}"/>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226363" y="4859701"/>
            <a:ext cx="472060" cy="468934"/>
          </a:xfrm>
          <a:prstGeom prst="rect">
            <a:avLst/>
          </a:prstGeom>
        </p:spPr>
      </p:pic>
      <p:cxnSp>
        <p:nvCxnSpPr>
          <p:cNvPr id="98" name="Łącznik prosty ze strzałką 97">
            <a:extLst>
              <a:ext uri="{FF2B5EF4-FFF2-40B4-BE49-F238E27FC236}">
                <a16:creationId xmlns:a16="http://schemas.microsoft.com/office/drawing/2014/main" id="{D312E1E0-B833-4471-B09A-2DBF92BE42E5}"/>
              </a:ext>
            </a:extLst>
          </p:cNvPr>
          <p:cNvCxnSpPr>
            <a:cxnSpLocks/>
          </p:cNvCxnSpPr>
          <p:nvPr/>
        </p:nvCxnSpPr>
        <p:spPr>
          <a:xfrm>
            <a:off x="4379023" y="5094168"/>
            <a:ext cx="697649"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99" name="Łącznik: łamany 98">
            <a:extLst>
              <a:ext uri="{FF2B5EF4-FFF2-40B4-BE49-F238E27FC236}">
                <a16:creationId xmlns:a16="http://schemas.microsoft.com/office/drawing/2014/main" id="{434E05DD-2F00-44EB-A701-2A1CBEDF982F}"/>
              </a:ext>
            </a:extLst>
          </p:cNvPr>
          <p:cNvCxnSpPr>
            <a:cxnSpLocks/>
          </p:cNvCxnSpPr>
          <p:nvPr/>
        </p:nvCxnSpPr>
        <p:spPr>
          <a:xfrm rot="16200000" flipH="1">
            <a:off x="4486491" y="5462351"/>
            <a:ext cx="979627" cy="243259"/>
          </a:xfrm>
          <a:prstGeom prst="bentConnector3">
            <a:avLst>
              <a:gd name="adj1" fmla="val 99588"/>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114216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Obraz 25">
            <a:extLst>
              <a:ext uri="{FF2B5EF4-FFF2-40B4-BE49-F238E27FC236}">
                <a16:creationId xmlns:a16="http://schemas.microsoft.com/office/drawing/2014/main" id="{0219AF40-014C-4FED-BB33-81D1D93DE1B4}"/>
              </a:ext>
            </a:extLst>
          </p:cNvPr>
          <p:cNvPicPr>
            <a:picLocks noChangeAspect="1"/>
          </p:cNvPicPr>
          <p:nvPr/>
        </p:nvPicPr>
        <p:blipFill>
          <a:blip r:embed="rId3">
            <a:alphaModFix amt="5000"/>
          </a:blip>
          <a:stretch>
            <a:fillRect/>
          </a:stretch>
        </p:blipFill>
        <p:spPr>
          <a:xfrm>
            <a:off x="119336" y="1243770"/>
            <a:ext cx="12192000" cy="5614230"/>
          </a:xfrm>
          <a:prstGeom prst="rect">
            <a:avLst/>
          </a:prstGeom>
        </p:spPr>
      </p:pic>
      <p:sp>
        <p:nvSpPr>
          <p:cNvPr id="4" name="Tytuł 3">
            <a:extLst>
              <a:ext uri="{FF2B5EF4-FFF2-40B4-BE49-F238E27FC236}">
                <a16:creationId xmlns:a16="http://schemas.microsoft.com/office/drawing/2014/main" id="{0411628A-FC5A-4DEF-AEDC-CAFFCFF3227C}"/>
              </a:ext>
            </a:extLst>
          </p:cNvPr>
          <p:cNvSpPr>
            <a:spLocks noGrp="1"/>
          </p:cNvSpPr>
          <p:nvPr>
            <p:ph type="title"/>
          </p:nvPr>
        </p:nvSpPr>
        <p:spPr/>
        <p:txBody>
          <a:bodyPr/>
          <a:lstStyle/>
          <a:p>
            <a:r>
              <a:rPr lang="pl-PL" dirty="0"/>
              <a:t>HTTP API</a:t>
            </a:r>
          </a:p>
        </p:txBody>
      </p:sp>
    </p:spTree>
    <p:extLst>
      <p:ext uri="{BB962C8B-B14F-4D97-AF65-F5344CB8AC3E}">
        <p14:creationId xmlns:p14="http://schemas.microsoft.com/office/powerpoint/2010/main" val="3746633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Obraz 8">
            <a:extLst>
              <a:ext uri="{FF2B5EF4-FFF2-40B4-BE49-F238E27FC236}">
                <a16:creationId xmlns:a16="http://schemas.microsoft.com/office/drawing/2014/main" id="{B24AE2F0-0C49-4A5B-AA8B-69FA134EDCBE}"/>
              </a:ext>
            </a:extLst>
          </p:cNvPr>
          <p:cNvPicPr>
            <a:picLocks noChangeAspect="1"/>
          </p:cNvPicPr>
          <p:nvPr/>
        </p:nvPicPr>
        <p:blipFill>
          <a:blip r:embed="rId2">
            <a:alphaModFix amt="5000"/>
          </a:blip>
          <a:stretch>
            <a:fillRect/>
          </a:stretch>
        </p:blipFill>
        <p:spPr>
          <a:xfrm>
            <a:off x="0" y="1196752"/>
            <a:ext cx="12192000" cy="5614230"/>
          </a:xfrm>
          <a:prstGeom prst="rect">
            <a:avLst/>
          </a:prstGeom>
        </p:spPr>
      </p:pic>
      <p:sp>
        <p:nvSpPr>
          <p:cNvPr id="5" name="Symbol zastępczy tekstu 4">
            <a:extLst>
              <a:ext uri="{FF2B5EF4-FFF2-40B4-BE49-F238E27FC236}">
                <a16:creationId xmlns:a16="http://schemas.microsoft.com/office/drawing/2014/main" id="{F03D2486-4316-4A55-99EB-B61F3AD2F6C0}"/>
              </a:ext>
            </a:extLst>
          </p:cNvPr>
          <p:cNvSpPr>
            <a:spLocks noGrp="1"/>
          </p:cNvSpPr>
          <p:nvPr>
            <p:ph type="body" sz="quarter" idx="10"/>
          </p:nvPr>
        </p:nvSpPr>
        <p:spPr>
          <a:xfrm>
            <a:off x="1991544" y="2204864"/>
            <a:ext cx="9181020" cy="3053808"/>
          </a:xfrm>
        </p:spPr>
        <p:txBody>
          <a:bodyPr/>
          <a:lstStyle/>
          <a:p>
            <a:r>
              <a:rPr lang="en-US" dirty="0">
                <a:solidFill>
                  <a:srgbClr val="12ABDB"/>
                </a:solidFill>
                <a:latin typeface="+mn-lt"/>
              </a:rPr>
              <a:t>Microsoft Azure is an ever-expanding </a:t>
            </a:r>
            <a:r>
              <a:rPr lang="en-US" b="1" dirty="0">
                <a:solidFill>
                  <a:srgbClr val="12ABDB"/>
                </a:solidFill>
                <a:latin typeface="+mn-lt"/>
              </a:rPr>
              <a:t>set of cloud services </a:t>
            </a:r>
            <a:br>
              <a:rPr lang="pl-PL" dirty="0">
                <a:solidFill>
                  <a:srgbClr val="12ABDB"/>
                </a:solidFill>
                <a:latin typeface="+mn-lt"/>
              </a:rPr>
            </a:br>
            <a:r>
              <a:rPr lang="pl-PL" dirty="0">
                <a:solidFill>
                  <a:srgbClr val="12ABDB"/>
                </a:solidFill>
                <a:latin typeface="+mn-lt"/>
              </a:rPr>
              <a:t>  </a:t>
            </a:r>
            <a:r>
              <a:rPr lang="en-US" dirty="0">
                <a:solidFill>
                  <a:srgbClr val="12ABDB"/>
                </a:solidFill>
                <a:latin typeface="+mn-lt"/>
              </a:rPr>
              <a:t>to help your organization meet </a:t>
            </a:r>
            <a:br>
              <a:rPr lang="pl-PL" dirty="0">
                <a:solidFill>
                  <a:srgbClr val="12ABDB"/>
                </a:solidFill>
                <a:latin typeface="+mn-lt"/>
              </a:rPr>
            </a:br>
            <a:r>
              <a:rPr lang="pl-PL" dirty="0">
                <a:solidFill>
                  <a:srgbClr val="12ABDB"/>
                </a:solidFill>
                <a:latin typeface="+mn-lt"/>
              </a:rPr>
              <a:t>    </a:t>
            </a:r>
            <a:r>
              <a:rPr lang="en-US" dirty="0">
                <a:solidFill>
                  <a:srgbClr val="12ABDB"/>
                </a:solidFill>
                <a:latin typeface="+mn-lt"/>
              </a:rPr>
              <a:t>your business challenges. </a:t>
            </a:r>
            <a:endParaRPr lang="pl-PL" dirty="0">
              <a:solidFill>
                <a:srgbClr val="12ABDB"/>
              </a:solidFill>
              <a:latin typeface="+mn-lt"/>
            </a:endParaRPr>
          </a:p>
          <a:p>
            <a:r>
              <a:rPr lang="pl-PL" dirty="0">
                <a:solidFill>
                  <a:srgbClr val="12ABDB"/>
                </a:solidFill>
                <a:latin typeface="+mn-lt"/>
              </a:rPr>
              <a:t>   </a:t>
            </a:r>
            <a:r>
              <a:rPr lang="en-US" dirty="0">
                <a:solidFill>
                  <a:srgbClr val="12ABDB"/>
                </a:solidFill>
                <a:latin typeface="+mn-lt"/>
              </a:rPr>
              <a:t>It’s the freedom to build, manage, </a:t>
            </a:r>
            <a:br>
              <a:rPr lang="pl-PL" dirty="0">
                <a:solidFill>
                  <a:srgbClr val="12ABDB"/>
                </a:solidFill>
                <a:latin typeface="+mn-lt"/>
              </a:rPr>
            </a:br>
            <a:r>
              <a:rPr lang="pl-PL" dirty="0">
                <a:solidFill>
                  <a:srgbClr val="12ABDB"/>
                </a:solidFill>
                <a:latin typeface="+mn-lt"/>
              </a:rPr>
              <a:t>  </a:t>
            </a:r>
            <a:r>
              <a:rPr lang="en-US" dirty="0">
                <a:solidFill>
                  <a:srgbClr val="12ABDB"/>
                </a:solidFill>
                <a:latin typeface="+mn-lt"/>
              </a:rPr>
              <a:t>and deploy applications on a massive, </a:t>
            </a:r>
            <a:br>
              <a:rPr lang="pl-PL" dirty="0">
                <a:solidFill>
                  <a:srgbClr val="12ABDB"/>
                </a:solidFill>
                <a:latin typeface="+mn-lt"/>
              </a:rPr>
            </a:br>
            <a:r>
              <a:rPr lang="pl-PL" dirty="0">
                <a:solidFill>
                  <a:srgbClr val="12ABDB"/>
                </a:solidFill>
                <a:latin typeface="+mn-lt"/>
              </a:rPr>
              <a:t> </a:t>
            </a:r>
            <a:r>
              <a:rPr lang="en-US" dirty="0">
                <a:solidFill>
                  <a:srgbClr val="12ABDB"/>
                </a:solidFill>
                <a:latin typeface="+mn-lt"/>
              </a:rPr>
              <a:t>global network using your favorite tools </a:t>
            </a:r>
            <a:br>
              <a:rPr lang="pl-PL" dirty="0">
                <a:solidFill>
                  <a:srgbClr val="12ABDB"/>
                </a:solidFill>
                <a:latin typeface="+mn-lt"/>
              </a:rPr>
            </a:br>
            <a:r>
              <a:rPr lang="en-US" dirty="0">
                <a:solidFill>
                  <a:srgbClr val="12ABDB"/>
                </a:solidFill>
                <a:latin typeface="+mn-lt"/>
              </a:rPr>
              <a:t>and frameworks.</a:t>
            </a:r>
          </a:p>
          <a:p>
            <a:r>
              <a:rPr lang="pl-PL" dirty="0">
                <a:solidFill>
                  <a:srgbClr val="12ABDB"/>
                </a:solidFill>
                <a:latin typeface="+mn-lt"/>
              </a:rPr>
              <a:t> </a:t>
            </a:r>
          </a:p>
        </p:txBody>
      </p:sp>
      <p:sp>
        <p:nvSpPr>
          <p:cNvPr id="4" name="Tytuł 3">
            <a:extLst>
              <a:ext uri="{FF2B5EF4-FFF2-40B4-BE49-F238E27FC236}">
                <a16:creationId xmlns:a16="http://schemas.microsoft.com/office/drawing/2014/main" id="{0411628A-FC5A-4DEF-AEDC-CAFFCFF3227C}"/>
              </a:ext>
            </a:extLst>
          </p:cNvPr>
          <p:cNvSpPr>
            <a:spLocks noGrp="1"/>
          </p:cNvSpPr>
          <p:nvPr>
            <p:ph type="title"/>
          </p:nvPr>
        </p:nvSpPr>
        <p:spPr/>
        <p:txBody>
          <a:bodyPr/>
          <a:lstStyle/>
          <a:p>
            <a:r>
              <a:rPr lang="pl-PL" dirty="0" err="1"/>
              <a:t>What</a:t>
            </a:r>
            <a:r>
              <a:rPr lang="pl-PL" dirty="0"/>
              <a:t> </a:t>
            </a:r>
            <a:r>
              <a:rPr lang="pl-PL" dirty="0" err="1"/>
              <a:t>is</a:t>
            </a:r>
            <a:r>
              <a:rPr lang="pl-PL" dirty="0"/>
              <a:t> </a:t>
            </a:r>
            <a:r>
              <a:rPr lang="pl-PL" dirty="0" err="1"/>
              <a:t>Azure</a:t>
            </a:r>
            <a:r>
              <a:rPr lang="pl-PL" dirty="0"/>
              <a:t>?</a:t>
            </a:r>
          </a:p>
        </p:txBody>
      </p:sp>
      <p:pic>
        <p:nvPicPr>
          <p:cNvPr id="7" name="Obraz 6" descr="Obraz zawierający jasne, rysunek&#10;&#10;Opis wygenerowany automatycznie">
            <a:extLst>
              <a:ext uri="{FF2B5EF4-FFF2-40B4-BE49-F238E27FC236}">
                <a16:creationId xmlns:a16="http://schemas.microsoft.com/office/drawing/2014/main" id="{66764390-EFBD-4236-9FA8-51802BBF5E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2104" y="2636912"/>
            <a:ext cx="2556205" cy="1993428"/>
          </a:xfrm>
          <a:prstGeom prst="rect">
            <a:avLst/>
          </a:prstGeom>
        </p:spPr>
      </p:pic>
      <p:sp>
        <p:nvSpPr>
          <p:cNvPr id="8" name="Symbol zastępczy tekstu 4">
            <a:extLst>
              <a:ext uri="{FF2B5EF4-FFF2-40B4-BE49-F238E27FC236}">
                <a16:creationId xmlns:a16="http://schemas.microsoft.com/office/drawing/2014/main" id="{25BA5D63-F075-4A02-BED3-ECC4CCD65280}"/>
              </a:ext>
            </a:extLst>
          </p:cNvPr>
          <p:cNvSpPr txBox="1">
            <a:spLocks/>
          </p:cNvSpPr>
          <p:nvPr/>
        </p:nvSpPr>
        <p:spPr>
          <a:xfrm>
            <a:off x="4223792" y="4774356"/>
            <a:ext cx="3600400"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12ABDB"/>
                </a:solidFill>
                <a:latin typeface="+mn-lt"/>
              </a:rPr>
              <a:t>Microsoft</a:t>
            </a:r>
            <a:r>
              <a:rPr lang="pl-PL" dirty="0">
                <a:solidFill>
                  <a:srgbClr val="12ABDB"/>
                </a:solidFill>
                <a:latin typeface="+mn-lt"/>
              </a:rPr>
              <a:t> </a:t>
            </a:r>
            <a:r>
              <a:rPr lang="pl-PL" dirty="0" err="1">
                <a:solidFill>
                  <a:srgbClr val="12ABDB"/>
                </a:solidFill>
                <a:latin typeface="+mn-lt"/>
              </a:rPr>
              <a:t>Azure</a:t>
            </a:r>
            <a:r>
              <a:rPr lang="pl-PL" dirty="0">
                <a:solidFill>
                  <a:srgbClr val="12ABDB"/>
                </a:solidFill>
                <a:latin typeface="+mn-lt"/>
              </a:rPr>
              <a:t> </a:t>
            </a:r>
            <a:r>
              <a:rPr lang="pl-PL" dirty="0" err="1">
                <a:solidFill>
                  <a:srgbClr val="12ABDB"/>
                </a:solidFill>
                <a:latin typeface="+mn-lt"/>
              </a:rPr>
              <a:t>Overview</a:t>
            </a:r>
            <a:endParaRPr lang="pl-PL" dirty="0">
              <a:solidFill>
                <a:srgbClr val="12ABDB"/>
              </a:solidFill>
              <a:latin typeface="+mn-lt"/>
            </a:endParaRPr>
          </a:p>
        </p:txBody>
      </p:sp>
    </p:spTree>
    <p:extLst>
      <p:ext uri="{BB962C8B-B14F-4D97-AF65-F5344CB8AC3E}">
        <p14:creationId xmlns:p14="http://schemas.microsoft.com/office/powerpoint/2010/main" val="3683701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Obraz 10">
            <a:extLst>
              <a:ext uri="{FF2B5EF4-FFF2-40B4-BE49-F238E27FC236}">
                <a16:creationId xmlns:a16="http://schemas.microsoft.com/office/drawing/2014/main" id="{B41632B5-B9A4-4598-8EAE-7B020E2DD55B}"/>
              </a:ext>
            </a:extLst>
          </p:cNvPr>
          <p:cNvPicPr>
            <a:picLocks noChangeAspect="1"/>
          </p:cNvPicPr>
          <p:nvPr/>
        </p:nvPicPr>
        <p:blipFill>
          <a:blip r:embed="rId2">
            <a:alphaModFix amt="5000"/>
          </a:blip>
          <a:stretch>
            <a:fillRect/>
          </a:stretch>
        </p:blipFill>
        <p:spPr>
          <a:xfrm>
            <a:off x="0" y="1196752"/>
            <a:ext cx="12192000" cy="5614230"/>
          </a:xfrm>
          <a:prstGeom prst="rect">
            <a:avLst/>
          </a:prstGeom>
        </p:spPr>
      </p:pic>
      <p:sp>
        <p:nvSpPr>
          <p:cNvPr id="5" name="Symbol zastępczy tekstu 4">
            <a:extLst>
              <a:ext uri="{FF2B5EF4-FFF2-40B4-BE49-F238E27FC236}">
                <a16:creationId xmlns:a16="http://schemas.microsoft.com/office/drawing/2014/main" id="{F03D2486-4316-4A55-99EB-B61F3AD2F6C0}"/>
              </a:ext>
            </a:extLst>
          </p:cNvPr>
          <p:cNvSpPr>
            <a:spLocks noGrp="1"/>
          </p:cNvSpPr>
          <p:nvPr>
            <p:ph type="body" sz="quarter" idx="10"/>
          </p:nvPr>
        </p:nvSpPr>
        <p:spPr>
          <a:xfrm>
            <a:off x="2855640" y="2206774"/>
            <a:ext cx="6552728" cy="576064"/>
          </a:xfrm>
        </p:spPr>
        <p:txBody>
          <a:bodyPr/>
          <a:lstStyle/>
          <a:p>
            <a:r>
              <a:rPr lang="en-US" dirty="0">
                <a:solidFill>
                  <a:srgbClr val="12ABDB"/>
                </a:solidFill>
                <a:latin typeface="+mn-lt"/>
              </a:rPr>
              <a:t>More than just event-driven serverless compute</a:t>
            </a:r>
            <a:r>
              <a:rPr lang="pl-PL" dirty="0">
                <a:solidFill>
                  <a:srgbClr val="12ABDB"/>
                </a:solidFill>
                <a:latin typeface="+mn-lt"/>
              </a:rPr>
              <a:t>.</a:t>
            </a:r>
          </a:p>
        </p:txBody>
      </p:sp>
      <p:sp>
        <p:nvSpPr>
          <p:cNvPr id="4" name="Tytuł 3">
            <a:extLst>
              <a:ext uri="{FF2B5EF4-FFF2-40B4-BE49-F238E27FC236}">
                <a16:creationId xmlns:a16="http://schemas.microsoft.com/office/drawing/2014/main" id="{0411628A-FC5A-4DEF-AEDC-CAFFCFF3227C}"/>
              </a:ext>
            </a:extLst>
          </p:cNvPr>
          <p:cNvSpPr>
            <a:spLocks noGrp="1"/>
          </p:cNvSpPr>
          <p:nvPr>
            <p:ph type="title"/>
          </p:nvPr>
        </p:nvSpPr>
        <p:spPr/>
        <p:txBody>
          <a:bodyPr/>
          <a:lstStyle/>
          <a:p>
            <a:r>
              <a:rPr lang="pl-PL" dirty="0" err="1"/>
              <a:t>What</a:t>
            </a:r>
            <a:r>
              <a:rPr lang="pl-PL" dirty="0"/>
              <a:t> </a:t>
            </a:r>
            <a:r>
              <a:rPr lang="pl-PL" dirty="0" err="1"/>
              <a:t>are</a:t>
            </a:r>
            <a:r>
              <a:rPr lang="pl-PL" dirty="0"/>
              <a:t> </a:t>
            </a:r>
            <a:r>
              <a:rPr lang="pl-PL" dirty="0" err="1"/>
              <a:t>Azure</a:t>
            </a:r>
            <a:r>
              <a:rPr lang="pl-PL" dirty="0"/>
              <a:t> </a:t>
            </a:r>
            <a:r>
              <a:rPr lang="pl-PL" dirty="0" err="1"/>
              <a:t>Functions</a:t>
            </a:r>
            <a:r>
              <a:rPr lang="pl-PL" dirty="0"/>
              <a:t>?</a:t>
            </a:r>
          </a:p>
        </p:txBody>
      </p:sp>
      <p:pic>
        <p:nvPicPr>
          <p:cNvPr id="3" name="Grafika 2">
            <a:extLst>
              <a:ext uri="{FF2B5EF4-FFF2-40B4-BE49-F238E27FC236}">
                <a16:creationId xmlns:a16="http://schemas.microsoft.com/office/drawing/2014/main" id="{1C00ADD4-12BC-4E9A-B4C6-6547FC44CC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8149" y="2271192"/>
            <a:ext cx="2265784" cy="2265784"/>
          </a:xfrm>
          <a:prstGeom prst="rect">
            <a:avLst/>
          </a:prstGeom>
        </p:spPr>
      </p:pic>
      <p:sp>
        <p:nvSpPr>
          <p:cNvPr id="8" name="Symbol zastępczy tekstu 4">
            <a:extLst>
              <a:ext uri="{FF2B5EF4-FFF2-40B4-BE49-F238E27FC236}">
                <a16:creationId xmlns:a16="http://schemas.microsoft.com/office/drawing/2014/main" id="{A3971E6A-03BB-4B28-8A9A-3471538D3D57}"/>
              </a:ext>
            </a:extLst>
          </p:cNvPr>
          <p:cNvSpPr txBox="1">
            <a:spLocks/>
          </p:cNvSpPr>
          <p:nvPr/>
        </p:nvSpPr>
        <p:spPr>
          <a:xfrm>
            <a:off x="5231904" y="2868538"/>
            <a:ext cx="3600400"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12ABDB"/>
                </a:solidFill>
                <a:latin typeface="+mn-lt"/>
              </a:rPr>
              <a:t>Microsoft</a:t>
            </a:r>
            <a:r>
              <a:rPr lang="pl-PL" dirty="0">
                <a:solidFill>
                  <a:srgbClr val="12ABDB"/>
                </a:solidFill>
                <a:latin typeface="+mn-lt"/>
              </a:rPr>
              <a:t> </a:t>
            </a:r>
            <a:r>
              <a:rPr lang="pl-PL" dirty="0" err="1">
                <a:solidFill>
                  <a:srgbClr val="12ABDB"/>
                </a:solidFill>
                <a:latin typeface="+mn-lt"/>
              </a:rPr>
              <a:t>Azure</a:t>
            </a:r>
            <a:r>
              <a:rPr lang="pl-PL" dirty="0">
                <a:solidFill>
                  <a:srgbClr val="12ABDB"/>
                </a:solidFill>
                <a:latin typeface="+mn-lt"/>
              </a:rPr>
              <a:t> </a:t>
            </a:r>
            <a:r>
              <a:rPr lang="pl-PL" dirty="0" err="1">
                <a:solidFill>
                  <a:srgbClr val="12ABDB"/>
                </a:solidFill>
                <a:latin typeface="+mn-lt"/>
              </a:rPr>
              <a:t>Overview</a:t>
            </a:r>
            <a:endParaRPr lang="pl-PL" dirty="0">
              <a:solidFill>
                <a:srgbClr val="12ABDB"/>
              </a:solidFill>
              <a:latin typeface="+mn-lt"/>
            </a:endParaRPr>
          </a:p>
        </p:txBody>
      </p:sp>
      <p:sp>
        <p:nvSpPr>
          <p:cNvPr id="9" name="Symbol zastępczy tekstu 4">
            <a:extLst>
              <a:ext uri="{FF2B5EF4-FFF2-40B4-BE49-F238E27FC236}">
                <a16:creationId xmlns:a16="http://schemas.microsoft.com/office/drawing/2014/main" id="{58C54AB2-48C2-4981-BBA9-898006CA24E6}"/>
              </a:ext>
            </a:extLst>
          </p:cNvPr>
          <p:cNvSpPr txBox="1">
            <a:spLocks/>
          </p:cNvSpPr>
          <p:nvPr/>
        </p:nvSpPr>
        <p:spPr>
          <a:xfrm>
            <a:off x="3215680" y="3429000"/>
            <a:ext cx="7200800" cy="1382612"/>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a:solidFill>
                  <a:srgbClr val="12ABDB"/>
                </a:solidFill>
                <a:latin typeface="+mn-lt"/>
              </a:rPr>
              <a:t>    </a:t>
            </a:r>
            <a:r>
              <a:rPr lang="en-US" dirty="0">
                <a:solidFill>
                  <a:srgbClr val="12ABDB"/>
                </a:solidFill>
                <a:latin typeface="+mn-lt"/>
              </a:rPr>
              <a:t>Azure Function is a </a:t>
            </a:r>
            <a:r>
              <a:rPr lang="en-US" b="1" dirty="0">
                <a:solidFill>
                  <a:srgbClr val="12ABDB"/>
                </a:solidFill>
                <a:latin typeface="+mn-lt"/>
              </a:rPr>
              <a:t>serverless</a:t>
            </a:r>
            <a:r>
              <a:rPr lang="en-US" dirty="0">
                <a:solidFill>
                  <a:srgbClr val="12ABDB"/>
                </a:solidFill>
                <a:latin typeface="+mn-lt"/>
              </a:rPr>
              <a:t>, </a:t>
            </a:r>
            <a:r>
              <a:rPr lang="en-US" b="1" dirty="0">
                <a:solidFill>
                  <a:srgbClr val="12ABDB"/>
                </a:solidFill>
                <a:latin typeface="+mn-lt"/>
              </a:rPr>
              <a:t>stateless</a:t>
            </a:r>
            <a:r>
              <a:rPr lang="en-US" dirty="0">
                <a:solidFill>
                  <a:srgbClr val="12ABDB"/>
                </a:solidFill>
                <a:latin typeface="+mn-lt"/>
              </a:rPr>
              <a:t> peace of </a:t>
            </a:r>
            <a:r>
              <a:rPr lang="pl-PL" dirty="0">
                <a:solidFill>
                  <a:srgbClr val="12ABDB"/>
                </a:solidFill>
                <a:latin typeface="+mn-lt"/>
              </a:rPr>
              <a:t>   </a:t>
            </a:r>
            <a:br>
              <a:rPr lang="pl-PL" dirty="0">
                <a:solidFill>
                  <a:srgbClr val="12ABDB"/>
                </a:solidFill>
                <a:latin typeface="+mn-lt"/>
              </a:rPr>
            </a:br>
            <a:r>
              <a:rPr lang="pl-PL" dirty="0">
                <a:solidFill>
                  <a:srgbClr val="12ABDB"/>
                </a:solidFill>
                <a:latin typeface="+mn-lt"/>
              </a:rPr>
              <a:t>  </a:t>
            </a:r>
            <a:r>
              <a:rPr lang="en-US" dirty="0">
                <a:solidFill>
                  <a:srgbClr val="12ABDB"/>
                </a:solidFill>
                <a:latin typeface="+mn-lt"/>
              </a:rPr>
              <a:t>code which is </a:t>
            </a:r>
            <a:r>
              <a:rPr lang="en-US" b="1" dirty="0">
                <a:solidFill>
                  <a:srgbClr val="12ABDB"/>
                </a:solidFill>
                <a:latin typeface="+mn-lt"/>
              </a:rPr>
              <a:t>run by the trigger</a:t>
            </a:r>
            <a:r>
              <a:rPr lang="en-US" dirty="0">
                <a:solidFill>
                  <a:srgbClr val="12ABDB"/>
                </a:solidFill>
                <a:latin typeface="+mn-lt"/>
              </a:rPr>
              <a:t>, able to connect to other Azure services to read and/or write data.</a:t>
            </a:r>
            <a:endParaRPr lang="pl-PL" dirty="0">
              <a:solidFill>
                <a:srgbClr val="12ABDB"/>
              </a:solidFill>
              <a:latin typeface="+mn-lt"/>
            </a:endParaRPr>
          </a:p>
        </p:txBody>
      </p:sp>
      <p:sp>
        <p:nvSpPr>
          <p:cNvPr id="10" name="Symbol zastępczy tekstu 4">
            <a:extLst>
              <a:ext uri="{FF2B5EF4-FFF2-40B4-BE49-F238E27FC236}">
                <a16:creationId xmlns:a16="http://schemas.microsoft.com/office/drawing/2014/main" id="{1A895520-280E-42C4-BF1B-AF756F6C2B89}"/>
              </a:ext>
            </a:extLst>
          </p:cNvPr>
          <p:cNvSpPr txBox="1">
            <a:spLocks/>
          </p:cNvSpPr>
          <p:nvPr/>
        </p:nvSpPr>
        <p:spPr>
          <a:xfrm>
            <a:off x="8425569" y="4530874"/>
            <a:ext cx="982799"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a:solidFill>
                  <a:srgbClr val="12ABDB"/>
                </a:solidFill>
                <a:latin typeface="+mn-lt"/>
              </a:rPr>
              <a:t>@Me</a:t>
            </a:r>
          </a:p>
        </p:txBody>
      </p:sp>
    </p:spTree>
    <p:extLst>
      <p:ext uri="{BB962C8B-B14F-4D97-AF65-F5344CB8AC3E}">
        <p14:creationId xmlns:p14="http://schemas.microsoft.com/office/powerpoint/2010/main" val="310964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Obraz 25">
            <a:extLst>
              <a:ext uri="{FF2B5EF4-FFF2-40B4-BE49-F238E27FC236}">
                <a16:creationId xmlns:a16="http://schemas.microsoft.com/office/drawing/2014/main" id="{0219AF40-014C-4FED-BB33-81D1D93DE1B4}"/>
              </a:ext>
            </a:extLst>
          </p:cNvPr>
          <p:cNvPicPr>
            <a:picLocks noChangeAspect="1"/>
          </p:cNvPicPr>
          <p:nvPr/>
        </p:nvPicPr>
        <p:blipFill>
          <a:blip r:embed="rId3">
            <a:alphaModFix amt="5000"/>
          </a:blip>
          <a:stretch>
            <a:fillRect/>
          </a:stretch>
        </p:blipFill>
        <p:spPr>
          <a:xfrm>
            <a:off x="0" y="1196752"/>
            <a:ext cx="12192000" cy="5614230"/>
          </a:xfrm>
          <a:prstGeom prst="rect">
            <a:avLst/>
          </a:prstGeom>
        </p:spPr>
      </p:pic>
      <p:sp>
        <p:nvSpPr>
          <p:cNvPr id="4" name="Tytuł 3">
            <a:extLst>
              <a:ext uri="{FF2B5EF4-FFF2-40B4-BE49-F238E27FC236}">
                <a16:creationId xmlns:a16="http://schemas.microsoft.com/office/drawing/2014/main" id="{0411628A-FC5A-4DEF-AEDC-CAFFCFF3227C}"/>
              </a:ext>
            </a:extLst>
          </p:cNvPr>
          <p:cNvSpPr>
            <a:spLocks noGrp="1"/>
          </p:cNvSpPr>
          <p:nvPr>
            <p:ph type="title"/>
          </p:nvPr>
        </p:nvSpPr>
        <p:spPr/>
        <p:txBody>
          <a:bodyPr/>
          <a:lstStyle/>
          <a:p>
            <a:r>
              <a:rPr lang="pl-PL" dirty="0"/>
              <a:t>Run by a </a:t>
            </a:r>
            <a:r>
              <a:rPr lang="pl-PL" dirty="0" err="1"/>
              <a:t>trigger</a:t>
            </a:r>
            <a:r>
              <a:rPr lang="pl-PL" dirty="0"/>
              <a:t>?</a:t>
            </a:r>
          </a:p>
        </p:txBody>
      </p:sp>
      <p:pic>
        <p:nvPicPr>
          <p:cNvPr id="3" name="Grafika 2">
            <a:extLst>
              <a:ext uri="{FF2B5EF4-FFF2-40B4-BE49-F238E27FC236}">
                <a16:creationId xmlns:a16="http://schemas.microsoft.com/office/drawing/2014/main" id="{1C00ADD4-12BC-4E9A-B4C6-6547FC44CC7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57075" y="2296108"/>
            <a:ext cx="2265784" cy="2265784"/>
          </a:xfrm>
          <a:prstGeom prst="rect">
            <a:avLst/>
          </a:prstGeom>
        </p:spPr>
      </p:pic>
      <p:pic>
        <p:nvPicPr>
          <p:cNvPr id="12" name="Grafika 11">
            <a:extLst>
              <a:ext uri="{FF2B5EF4-FFF2-40B4-BE49-F238E27FC236}">
                <a16:creationId xmlns:a16="http://schemas.microsoft.com/office/drawing/2014/main" id="{9B250CBA-B7FF-4150-B359-FDE0A47A3D32}"/>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2063551" y="1680630"/>
            <a:ext cx="789920" cy="789920"/>
          </a:xfrm>
          <a:prstGeom prst="rect">
            <a:avLst/>
          </a:prstGeom>
        </p:spPr>
      </p:pic>
      <p:sp>
        <p:nvSpPr>
          <p:cNvPr id="13" name="Symbol zastępczy tekstu 4">
            <a:extLst>
              <a:ext uri="{FF2B5EF4-FFF2-40B4-BE49-F238E27FC236}">
                <a16:creationId xmlns:a16="http://schemas.microsoft.com/office/drawing/2014/main" id="{01A7AEAD-FED2-4BEF-9016-6B8F4AB33AA2}"/>
              </a:ext>
            </a:extLst>
          </p:cNvPr>
          <p:cNvSpPr txBox="1">
            <a:spLocks/>
          </p:cNvSpPr>
          <p:nvPr/>
        </p:nvSpPr>
        <p:spPr>
          <a:xfrm>
            <a:off x="983432" y="1362869"/>
            <a:ext cx="1990911"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err="1">
                <a:solidFill>
                  <a:srgbClr val="12ABDB"/>
                </a:solidFill>
                <a:latin typeface="+mn-lt"/>
              </a:rPr>
              <a:t>Azure</a:t>
            </a:r>
            <a:r>
              <a:rPr lang="pl-PL" dirty="0">
                <a:solidFill>
                  <a:srgbClr val="12ABDB"/>
                </a:solidFill>
                <a:latin typeface="+mn-lt"/>
              </a:rPr>
              <a:t> </a:t>
            </a:r>
            <a:r>
              <a:rPr lang="pl-PL" dirty="0" err="1">
                <a:solidFill>
                  <a:srgbClr val="12ABDB"/>
                </a:solidFill>
                <a:latin typeface="+mn-lt"/>
              </a:rPr>
              <a:t>Blob</a:t>
            </a:r>
            <a:r>
              <a:rPr lang="pl-PL" dirty="0">
                <a:solidFill>
                  <a:srgbClr val="12ABDB"/>
                </a:solidFill>
                <a:latin typeface="+mn-lt"/>
              </a:rPr>
              <a:t> Storage</a:t>
            </a:r>
          </a:p>
        </p:txBody>
      </p:sp>
      <p:pic>
        <p:nvPicPr>
          <p:cNvPr id="15" name="Grafika 14">
            <a:extLst>
              <a:ext uri="{FF2B5EF4-FFF2-40B4-BE49-F238E27FC236}">
                <a16:creationId xmlns:a16="http://schemas.microsoft.com/office/drawing/2014/main" id="{AD78627F-55BF-4B71-95E9-919BDF1545B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33147" y="3006506"/>
            <a:ext cx="921804" cy="844987"/>
          </a:xfrm>
          <a:prstGeom prst="rect">
            <a:avLst/>
          </a:prstGeom>
        </p:spPr>
      </p:pic>
      <p:sp>
        <p:nvSpPr>
          <p:cNvPr id="16" name="Symbol zastępczy tekstu 4">
            <a:extLst>
              <a:ext uri="{FF2B5EF4-FFF2-40B4-BE49-F238E27FC236}">
                <a16:creationId xmlns:a16="http://schemas.microsoft.com/office/drawing/2014/main" id="{E6534FD4-7BCA-4546-997F-2CF6BC5A3157}"/>
              </a:ext>
            </a:extLst>
          </p:cNvPr>
          <p:cNvSpPr txBox="1">
            <a:spLocks/>
          </p:cNvSpPr>
          <p:nvPr/>
        </p:nvSpPr>
        <p:spPr>
          <a:xfrm>
            <a:off x="551384" y="2718474"/>
            <a:ext cx="1990911"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err="1">
                <a:solidFill>
                  <a:srgbClr val="12ABDB"/>
                </a:solidFill>
                <a:latin typeface="+mn-lt"/>
              </a:rPr>
              <a:t>Azure</a:t>
            </a:r>
            <a:r>
              <a:rPr lang="pl-PL" dirty="0">
                <a:solidFill>
                  <a:srgbClr val="12ABDB"/>
                </a:solidFill>
                <a:latin typeface="+mn-lt"/>
              </a:rPr>
              <a:t> </a:t>
            </a:r>
            <a:r>
              <a:rPr lang="pl-PL" dirty="0" err="1">
                <a:solidFill>
                  <a:srgbClr val="12ABDB"/>
                </a:solidFill>
                <a:latin typeface="+mn-lt"/>
              </a:rPr>
              <a:t>Cosmos</a:t>
            </a:r>
            <a:r>
              <a:rPr lang="pl-PL" dirty="0">
                <a:solidFill>
                  <a:srgbClr val="12ABDB"/>
                </a:solidFill>
                <a:latin typeface="+mn-lt"/>
              </a:rPr>
              <a:t> DB</a:t>
            </a:r>
          </a:p>
        </p:txBody>
      </p:sp>
      <p:pic>
        <p:nvPicPr>
          <p:cNvPr id="18" name="Grafika 17">
            <a:extLst>
              <a:ext uri="{FF2B5EF4-FFF2-40B4-BE49-F238E27FC236}">
                <a16:creationId xmlns:a16="http://schemas.microsoft.com/office/drawing/2014/main" id="{B7E2A004-DEDC-457D-A5CA-3CB851F2E9C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175926" y="4704450"/>
            <a:ext cx="732737" cy="732737"/>
          </a:xfrm>
          <a:prstGeom prst="rect">
            <a:avLst/>
          </a:prstGeom>
        </p:spPr>
      </p:pic>
      <p:sp>
        <p:nvSpPr>
          <p:cNvPr id="19" name="Symbol zastępczy tekstu 4">
            <a:extLst>
              <a:ext uri="{FF2B5EF4-FFF2-40B4-BE49-F238E27FC236}">
                <a16:creationId xmlns:a16="http://schemas.microsoft.com/office/drawing/2014/main" id="{CDACE857-0C83-4450-ADCD-4DB447C1B163}"/>
              </a:ext>
            </a:extLst>
          </p:cNvPr>
          <p:cNvSpPr txBox="1">
            <a:spLocks/>
          </p:cNvSpPr>
          <p:nvPr/>
        </p:nvSpPr>
        <p:spPr>
          <a:xfrm>
            <a:off x="1514720" y="4322310"/>
            <a:ext cx="1990911"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err="1">
                <a:solidFill>
                  <a:srgbClr val="12ABDB"/>
                </a:solidFill>
                <a:latin typeface="+mn-lt"/>
              </a:rPr>
              <a:t>Azure</a:t>
            </a:r>
            <a:r>
              <a:rPr lang="pl-PL" dirty="0">
                <a:solidFill>
                  <a:srgbClr val="12ABDB"/>
                </a:solidFill>
                <a:latin typeface="+mn-lt"/>
              </a:rPr>
              <a:t> Event </a:t>
            </a:r>
            <a:r>
              <a:rPr lang="pl-PL" dirty="0" err="1">
                <a:solidFill>
                  <a:srgbClr val="12ABDB"/>
                </a:solidFill>
                <a:latin typeface="+mn-lt"/>
              </a:rPr>
              <a:t>Grid</a:t>
            </a:r>
            <a:endParaRPr lang="pl-PL" dirty="0">
              <a:solidFill>
                <a:srgbClr val="12ABDB"/>
              </a:solidFill>
              <a:latin typeface="+mn-lt"/>
            </a:endParaRPr>
          </a:p>
        </p:txBody>
      </p:sp>
      <p:pic>
        <p:nvPicPr>
          <p:cNvPr id="21" name="Grafika 20">
            <a:extLst>
              <a:ext uri="{FF2B5EF4-FFF2-40B4-BE49-F238E27FC236}">
                <a16:creationId xmlns:a16="http://schemas.microsoft.com/office/drawing/2014/main" id="{A366D7A0-1A0C-4CEC-96D1-DF929FB36F9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19736" y="5437187"/>
            <a:ext cx="732737" cy="732737"/>
          </a:xfrm>
          <a:prstGeom prst="rect">
            <a:avLst/>
          </a:prstGeom>
        </p:spPr>
      </p:pic>
      <p:sp>
        <p:nvSpPr>
          <p:cNvPr id="22" name="Symbol zastępczy tekstu 4">
            <a:extLst>
              <a:ext uri="{FF2B5EF4-FFF2-40B4-BE49-F238E27FC236}">
                <a16:creationId xmlns:a16="http://schemas.microsoft.com/office/drawing/2014/main" id="{E0E50390-A12A-4FB2-9AF5-B00E1FD2FECB}"/>
              </a:ext>
            </a:extLst>
          </p:cNvPr>
          <p:cNvSpPr txBox="1">
            <a:spLocks/>
          </p:cNvSpPr>
          <p:nvPr/>
        </p:nvSpPr>
        <p:spPr>
          <a:xfrm>
            <a:off x="2908663" y="5905508"/>
            <a:ext cx="1990911"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err="1">
                <a:solidFill>
                  <a:srgbClr val="12ABDB"/>
                </a:solidFill>
                <a:latin typeface="+mn-lt"/>
              </a:rPr>
              <a:t>Azure</a:t>
            </a:r>
            <a:br>
              <a:rPr lang="pl-PL" dirty="0">
                <a:solidFill>
                  <a:srgbClr val="12ABDB"/>
                </a:solidFill>
                <a:latin typeface="+mn-lt"/>
              </a:rPr>
            </a:br>
            <a:r>
              <a:rPr lang="pl-PL" dirty="0">
                <a:solidFill>
                  <a:srgbClr val="12ABDB"/>
                </a:solidFill>
                <a:latin typeface="+mn-lt"/>
              </a:rPr>
              <a:t>Event </a:t>
            </a:r>
            <a:r>
              <a:rPr lang="pl-PL" dirty="0" err="1">
                <a:solidFill>
                  <a:srgbClr val="12ABDB"/>
                </a:solidFill>
                <a:latin typeface="+mn-lt"/>
              </a:rPr>
              <a:t>Hubs</a:t>
            </a:r>
            <a:endParaRPr lang="pl-PL" dirty="0">
              <a:solidFill>
                <a:srgbClr val="12ABDB"/>
              </a:solidFill>
              <a:latin typeface="+mn-lt"/>
            </a:endParaRPr>
          </a:p>
        </p:txBody>
      </p:sp>
      <p:pic>
        <p:nvPicPr>
          <p:cNvPr id="24" name="Grafika 23">
            <a:extLst>
              <a:ext uri="{FF2B5EF4-FFF2-40B4-BE49-F238E27FC236}">
                <a16:creationId xmlns:a16="http://schemas.microsoft.com/office/drawing/2014/main" id="{5E3106CB-D3F2-41B0-9969-CFAB4F8AFF6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739529" y="4898374"/>
            <a:ext cx="713688" cy="713688"/>
          </a:xfrm>
          <a:prstGeom prst="rect">
            <a:avLst/>
          </a:prstGeom>
        </p:spPr>
      </p:pic>
      <p:sp>
        <p:nvSpPr>
          <p:cNvPr id="25" name="Symbol zastępczy tekstu 4">
            <a:extLst>
              <a:ext uri="{FF2B5EF4-FFF2-40B4-BE49-F238E27FC236}">
                <a16:creationId xmlns:a16="http://schemas.microsoft.com/office/drawing/2014/main" id="{966C0993-42B3-468D-8ABD-FFC4279CABA8}"/>
              </a:ext>
            </a:extLst>
          </p:cNvPr>
          <p:cNvSpPr txBox="1">
            <a:spLocks/>
          </p:cNvSpPr>
          <p:nvPr/>
        </p:nvSpPr>
        <p:spPr>
          <a:xfrm>
            <a:off x="7285555" y="5437187"/>
            <a:ext cx="1990911"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pl-PL" dirty="0" err="1">
                <a:solidFill>
                  <a:srgbClr val="12ABDB"/>
                </a:solidFill>
                <a:latin typeface="+mn-lt"/>
              </a:rPr>
              <a:t>Azure</a:t>
            </a:r>
            <a:br>
              <a:rPr lang="pl-PL" dirty="0">
                <a:solidFill>
                  <a:srgbClr val="12ABDB"/>
                </a:solidFill>
                <a:latin typeface="+mn-lt"/>
              </a:rPr>
            </a:br>
            <a:r>
              <a:rPr lang="pl-PL" dirty="0" err="1">
                <a:solidFill>
                  <a:srgbClr val="12ABDB"/>
                </a:solidFill>
                <a:latin typeface="+mn-lt"/>
              </a:rPr>
              <a:t>IoT</a:t>
            </a:r>
            <a:r>
              <a:rPr lang="pl-PL" dirty="0">
                <a:solidFill>
                  <a:srgbClr val="12ABDB"/>
                </a:solidFill>
                <a:latin typeface="+mn-lt"/>
              </a:rPr>
              <a:t> </a:t>
            </a:r>
            <a:r>
              <a:rPr lang="pl-PL" dirty="0" err="1">
                <a:solidFill>
                  <a:srgbClr val="12ABDB"/>
                </a:solidFill>
                <a:latin typeface="+mn-lt"/>
              </a:rPr>
              <a:t>Hubs</a:t>
            </a:r>
            <a:endParaRPr lang="pl-PL" dirty="0">
              <a:solidFill>
                <a:srgbClr val="12ABDB"/>
              </a:solidFill>
              <a:latin typeface="+mn-lt"/>
            </a:endParaRPr>
          </a:p>
        </p:txBody>
      </p:sp>
      <p:pic>
        <p:nvPicPr>
          <p:cNvPr id="28" name="Obraz 27" descr="Obraz zawierający rysunek&#10;&#10;Opis wygenerowany automatycznie">
            <a:extLst>
              <a:ext uri="{FF2B5EF4-FFF2-40B4-BE49-F238E27FC236}">
                <a16:creationId xmlns:a16="http://schemas.microsoft.com/office/drawing/2014/main" id="{1FA9E5A3-9A28-48A9-9599-D03670AB4D53}"/>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914711" y="5304404"/>
            <a:ext cx="713688" cy="713688"/>
          </a:xfrm>
          <a:prstGeom prst="rect">
            <a:avLst/>
          </a:prstGeom>
        </p:spPr>
      </p:pic>
      <p:sp>
        <p:nvSpPr>
          <p:cNvPr id="29" name="Symbol zastępczy tekstu 4">
            <a:extLst>
              <a:ext uri="{FF2B5EF4-FFF2-40B4-BE49-F238E27FC236}">
                <a16:creationId xmlns:a16="http://schemas.microsoft.com/office/drawing/2014/main" id="{5366731E-331E-45E4-BDF9-81B95E914083}"/>
              </a:ext>
            </a:extLst>
          </p:cNvPr>
          <p:cNvSpPr txBox="1">
            <a:spLocks/>
          </p:cNvSpPr>
          <p:nvPr/>
        </p:nvSpPr>
        <p:spPr>
          <a:xfrm>
            <a:off x="5496857" y="6139094"/>
            <a:ext cx="1868890" cy="33789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a:solidFill>
                  <a:srgbClr val="12ABDB"/>
                </a:solidFill>
                <a:latin typeface="+mn-lt"/>
              </a:rPr>
              <a:t>HTTP </a:t>
            </a:r>
            <a:r>
              <a:rPr lang="pl-PL" dirty="0" err="1">
                <a:solidFill>
                  <a:srgbClr val="12ABDB"/>
                </a:solidFill>
                <a:latin typeface="+mn-lt"/>
              </a:rPr>
              <a:t>Trigger</a:t>
            </a:r>
            <a:endParaRPr lang="pl-PL" dirty="0">
              <a:solidFill>
                <a:srgbClr val="12ABDB"/>
              </a:solidFill>
              <a:latin typeface="+mn-lt"/>
            </a:endParaRPr>
          </a:p>
        </p:txBody>
      </p:sp>
      <p:pic>
        <p:nvPicPr>
          <p:cNvPr id="31" name="Grafika 30">
            <a:extLst>
              <a:ext uri="{FF2B5EF4-FFF2-40B4-BE49-F238E27FC236}">
                <a16:creationId xmlns:a16="http://schemas.microsoft.com/office/drawing/2014/main" id="{E3E5C96F-2515-48E5-9B5B-E84784B62C0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9322608" y="3538759"/>
            <a:ext cx="1165691" cy="1165691"/>
          </a:xfrm>
          <a:prstGeom prst="rect">
            <a:avLst/>
          </a:prstGeom>
        </p:spPr>
      </p:pic>
      <p:sp>
        <p:nvSpPr>
          <p:cNvPr id="32" name="Symbol zastępczy tekstu 4">
            <a:extLst>
              <a:ext uri="{FF2B5EF4-FFF2-40B4-BE49-F238E27FC236}">
                <a16:creationId xmlns:a16="http://schemas.microsoft.com/office/drawing/2014/main" id="{85FFD228-D1F3-4F59-B13F-E06E7B2F05D9}"/>
              </a:ext>
            </a:extLst>
          </p:cNvPr>
          <p:cNvSpPr txBox="1">
            <a:spLocks/>
          </p:cNvSpPr>
          <p:nvPr/>
        </p:nvSpPr>
        <p:spPr>
          <a:xfrm>
            <a:off x="9234372" y="4034278"/>
            <a:ext cx="1990911"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pl-PL" dirty="0" err="1">
                <a:solidFill>
                  <a:srgbClr val="12ABDB"/>
                </a:solidFill>
                <a:latin typeface="+mn-lt"/>
              </a:rPr>
              <a:t>Azure</a:t>
            </a:r>
            <a:br>
              <a:rPr lang="pl-PL" dirty="0">
                <a:solidFill>
                  <a:srgbClr val="12ABDB"/>
                </a:solidFill>
                <a:latin typeface="+mn-lt"/>
              </a:rPr>
            </a:br>
            <a:r>
              <a:rPr lang="pl-PL" dirty="0">
                <a:solidFill>
                  <a:srgbClr val="12ABDB"/>
                </a:solidFill>
                <a:latin typeface="+mn-lt"/>
              </a:rPr>
              <a:t>Queue Storage</a:t>
            </a:r>
          </a:p>
        </p:txBody>
      </p:sp>
      <p:pic>
        <p:nvPicPr>
          <p:cNvPr id="34" name="Grafika 33">
            <a:extLst>
              <a:ext uri="{FF2B5EF4-FFF2-40B4-BE49-F238E27FC236}">
                <a16:creationId xmlns:a16="http://schemas.microsoft.com/office/drawing/2014/main" id="{76187088-0EA9-486F-B013-AEB57F5EBC11}"/>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9414761" y="2220468"/>
            <a:ext cx="713688" cy="713688"/>
          </a:xfrm>
          <a:prstGeom prst="rect">
            <a:avLst/>
          </a:prstGeom>
        </p:spPr>
      </p:pic>
      <p:sp>
        <p:nvSpPr>
          <p:cNvPr id="35" name="Symbol zastępczy tekstu 4">
            <a:extLst>
              <a:ext uri="{FF2B5EF4-FFF2-40B4-BE49-F238E27FC236}">
                <a16:creationId xmlns:a16="http://schemas.microsoft.com/office/drawing/2014/main" id="{932BE2B7-786C-47C3-92BC-757293487460}"/>
              </a:ext>
            </a:extLst>
          </p:cNvPr>
          <p:cNvSpPr txBox="1">
            <a:spLocks/>
          </p:cNvSpPr>
          <p:nvPr/>
        </p:nvSpPr>
        <p:spPr>
          <a:xfrm>
            <a:off x="8909997" y="2709046"/>
            <a:ext cx="1990911"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pl-PL" dirty="0" err="1">
                <a:solidFill>
                  <a:srgbClr val="12ABDB"/>
                </a:solidFill>
                <a:latin typeface="+mn-lt"/>
              </a:rPr>
              <a:t>Azure</a:t>
            </a:r>
            <a:br>
              <a:rPr lang="pl-PL" dirty="0">
                <a:solidFill>
                  <a:srgbClr val="12ABDB"/>
                </a:solidFill>
                <a:latin typeface="+mn-lt"/>
              </a:rPr>
            </a:br>
            <a:r>
              <a:rPr lang="pl-PL" dirty="0">
                <a:solidFill>
                  <a:srgbClr val="12ABDB"/>
                </a:solidFill>
                <a:latin typeface="+mn-lt"/>
              </a:rPr>
              <a:t>Service Bus</a:t>
            </a:r>
          </a:p>
        </p:txBody>
      </p:sp>
      <p:sp>
        <p:nvSpPr>
          <p:cNvPr id="36" name="Symbol zastępczy tekstu 4">
            <a:extLst>
              <a:ext uri="{FF2B5EF4-FFF2-40B4-BE49-F238E27FC236}">
                <a16:creationId xmlns:a16="http://schemas.microsoft.com/office/drawing/2014/main" id="{89E2BAFA-0F20-42CD-B276-8B84319CF181}"/>
              </a:ext>
            </a:extLst>
          </p:cNvPr>
          <p:cNvSpPr txBox="1">
            <a:spLocks/>
          </p:cNvSpPr>
          <p:nvPr/>
        </p:nvSpPr>
        <p:spPr>
          <a:xfrm>
            <a:off x="10128449" y="3243677"/>
            <a:ext cx="789920" cy="185323"/>
          </a:xfrm>
          <a:prstGeom prst="rect">
            <a:avLst/>
          </a:prstGeom>
        </p:spPr>
        <p:txBody>
          <a:bodyPr vert="horz" lIns="0" tIns="0" rIns="0" bIns="0" rtlCol="0">
            <a:normAutofit fontScale="8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pl-PL" dirty="0">
                <a:solidFill>
                  <a:srgbClr val="12ABDB"/>
                </a:solidFill>
                <a:latin typeface="+mn-lt"/>
              </a:rPr>
              <a:t>Queue</a:t>
            </a:r>
          </a:p>
        </p:txBody>
      </p:sp>
      <p:pic>
        <p:nvPicPr>
          <p:cNvPr id="37" name="Grafika 36">
            <a:extLst>
              <a:ext uri="{FF2B5EF4-FFF2-40B4-BE49-F238E27FC236}">
                <a16:creationId xmlns:a16="http://schemas.microsoft.com/office/drawing/2014/main" id="{759115D3-506F-41BD-BDDB-57ED83CED11A}"/>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8701073" y="886731"/>
            <a:ext cx="713688" cy="713688"/>
          </a:xfrm>
          <a:prstGeom prst="rect">
            <a:avLst/>
          </a:prstGeom>
        </p:spPr>
      </p:pic>
      <p:sp>
        <p:nvSpPr>
          <p:cNvPr id="38" name="Symbol zastępczy tekstu 4">
            <a:extLst>
              <a:ext uri="{FF2B5EF4-FFF2-40B4-BE49-F238E27FC236}">
                <a16:creationId xmlns:a16="http://schemas.microsoft.com/office/drawing/2014/main" id="{7372C8F0-A430-4414-9665-40E124F44146}"/>
              </a:ext>
            </a:extLst>
          </p:cNvPr>
          <p:cNvSpPr txBox="1">
            <a:spLocks/>
          </p:cNvSpPr>
          <p:nvPr/>
        </p:nvSpPr>
        <p:spPr>
          <a:xfrm>
            <a:off x="8196309" y="1375309"/>
            <a:ext cx="1990911"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pl-PL" dirty="0" err="1">
                <a:solidFill>
                  <a:srgbClr val="12ABDB"/>
                </a:solidFill>
                <a:latin typeface="+mn-lt"/>
              </a:rPr>
              <a:t>Azure</a:t>
            </a:r>
            <a:br>
              <a:rPr lang="pl-PL" dirty="0">
                <a:solidFill>
                  <a:srgbClr val="12ABDB"/>
                </a:solidFill>
                <a:latin typeface="+mn-lt"/>
              </a:rPr>
            </a:br>
            <a:r>
              <a:rPr lang="pl-PL" dirty="0">
                <a:solidFill>
                  <a:srgbClr val="12ABDB"/>
                </a:solidFill>
                <a:latin typeface="+mn-lt"/>
              </a:rPr>
              <a:t>Service Bus</a:t>
            </a:r>
          </a:p>
        </p:txBody>
      </p:sp>
      <p:sp>
        <p:nvSpPr>
          <p:cNvPr id="39" name="Symbol zastępczy tekstu 4">
            <a:extLst>
              <a:ext uri="{FF2B5EF4-FFF2-40B4-BE49-F238E27FC236}">
                <a16:creationId xmlns:a16="http://schemas.microsoft.com/office/drawing/2014/main" id="{DD1C5675-FE1B-424C-8EE5-C9CB56C64B63}"/>
              </a:ext>
            </a:extLst>
          </p:cNvPr>
          <p:cNvSpPr txBox="1">
            <a:spLocks/>
          </p:cNvSpPr>
          <p:nvPr/>
        </p:nvSpPr>
        <p:spPr>
          <a:xfrm>
            <a:off x="9414761" y="1909940"/>
            <a:ext cx="789920" cy="185323"/>
          </a:xfrm>
          <a:prstGeom prst="rect">
            <a:avLst/>
          </a:prstGeom>
        </p:spPr>
        <p:txBody>
          <a:bodyPr vert="horz" lIns="0" tIns="0" rIns="0" bIns="0" rtlCol="0">
            <a:normAutofit fontScale="8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pl-PL" dirty="0" err="1">
                <a:solidFill>
                  <a:srgbClr val="12ABDB"/>
                </a:solidFill>
                <a:latin typeface="+mn-lt"/>
              </a:rPr>
              <a:t>Topic</a:t>
            </a:r>
            <a:endParaRPr lang="pl-PL" dirty="0">
              <a:solidFill>
                <a:srgbClr val="12ABDB"/>
              </a:solidFill>
              <a:latin typeface="+mn-lt"/>
            </a:endParaRPr>
          </a:p>
        </p:txBody>
      </p:sp>
      <p:pic>
        <p:nvPicPr>
          <p:cNvPr id="41" name="Obraz 40" descr="Obraz zawierający zegar, znak&#10;&#10;Opis wygenerowany automatycznie">
            <a:extLst>
              <a:ext uri="{FF2B5EF4-FFF2-40B4-BE49-F238E27FC236}">
                <a16:creationId xmlns:a16="http://schemas.microsoft.com/office/drawing/2014/main" id="{9237E345-B4D1-407D-B1EE-F9225979AB32}"/>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076631" y="381012"/>
            <a:ext cx="713688" cy="713688"/>
          </a:xfrm>
          <a:prstGeom prst="rect">
            <a:avLst/>
          </a:prstGeom>
        </p:spPr>
      </p:pic>
      <p:sp>
        <p:nvSpPr>
          <p:cNvPr id="42" name="Symbol zastępczy tekstu 4">
            <a:extLst>
              <a:ext uri="{FF2B5EF4-FFF2-40B4-BE49-F238E27FC236}">
                <a16:creationId xmlns:a16="http://schemas.microsoft.com/office/drawing/2014/main" id="{A2D337C9-24CD-4E70-A0E3-04A172152606}"/>
              </a:ext>
            </a:extLst>
          </p:cNvPr>
          <p:cNvSpPr txBox="1">
            <a:spLocks/>
          </p:cNvSpPr>
          <p:nvPr/>
        </p:nvSpPr>
        <p:spPr>
          <a:xfrm>
            <a:off x="5645267" y="453737"/>
            <a:ext cx="1297141" cy="568238"/>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pl-PL" dirty="0" err="1">
                <a:solidFill>
                  <a:srgbClr val="12ABDB"/>
                </a:solidFill>
                <a:latin typeface="+mn-lt"/>
              </a:rPr>
              <a:t>Timer</a:t>
            </a:r>
            <a:r>
              <a:rPr lang="pl-PL" dirty="0">
                <a:solidFill>
                  <a:srgbClr val="12ABDB"/>
                </a:solidFill>
                <a:latin typeface="+mn-lt"/>
              </a:rPr>
              <a:t> </a:t>
            </a:r>
            <a:br>
              <a:rPr lang="pl-PL" dirty="0">
                <a:solidFill>
                  <a:srgbClr val="12ABDB"/>
                </a:solidFill>
                <a:latin typeface="+mn-lt"/>
              </a:rPr>
            </a:br>
            <a:r>
              <a:rPr lang="pl-PL" dirty="0" err="1">
                <a:solidFill>
                  <a:srgbClr val="12ABDB"/>
                </a:solidFill>
                <a:latin typeface="+mn-lt"/>
              </a:rPr>
              <a:t>Trigger</a:t>
            </a:r>
            <a:endParaRPr lang="pl-PL" dirty="0">
              <a:solidFill>
                <a:srgbClr val="12ABDB"/>
              </a:solidFill>
              <a:latin typeface="+mn-lt"/>
            </a:endParaRPr>
          </a:p>
        </p:txBody>
      </p:sp>
    </p:spTree>
    <p:extLst>
      <p:ext uri="{BB962C8B-B14F-4D97-AF65-F5344CB8AC3E}">
        <p14:creationId xmlns:p14="http://schemas.microsoft.com/office/powerpoint/2010/main" val="3502828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Obraz 25">
            <a:extLst>
              <a:ext uri="{FF2B5EF4-FFF2-40B4-BE49-F238E27FC236}">
                <a16:creationId xmlns:a16="http://schemas.microsoft.com/office/drawing/2014/main" id="{0219AF40-014C-4FED-BB33-81D1D93DE1B4}"/>
              </a:ext>
            </a:extLst>
          </p:cNvPr>
          <p:cNvPicPr>
            <a:picLocks noChangeAspect="1"/>
          </p:cNvPicPr>
          <p:nvPr/>
        </p:nvPicPr>
        <p:blipFill>
          <a:blip r:embed="rId3">
            <a:alphaModFix amt="5000"/>
          </a:blip>
          <a:stretch>
            <a:fillRect/>
          </a:stretch>
        </p:blipFill>
        <p:spPr>
          <a:xfrm>
            <a:off x="-9525" y="1243770"/>
            <a:ext cx="12192000" cy="5614230"/>
          </a:xfrm>
          <a:prstGeom prst="rect">
            <a:avLst/>
          </a:prstGeom>
        </p:spPr>
      </p:pic>
      <p:pic>
        <p:nvPicPr>
          <p:cNvPr id="27" name="Obraz 26">
            <a:extLst>
              <a:ext uri="{FF2B5EF4-FFF2-40B4-BE49-F238E27FC236}">
                <a16:creationId xmlns:a16="http://schemas.microsoft.com/office/drawing/2014/main" id="{95254A79-D125-4E39-9219-60B3E06EEB44}"/>
              </a:ext>
            </a:extLst>
          </p:cNvPr>
          <p:cNvPicPr>
            <a:picLocks noChangeAspect="1"/>
          </p:cNvPicPr>
          <p:nvPr/>
        </p:nvPicPr>
        <p:blipFill>
          <a:blip r:embed="rId4"/>
          <a:stretch>
            <a:fillRect/>
          </a:stretch>
        </p:blipFill>
        <p:spPr>
          <a:xfrm>
            <a:off x="0" y="1104898"/>
            <a:ext cx="12192000" cy="844987"/>
          </a:xfrm>
          <a:prstGeom prst="rect">
            <a:avLst/>
          </a:prstGeom>
        </p:spPr>
      </p:pic>
      <p:sp>
        <p:nvSpPr>
          <p:cNvPr id="4" name="Tytuł 3">
            <a:extLst>
              <a:ext uri="{FF2B5EF4-FFF2-40B4-BE49-F238E27FC236}">
                <a16:creationId xmlns:a16="http://schemas.microsoft.com/office/drawing/2014/main" id="{0411628A-FC5A-4DEF-AEDC-CAFFCFF3227C}"/>
              </a:ext>
            </a:extLst>
          </p:cNvPr>
          <p:cNvSpPr>
            <a:spLocks noGrp="1"/>
          </p:cNvSpPr>
          <p:nvPr>
            <p:ph type="title"/>
          </p:nvPr>
        </p:nvSpPr>
        <p:spPr/>
        <p:txBody>
          <a:bodyPr/>
          <a:lstStyle/>
          <a:p>
            <a:r>
              <a:rPr lang="pl-PL" dirty="0"/>
              <a:t>HTTP API</a:t>
            </a:r>
          </a:p>
        </p:txBody>
      </p:sp>
      <p:pic>
        <p:nvPicPr>
          <p:cNvPr id="3" name="Grafika 2">
            <a:extLst>
              <a:ext uri="{FF2B5EF4-FFF2-40B4-BE49-F238E27FC236}">
                <a16:creationId xmlns:a16="http://schemas.microsoft.com/office/drawing/2014/main" id="{1C00ADD4-12BC-4E9A-B4C6-6547FC44CC7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258678" y="1104898"/>
            <a:ext cx="901198" cy="901198"/>
          </a:xfrm>
          <a:prstGeom prst="rect">
            <a:avLst/>
          </a:prstGeom>
        </p:spPr>
      </p:pic>
      <p:pic>
        <p:nvPicPr>
          <p:cNvPr id="15" name="Grafika 14">
            <a:extLst>
              <a:ext uri="{FF2B5EF4-FFF2-40B4-BE49-F238E27FC236}">
                <a16:creationId xmlns:a16="http://schemas.microsoft.com/office/drawing/2014/main" id="{AD78627F-55BF-4B71-95E9-919BDF1545B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398332" y="3068960"/>
            <a:ext cx="921804" cy="844987"/>
          </a:xfrm>
          <a:prstGeom prst="rect">
            <a:avLst/>
          </a:prstGeom>
        </p:spPr>
      </p:pic>
      <p:sp>
        <p:nvSpPr>
          <p:cNvPr id="16" name="Symbol zastępczy tekstu 4">
            <a:extLst>
              <a:ext uri="{FF2B5EF4-FFF2-40B4-BE49-F238E27FC236}">
                <a16:creationId xmlns:a16="http://schemas.microsoft.com/office/drawing/2014/main" id="{E6534FD4-7BCA-4546-997F-2CF6BC5A3157}"/>
              </a:ext>
            </a:extLst>
          </p:cNvPr>
          <p:cNvSpPr txBox="1">
            <a:spLocks/>
          </p:cNvSpPr>
          <p:nvPr/>
        </p:nvSpPr>
        <p:spPr>
          <a:xfrm>
            <a:off x="7574726" y="3324522"/>
            <a:ext cx="2389893"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err="1">
                <a:solidFill>
                  <a:srgbClr val="12ABDB"/>
                </a:solidFill>
                <a:latin typeface="+mn-lt"/>
              </a:rPr>
              <a:t>Azure</a:t>
            </a:r>
            <a:r>
              <a:rPr lang="pl-PL" dirty="0">
                <a:solidFill>
                  <a:srgbClr val="12ABDB"/>
                </a:solidFill>
                <a:latin typeface="+mn-lt"/>
              </a:rPr>
              <a:t> </a:t>
            </a:r>
            <a:r>
              <a:rPr lang="pl-PL" dirty="0" err="1">
                <a:solidFill>
                  <a:srgbClr val="12ABDB"/>
                </a:solidFill>
                <a:latin typeface="+mn-lt"/>
              </a:rPr>
              <a:t>Cosmos</a:t>
            </a:r>
            <a:r>
              <a:rPr lang="pl-PL" dirty="0">
                <a:solidFill>
                  <a:srgbClr val="12ABDB"/>
                </a:solidFill>
                <a:latin typeface="+mn-lt"/>
              </a:rPr>
              <a:t> DB</a:t>
            </a:r>
          </a:p>
        </p:txBody>
      </p:sp>
      <p:pic>
        <p:nvPicPr>
          <p:cNvPr id="28" name="Obraz 27" descr="Obraz zawierający rysunek&#10;&#10;Opis wygenerowany automatycznie">
            <a:extLst>
              <a:ext uri="{FF2B5EF4-FFF2-40B4-BE49-F238E27FC236}">
                <a16:creationId xmlns:a16="http://schemas.microsoft.com/office/drawing/2014/main" id="{1FA9E5A3-9A28-48A9-9599-D03670AB4D5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390965" y="2220861"/>
            <a:ext cx="425115" cy="425115"/>
          </a:xfrm>
          <a:prstGeom prst="rect">
            <a:avLst/>
          </a:prstGeom>
        </p:spPr>
      </p:pic>
      <p:sp>
        <p:nvSpPr>
          <p:cNvPr id="29" name="Symbol zastępczy tekstu 4">
            <a:extLst>
              <a:ext uri="{FF2B5EF4-FFF2-40B4-BE49-F238E27FC236}">
                <a16:creationId xmlns:a16="http://schemas.microsoft.com/office/drawing/2014/main" id="{5366731E-331E-45E4-BDF9-81B95E914083}"/>
              </a:ext>
            </a:extLst>
          </p:cNvPr>
          <p:cNvSpPr txBox="1">
            <a:spLocks/>
          </p:cNvSpPr>
          <p:nvPr/>
        </p:nvSpPr>
        <p:spPr>
          <a:xfrm>
            <a:off x="6900783" y="2316199"/>
            <a:ext cx="1868890" cy="33789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a:solidFill>
                  <a:srgbClr val="12ABDB"/>
                </a:solidFill>
                <a:latin typeface="+mn-lt"/>
              </a:rPr>
              <a:t>HTTP </a:t>
            </a:r>
            <a:r>
              <a:rPr lang="pl-PL" dirty="0" err="1">
                <a:solidFill>
                  <a:srgbClr val="12ABDB"/>
                </a:solidFill>
                <a:latin typeface="+mn-lt"/>
              </a:rPr>
              <a:t>Trigger</a:t>
            </a:r>
            <a:endParaRPr lang="pl-PL" dirty="0">
              <a:solidFill>
                <a:srgbClr val="12ABDB"/>
              </a:solidFill>
              <a:latin typeface="+mn-lt"/>
            </a:endParaRPr>
          </a:p>
        </p:txBody>
      </p:sp>
      <p:pic>
        <p:nvPicPr>
          <p:cNvPr id="5" name="Obraz 4" descr="Obraz zawierający znak, koszula&#10;&#10;Opis wygenerowany automatycznie">
            <a:extLst>
              <a:ext uri="{FF2B5EF4-FFF2-40B4-BE49-F238E27FC236}">
                <a16:creationId xmlns:a16="http://schemas.microsoft.com/office/drawing/2014/main" id="{94DCC891-C9E1-4D79-B765-92C1C259768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6489" y="1126268"/>
            <a:ext cx="803877" cy="803877"/>
          </a:xfrm>
          <a:prstGeom prst="rect">
            <a:avLst/>
          </a:prstGeom>
        </p:spPr>
      </p:pic>
      <p:cxnSp>
        <p:nvCxnSpPr>
          <p:cNvPr id="8" name="Łącznik prosty 7">
            <a:extLst>
              <a:ext uri="{FF2B5EF4-FFF2-40B4-BE49-F238E27FC236}">
                <a16:creationId xmlns:a16="http://schemas.microsoft.com/office/drawing/2014/main" id="{26F4F7A0-AF3C-4EFB-B209-4376DC94F736}"/>
              </a:ext>
            </a:extLst>
          </p:cNvPr>
          <p:cNvCxnSpPr>
            <a:cxnSpLocks/>
          </p:cNvCxnSpPr>
          <p:nvPr/>
        </p:nvCxnSpPr>
        <p:spPr>
          <a:xfrm>
            <a:off x="6086475" y="1104899"/>
            <a:ext cx="0" cy="5324354"/>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pic>
        <p:nvPicPr>
          <p:cNvPr id="14" name="Obraz 13" descr="Obraz zawierający ptak&#10;&#10;Opis wygenerowany automatycznie">
            <a:extLst>
              <a:ext uri="{FF2B5EF4-FFF2-40B4-BE49-F238E27FC236}">
                <a16:creationId xmlns:a16="http://schemas.microsoft.com/office/drawing/2014/main" id="{1C4D3FD1-882C-467A-917A-3A5B7E2C419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668706" y="5432222"/>
            <a:ext cx="4201931" cy="713688"/>
          </a:xfrm>
          <a:prstGeom prst="rect">
            <a:avLst/>
          </a:prstGeom>
        </p:spPr>
      </p:pic>
      <p:pic>
        <p:nvPicPr>
          <p:cNvPr id="33" name="Obraz 32" descr="Obraz zawierający zrzut ekranu&#10;&#10;Opis wygenerowany automatycznie">
            <a:extLst>
              <a:ext uri="{FF2B5EF4-FFF2-40B4-BE49-F238E27FC236}">
                <a16:creationId xmlns:a16="http://schemas.microsoft.com/office/drawing/2014/main" id="{ACE1F208-2552-45DF-B43E-AC00AD30DCA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096000" y="1123392"/>
            <a:ext cx="3096340" cy="820223"/>
          </a:xfrm>
          <a:prstGeom prst="rect">
            <a:avLst/>
          </a:prstGeom>
        </p:spPr>
      </p:pic>
      <p:pic>
        <p:nvPicPr>
          <p:cNvPr id="43" name="Obraz 42">
            <a:extLst>
              <a:ext uri="{FF2B5EF4-FFF2-40B4-BE49-F238E27FC236}">
                <a16:creationId xmlns:a16="http://schemas.microsoft.com/office/drawing/2014/main" id="{4C03F485-A338-4934-9C4B-53223BA13DCA}"/>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388189" y="1112132"/>
            <a:ext cx="3688757" cy="831483"/>
          </a:xfrm>
          <a:prstGeom prst="rect">
            <a:avLst/>
          </a:prstGeom>
        </p:spPr>
      </p:pic>
      <p:pic>
        <p:nvPicPr>
          <p:cNvPr id="45" name="Obraz 44">
            <a:extLst>
              <a:ext uri="{FF2B5EF4-FFF2-40B4-BE49-F238E27FC236}">
                <a16:creationId xmlns:a16="http://schemas.microsoft.com/office/drawing/2014/main" id="{E43E1A6B-4CB8-493B-91EA-419BEC79856A}"/>
              </a:ext>
            </a:extLst>
          </p:cNvPr>
          <p:cNvPicPr>
            <a:picLocks noChangeAspect="1"/>
          </p:cNvPicPr>
          <p:nvPr/>
        </p:nvPicPr>
        <p:blipFill>
          <a:blip r:embed="rId14">
            <a:extLst>
              <a:ext uri="{28A0092B-C50C-407E-A947-70E740481C1C}">
                <a14:useLocalDpi xmlns:a14="http://schemas.microsoft.com/office/drawing/2010/main" val="0"/>
              </a:ext>
            </a:extLst>
          </a:blip>
          <a:srcRect/>
          <a:stretch/>
        </p:blipFill>
        <p:spPr>
          <a:xfrm>
            <a:off x="5303912" y="2224521"/>
            <a:ext cx="478792" cy="410392"/>
          </a:xfrm>
          <a:prstGeom prst="rect">
            <a:avLst/>
          </a:prstGeom>
        </p:spPr>
      </p:pic>
      <p:sp>
        <p:nvSpPr>
          <p:cNvPr id="46" name="Symbol zastępczy tekstu 4">
            <a:extLst>
              <a:ext uri="{FF2B5EF4-FFF2-40B4-BE49-F238E27FC236}">
                <a16:creationId xmlns:a16="http://schemas.microsoft.com/office/drawing/2014/main" id="{EB3C5ECC-916E-4A7C-876A-92DC49BB7FFF}"/>
              </a:ext>
            </a:extLst>
          </p:cNvPr>
          <p:cNvSpPr txBox="1">
            <a:spLocks/>
          </p:cNvSpPr>
          <p:nvPr/>
        </p:nvSpPr>
        <p:spPr>
          <a:xfrm>
            <a:off x="3487981" y="2316199"/>
            <a:ext cx="1868890" cy="33789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a:solidFill>
                  <a:srgbClr val="12ABDB"/>
                </a:solidFill>
                <a:latin typeface="+mn-lt"/>
              </a:rPr>
              <a:t>API </a:t>
            </a:r>
            <a:r>
              <a:rPr lang="pl-PL" dirty="0" err="1">
                <a:solidFill>
                  <a:srgbClr val="12ABDB"/>
                </a:solidFill>
                <a:latin typeface="+mn-lt"/>
              </a:rPr>
              <a:t>Template</a:t>
            </a:r>
            <a:endParaRPr lang="pl-PL" dirty="0">
              <a:solidFill>
                <a:srgbClr val="12ABDB"/>
              </a:solidFill>
              <a:latin typeface="+mn-lt"/>
            </a:endParaRPr>
          </a:p>
        </p:txBody>
      </p:sp>
      <p:pic>
        <p:nvPicPr>
          <p:cNvPr id="48" name="Obraz 47" descr="Obraz zawierający lustro, zegar, jasne, rysunek&#10;&#10;Opis wygenerowany automatycznie">
            <a:extLst>
              <a:ext uri="{FF2B5EF4-FFF2-40B4-BE49-F238E27FC236}">
                <a16:creationId xmlns:a16="http://schemas.microsoft.com/office/drawing/2014/main" id="{88050195-193D-45F3-BA17-299572920145}"/>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727848" y="2957414"/>
            <a:ext cx="1104439" cy="943172"/>
          </a:xfrm>
          <a:prstGeom prst="rect">
            <a:avLst/>
          </a:prstGeom>
        </p:spPr>
      </p:pic>
      <p:sp>
        <p:nvSpPr>
          <p:cNvPr id="49" name="Symbol zastępczy tekstu 4">
            <a:extLst>
              <a:ext uri="{FF2B5EF4-FFF2-40B4-BE49-F238E27FC236}">
                <a16:creationId xmlns:a16="http://schemas.microsoft.com/office/drawing/2014/main" id="{42B26CD7-72CA-440F-B411-902D24CFA88A}"/>
              </a:ext>
            </a:extLst>
          </p:cNvPr>
          <p:cNvSpPr txBox="1">
            <a:spLocks/>
          </p:cNvSpPr>
          <p:nvPr/>
        </p:nvSpPr>
        <p:spPr>
          <a:xfrm>
            <a:off x="1658993" y="3324522"/>
            <a:ext cx="2995839"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err="1">
                <a:solidFill>
                  <a:srgbClr val="12ABDB"/>
                </a:solidFill>
                <a:latin typeface="+mn-lt"/>
              </a:rPr>
              <a:t>Entity</a:t>
            </a:r>
            <a:r>
              <a:rPr lang="pl-PL" dirty="0">
                <a:solidFill>
                  <a:srgbClr val="12ABDB"/>
                </a:solidFill>
                <a:latin typeface="+mn-lt"/>
              </a:rPr>
              <a:t> Framework </a:t>
            </a:r>
            <a:r>
              <a:rPr lang="pl-PL" dirty="0" err="1">
                <a:solidFill>
                  <a:srgbClr val="12ABDB"/>
                </a:solidFill>
                <a:latin typeface="+mn-lt"/>
              </a:rPr>
              <a:t>Core</a:t>
            </a:r>
            <a:endParaRPr lang="pl-PL" dirty="0">
              <a:solidFill>
                <a:srgbClr val="12ABDB"/>
              </a:solidFill>
              <a:latin typeface="+mn-lt"/>
            </a:endParaRPr>
          </a:p>
        </p:txBody>
      </p:sp>
      <p:pic>
        <p:nvPicPr>
          <p:cNvPr id="51" name="Obraz 50" descr="Obraz zawierający zrzut ekranu, ptak&#10;&#10;Opis wygenerowany automatycznie">
            <a:extLst>
              <a:ext uri="{FF2B5EF4-FFF2-40B4-BE49-F238E27FC236}">
                <a16:creationId xmlns:a16="http://schemas.microsoft.com/office/drawing/2014/main" id="{174B0CCB-3426-4809-A3EE-43E212E9C63F}"/>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955806" y="5432222"/>
            <a:ext cx="3064350" cy="955123"/>
          </a:xfrm>
          <a:prstGeom prst="rect">
            <a:avLst/>
          </a:prstGeom>
        </p:spPr>
      </p:pic>
    </p:spTree>
    <p:extLst>
      <p:ext uri="{BB962C8B-B14F-4D97-AF65-F5344CB8AC3E}">
        <p14:creationId xmlns:p14="http://schemas.microsoft.com/office/powerpoint/2010/main" val="4016425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Obraz 25">
            <a:extLst>
              <a:ext uri="{FF2B5EF4-FFF2-40B4-BE49-F238E27FC236}">
                <a16:creationId xmlns:a16="http://schemas.microsoft.com/office/drawing/2014/main" id="{0219AF40-014C-4FED-BB33-81D1D93DE1B4}"/>
              </a:ext>
            </a:extLst>
          </p:cNvPr>
          <p:cNvPicPr>
            <a:picLocks noChangeAspect="1"/>
          </p:cNvPicPr>
          <p:nvPr/>
        </p:nvPicPr>
        <p:blipFill>
          <a:blip r:embed="rId3">
            <a:alphaModFix amt="5000"/>
          </a:blip>
          <a:stretch>
            <a:fillRect/>
          </a:stretch>
        </p:blipFill>
        <p:spPr>
          <a:xfrm>
            <a:off x="-9525" y="1243770"/>
            <a:ext cx="12192000" cy="5614230"/>
          </a:xfrm>
          <a:prstGeom prst="rect">
            <a:avLst/>
          </a:prstGeom>
        </p:spPr>
      </p:pic>
      <p:pic>
        <p:nvPicPr>
          <p:cNvPr id="27" name="Obraz 26">
            <a:extLst>
              <a:ext uri="{FF2B5EF4-FFF2-40B4-BE49-F238E27FC236}">
                <a16:creationId xmlns:a16="http://schemas.microsoft.com/office/drawing/2014/main" id="{95254A79-D125-4E39-9219-60B3E06EEB44}"/>
              </a:ext>
            </a:extLst>
          </p:cNvPr>
          <p:cNvPicPr>
            <a:picLocks noChangeAspect="1"/>
          </p:cNvPicPr>
          <p:nvPr/>
        </p:nvPicPr>
        <p:blipFill>
          <a:blip r:embed="rId4"/>
          <a:stretch>
            <a:fillRect/>
          </a:stretch>
        </p:blipFill>
        <p:spPr>
          <a:xfrm>
            <a:off x="0" y="1104898"/>
            <a:ext cx="12192000" cy="844987"/>
          </a:xfrm>
          <a:prstGeom prst="rect">
            <a:avLst/>
          </a:prstGeom>
        </p:spPr>
      </p:pic>
      <p:sp>
        <p:nvSpPr>
          <p:cNvPr id="4" name="Tytuł 3">
            <a:extLst>
              <a:ext uri="{FF2B5EF4-FFF2-40B4-BE49-F238E27FC236}">
                <a16:creationId xmlns:a16="http://schemas.microsoft.com/office/drawing/2014/main" id="{0411628A-FC5A-4DEF-AEDC-CAFFCFF3227C}"/>
              </a:ext>
            </a:extLst>
          </p:cNvPr>
          <p:cNvSpPr>
            <a:spLocks noGrp="1"/>
          </p:cNvSpPr>
          <p:nvPr>
            <p:ph type="title"/>
          </p:nvPr>
        </p:nvSpPr>
        <p:spPr/>
        <p:txBody>
          <a:bodyPr/>
          <a:lstStyle/>
          <a:p>
            <a:r>
              <a:rPr lang="pl-PL" dirty="0"/>
              <a:t>HTTP API</a:t>
            </a:r>
          </a:p>
        </p:txBody>
      </p:sp>
      <p:pic>
        <p:nvPicPr>
          <p:cNvPr id="3" name="Grafika 2">
            <a:extLst>
              <a:ext uri="{FF2B5EF4-FFF2-40B4-BE49-F238E27FC236}">
                <a16:creationId xmlns:a16="http://schemas.microsoft.com/office/drawing/2014/main" id="{1C00ADD4-12BC-4E9A-B4C6-6547FC44CC7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258678" y="1104898"/>
            <a:ext cx="901198" cy="901198"/>
          </a:xfrm>
          <a:prstGeom prst="rect">
            <a:avLst/>
          </a:prstGeom>
        </p:spPr>
      </p:pic>
      <p:pic>
        <p:nvPicPr>
          <p:cNvPr id="15" name="Grafika 14">
            <a:extLst>
              <a:ext uri="{FF2B5EF4-FFF2-40B4-BE49-F238E27FC236}">
                <a16:creationId xmlns:a16="http://schemas.microsoft.com/office/drawing/2014/main" id="{AD78627F-55BF-4B71-95E9-919BDF1545B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398332" y="3068960"/>
            <a:ext cx="921804" cy="844987"/>
          </a:xfrm>
          <a:prstGeom prst="rect">
            <a:avLst/>
          </a:prstGeom>
        </p:spPr>
      </p:pic>
      <p:sp>
        <p:nvSpPr>
          <p:cNvPr id="16" name="Symbol zastępczy tekstu 4">
            <a:extLst>
              <a:ext uri="{FF2B5EF4-FFF2-40B4-BE49-F238E27FC236}">
                <a16:creationId xmlns:a16="http://schemas.microsoft.com/office/drawing/2014/main" id="{E6534FD4-7BCA-4546-997F-2CF6BC5A3157}"/>
              </a:ext>
            </a:extLst>
          </p:cNvPr>
          <p:cNvSpPr txBox="1">
            <a:spLocks/>
          </p:cNvSpPr>
          <p:nvPr/>
        </p:nvSpPr>
        <p:spPr>
          <a:xfrm>
            <a:off x="7574726" y="3324522"/>
            <a:ext cx="2389893" cy="57606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err="1">
                <a:solidFill>
                  <a:srgbClr val="12ABDB"/>
                </a:solidFill>
                <a:latin typeface="+mn-lt"/>
              </a:rPr>
              <a:t>Azure</a:t>
            </a:r>
            <a:r>
              <a:rPr lang="pl-PL" dirty="0">
                <a:solidFill>
                  <a:srgbClr val="12ABDB"/>
                </a:solidFill>
                <a:latin typeface="+mn-lt"/>
              </a:rPr>
              <a:t> </a:t>
            </a:r>
            <a:r>
              <a:rPr lang="pl-PL" dirty="0" err="1">
                <a:solidFill>
                  <a:srgbClr val="12ABDB"/>
                </a:solidFill>
                <a:latin typeface="+mn-lt"/>
              </a:rPr>
              <a:t>Cosmos</a:t>
            </a:r>
            <a:r>
              <a:rPr lang="pl-PL" dirty="0">
                <a:solidFill>
                  <a:srgbClr val="12ABDB"/>
                </a:solidFill>
                <a:latin typeface="+mn-lt"/>
              </a:rPr>
              <a:t> DB</a:t>
            </a:r>
          </a:p>
        </p:txBody>
      </p:sp>
      <p:pic>
        <p:nvPicPr>
          <p:cNvPr id="28" name="Obraz 27" descr="Obraz zawierający rysunek&#10;&#10;Opis wygenerowany automatycznie">
            <a:extLst>
              <a:ext uri="{FF2B5EF4-FFF2-40B4-BE49-F238E27FC236}">
                <a16:creationId xmlns:a16="http://schemas.microsoft.com/office/drawing/2014/main" id="{1FA9E5A3-9A28-48A9-9599-D03670AB4D5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390965" y="2220861"/>
            <a:ext cx="425115" cy="425115"/>
          </a:xfrm>
          <a:prstGeom prst="rect">
            <a:avLst/>
          </a:prstGeom>
        </p:spPr>
      </p:pic>
      <p:sp>
        <p:nvSpPr>
          <p:cNvPr id="29" name="Symbol zastępczy tekstu 4">
            <a:extLst>
              <a:ext uri="{FF2B5EF4-FFF2-40B4-BE49-F238E27FC236}">
                <a16:creationId xmlns:a16="http://schemas.microsoft.com/office/drawing/2014/main" id="{5366731E-331E-45E4-BDF9-81B95E914083}"/>
              </a:ext>
            </a:extLst>
          </p:cNvPr>
          <p:cNvSpPr txBox="1">
            <a:spLocks/>
          </p:cNvSpPr>
          <p:nvPr/>
        </p:nvSpPr>
        <p:spPr>
          <a:xfrm>
            <a:off x="6900783" y="2316199"/>
            <a:ext cx="1868890" cy="33789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a:solidFill>
                  <a:srgbClr val="12ABDB"/>
                </a:solidFill>
                <a:latin typeface="+mn-lt"/>
              </a:rPr>
              <a:t>HTTP </a:t>
            </a:r>
            <a:r>
              <a:rPr lang="pl-PL" dirty="0" err="1">
                <a:solidFill>
                  <a:srgbClr val="12ABDB"/>
                </a:solidFill>
                <a:latin typeface="+mn-lt"/>
              </a:rPr>
              <a:t>Trigger</a:t>
            </a:r>
            <a:endParaRPr lang="pl-PL" dirty="0">
              <a:solidFill>
                <a:srgbClr val="12ABDB"/>
              </a:solidFill>
              <a:latin typeface="+mn-lt"/>
            </a:endParaRPr>
          </a:p>
        </p:txBody>
      </p:sp>
      <p:cxnSp>
        <p:nvCxnSpPr>
          <p:cNvPr id="8" name="Łącznik prosty 7">
            <a:extLst>
              <a:ext uri="{FF2B5EF4-FFF2-40B4-BE49-F238E27FC236}">
                <a16:creationId xmlns:a16="http://schemas.microsoft.com/office/drawing/2014/main" id="{26F4F7A0-AF3C-4EFB-B209-4376DC94F736}"/>
              </a:ext>
            </a:extLst>
          </p:cNvPr>
          <p:cNvCxnSpPr>
            <a:cxnSpLocks/>
          </p:cNvCxnSpPr>
          <p:nvPr/>
        </p:nvCxnSpPr>
        <p:spPr>
          <a:xfrm>
            <a:off x="6086475" y="1104899"/>
            <a:ext cx="0" cy="5324354"/>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pic>
        <p:nvPicPr>
          <p:cNvPr id="14" name="Obraz 13" descr="Obraz zawierający ptak&#10;&#10;Opis wygenerowany automatycznie">
            <a:extLst>
              <a:ext uri="{FF2B5EF4-FFF2-40B4-BE49-F238E27FC236}">
                <a16:creationId xmlns:a16="http://schemas.microsoft.com/office/drawing/2014/main" id="{1C4D3FD1-882C-467A-917A-3A5B7E2C419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668706" y="5432222"/>
            <a:ext cx="4201931" cy="713688"/>
          </a:xfrm>
          <a:prstGeom prst="rect">
            <a:avLst/>
          </a:prstGeom>
        </p:spPr>
      </p:pic>
      <p:pic>
        <p:nvPicPr>
          <p:cNvPr id="33" name="Obraz 32" descr="Obraz zawierający zrzut ekranu&#10;&#10;Opis wygenerowany automatycznie">
            <a:extLst>
              <a:ext uri="{FF2B5EF4-FFF2-40B4-BE49-F238E27FC236}">
                <a16:creationId xmlns:a16="http://schemas.microsoft.com/office/drawing/2014/main" id="{ACE1F208-2552-45DF-B43E-AC00AD30DCA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096000" y="1123392"/>
            <a:ext cx="3096340" cy="820223"/>
          </a:xfrm>
          <a:prstGeom prst="rect">
            <a:avLst/>
          </a:prstGeom>
        </p:spPr>
      </p:pic>
      <p:sp>
        <p:nvSpPr>
          <p:cNvPr id="46" name="Symbol zastępczy tekstu 4">
            <a:extLst>
              <a:ext uri="{FF2B5EF4-FFF2-40B4-BE49-F238E27FC236}">
                <a16:creationId xmlns:a16="http://schemas.microsoft.com/office/drawing/2014/main" id="{EB3C5ECC-916E-4A7C-876A-92DC49BB7FFF}"/>
              </a:ext>
            </a:extLst>
          </p:cNvPr>
          <p:cNvSpPr txBox="1">
            <a:spLocks/>
          </p:cNvSpPr>
          <p:nvPr/>
        </p:nvSpPr>
        <p:spPr>
          <a:xfrm>
            <a:off x="227349" y="1123391"/>
            <a:ext cx="1099515" cy="820223"/>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l-PL" sz="2400" dirty="0">
                <a:solidFill>
                  <a:srgbClr val="860864"/>
                </a:solidFill>
              </a:rPr>
              <a:t>Demo</a:t>
            </a:r>
          </a:p>
        </p:txBody>
      </p:sp>
      <p:pic>
        <p:nvPicPr>
          <p:cNvPr id="6" name="Obraz 5" descr="Obraz zawierający rysunek&#10;&#10;Opis wygenerowany automatycznie">
            <a:extLst>
              <a:ext uri="{FF2B5EF4-FFF2-40B4-BE49-F238E27FC236}">
                <a16:creationId xmlns:a16="http://schemas.microsoft.com/office/drawing/2014/main" id="{093E6133-1748-4744-A135-620E77691B1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881988" y="2160345"/>
            <a:ext cx="649601" cy="649601"/>
          </a:xfrm>
          <a:prstGeom prst="rect">
            <a:avLst/>
          </a:prstGeom>
        </p:spPr>
      </p:pic>
      <p:sp>
        <p:nvSpPr>
          <p:cNvPr id="22" name="Symbol zastępczy tekstu 4">
            <a:extLst>
              <a:ext uri="{FF2B5EF4-FFF2-40B4-BE49-F238E27FC236}">
                <a16:creationId xmlns:a16="http://schemas.microsoft.com/office/drawing/2014/main" id="{4723EF51-DBB0-43B4-A8DE-990DC4412FEB}"/>
              </a:ext>
            </a:extLst>
          </p:cNvPr>
          <p:cNvSpPr txBox="1">
            <a:spLocks/>
          </p:cNvSpPr>
          <p:nvPr/>
        </p:nvSpPr>
        <p:spPr>
          <a:xfrm>
            <a:off x="2663992" y="2175282"/>
            <a:ext cx="3143976" cy="389622"/>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err="1">
                <a:solidFill>
                  <a:srgbClr val="12ABDB"/>
                </a:solidFill>
                <a:latin typeface="+mn-lt"/>
              </a:rPr>
              <a:t>Create</a:t>
            </a:r>
            <a:r>
              <a:rPr lang="pl-PL" dirty="0">
                <a:solidFill>
                  <a:srgbClr val="12ABDB"/>
                </a:solidFill>
                <a:latin typeface="+mn-lt"/>
              </a:rPr>
              <a:t> </a:t>
            </a:r>
            <a:r>
              <a:rPr lang="pl-PL" dirty="0" err="1">
                <a:solidFill>
                  <a:srgbClr val="12ABDB"/>
                </a:solidFill>
                <a:latin typeface="+mn-lt"/>
              </a:rPr>
              <a:t>storage</a:t>
            </a:r>
            <a:r>
              <a:rPr lang="pl-PL" dirty="0">
                <a:solidFill>
                  <a:srgbClr val="12ABDB"/>
                </a:solidFill>
                <a:latin typeface="+mn-lt"/>
              </a:rPr>
              <a:t> </a:t>
            </a:r>
            <a:r>
              <a:rPr lang="pl-PL" dirty="0" err="1">
                <a:solidFill>
                  <a:srgbClr val="12ABDB"/>
                </a:solidFill>
                <a:latin typeface="+mn-lt"/>
              </a:rPr>
              <a:t>account</a:t>
            </a:r>
            <a:endParaRPr lang="pl-PL" dirty="0">
              <a:solidFill>
                <a:srgbClr val="12ABDB"/>
              </a:solidFill>
              <a:latin typeface="+mn-lt"/>
            </a:endParaRPr>
          </a:p>
        </p:txBody>
      </p:sp>
      <p:sp>
        <p:nvSpPr>
          <p:cNvPr id="7" name="pole tekstowe 6">
            <a:extLst>
              <a:ext uri="{FF2B5EF4-FFF2-40B4-BE49-F238E27FC236}">
                <a16:creationId xmlns:a16="http://schemas.microsoft.com/office/drawing/2014/main" id="{0FE9170C-6863-4F12-8070-1388926E5E54}"/>
              </a:ext>
            </a:extLst>
          </p:cNvPr>
          <p:cNvSpPr txBox="1"/>
          <p:nvPr/>
        </p:nvSpPr>
        <p:spPr>
          <a:xfrm>
            <a:off x="2594693" y="2447342"/>
            <a:ext cx="1869423" cy="369332"/>
          </a:xfrm>
          <a:prstGeom prst="rect">
            <a:avLst/>
          </a:prstGeom>
          <a:noFill/>
        </p:spPr>
        <p:txBody>
          <a:bodyPr wrap="none" rtlCol="0">
            <a:spAutoFit/>
          </a:bodyPr>
          <a:lstStyle/>
          <a:p>
            <a:r>
              <a:rPr lang="pl-PL" dirty="0">
                <a:solidFill>
                  <a:srgbClr val="88D5ED"/>
                </a:solidFill>
              </a:rPr>
              <a:t>(   ,    ,    ,    )</a:t>
            </a:r>
          </a:p>
        </p:txBody>
      </p:sp>
      <p:pic>
        <p:nvPicPr>
          <p:cNvPr id="10" name="Obraz 9" descr="Obraz zawierający zegar&#10;&#10;Opis wygenerowany automatycznie">
            <a:extLst>
              <a:ext uri="{FF2B5EF4-FFF2-40B4-BE49-F238E27FC236}">
                <a16:creationId xmlns:a16="http://schemas.microsoft.com/office/drawing/2014/main" id="{6E80290A-473B-4258-BDC5-2F4277ADE3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1304" y="2132164"/>
            <a:ext cx="1371603" cy="1371603"/>
          </a:xfrm>
          <a:prstGeom prst="rect">
            <a:avLst/>
          </a:prstGeom>
        </p:spPr>
      </p:pic>
      <p:pic>
        <p:nvPicPr>
          <p:cNvPr id="12" name="Obraz 11" descr="Obraz zawierający zewnętrzne, rysunek&#10;&#10;Opis wygenerowany automatycznie">
            <a:extLst>
              <a:ext uri="{FF2B5EF4-FFF2-40B4-BE49-F238E27FC236}">
                <a16:creationId xmlns:a16="http://schemas.microsoft.com/office/drawing/2014/main" id="{9F1FB6DC-DA74-421F-AF43-544D61A7C586}"/>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779578" y="2510093"/>
            <a:ext cx="288000" cy="288000"/>
          </a:xfrm>
          <a:prstGeom prst="rect">
            <a:avLst/>
          </a:prstGeom>
        </p:spPr>
      </p:pic>
      <p:pic>
        <p:nvPicPr>
          <p:cNvPr id="17" name="Obraz 16" descr="Obraz zawierający rysunek&#10;&#10;Opis wygenerowany automatycznie">
            <a:extLst>
              <a:ext uri="{FF2B5EF4-FFF2-40B4-BE49-F238E27FC236}">
                <a16:creationId xmlns:a16="http://schemas.microsoft.com/office/drawing/2014/main" id="{9EE4C233-4ADF-4D44-B09B-4E043F1AC0E1}"/>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171644" y="2510093"/>
            <a:ext cx="288000" cy="288000"/>
          </a:xfrm>
          <a:prstGeom prst="rect">
            <a:avLst/>
          </a:prstGeom>
        </p:spPr>
      </p:pic>
      <p:pic>
        <p:nvPicPr>
          <p:cNvPr id="19" name="Obraz 18" descr="Obraz zawierający rysunek&#10;&#10;Opis wygenerowany automatycznie">
            <a:extLst>
              <a:ext uri="{FF2B5EF4-FFF2-40B4-BE49-F238E27FC236}">
                <a16:creationId xmlns:a16="http://schemas.microsoft.com/office/drawing/2014/main" id="{24A7DEA7-5466-4B20-8D65-326B5E5F5B55}"/>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562670" y="2514469"/>
            <a:ext cx="288000" cy="288000"/>
          </a:xfrm>
          <a:prstGeom prst="rect">
            <a:avLst/>
          </a:prstGeom>
        </p:spPr>
      </p:pic>
      <p:pic>
        <p:nvPicPr>
          <p:cNvPr id="21" name="Obraz 20" descr="Obraz zawierający rysunek&#10;&#10;Opis wygenerowany automatycznie">
            <a:extLst>
              <a:ext uri="{FF2B5EF4-FFF2-40B4-BE49-F238E27FC236}">
                <a16:creationId xmlns:a16="http://schemas.microsoft.com/office/drawing/2014/main" id="{942FB58B-3A83-4CD1-9600-2D282A53F2F5}"/>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953696" y="2510093"/>
            <a:ext cx="288000" cy="288000"/>
          </a:xfrm>
          <a:prstGeom prst="rect">
            <a:avLst/>
          </a:prstGeom>
        </p:spPr>
      </p:pic>
      <p:pic>
        <p:nvPicPr>
          <p:cNvPr id="24" name="Obraz 23" descr="Obraz zawierający rysunek&#10;&#10;Opis wygenerowany automatycznie">
            <a:extLst>
              <a:ext uri="{FF2B5EF4-FFF2-40B4-BE49-F238E27FC236}">
                <a16:creationId xmlns:a16="http://schemas.microsoft.com/office/drawing/2014/main" id="{46154613-CB00-4FCF-8C50-C1DBDB7DEC70}"/>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877194" y="2904562"/>
            <a:ext cx="654395" cy="654395"/>
          </a:xfrm>
          <a:prstGeom prst="rect">
            <a:avLst/>
          </a:prstGeom>
        </p:spPr>
      </p:pic>
      <p:sp>
        <p:nvSpPr>
          <p:cNvPr id="36" name="Symbol zastępczy tekstu 4">
            <a:extLst>
              <a:ext uri="{FF2B5EF4-FFF2-40B4-BE49-F238E27FC236}">
                <a16:creationId xmlns:a16="http://schemas.microsoft.com/office/drawing/2014/main" id="{A0A1D05D-2DFB-4E57-9472-E90404EE14D4}"/>
              </a:ext>
            </a:extLst>
          </p:cNvPr>
          <p:cNvSpPr txBox="1">
            <a:spLocks/>
          </p:cNvSpPr>
          <p:nvPr/>
        </p:nvSpPr>
        <p:spPr>
          <a:xfrm>
            <a:off x="2654467" y="2924944"/>
            <a:ext cx="3143976" cy="389622"/>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err="1">
                <a:solidFill>
                  <a:srgbClr val="12ABDB"/>
                </a:solidFill>
                <a:latin typeface="+mn-lt"/>
              </a:rPr>
              <a:t>Create</a:t>
            </a:r>
            <a:r>
              <a:rPr lang="pl-PL" dirty="0">
                <a:solidFill>
                  <a:srgbClr val="12ABDB"/>
                </a:solidFill>
                <a:latin typeface="+mn-lt"/>
              </a:rPr>
              <a:t> </a:t>
            </a:r>
            <a:r>
              <a:rPr lang="pl-PL" dirty="0" err="1">
                <a:solidFill>
                  <a:srgbClr val="12ABDB"/>
                </a:solidFill>
                <a:latin typeface="+mn-lt"/>
              </a:rPr>
              <a:t>Function</a:t>
            </a:r>
            <a:r>
              <a:rPr lang="pl-PL" dirty="0">
                <a:solidFill>
                  <a:srgbClr val="12ABDB"/>
                </a:solidFill>
                <a:latin typeface="+mn-lt"/>
              </a:rPr>
              <a:t> </a:t>
            </a:r>
            <a:r>
              <a:rPr lang="pl-PL" dirty="0" err="1">
                <a:solidFill>
                  <a:srgbClr val="12ABDB"/>
                </a:solidFill>
                <a:latin typeface="+mn-lt"/>
              </a:rPr>
              <a:t>App</a:t>
            </a:r>
            <a:endParaRPr lang="pl-PL" dirty="0">
              <a:solidFill>
                <a:srgbClr val="12ABDB"/>
              </a:solidFill>
              <a:latin typeface="+mn-lt"/>
            </a:endParaRPr>
          </a:p>
        </p:txBody>
      </p:sp>
      <p:pic>
        <p:nvPicPr>
          <p:cNvPr id="32" name="Obraz 31">
            <a:extLst>
              <a:ext uri="{FF2B5EF4-FFF2-40B4-BE49-F238E27FC236}">
                <a16:creationId xmlns:a16="http://schemas.microsoft.com/office/drawing/2014/main" id="{9AB49F32-906A-49D5-B3CC-E3E3A517F05D}"/>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6341" y="3771351"/>
            <a:ext cx="5987652" cy="509961"/>
          </a:xfrm>
          <a:prstGeom prst="rect">
            <a:avLst/>
          </a:prstGeom>
        </p:spPr>
      </p:pic>
      <p:pic>
        <p:nvPicPr>
          <p:cNvPr id="62" name="Obraz 61" descr="Obraz zawierający zrzut ekranu&#10;&#10;Opis wygenerowany automatycznie">
            <a:extLst>
              <a:ext uri="{FF2B5EF4-FFF2-40B4-BE49-F238E27FC236}">
                <a16:creationId xmlns:a16="http://schemas.microsoft.com/office/drawing/2014/main" id="{1C403131-7E91-478B-A75C-D6CEB31AE8F2}"/>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88075" y="4396030"/>
            <a:ext cx="2529479" cy="1715269"/>
          </a:xfrm>
          <a:prstGeom prst="rect">
            <a:avLst/>
          </a:prstGeom>
        </p:spPr>
      </p:pic>
      <p:pic>
        <p:nvPicPr>
          <p:cNvPr id="64" name="Obraz 63">
            <a:extLst>
              <a:ext uri="{FF2B5EF4-FFF2-40B4-BE49-F238E27FC236}">
                <a16:creationId xmlns:a16="http://schemas.microsoft.com/office/drawing/2014/main" id="{BD17E0D4-E493-405E-8433-C3F6BE18A528}"/>
              </a:ext>
            </a:extLst>
          </p:cNvPr>
          <p:cNvPicPr>
            <a:picLocks noChangeAspect="1"/>
          </p:cNvPicPr>
          <p:nvPr/>
        </p:nvPicPr>
        <p:blipFill>
          <a:blip r:embed="rId21">
            <a:extLst>
              <a:ext uri="{28A0092B-C50C-407E-A947-70E740481C1C}">
                <a14:useLocalDpi xmlns:a14="http://schemas.microsoft.com/office/drawing/2010/main" val="0"/>
              </a:ext>
            </a:extLst>
          </a:blip>
          <a:srcRect/>
          <a:stretch/>
        </p:blipFill>
        <p:spPr>
          <a:xfrm>
            <a:off x="238075" y="4546030"/>
            <a:ext cx="2529479" cy="1715268"/>
          </a:xfrm>
          <a:prstGeom prst="rect">
            <a:avLst/>
          </a:prstGeom>
        </p:spPr>
      </p:pic>
      <p:pic>
        <p:nvPicPr>
          <p:cNvPr id="66" name="Obraz 65" descr="Obraz zawierający zrzut ekranu&#10;&#10;Opis wygenerowany automatycznie">
            <a:extLst>
              <a:ext uri="{FF2B5EF4-FFF2-40B4-BE49-F238E27FC236}">
                <a16:creationId xmlns:a16="http://schemas.microsoft.com/office/drawing/2014/main" id="{E2C745E2-ABAD-4C96-9818-AAEEE8412412}"/>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388075" y="4696030"/>
            <a:ext cx="2529479" cy="1715269"/>
          </a:xfrm>
          <a:prstGeom prst="rect">
            <a:avLst/>
          </a:prstGeom>
        </p:spPr>
      </p:pic>
      <p:pic>
        <p:nvPicPr>
          <p:cNvPr id="68" name="Obraz 67">
            <a:extLst>
              <a:ext uri="{FF2B5EF4-FFF2-40B4-BE49-F238E27FC236}">
                <a16:creationId xmlns:a16="http://schemas.microsoft.com/office/drawing/2014/main" id="{31BA0029-A735-4DF9-88EC-311A397AAF77}"/>
              </a:ext>
            </a:extLst>
          </p:cNvPr>
          <p:cNvPicPr>
            <a:picLocks noChangeAspect="1"/>
          </p:cNvPicPr>
          <p:nvPr/>
        </p:nvPicPr>
        <p:blipFill>
          <a:blip r:embed="rId23">
            <a:extLst>
              <a:ext uri="{28A0092B-C50C-407E-A947-70E740481C1C}">
                <a14:useLocalDpi xmlns:a14="http://schemas.microsoft.com/office/drawing/2010/main" val="0"/>
              </a:ext>
            </a:extLst>
          </a:blip>
          <a:srcRect/>
          <a:stretch/>
        </p:blipFill>
        <p:spPr>
          <a:xfrm>
            <a:off x="3315154" y="4630125"/>
            <a:ext cx="2529479" cy="1715268"/>
          </a:xfrm>
          <a:prstGeom prst="rect">
            <a:avLst/>
          </a:prstGeom>
        </p:spPr>
      </p:pic>
    </p:spTree>
    <p:extLst>
      <p:ext uri="{BB962C8B-B14F-4D97-AF65-F5344CB8AC3E}">
        <p14:creationId xmlns:p14="http://schemas.microsoft.com/office/powerpoint/2010/main" val="2033030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Obraz 25">
            <a:extLst>
              <a:ext uri="{FF2B5EF4-FFF2-40B4-BE49-F238E27FC236}">
                <a16:creationId xmlns:a16="http://schemas.microsoft.com/office/drawing/2014/main" id="{0219AF40-014C-4FED-BB33-81D1D93DE1B4}"/>
              </a:ext>
            </a:extLst>
          </p:cNvPr>
          <p:cNvPicPr>
            <a:picLocks noChangeAspect="1"/>
          </p:cNvPicPr>
          <p:nvPr/>
        </p:nvPicPr>
        <p:blipFill>
          <a:blip r:embed="rId3">
            <a:alphaModFix amt="5000"/>
          </a:blip>
          <a:stretch>
            <a:fillRect/>
          </a:stretch>
        </p:blipFill>
        <p:spPr>
          <a:xfrm>
            <a:off x="-9525" y="1243770"/>
            <a:ext cx="12192000" cy="5614230"/>
          </a:xfrm>
          <a:prstGeom prst="rect">
            <a:avLst/>
          </a:prstGeom>
        </p:spPr>
      </p:pic>
      <p:pic>
        <p:nvPicPr>
          <p:cNvPr id="27" name="Obraz 26">
            <a:extLst>
              <a:ext uri="{FF2B5EF4-FFF2-40B4-BE49-F238E27FC236}">
                <a16:creationId xmlns:a16="http://schemas.microsoft.com/office/drawing/2014/main" id="{95254A79-D125-4E39-9219-60B3E06EEB44}"/>
              </a:ext>
            </a:extLst>
          </p:cNvPr>
          <p:cNvPicPr>
            <a:picLocks noChangeAspect="1"/>
          </p:cNvPicPr>
          <p:nvPr/>
        </p:nvPicPr>
        <p:blipFill>
          <a:blip r:embed="rId4"/>
          <a:stretch>
            <a:fillRect/>
          </a:stretch>
        </p:blipFill>
        <p:spPr>
          <a:xfrm>
            <a:off x="0" y="1104898"/>
            <a:ext cx="12192000" cy="844987"/>
          </a:xfrm>
          <a:prstGeom prst="rect">
            <a:avLst/>
          </a:prstGeom>
        </p:spPr>
      </p:pic>
      <p:sp>
        <p:nvSpPr>
          <p:cNvPr id="4" name="Tytuł 3">
            <a:extLst>
              <a:ext uri="{FF2B5EF4-FFF2-40B4-BE49-F238E27FC236}">
                <a16:creationId xmlns:a16="http://schemas.microsoft.com/office/drawing/2014/main" id="{0411628A-FC5A-4DEF-AEDC-CAFFCFF3227C}"/>
              </a:ext>
            </a:extLst>
          </p:cNvPr>
          <p:cNvSpPr>
            <a:spLocks noGrp="1"/>
          </p:cNvSpPr>
          <p:nvPr>
            <p:ph type="title"/>
          </p:nvPr>
        </p:nvSpPr>
        <p:spPr/>
        <p:txBody>
          <a:bodyPr/>
          <a:lstStyle/>
          <a:p>
            <a:r>
              <a:rPr lang="pl-PL" dirty="0"/>
              <a:t>HTTP API</a:t>
            </a:r>
          </a:p>
        </p:txBody>
      </p:sp>
      <p:cxnSp>
        <p:nvCxnSpPr>
          <p:cNvPr id="8" name="Łącznik prosty 7">
            <a:extLst>
              <a:ext uri="{FF2B5EF4-FFF2-40B4-BE49-F238E27FC236}">
                <a16:creationId xmlns:a16="http://schemas.microsoft.com/office/drawing/2014/main" id="{26F4F7A0-AF3C-4EFB-B209-4376DC94F736}"/>
              </a:ext>
            </a:extLst>
          </p:cNvPr>
          <p:cNvCxnSpPr>
            <a:cxnSpLocks/>
          </p:cNvCxnSpPr>
          <p:nvPr/>
        </p:nvCxnSpPr>
        <p:spPr>
          <a:xfrm>
            <a:off x="6086475" y="1104899"/>
            <a:ext cx="0" cy="5324354"/>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pic>
        <p:nvPicPr>
          <p:cNvPr id="14" name="Obraz 13" descr="Obraz zawierający ptak&#10;&#10;Opis wygenerowany automatycznie">
            <a:extLst>
              <a:ext uri="{FF2B5EF4-FFF2-40B4-BE49-F238E27FC236}">
                <a16:creationId xmlns:a16="http://schemas.microsoft.com/office/drawing/2014/main" id="{1C4D3FD1-882C-467A-917A-3A5B7E2C419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68706" y="5432222"/>
            <a:ext cx="4201931" cy="713688"/>
          </a:xfrm>
          <a:prstGeom prst="rect">
            <a:avLst/>
          </a:prstGeom>
        </p:spPr>
      </p:pic>
      <p:sp>
        <p:nvSpPr>
          <p:cNvPr id="46" name="Symbol zastępczy tekstu 4">
            <a:extLst>
              <a:ext uri="{FF2B5EF4-FFF2-40B4-BE49-F238E27FC236}">
                <a16:creationId xmlns:a16="http://schemas.microsoft.com/office/drawing/2014/main" id="{EB3C5ECC-916E-4A7C-876A-92DC49BB7FFF}"/>
              </a:ext>
            </a:extLst>
          </p:cNvPr>
          <p:cNvSpPr txBox="1">
            <a:spLocks/>
          </p:cNvSpPr>
          <p:nvPr/>
        </p:nvSpPr>
        <p:spPr>
          <a:xfrm>
            <a:off x="227349" y="1123391"/>
            <a:ext cx="1099515" cy="820223"/>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l-PL" sz="2400" dirty="0">
                <a:solidFill>
                  <a:srgbClr val="860864"/>
                </a:solidFill>
              </a:rPr>
              <a:t>Demo</a:t>
            </a:r>
          </a:p>
        </p:txBody>
      </p:sp>
      <p:pic>
        <p:nvPicPr>
          <p:cNvPr id="6" name="Obraz 5" descr="Obraz zawierający rysunek&#10;&#10;Opis wygenerowany automatycznie">
            <a:extLst>
              <a:ext uri="{FF2B5EF4-FFF2-40B4-BE49-F238E27FC236}">
                <a16:creationId xmlns:a16="http://schemas.microsoft.com/office/drawing/2014/main" id="{093E6133-1748-4744-A135-620E77691B1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81988" y="2160345"/>
            <a:ext cx="649601" cy="649601"/>
          </a:xfrm>
          <a:prstGeom prst="rect">
            <a:avLst/>
          </a:prstGeom>
        </p:spPr>
      </p:pic>
      <p:sp>
        <p:nvSpPr>
          <p:cNvPr id="22" name="Symbol zastępczy tekstu 4">
            <a:extLst>
              <a:ext uri="{FF2B5EF4-FFF2-40B4-BE49-F238E27FC236}">
                <a16:creationId xmlns:a16="http://schemas.microsoft.com/office/drawing/2014/main" id="{4723EF51-DBB0-43B4-A8DE-990DC4412FEB}"/>
              </a:ext>
            </a:extLst>
          </p:cNvPr>
          <p:cNvSpPr txBox="1">
            <a:spLocks/>
          </p:cNvSpPr>
          <p:nvPr/>
        </p:nvSpPr>
        <p:spPr>
          <a:xfrm>
            <a:off x="2663992" y="2175282"/>
            <a:ext cx="3143976" cy="389622"/>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err="1">
                <a:solidFill>
                  <a:srgbClr val="12ABDB"/>
                </a:solidFill>
                <a:latin typeface="+mn-lt"/>
              </a:rPr>
              <a:t>Create</a:t>
            </a:r>
            <a:r>
              <a:rPr lang="pl-PL" dirty="0">
                <a:solidFill>
                  <a:srgbClr val="12ABDB"/>
                </a:solidFill>
                <a:latin typeface="+mn-lt"/>
              </a:rPr>
              <a:t> </a:t>
            </a:r>
            <a:r>
              <a:rPr lang="pl-PL" dirty="0" err="1">
                <a:solidFill>
                  <a:srgbClr val="12ABDB"/>
                </a:solidFill>
                <a:latin typeface="+mn-lt"/>
              </a:rPr>
              <a:t>storage</a:t>
            </a:r>
            <a:r>
              <a:rPr lang="pl-PL" dirty="0">
                <a:solidFill>
                  <a:srgbClr val="12ABDB"/>
                </a:solidFill>
                <a:latin typeface="+mn-lt"/>
              </a:rPr>
              <a:t> </a:t>
            </a:r>
            <a:r>
              <a:rPr lang="pl-PL" dirty="0" err="1">
                <a:solidFill>
                  <a:srgbClr val="12ABDB"/>
                </a:solidFill>
                <a:latin typeface="+mn-lt"/>
              </a:rPr>
              <a:t>account</a:t>
            </a:r>
            <a:endParaRPr lang="pl-PL" dirty="0">
              <a:solidFill>
                <a:srgbClr val="12ABDB"/>
              </a:solidFill>
              <a:latin typeface="+mn-lt"/>
            </a:endParaRPr>
          </a:p>
        </p:txBody>
      </p:sp>
      <p:sp>
        <p:nvSpPr>
          <p:cNvPr id="7" name="pole tekstowe 6">
            <a:extLst>
              <a:ext uri="{FF2B5EF4-FFF2-40B4-BE49-F238E27FC236}">
                <a16:creationId xmlns:a16="http://schemas.microsoft.com/office/drawing/2014/main" id="{0FE9170C-6863-4F12-8070-1388926E5E54}"/>
              </a:ext>
            </a:extLst>
          </p:cNvPr>
          <p:cNvSpPr txBox="1"/>
          <p:nvPr/>
        </p:nvSpPr>
        <p:spPr>
          <a:xfrm>
            <a:off x="2594693" y="2447342"/>
            <a:ext cx="1869423" cy="369332"/>
          </a:xfrm>
          <a:prstGeom prst="rect">
            <a:avLst/>
          </a:prstGeom>
          <a:noFill/>
        </p:spPr>
        <p:txBody>
          <a:bodyPr wrap="none" rtlCol="0">
            <a:spAutoFit/>
          </a:bodyPr>
          <a:lstStyle/>
          <a:p>
            <a:r>
              <a:rPr lang="pl-PL" dirty="0">
                <a:solidFill>
                  <a:srgbClr val="88D5ED"/>
                </a:solidFill>
              </a:rPr>
              <a:t>(   ,    ,    ,    )</a:t>
            </a:r>
          </a:p>
        </p:txBody>
      </p:sp>
      <p:pic>
        <p:nvPicPr>
          <p:cNvPr id="10" name="Obraz 9" descr="Obraz zawierający zegar&#10;&#10;Opis wygenerowany automatycznie">
            <a:extLst>
              <a:ext uri="{FF2B5EF4-FFF2-40B4-BE49-F238E27FC236}">
                <a16:creationId xmlns:a16="http://schemas.microsoft.com/office/drawing/2014/main" id="{6E80290A-473B-4258-BDC5-2F4277ADE32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304" y="2132164"/>
            <a:ext cx="1371603" cy="1371603"/>
          </a:xfrm>
          <a:prstGeom prst="rect">
            <a:avLst/>
          </a:prstGeom>
        </p:spPr>
      </p:pic>
      <p:pic>
        <p:nvPicPr>
          <p:cNvPr id="12" name="Obraz 11" descr="Obraz zawierający zewnętrzne, rysunek&#10;&#10;Opis wygenerowany automatycznie">
            <a:extLst>
              <a:ext uri="{FF2B5EF4-FFF2-40B4-BE49-F238E27FC236}">
                <a16:creationId xmlns:a16="http://schemas.microsoft.com/office/drawing/2014/main" id="{9F1FB6DC-DA74-421F-AF43-544D61A7C58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79578" y="2510093"/>
            <a:ext cx="288000" cy="288000"/>
          </a:xfrm>
          <a:prstGeom prst="rect">
            <a:avLst/>
          </a:prstGeom>
        </p:spPr>
      </p:pic>
      <p:pic>
        <p:nvPicPr>
          <p:cNvPr id="17" name="Obraz 16" descr="Obraz zawierający rysunek&#10;&#10;Opis wygenerowany automatycznie">
            <a:extLst>
              <a:ext uri="{FF2B5EF4-FFF2-40B4-BE49-F238E27FC236}">
                <a16:creationId xmlns:a16="http://schemas.microsoft.com/office/drawing/2014/main" id="{9EE4C233-4ADF-4D44-B09B-4E043F1AC0E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71644" y="2510093"/>
            <a:ext cx="288000" cy="288000"/>
          </a:xfrm>
          <a:prstGeom prst="rect">
            <a:avLst/>
          </a:prstGeom>
        </p:spPr>
      </p:pic>
      <p:pic>
        <p:nvPicPr>
          <p:cNvPr id="19" name="Obraz 18" descr="Obraz zawierający rysunek&#10;&#10;Opis wygenerowany automatycznie">
            <a:extLst>
              <a:ext uri="{FF2B5EF4-FFF2-40B4-BE49-F238E27FC236}">
                <a16:creationId xmlns:a16="http://schemas.microsoft.com/office/drawing/2014/main" id="{24A7DEA7-5466-4B20-8D65-326B5E5F5B5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562670" y="2514469"/>
            <a:ext cx="288000" cy="288000"/>
          </a:xfrm>
          <a:prstGeom prst="rect">
            <a:avLst/>
          </a:prstGeom>
        </p:spPr>
      </p:pic>
      <p:pic>
        <p:nvPicPr>
          <p:cNvPr id="21" name="Obraz 20" descr="Obraz zawierający rysunek&#10;&#10;Opis wygenerowany automatycznie">
            <a:extLst>
              <a:ext uri="{FF2B5EF4-FFF2-40B4-BE49-F238E27FC236}">
                <a16:creationId xmlns:a16="http://schemas.microsoft.com/office/drawing/2014/main" id="{942FB58B-3A83-4CD1-9600-2D282A53F2F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953696" y="2510093"/>
            <a:ext cx="288000" cy="288000"/>
          </a:xfrm>
          <a:prstGeom prst="rect">
            <a:avLst/>
          </a:prstGeom>
        </p:spPr>
      </p:pic>
      <p:pic>
        <p:nvPicPr>
          <p:cNvPr id="24" name="Obraz 23" descr="Obraz zawierający rysunek&#10;&#10;Opis wygenerowany automatycznie">
            <a:extLst>
              <a:ext uri="{FF2B5EF4-FFF2-40B4-BE49-F238E27FC236}">
                <a16:creationId xmlns:a16="http://schemas.microsoft.com/office/drawing/2014/main" id="{46154613-CB00-4FCF-8C50-C1DBDB7DEC7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877194" y="2904562"/>
            <a:ext cx="654395" cy="654395"/>
          </a:xfrm>
          <a:prstGeom prst="rect">
            <a:avLst/>
          </a:prstGeom>
        </p:spPr>
      </p:pic>
      <p:sp>
        <p:nvSpPr>
          <p:cNvPr id="36" name="Symbol zastępczy tekstu 4">
            <a:extLst>
              <a:ext uri="{FF2B5EF4-FFF2-40B4-BE49-F238E27FC236}">
                <a16:creationId xmlns:a16="http://schemas.microsoft.com/office/drawing/2014/main" id="{A0A1D05D-2DFB-4E57-9472-E90404EE14D4}"/>
              </a:ext>
            </a:extLst>
          </p:cNvPr>
          <p:cNvSpPr txBox="1">
            <a:spLocks/>
          </p:cNvSpPr>
          <p:nvPr/>
        </p:nvSpPr>
        <p:spPr>
          <a:xfrm>
            <a:off x="2654467" y="2924944"/>
            <a:ext cx="3143976" cy="389622"/>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err="1">
                <a:solidFill>
                  <a:srgbClr val="12ABDB"/>
                </a:solidFill>
                <a:latin typeface="+mn-lt"/>
              </a:rPr>
              <a:t>Create</a:t>
            </a:r>
            <a:r>
              <a:rPr lang="pl-PL" dirty="0">
                <a:solidFill>
                  <a:srgbClr val="12ABDB"/>
                </a:solidFill>
                <a:latin typeface="+mn-lt"/>
              </a:rPr>
              <a:t> </a:t>
            </a:r>
            <a:r>
              <a:rPr lang="pl-PL" dirty="0" err="1">
                <a:solidFill>
                  <a:srgbClr val="12ABDB"/>
                </a:solidFill>
                <a:latin typeface="+mn-lt"/>
              </a:rPr>
              <a:t>Function</a:t>
            </a:r>
            <a:r>
              <a:rPr lang="pl-PL" dirty="0">
                <a:solidFill>
                  <a:srgbClr val="12ABDB"/>
                </a:solidFill>
                <a:latin typeface="+mn-lt"/>
              </a:rPr>
              <a:t> </a:t>
            </a:r>
            <a:r>
              <a:rPr lang="pl-PL" dirty="0" err="1">
                <a:solidFill>
                  <a:srgbClr val="12ABDB"/>
                </a:solidFill>
                <a:latin typeface="+mn-lt"/>
              </a:rPr>
              <a:t>App</a:t>
            </a:r>
            <a:endParaRPr lang="pl-PL" dirty="0">
              <a:solidFill>
                <a:srgbClr val="12ABDB"/>
              </a:solidFill>
              <a:latin typeface="+mn-lt"/>
            </a:endParaRPr>
          </a:p>
        </p:txBody>
      </p:sp>
      <p:pic>
        <p:nvPicPr>
          <p:cNvPr id="32" name="Obraz 31">
            <a:extLst>
              <a:ext uri="{FF2B5EF4-FFF2-40B4-BE49-F238E27FC236}">
                <a16:creationId xmlns:a16="http://schemas.microsoft.com/office/drawing/2014/main" id="{9AB49F32-906A-49D5-B3CC-E3E3A517F05D}"/>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6341" y="3771351"/>
            <a:ext cx="5987652" cy="509961"/>
          </a:xfrm>
          <a:prstGeom prst="rect">
            <a:avLst/>
          </a:prstGeom>
        </p:spPr>
      </p:pic>
      <p:pic>
        <p:nvPicPr>
          <p:cNvPr id="62" name="Obraz 61" descr="Obraz zawierający zrzut ekranu&#10;&#10;Opis wygenerowany automatycznie">
            <a:extLst>
              <a:ext uri="{FF2B5EF4-FFF2-40B4-BE49-F238E27FC236}">
                <a16:creationId xmlns:a16="http://schemas.microsoft.com/office/drawing/2014/main" id="{1C403131-7E91-478B-A75C-D6CEB31AE8F2}"/>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8075" y="4396030"/>
            <a:ext cx="2529479" cy="1715269"/>
          </a:xfrm>
          <a:prstGeom prst="rect">
            <a:avLst/>
          </a:prstGeom>
        </p:spPr>
      </p:pic>
      <p:pic>
        <p:nvPicPr>
          <p:cNvPr id="64" name="Obraz 63">
            <a:extLst>
              <a:ext uri="{FF2B5EF4-FFF2-40B4-BE49-F238E27FC236}">
                <a16:creationId xmlns:a16="http://schemas.microsoft.com/office/drawing/2014/main" id="{BD17E0D4-E493-405E-8433-C3F6BE18A528}"/>
              </a:ext>
            </a:extLst>
          </p:cNvPr>
          <p:cNvPicPr>
            <a:picLocks noChangeAspect="1"/>
          </p:cNvPicPr>
          <p:nvPr/>
        </p:nvPicPr>
        <p:blipFill>
          <a:blip r:embed="rId15">
            <a:extLst>
              <a:ext uri="{28A0092B-C50C-407E-A947-70E740481C1C}">
                <a14:useLocalDpi xmlns:a14="http://schemas.microsoft.com/office/drawing/2010/main" val="0"/>
              </a:ext>
            </a:extLst>
          </a:blip>
          <a:srcRect/>
          <a:stretch/>
        </p:blipFill>
        <p:spPr>
          <a:xfrm>
            <a:off x="238075" y="4546030"/>
            <a:ext cx="2529479" cy="1715268"/>
          </a:xfrm>
          <a:prstGeom prst="rect">
            <a:avLst/>
          </a:prstGeom>
        </p:spPr>
      </p:pic>
      <p:pic>
        <p:nvPicPr>
          <p:cNvPr id="66" name="Obraz 65" descr="Obraz zawierający zrzut ekranu&#10;&#10;Opis wygenerowany automatycznie">
            <a:extLst>
              <a:ext uri="{FF2B5EF4-FFF2-40B4-BE49-F238E27FC236}">
                <a16:creationId xmlns:a16="http://schemas.microsoft.com/office/drawing/2014/main" id="{E2C745E2-ABAD-4C96-9818-AAEEE8412412}"/>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88075" y="4696030"/>
            <a:ext cx="2529479" cy="1715269"/>
          </a:xfrm>
          <a:prstGeom prst="rect">
            <a:avLst/>
          </a:prstGeom>
        </p:spPr>
      </p:pic>
      <p:pic>
        <p:nvPicPr>
          <p:cNvPr id="68" name="Obraz 67">
            <a:extLst>
              <a:ext uri="{FF2B5EF4-FFF2-40B4-BE49-F238E27FC236}">
                <a16:creationId xmlns:a16="http://schemas.microsoft.com/office/drawing/2014/main" id="{31BA0029-A735-4DF9-88EC-311A397AAF77}"/>
              </a:ext>
            </a:extLst>
          </p:cNvPr>
          <p:cNvPicPr>
            <a:picLocks noChangeAspect="1"/>
          </p:cNvPicPr>
          <p:nvPr/>
        </p:nvPicPr>
        <p:blipFill>
          <a:blip r:embed="rId17">
            <a:extLst>
              <a:ext uri="{28A0092B-C50C-407E-A947-70E740481C1C}">
                <a14:useLocalDpi xmlns:a14="http://schemas.microsoft.com/office/drawing/2010/main" val="0"/>
              </a:ext>
            </a:extLst>
          </a:blip>
          <a:srcRect/>
          <a:stretch/>
        </p:blipFill>
        <p:spPr>
          <a:xfrm>
            <a:off x="3315154" y="4630125"/>
            <a:ext cx="2529479" cy="1715268"/>
          </a:xfrm>
          <a:prstGeom prst="rect">
            <a:avLst/>
          </a:prstGeom>
        </p:spPr>
      </p:pic>
      <p:pic>
        <p:nvPicPr>
          <p:cNvPr id="5" name="Obraz 4">
            <a:extLst>
              <a:ext uri="{FF2B5EF4-FFF2-40B4-BE49-F238E27FC236}">
                <a16:creationId xmlns:a16="http://schemas.microsoft.com/office/drawing/2014/main" id="{4E67A50A-17D9-4917-ACC8-124C34BB883A}"/>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228811" y="1362311"/>
            <a:ext cx="1346032" cy="330159"/>
          </a:xfrm>
          <a:prstGeom prst="rect">
            <a:avLst/>
          </a:prstGeom>
        </p:spPr>
      </p:pic>
      <p:pic>
        <p:nvPicPr>
          <p:cNvPr id="11" name="Obraz 10" descr="Obraz zawierający zrzut ekranu&#10;&#10;Opis wygenerowany automatycznie">
            <a:extLst>
              <a:ext uri="{FF2B5EF4-FFF2-40B4-BE49-F238E27FC236}">
                <a16:creationId xmlns:a16="http://schemas.microsoft.com/office/drawing/2014/main" id="{DA66A12A-FA9F-4FDE-B410-04CEE1540401}"/>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6229111" y="2160345"/>
            <a:ext cx="2062509" cy="1398612"/>
          </a:xfrm>
          <a:prstGeom prst="rect">
            <a:avLst/>
          </a:prstGeom>
        </p:spPr>
      </p:pic>
      <p:pic>
        <p:nvPicPr>
          <p:cNvPr id="20" name="Obraz 19" descr="Obraz zawierający zrzut ekranu&#10;&#10;Opis wygenerowany automatycznie">
            <a:extLst>
              <a:ext uri="{FF2B5EF4-FFF2-40B4-BE49-F238E27FC236}">
                <a16:creationId xmlns:a16="http://schemas.microsoft.com/office/drawing/2014/main" id="{F0D1303C-F67C-4B51-92D2-6E7780418CCD}"/>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9862804" y="2175282"/>
            <a:ext cx="2339216" cy="1922226"/>
          </a:xfrm>
          <a:prstGeom prst="rect">
            <a:avLst/>
          </a:prstGeom>
        </p:spPr>
      </p:pic>
    </p:spTree>
    <p:extLst>
      <p:ext uri="{BB962C8B-B14F-4D97-AF65-F5344CB8AC3E}">
        <p14:creationId xmlns:p14="http://schemas.microsoft.com/office/powerpoint/2010/main" val="4103174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Obraz 25">
            <a:extLst>
              <a:ext uri="{FF2B5EF4-FFF2-40B4-BE49-F238E27FC236}">
                <a16:creationId xmlns:a16="http://schemas.microsoft.com/office/drawing/2014/main" id="{0219AF40-014C-4FED-BB33-81D1D93DE1B4}"/>
              </a:ext>
            </a:extLst>
          </p:cNvPr>
          <p:cNvPicPr>
            <a:picLocks noChangeAspect="1"/>
          </p:cNvPicPr>
          <p:nvPr/>
        </p:nvPicPr>
        <p:blipFill>
          <a:blip r:embed="rId3">
            <a:alphaModFix amt="5000"/>
          </a:blip>
          <a:stretch>
            <a:fillRect/>
          </a:stretch>
        </p:blipFill>
        <p:spPr>
          <a:xfrm>
            <a:off x="-9525" y="1243770"/>
            <a:ext cx="12192000" cy="5614230"/>
          </a:xfrm>
          <a:prstGeom prst="rect">
            <a:avLst/>
          </a:prstGeom>
        </p:spPr>
      </p:pic>
      <p:pic>
        <p:nvPicPr>
          <p:cNvPr id="27" name="Obraz 26">
            <a:extLst>
              <a:ext uri="{FF2B5EF4-FFF2-40B4-BE49-F238E27FC236}">
                <a16:creationId xmlns:a16="http://schemas.microsoft.com/office/drawing/2014/main" id="{95254A79-D125-4E39-9219-60B3E06EEB44}"/>
              </a:ext>
            </a:extLst>
          </p:cNvPr>
          <p:cNvPicPr>
            <a:picLocks noChangeAspect="1"/>
          </p:cNvPicPr>
          <p:nvPr/>
        </p:nvPicPr>
        <p:blipFill>
          <a:blip r:embed="rId4"/>
          <a:stretch>
            <a:fillRect/>
          </a:stretch>
        </p:blipFill>
        <p:spPr>
          <a:xfrm>
            <a:off x="0" y="1104898"/>
            <a:ext cx="12192000" cy="844987"/>
          </a:xfrm>
          <a:prstGeom prst="rect">
            <a:avLst/>
          </a:prstGeom>
        </p:spPr>
      </p:pic>
      <p:sp>
        <p:nvSpPr>
          <p:cNvPr id="4" name="Tytuł 3">
            <a:extLst>
              <a:ext uri="{FF2B5EF4-FFF2-40B4-BE49-F238E27FC236}">
                <a16:creationId xmlns:a16="http://schemas.microsoft.com/office/drawing/2014/main" id="{0411628A-FC5A-4DEF-AEDC-CAFFCFF3227C}"/>
              </a:ext>
            </a:extLst>
          </p:cNvPr>
          <p:cNvSpPr>
            <a:spLocks noGrp="1"/>
          </p:cNvSpPr>
          <p:nvPr>
            <p:ph type="title"/>
          </p:nvPr>
        </p:nvSpPr>
        <p:spPr/>
        <p:txBody>
          <a:bodyPr/>
          <a:lstStyle/>
          <a:p>
            <a:r>
              <a:rPr lang="pl-PL" dirty="0"/>
              <a:t>C# </a:t>
            </a:r>
            <a:r>
              <a:rPr lang="pl-PL" dirty="0" err="1"/>
              <a:t>Functions</a:t>
            </a:r>
            <a:endParaRPr lang="pl-PL" dirty="0"/>
          </a:p>
        </p:txBody>
      </p:sp>
      <p:cxnSp>
        <p:nvCxnSpPr>
          <p:cNvPr id="8" name="Łącznik prosty 7">
            <a:extLst>
              <a:ext uri="{FF2B5EF4-FFF2-40B4-BE49-F238E27FC236}">
                <a16:creationId xmlns:a16="http://schemas.microsoft.com/office/drawing/2014/main" id="{26F4F7A0-AF3C-4EFB-B209-4376DC94F736}"/>
              </a:ext>
            </a:extLst>
          </p:cNvPr>
          <p:cNvCxnSpPr>
            <a:cxnSpLocks/>
          </p:cNvCxnSpPr>
          <p:nvPr/>
        </p:nvCxnSpPr>
        <p:spPr>
          <a:xfrm>
            <a:off x="6086475" y="1104899"/>
            <a:ext cx="0" cy="5324354"/>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sp>
        <p:nvSpPr>
          <p:cNvPr id="46" name="Symbol zastępczy tekstu 4">
            <a:extLst>
              <a:ext uri="{FF2B5EF4-FFF2-40B4-BE49-F238E27FC236}">
                <a16:creationId xmlns:a16="http://schemas.microsoft.com/office/drawing/2014/main" id="{EB3C5ECC-916E-4A7C-876A-92DC49BB7FFF}"/>
              </a:ext>
            </a:extLst>
          </p:cNvPr>
          <p:cNvSpPr txBox="1">
            <a:spLocks/>
          </p:cNvSpPr>
          <p:nvPr/>
        </p:nvSpPr>
        <p:spPr>
          <a:xfrm>
            <a:off x="34688" y="1129661"/>
            <a:ext cx="2412267" cy="820223"/>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l-PL" sz="2400" dirty="0">
                <a:solidFill>
                  <a:srgbClr val="860864"/>
                </a:solidFill>
              </a:rPr>
              <a:t>C# </a:t>
            </a:r>
            <a:r>
              <a:rPr lang="pl-PL" sz="2400" dirty="0" err="1">
                <a:solidFill>
                  <a:srgbClr val="860864"/>
                </a:solidFill>
              </a:rPr>
              <a:t>script</a:t>
            </a:r>
            <a:r>
              <a:rPr lang="pl-PL" sz="2400" dirty="0">
                <a:solidFill>
                  <a:srgbClr val="860864"/>
                </a:solidFill>
              </a:rPr>
              <a:t> </a:t>
            </a:r>
          </a:p>
        </p:txBody>
      </p:sp>
      <p:sp>
        <p:nvSpPr>
          <p:cNvPr id="28" name="Symbol zastępczy tekstu 4">
            <a:extLst>
              <a:ext uri="{FF2B5EF4-FFF2-40B4-BE49-F238E27FC236}">
                <a16:creationId xmlns:a16="http://schemas.microsoft.com/office/drawing/2014/main" id="{D7F4158E-5451-4D7D-A4F2-4CF56EC60C88}"/>
              </a:ext>
            </a:extLst>
          </p:cNvPr>
          <p:cNvSpPr txBox="1">
            <a:spLocks/>
          </p:cNvSpPr>
          <p:nvPr/>
        </p:nvSpPr>
        <p:spPr>
          <a:xfrm>
            <a:off x="6456040" y="1129662"/>
            <a:ext cx="2412267" cy="820223"/>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l-PL" sz="2400" dirty="0">
                <a:solidFill>
                  <a:srgbClr val="860864"/>
                </a:solidFill>
              </a:rPr>
              <a:t>C# </a:t>
            </a:r>
            <a:r>
              <a:rPr lang="pl-PL" sz="2400" dirty="0" err="1">
                <a:solidFill>
                  <a:srgbClr val="860864"/>
                </a:solidFill>
              </a:rPr>
              <a:t>class</a:t>
            </a:r>
            <a:r>
              <a:rPr lang="pl-PL" sz="2400" dirty="0">
                <a:solidFill>
                  <a:srgbClr val="860864"/>
                </a:solidFill>
              </a:rPr>
              <a:t> </a:t>
            </a:r>
            <a:r>
              <a:rPr lang="pl-PL" sz="2400" dirty="0" err="1">
                <a:solidFill>
                  <a:srgbClr val="860864"/>
                </a:solidFill>
              </a:rPr>
              <a:t>library</a:t>
            </a:r>
            <a:endParaRPr lang="pl-PL" sz="2400" dirty="0">
              <a:solidFill>
                <a:srgbClr val="860864"/>
              </a:solidFill>
            </a:endParaRPr>
          </a:p>
        </p:txBody>
      </p:sp>
      <p:sp>
        <p:nvSpPr>
          <p:cNvPr id="9" name="Prostokąt: zaokrąglone rogi 8">
            <a:extLst>
              <a:ext uri="{FF2B5EF4-FFF2-40B4-BE49-F238E27FC236}">
                <a16:creationId xmlns:a16="http://schemas.microsoft.com/office/drawing/2014/main" id="{3260F53E-CBFF-4F3B-8187-33F631B8ED3F}"/>
              </a:ext>
            </a:extLst>
          </p:cNvPr>
          <p:cNvSpPr/>
          <p:nvPr/>
        </p:nvSpPr>
        <p:spPr>
          <a:xfrm>
            <a:off x="5438403" y="2279652"/>
            <a:ext cx="1296144" cy="414707"/>
          </a:xfrm>
          <a:prstGeom prst="roundRect">
            <a:avLst>
              <a:gd name="adj" fmla="val 50000"/>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l-PL" dirty="0">
                <a:latin typeface="Ubuntu" panose="020B0804030602030204" pitchFamily="34" charset="0"/>
              </a:rPr>
              <a:t>Runtime</a:t>
            </a:r>
          </a:p>
        </p:txBody>
      </p:sp>
      <p:sp>
        <p:nvSpPr>
          <p:cNvPr id="5" name="Prostokąt 4">
            <a:extLst>
              <a:ext uri="{FF2B5EF4-FFF2-40B4-BE49-F238E27FC236}">
                <a16:creationId xmlns:a16="http://schemas.microsoft.com/office/drawing/2014/main" id="{F58364B7-FA97-4C6C-AA19-5BDAD8162204}"/>
              </a:ext>
            </a:extLst>
          </p:cNvPr>
          <p:cNvSpPr/>
          <p:nvPr/>
        </p:nvSpPr>
        <p:spPr>
          <a:xfrm>
            <a:off x="1055440" y="2325027"/>
            <a:ext cx="3565335" cy="369332"/>
          </a:xfrm>
          <a:prstGeom prst="rect">
            <a:avLst/>
          </a:prstGeom>
        </p:spPr>
        <p:txBody>
          <a:bodyPr wrap="none">
            <a:spAutoFit/>
          </a:bodyPr>
          <a:lstStyle/>
          <a:p>
            <a:pPr marL="285750" indent="-285750">
              <a:buBlip>
                <a:blip r:embed="rId5">
                  <a:extLst>
                    <a:ext uri="{96DAC541-7B7A-43D3-8B79-37D633B846F1}">
                      <asvg:svgBlip xmlns:asvg="http://schemas.microsoft.com/office/drawing/2016/SVG/main" r:embed="rId6"/>
                    </a:ext>
                  </a:extLst>
                </a:blip>
              </a:buBlip>
            </a:pPr>
            <a:r>
              <a:rPr lang="pl-PL" dirty="0" err="1">
                <a:solidFill>
                  <a:srgbClr val="12ABDB"/>
                </a:solidFill>
              </a:rPr>
              <a:t>Azure</a:t>
            </a:r>
            <a:r>
              <a:rPr lang="pl-PL" dirty="0">
                <a:solidFill>
                  <a:srgbClr val="12ABDB"/>
                </a:solidFill>
              </a:rPr>
              <a:t> </a:t>
            </a:r>
            <a:r>
              <a:rPr lang="pl-PL" dirty="0" err="1">
                <a:solidFill>
                  <a:srgbClr val="12ABDB"/>
                </a:solidFill>
              </a:rPr>
              <a:t>WebJobs</a:t>
            </a:r>
            <a:r>
              <a:rPr lang="pl-PL" dirty="0">
                <a:solidFill>
                  <a:srgbClr val="12ABDB"/>
                </a:solidFill>
              </a:rPr>
              <a:t> SDK </a:t>
            </a:r>
            <a:r>
              <a:rPr lang="pl-PL" dirty="0" err="1">
                <a:solidFill>
                  <a:srgbClr val="12ABDB"/>
                </a:solidFill>
              </a:rPr>
              <a:t>based</a:t>
            </a:r>
            <a:endParaRPr lang="pl-PL" dirty="0">
              <a:solidFill>
                <a:srgbClr val="12ABDB"/>
              </a:solidFill>
            </a:endParaRPr>
          </a:p>
        </p:txBody>
      </p:sp>
      <p:sp>
        <p:nvSpPr>
          <p:cNvPr id="6" name="Prostokąt 5">
            <a:extLst>
              <a:ext uri="{FF2B5EF4-FFF2-40B4-BE49-F238E27FC236}">
                <a16:creationId xmlns:a16="http://schemas.microsoft.com/office/drawing/2014/main" id="{C92859D5-3987-48C3-B252-C19EAFEA48BD}"/>
              </a:ext>
            </a:extLst>
          </p:cNvPr>
          <p:cNvSpPr/>
          <p:nvPr/>
        </p:nvSpPr>
        <p:spPr>
          <a:xfrm>
            <a:off x="7264186" y="2302339"/>
            <a:ext cx="4249112" cy="369332"/>
          </a:xfrm>
          <a:prstGeom prst="rect">
            <a:avLst/>
          </a:prstGeom>
        </p:spPr>
        <p:txBody>
          <a:bodyPr wrap="none">
            <a:spAutoFit/>
          </a:bodyPr>
          <a:lstStyle/>
          <a:p>
            <a:pPr marL="285750" indent="-285750">
              <a:buBlip>
                <a:blip r:embed="rId5">
                  <a:extLst>
                    <a:ext uri="{96DAC541-7B7A-43D3-8B79-37D633B846F1}">
                      <asvg:svgBlip xmlns:asvg="http://schemas.microsoft.com/office/drawing/2016/SVG/main" r:embed="rId6"/>
                    </a:ext>
                  </a:extLst>
                </a:blip>
              </a:buBlip>
            </a:pPr>
            <a:r>
              <a:rPr lang="pl-PL" dirty="0" err="1">
                <a:solidFill>
                  <a:srgbClr val="12ABDB"/>
                </a:solidFill>
              </a:rPr>
              <a:t>Azure</a:t>
            </a:r>
            <a:r>
              <a:rPr lang="pl-PL" dirty="0">
                <a:solidFill>
                  <a:srgbClr val="12ABDB"/>
                </a:solidFill>
              </a:rPr>
              <a:t> </a:t>
            </a:r>
            <a:r>
              <a:rPr lang="pl-PL" dirty="0" err="1">
                <a:solidFill>
                  <a:srgbClr val="12ABDB"/>
                </a:solidFill>
              </a:rPr>
              <a:t>Function</a:t>
            </a:r>
            <a:r>
              <a:rPr lang="pl-PL" dirty="0">
                <a:solidFill>
                  <a:srgbClr val="12ABDB"/>
                </a:solidFill>
              </a:rPr>
              <a:t> </a:t>
            </a:r>
            <a:r>
              <a:rPr lang="pl-PL" dirty="0" err="1">
                <a:solidFill>
                  <a:srgbClr val="12ABDB"/>
                </a:solidFill>
              </a:rPr>
              <a:t>Core</a:t>
            </a:r>
            <a:r>
              <a:rPr lang="pl-PL" dirty="0">
                <a:solidFill>
                  <a:srgbClr val="12ABDB"/>
                </a:solidFill>
              </a:rPr>
              <a:t> Tools </a:t>
            </a:r>
            <a:r>
              <a:rPr lang="pl-PL" dirty="0" err="1">
                <a:solidFill>
                  <a:srgbClr val="12ABDB"/>
                </a:solidFill>
              </a:rPr>
              <a:t>based</a:t>
            </a:r>
            <a:endParaRPr lang="pl-PL" dirty="0">
              <a:solidFill>
                <a:srgbClr val="12ABDB"/>
              </a:solidFill>
            </a:endParaRPr>
          </a:p>
        </p:txBody>
      </p:sp>
      <p:pic>
        <p:nvPicPr>
          <p:cNvPr id="10" name="Obraz 9" descr="Obraz zawierający okno, budynek&#10;&#10;Opis wygenerowany automatycznie">
            <a:extLst>
              <a:ext uri="{FF2B5EF4-FFF2-40B4-BE49-F238E27FC236}">
                <a16:creationId xmlns:a16="http://schemas.microsoft.com/office/drawing/2014/main" id="{333782F7-A7B3-42AF-AC48-C15C25E3A1D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20613" y="2746977"/>
            <a:ext cx="826379" cy="830661"/>
          </a:xfrm>
          <a:prstGeom prst="rect">
            <a:avLst/>
          </a:prstGeom>
        </p:spPr>
      </p:pic>
      <p:pic>
        <p:nvPicPr>
          <p:cNvPr id="12" name="Obraz 11" descr="Obraz zawierający budynek&#10;&#10;Opis wygenerowany automatycznie">
            <a:extLst>
              <a:ext uri="{FF2B5EF4-FFF2-40B4-BE49-F238E27FC236}">
                <a16:creationId xmlns:a16="http://schemas.microsoft.com/office/drawing/2014/main" id="{AB0155E1-B35D-4FC0-B5AB-FD5686A3D3C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78709" y="2779966"/>
            <a:ext cx="920455" cy="787697"/>
          </a:xfrm>
          <a:prstGeom prst="rect">
            <a:avLst/>
          </a:prstGeom>
        </p:spPr>
      </p:pic>
      <p:pic>
        <p:nvPicPr>
          <p:cNvPr id="14" name="Obraz 13" descr="Obraz zawierający ekran, telefon&#10;&#10;Opis wygenerowany automatycznie">
            <a:extLst>
              <a:ext uri="{FF2B5EF4-FFF2-40B4-BE49-F238E27FC236}">
                <a16:creationId xmlns:a16="http://schemas.microsoft.com/office/drawing/2014/main" id="{C12179A9-C8AA-4B35-B71B-800838AB300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723124" y="2706935"/>
            <a:ext cx="1206122" cy="910746"/>
          </a:xfrm>
          <a:prstGeom prst="rect">
            <a:avLst/>
          </a:prstGeom>
        </p:spPr>
      </p:pic>
      <p:sp>
        <p:nvSpPr>
          <p:cNvPr id="22" name="Prostokąt: zaokrąglone rogi 21">
            <a:extLst>
              <a:ext uri="{FF2B5EF4-FFF2-40B4-BE49-F238E27FC236}">
                <a16:creationId xmlns:a16="http://schemas.microsoft.com/office/drawing/2014/main" id="{23DF5944-CF06-4A81-A016-7745F5912BC4}"/>
              </a:ext>
            </a:extLst>
          </p:cNvPr>
          <p:cNvSpPr/>
          <p:nvPr/>
        </p:nvSpPr>
        <p:spPr>
          <a:xfrm>
            <a:off x="5264074" y="3536982"/>
            <a:ext cx="1663852" cy="414707"/>
          </a:xfrm>
          <a:prstGeom prst="roundRect">
            <a:avLst>
              <a:gd name="adj" fmla="val 50000"/>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l-PL" dirty="0" err="1">
                <a:latin typeface="Ubuntu" panose="020B0804030602030204" pitchFamily="34" charset="0"/>
              </a:rPr>
              <a:t>Compilation</a:t>
            </a:r>
            <a:endParaRPr lang="pl-PL" dirty="0">
              <a:latin typeface="Ubuntu" panose="020B0804030602030204" pitchFamily="34" charset="0"/>
            </a:endParaRPr>
          </a:p>
        </p:txBody>
      </p:sp>
      <p:sp>
        <p:nvSpPr>
          <p:cNvPr id="16" name="Prostokąt 15">
            <a:extLst>
              <a:ext uri="{FF2B5EF4-FFF2-40B4-BE49-F238E27FC236}">
                <a16:creationId xmlns:a16="http://schemas.microsoft.com/office/drawing/2014/main" id="{EBC1D62B-B2D7-49C9-88A9-7AB7ECA2B3D7}"/>
              </a:ext>
            </a:extLst>
          </p:cNvPr>
          <p:cNvSpPr/>
          <p:nvPr/>
        </p:nvSpPr>
        <p:spPr>
          <a:xfrm>
            <a:off x="1753216" y="3866219"/>
            <a:ext cx="2234907" cy="369332"/>
          </a:xfrm>
          <a:prstGeom prst="rect">
            <a:avLst/>
          </a:prstGeom>
        </p:spPr>
        <p:txBody>
          <a:bodyPr wrap="none">
            <a:spAutoFit/>
          </a:bodyPr>
          <a:lstStyle/>
          <a:p>
            <a:pPr marL="285750" indent="-285750">
              <a:buBlip>
                <a:blip r:embed="rId5">
                  <a:extLst>
                    <a:ext uri="{96DAC541-7B7A-43D3-8B79-37D633B846F1}">
                      <asvg:svgBlip xmlns:asvg="http://schemas.microsoft.com/office/drawing/2016/SVG/main" r:embed="rId6"/>
                    </a:ext>
                  </a:extLst>
                </a:blip>
              </a:buBlip>
            </a:pPr>
            <a:r>
              <a:rPr lang="pl-PL" dirty="0">
                <a:solidFill>
                  <a:srgbClr val="12ABDB"/>
                </a:solidFill>
              </a:rPr>
              <a:t>JIT </a:t>
            </a:r>
            <a:r>
              <a:rPr lang="pl-PL" dirty="0" err="1">
                <a:solidFill>
                  <a:srgbClr val="12ABDB"/>
                </a:solidFill>
              </a:rPr>
              <a:t>compilation</a:t>
            </a:r>
            <a:endParaRPr lang="pl-PL" dirty="0">
              <a:solidFill>
                <a:srgbClr val="12ABDB"/>
              </a:solidFill>
            </a:endParaRPr>
          </a:p>
        </p:txBody>
      </p:sp>
      <p:sp>
        <p:nvSpPr>
          <p:cNvPr id="17" name="Prostokąt 16">
            <a:extLst>
              <a:ext uri="{FF2B5EF4-FFF2-40B4-BE49-F238E27FC236}">
                <a16:creationId xmlns:a16="http://schemas.microsoft.com/office/drawing/2014/main" id="{4100432B-FB3E-4669-9B36-B366C9AF8C44}"/>
              </a:ext>
            </a:extLst>
          </p:cNvPr>
          <p:cNvSpPr/>
          <p:nvPr/>
        </p:nvSpPr>
        <p:spPr>
          <a:xfrm>
            <a:off x="8105637" y="3866219"/>
            <a:ext cx="2329484" cy="369332"/>
          </a:xfrm>
          <a:prstGeom prst="rect">
            <a:avLst/>
          </a:prstGeom>
        </p:spPr>
        <p:txBody>
          <a:bodyPr wrap="none">
            <a:spAutoFit/>
          </a:bodyPr>
          <a:lstStyle/>
          <a:p>
            <a:pPr marL="285750" indent="-285750">
              <a:buBlip>
                <a:blip r:embed="rId5">
                  <a:extLst>
                    <a:ext uri="{96DAC541-7B7A-43D3-8B79-37D633B846F1}">
                      <asvg:svgBlip xmlns:asvg="http://schemas.microsoft.com/office/drawing/2016/SVG/main" r:embed="rId6"/>
                    </a:ext>
                  </a:extLst>
                </a:blip>
              </a:buBlip>
            </a:pPr>
            <a:r>
              <a:rPr lang="pl-PL" dirty="0" err="1">
                <a:solidFill>
                  <a:srgbClr val="12ABDB"/>
                </a:solidFill>
              </a:rPr>
              <a:t>AoT</a:t>
            </a:r>
            <a:r>
              <a:rPr lang="pl-PL" dirty="0">
                <a:solidFill>
                  <a:srgbClr val="12ABDB"/>
                </a:solidFill>
              </a:rPr>
              <a:t> </a:t>
            </a:r>
            <a:r>
              <a:rPr lang="pl-PL" dirty="0" err="1">
                <a:solidFill>
                  <a:srgbClr val="12ABDB"/>
                </a:solidFill>
              </a:rPr>
              <a:t>compilation</a:t>
            </a:r>
            <a:endParaRPr lang="pl-PL" dirty="0">
              <a:solidFill>
                <a:srgbClr val="12ABDB"/>
              </a:solidFill>
            </a:endParaRPr>
          </a:p>
        </p:txBody>
      </p:sp>
      <p:sp>
        <p:nvSpPr>
          <p:cNvPr id="25" name="Prostokąt: zaokrąglone rogi 24">
            <a:extLst>
              <a:ext uri="{FF2B5EF4-FFF2-40B4-BE49-F238E27FC236}">
                <a16:creationId xmlns:a16="http://schemas.microsoft.com/office/drawing/2014/main" id="{588E05D2-AD3A-4625-9D4B-7D7A60D39C3A}"/>
              </a:ext>
            </a:extLst>
          </p:cNvPr>
          <p:cNvSpPr/>
          <p:nvPr/>
        </p:nvSpPr>
        <p:spPr>
          <a:xfrm>
            <a:off x="5213684" y="4670477"/>
            <a:ext cx="1663852" cy="414707"/>
          </a:xfrm>
          <a:prstGeom prst="roundRect">
            <a:avLst>
              <a:gd name="adj" fmla="val 50000"/>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l-PL" dirty="0" err="1">
                <a:latin typeface="Ubuntu" panose="020B0804030602030204" pitchFamily="34" charset="0"/>
              </a:rPr>
              <a:t>Bindings</a:t>
            </a:r>
            <a:endParaRPr lang="pl-PL" dirty="0">
              <a:latin typeface="Ubuntu" panose="020B0804030602030204" pitchFamily="34" charset="0"/>
            </a:endParaRPr>
          </a:p>
        </p:txBody>
      </p:sp>
      <p:sp>
        <p:nvSpPr>
          <p:cNvPr id="18" name="Prostokąt 17">
            <a:extLst>
              <a:ext uri="{FF2B5EF4-FFF2-40B4-BE49-F238E27FC236}">
                <a16:creationId xmlns:a16="http://schemas.microsoft.com/office/drawing/2014/main" id="{745E5268-4873-4B58-9AA8-9EE70A72FDCC}"/>
              </a:ext>
            </a:extLst>
          </p:cNvPr>
          <p:cNvSpPr/>
          <p:nvPr/>
        </p:nvSpPr>
        <p:spPr>
          <a:xfrm>
            <a:off x="7846870" y="4941168"/>
            <a:ext cx="2958630" cy="369332"/>
          </a:xfrm>
          <a:prstGeom prst="rect">
            <a:avLst/>
          </a:prstGeom>
        </p:spPr>
        <p:txBody>
          <a:bodyPr wrap="none">
            <a:spAutoFit/>
          </a:bodyPr>
          <a:lstStyle/>
          <a:p>
            <a:pPr marL="285750" indent="-285750">
              <a:buBlip>
                <a:blip r:embed="rId5">
                  <a:extLst>
                    <a:ext uri="{96DAC541-7B7A-43D3-8B79-37D633B846F1}">
                      <asvg:svgBlip xmlns:asvg="http://schemas.microsoft.com/office/drawing/2016/SVG/main" r:embed="rId6"/>
                    </a:ext>
                  </a:extLst>
                </a:blip>
              </a:buBlip>
            </a:pPr>
            <a:r>
              <a:rPr lang="pl-PL" dirty="0">
                <a:solidFill>
                  <a:srgbClr val="12ABDB"/>
                </a:solidFill>
              </a:rPr>
              <a:t>In-</a:t>
            </a:r>
            <a:r>
              <a:rPr lang="pl-PL" dirty="0" err="1">
                <a:solidFill>
                  <a:srgbClr val="12ABDB"/>
                </a:solidFill>
              </a:rPr>
              <a:t>code</a:t>
            </a:r>
            <a:r>
              <a:rPr lang="pl-PL" dirty="0">
                <a:solidFill>
                  <a:srgbClr val="12ABDB"/>
                </a:solidFill>
              </a:rPr>
              <a:t> </a:t>
            </a:r>
            <a:r>
              <a:rPr lang="pl-PL" dirty="0" err="1">
                <a:solidFill>
                  <a:srgbClr val="12ABDB"/>
                </a:solidFill>
              </a:rPr>
              <a:t>configuration</a:t>
            </a:r>
            <a:endParaRPr lang="pl-PL" dirty="0">
              <a:solidFill>
                <a:srgbClr val="12ABDB"/>
              </a:solidFill>
            </a:endParaRPr>
          </a:p>
        </p:txBody>
      </p:sp>
      <p:sp>
        <p:nvSpPr>
          <p:cNvPr id="29" name="Prostokąt 28">
            <a:extLst>
              <a:ext uri="{FF2B5EF4-FFF2-40B4-BE49-F238E27FC236}">
                <a16:creationId xmlns:a16="http://schemas.microsoft.com/office/drawing/2014/main" id="{BF9D9F80-03D1-41E6-B686-B08AC323F547}"/>
              </a:ext>
            </a:extLst>
          </p:cNvPr>
          <p:cNvSpPr/>
          <p:nvPr/>
        </p:nvSpPr>
        <p:spPr>
          <a:xfrm>
            <a:off x="8105637" y="5352807"/>
            <a:ext cx="2565639" cy="923330"/>
          </a:xfrm>
          <a:prstGeom prst="rect">
            <a:avLst/>
          </a:prstGeom>
        </p:spPr>
        <p:txBody>
          <a:bodyPr wrap="none">
            <a:spAutoFit/>
          </a:bodyPr>
          <a:lstStyle/>
          <a:p>
            <a:pPr marL="285750" indent="-285750">
              <a:buBlip>
                <a:blip r:embed="rId5">
                  <a:extLst>
                    <a:ext uri="{96DAC541-7B7A-43D3-8B79-37D633B846F1}">
                      <asvg:svgBlip xmlns:asvg="http://schemas.microsoft.com/office/drawing/2016/SVG/main" r:embed="rId6"/>
                    </a:ext>
                  </a:extLst>
                </a:blip>
              </a:buBlip>
            </a:pPr>
            <a:r>
              <a:rPr lang="pl-PL" dirty="0" err="1">
                <a:solidFill>
                  <a:srgbClr val="12ABDB"/>
                </a:solidFill>
              </a:rPr>
              <a:t>Attribute-based</a:t>
            </a:r>
            <a:endParaRPr lang="pl-PL" dirty="0">
              <a:solidFill>
                <a:srgbClr val="12ABDB"/>
              </a:solidFill>
            </a:endParaRPr>
          </a:p>
          <a:p>
            <a:pPr marL="285750" indent="-285750">
              <a:buBlip>
                <a:blip r:embed="rId5">
                  <a:extLst>
                    <a:ext uri="{96DAC541-7B7A-43D3-8B79-37D633B846F1}">
                      <asvg:svgBlip xmlns:asvg="http://schemas.microsoft.com/office/drawing/2016/SVG/main" r:embed="rId6"/>
                    </a:ext>
                  </a:extLst>
                </a:blip>
              </a:buBlip>
            </a:pPr>
            <a:r>
              <a:rPr lang="pl-PL" dirty="0" err="1">
                <a:solidFill>
                  <a:srgbClr val="12ABDB"/>
                </a:solidFill>
              </a:rPr>
              <a:t>Convention-based</a:t>
            </a:r>
            <a:endParaRPr lang="pl-PL" dirty="0">
              <a:solidFill>
                <a:srgbClr val="12ABDB"/>
              </a:solidFill>
            </a:endParaRPr>
          </a:p>
          <a:p>
            <a:pPr marL="285750" indent="-285750">
              <a:buBlip>
                <a:blip r:embed="rId5">
                  <a:extLst>
                    <a:ext uri="{96DAC541-7B7A-43D3-8B79-37D633B846F1}">
                      <asvg:svgBlip xmlns:asvg="http://schemas.microsoft.com/office/drawing/2016/SVG/main" r:embed="rId6"/>
                    </a:ext>
                  </a:extLst>
                </a:blip>
              </a:buBlip>
            </a:pPr>
            <a:r>
              <a:rPr lang="pl-PL" dirty="0">
                <a:solidFill>
                  <a:srgbClr val="12ABDB"/>
                </a:solidFill>
              </a:rPr>
              <a:t>Runtime-</a:t>
            </a:r>
            <a:r>
              <a:rPr lang="pl-PL" dirty="0" err="1">
                <a:solidFill>
                  <a:srgbClr val="12ABDB"/>
                </a:solidFill>
              </a:rPr>
              <a:t>based</a:t>
            </a:r>
            <a:endParaRPr lang="pl-PL" dirty="0">
              <a:solidFill>
                <a:srgbClr val="12ABDB"/>
              </a:solidFill>
            </a:endParaRPr>
          </a:p>
        </p:txBody>
      </p:sp>
      <p:sp>
        <p:nvSpPr>
          <p:cNvPr id="32" name="Prostokąt 31">
            <a:extLst>
              <a:ext uri="{FF2B5EF4-FFF2-40B4-BE49-F238E27FC236}">
                <a16:creationId xmlns:a16="http://schemas.microsoft.com/office/drawing/2014/main" id="{9E1C12BD-D7A0-45B1-898E-4D26BEF2425F}"/>
              </a:ext>
            </a:extLst>
          </p:cNvPr>
          <p:cNvSpPr/>
          <p:nvPr/>
        </p:nvSpPr>
        <p:spPr>
          <a:xfrm>
            <a:off x="1439805" y="4941168"/>
            <a:ext cx="3091680" cy="369332"/>
          </a:xfrm>
          <a:prstGeom prst="rect">
            <a:avLst/>
          </a:prstGeom>
        </p:spPr>
        <p:txBody>
          <a:bodyPr wrap="none">
            <a:spAutoFit/>
          </a:bodyPr>
          <a:lstStyle/>
          <a:p>
            <a:pPr marL="285750" indent="-285750">
              <a:buBlip>
                <a:blip r:embed="rId5">
                  <a:extLst>
                    <a:ext uri="{96DAC541-7B7A-43D3-8B79-37D633B846F1}">
                      <asvg:svgBlip xmlns:asvg="http://schemas.microsoft.com/office/drawing/2016/SVG/main" r:embed="rId6"/>
                    </a:ext>
                  </a:extLst>
                </a:blip>
              </a:buBlip>
            </a:pPr>
            <a:r>
              <a:rPr lang="pl-PL" dirty="0">
                <a:solidFill>
                  <a:srgbClr val="12ABDB"/>
                </a:solidFill>
              </a:rPr>
              <a:t>In-portal </a:t>
            </a:r>
            <a:r>
              <a:rPr lang="pl-PL" dirty="0" err="1">
                <a:solidFill>
                  <a:srgbClr val="12ABDB"/>
                </a:solidFill>
              </a:rPr>
              <a:t>configuration</a:t>
            </a:r>
            <a:endParaRPr lang="pl-PL" dirty="0">
              <a:solidFill>
                <a:srgbClr val="12ABDB"/>
              </a:solidFill>
            </a:endParaRPr>
          </a:p>
        </p:txBody>
      </p:sp>
      <p:sp>
        <p:nvSpPr>
          <p:cNvPr id="33" name="Prostokąt 32">
            <a:extLst>
              <a:ext uri="{FF2B5EF4-FFF2-40B4-BE49-F238E27FC236}">
                <a16:creationId xmlns:a16="http://schemas.microsoft.com/office/drawing/2014/main" id="{594AC9FA-2E95-42AA-B606-3F833B33F12E}"/>
              </a:ext>
            </a:extLst>
          </p:cNvPr>
          <p:cNvSpPr/>
          <p:nvPr/>
        </p:nvSpPr>
        <p:spPr>
          <a:xfrm>
            <a:off x="1751094" y="5352807"/>
            <a:ext cx="2565639" cy="923330"/>
          </a:xfrm>
          <a:prstGeom prst="rect">
            <a:avLst/>
          </a:prstGeom>
        </p:spPr>
        <p:txBody>
          <a:bodyPr wrap="none">
            <a:spAutoFit/>
          </a:bodyPr>
          <a:lstStyle/>
          <a:p>
            <a:pPr marL="285750" indent="-285750">
              <a:buBlip>
                <a:blip r:embed="rId5">
                  <a:extLst>
                    <a:ext uri="{96DAC541-7B7A-43D3-8B79-37D633B846F1}">
                      <asvg:svgBlip xmlns:asvg="http://schemas.microsoft.com/office/drawing/2016/SVG/main" r:embed="rId6"/>
                    </a:ext>
                  </a:extLst>
                </a:blip>
              </a:buBlip>
            </a:pPr>
            <a:r>
              <a:rPr lang="pl-PL" dirty="0" err="1">
                <a:solidFill>
                  <a:srgbClr val="12ABDB"/>
                </a:solidFill>
              </a:rPr>
              <a:t>function.json</a:t>
            </a:r>
            <a:endParaRPr lang="pl-PL" dirty="0">
              <a:solidFill>
                <a:srgbClr val="12ABDB"/>
              </a:solidFill>
            </a:endParaRPr>
          </a:p>
          <a:p>
            <a:pPr marL="285750" indent="-285750">
              <a:buBlip>
                <a:blip r:embed="rId5">
                  <a:extLst>
                    <a:ext uri="{96DAC541-7B7A-43D3-8B79-37D633B846F1}">
                      <asvg:svgBlip xmlns:asvg="http://schemas.microsoft.com/office/drawing/2016/SVG/main" r:embed="rId6"/>
                    </a:ext>
                  </a:extLst>
                </a:blip>
              </a:buBlip>
            </a:pPr>
            <a:r>
              <a:rPr lang="pl-PL" dirty="0" err="1">
                <a:solidFill>
                  <a:srgbClr val="12ABDB"/>
                </a:solidFill>
              </a:rPr>
              <a:t>Convention-based</a:t>
            </a:r>
            <a:endParaRPr lang="pl-PL" dirty="0">
              <a:solidFill>
                <a:srgbClr val="12ABDB"/>
              </a:solidFill>
            </a:endParaRPr>
          </a:p>
          <a:p>
            <a:pPr marL="285750" indent="-285750">
              <a:buBlip>
                <a:blip r:embed="rId5">
                  <a:extLst>
                    <a:ext uri="{96DAC541-7B7A-43D3-8B79-37D633B846F1}">
                      <asvg:svgBlip xmlns:asvg="http://schemas.microsoft.com/office/drawing/2016/SVG/main" r:embed="rId6"/>
                    </a:ext>
                  </a:extLst>
                </a:blip>
              </a:buBlip>
            </a:pPr>
            <a:r>
              <a:rPr lang="pl-PL" dirty="0">
                <a:solidFill>
                  <a:srgbClr val="12ABDB"/>
                </a:solidFill>
              </a:rPr>
              <a:t>Runtime-</a:t>
            </a:r>
            <a:r>
              <a:rPr lang="pl-PL" dirty="0" err="1">
                <a:solidFill>
                  <a:srgbClr val="12ABDB"/>
                </a:solidFill>
              </a:rPr>
              <a:t>based</a:t>
            </a:r>
            <a:endParaRPr lang="pl-PL" dirty="0">
              <a:solidFill>
                <a:srgbClr val="12ABDB"/>
              </a:solidFill>
            </a:endParaRPr>
          </a:p>
        </p:txBody>
      </p:sp>
    </p:spTree>
    <p:extLst>
      <p:ext uri="{BB962C8B-B14F-4D97-AF65-F5344CB8AC3E}">
        <p14:creationId xmlns:p14="http://schemas.microsoft.com/office/powerpoint/2010/main" val="3598990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Obraz 25">
            <a:extLst>
              <a:ext uri="{FF2B5EF4-FFF2-40B4-BE49-F238E27FC236}">
                <a16:creationId xmlns:a16="http://schemas.microsoft.com/office/drawing/2014/main" id="{0219AF40-014C-4FED-BB33-81D1D93DE1B4}"/>
              </a:ext>
            </a:extLst>
          </p:cNvPr>
          <p:cNvPicPr>
            <a:picLocks noChangeAspect="1"/>
          </p:cNvPicPr>
          <p:nvPr/>
        </p:nvPicPr>
        <p:blipFill>
          <a:blip r:embed="rId3">
            <a:alphaModFix amt="5000"/>
          </a:blip>
          <a:stretch>
            <a:fillRect/>
          </a:stretch>
        </p:blipFill>
        <p:spPr>
          <a:xfrm>
            <a:off x="-9525" y="1262820"/>
            <a:ext cx="12192000" cy="5614230"/>
          </a:xfrm>
          <a:prstGeom prst="rect">
            <a:avLst/>
          </a:prstGeom>
        </p:spPr>
      </p:pic>
      <p:pic>
        <p:nvPicPr>
          <p:cNvPr id="27" name="Obraz 26">
            <a:extLst>
              <a:ext uri="{FF2B5EF4-FFF2-40B4-BE49-F238E27FC236}">
                <a16:creationId xmlns:a16="http://schemas.microsoft.com/office/drawing/2014/main" id="{95254A79-D125-4E39-9219-60B3E06EEB44}"/>
              </a:ext>
            </a:extLst>
          </p:cNvPr>
          <p:cNvPicPr>
            <a:picLocks noChangeAspect="1"/>
          </p:cNvPicPr>
          <p:nvPr/>
        </p:nvPicPr>
        <p:blipFill>
          <a:blip r:embed="rId4"/>
          <a:stretch>
            <a:fillRect/>
          </a:stretch>
        </p:blipFill>
        <p:spPr>
          <a:xfrm>
            <a:off x="0" y="1104898"/>
            <a:ext cx="12192000" cy="844987"/>
          </a:xfrm>
          <a:prstGeom prst="rect">
            <a:avLst/>
          </a:prstGeom>
        </p:spPr>
      </p:pic>
      <p:sp>
        <p:nvSpPr>
          <p:cNvPr id="4" name="Tytuł 3">
            <a:extLst>
              <a:ext uri="{FF2B5EF4-FFF2-40B4-BE49-F238E27FC236}">
                <a16:creationId xmlns:a16="http://schemas.microsoft.com/office/drawing/2014/main" id="{0411628A-FC5A-4DEF-AEDC-CAFFCFF3227C}"/>
              </a:ext>
            </a:extLst>
          </p:cNvPr>
          <p:cNvSpPr>
            <a:spLocks noGrp="1"/>
          </p:cNvSpPr>
          <p:nvPr>
            <p:ph type="title"/>
          </p:nvPr>
        </p:nvSpPr>
        <p:spPr/>
        <p:txBody>
          <a:bodyPr/>
          <a:lstStyle/>
          <a:p>
            <a:r>
              <a:rPr lang="pl-PL" dirty="0" err="1"/>
              <a:t>Bindings</a:t>
            </a:r>
            <a:endParaRPr lang="pl-PL" dirty="0"/>
          </a:p>
        </p:txBody>
      </p:sp>
      <p:cxnSp>
        <p:nvCxnSpPr>
          <p:cNvPr id="8" name="Łącznik prosty 7">
            <a:extLst>
              <a:ext uri="{FF2B5EF4-FFF2-40B4-BE49-F238E27FC236}">
                <a16:creationId xmlns:a16="http://schemas.microsoft.com/office/drawing/2014/main" id="{26F4F7A0-AF3C-4EFB-B209-4376DC94F736}"/>
              </a:ext>
            </a:extLst>
          </p:cNvPr>
          <p:cNvCxnSpPr>
            <a:cxnSpLocks/>
          </p:cNvCxnSpPr>
          <p:nvPr/>
        </p:nvCxnSpPr>
        <p:spPr>
          <a:xfrm>
            <a:off x="6086475" y="1104899"/>
            <a:ext cx="0" cy="5324354"/>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sp>
        <p:nvSpPr>
          <p:cNvPr id="46" name="Symbol zastępczy tekstu 4">
            <a:extLst>
              <a:ext uri="{FF2B5EF4-FFF2-40B4-BE49-F238E27FC236}">
                <a16:creationId xmlns:a16="http://schemas.microsoft.com/office/drawing/2014/main" id="{EB3C5ECC-916E-4A7C-876A-92DC49BB7FFF}"/>
              </a:ext>
            </a:extLst>
          </p:cNvPr>
          <p:cNvSpPr txBox="1">
            <a:spLocks/>
          </p:cNvSpPr>
          <p:nvPr/>
        </p:nvSpPr>
        <p:spPr>
          <a:xfrm>
            <a:off x="9525" y="1124344"/>
            <a:ext cx="2412267" cy="820223"/>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l-PL" sz="2400" dirty="0" err="1">
                <a:solidFill>
                  <a:srgbClr val="860864"/>
                </a:solidFill>
              </a:rPr>
              <a:t>Inputs</a:t>
            </a:r>
            <a:r>
              <a:rPr lang="pl-PL" sz="2400" dirty="0">
                <a:solidFill>
                  <a:srgbClr val="860864"/>
                </a:solidFill>
              </a:rPr>
              <a:t> </a:t>
            </a:r>
          </a:p>
        </p:txBody>
      </p:sp>
      <p:sp>
        <p:nvSpPr>
          <p:cNvPr id="28" name="Symbol zastępczy tekstu 4">
            <a:extLst>
              <a:ext uri="{FF2B5EF4-FFF2-40B4-BE49-F238E27FC236}">
                <a16:creationId xmlns:a16="http://schemas.microsoft.com/office/drawing/2014/main" id="{D7F4158E-5451-4D7D-A4F2-4CF56EC60C88}"/>
              </a:ext>
            </a:extLst>
          </p:cNvPr>
          <p:cNvSpPr txBox="1">
            <a:spLocks/>
          </p:cNvSpPr>
          <p:nvPr/>
        </p:nvSpPr>
        <p:spPr>
          <a:xfrm>
            <a:off x="6456040" y="1129662"/>
            <a:ext cx="2412267" cy="820223"/>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l-PL" sz="2400" dirty="0" err="1">
                <a:solidFill>
                  <a:srgbClr val="860864"/>
                </a:solidFill>
              </a:rPr>
              <a:t>Outputs</a:t>
            </a:r>
            <a:endParaRPr lang="pl-PL" sz="2400" dirty="0">
              <a:solidFill>
                <a:srgbClr val="860864"/>
              </a:solidFill>
            </a:endParaRPr>
          </a:p>
        </p:txBody>
      </p:sp>
      <p:sp>
        <p:nvSpPr>
          <p:cNvPr id="5" name="Prostokąt 4">
            <a:extLst>
              <a:ext uri="{FF2B5EF4-FFF2-40B4-BE49-F238E27FC236}">
                <a16:creationId xmlns:a16="http://schemas.microsoft.com/office/drawing/2014/main" id="{F58364B7-FA97-4C6C-AA19-5BDAD8162204}"/>
              </a:ext>
            </a:extLst>
          </p:cNvPr>
          <p:cNvSpPr/>
          <p:nvPr/>
        </p:nvSpPr>
        <p:spPr>
          <a:xfrm>
            <a:off x="1405277" y="2116320"/>
            <a:ext cx="3267241" cy="4122026"/>
          </a:xfrm>
          <a:prstGeom prst="rect">
            <a:avLst/>
          </a:prstGeom>
        </p:spPr>
        <p:txBody>
          <a:bodyPr wrap="none">
            <a:spAutoFit/>
          </a:bodyPr>
          <a:lstStyle/>
          <a:p>
            <a:pPr marL="285750" indent="-285750">
              <a:lnSpc>
                <a:spcPct val="250000"/>
              </a:lnSpc>
              <a:buBlip>
                <a:blip r:embed="rId5">
                  <a:extLst>
                    <a:ext uri="{96DAC541-7B7A-43D3-8B79-37D633B846F1}">
                      <asvg:svgBlip xmlns:asvg="http://schemas.microsoft.com/office/drawing/2016/SVG/main" r:embed="rId6"/>
                    </a:ext>
                  </a:extLst>
                </a:blip>
              </a:buBlip>
            </a:pPr>
            <a:r>
              <a:rPr lang="pl-PL" dirty="0" err="1">
                <a:solidFill>
                  <a:srgbClr val="12ABDB"/>
                </a:solidFill>
              </a:rPr>
              <a:t>Azure</a:t>
            </a:r>
            <a:r>
              <a:rPr lang="pl-PL" dirty="0">
                <a:solidFill>
                  <a:srgbClr val="12ABDB"/>
                </a:solidFill>
              </a:rPr>
              <a:t> </a:t>
            </a:r>
            <a:r>
              <a:rPr lang="pl-PL" dirty="0" err="1">
                <a:solidFill>
                  <a:srgbClr val="12ABDB"/>
                </a:solidFill>
              </a:rPr>
              <a:t>Blob</a:t>
            </a:r>
            <a:r>
              <a:rPr lang="pl-PL" dirty="0">
                <a:solidFill>
                  <a:srgbClr val="12ABDB"/>
                </a:solidFill>
              </a:rPr>
              <a:t> Storage</a:t>
            </a:r>
          </a:p>
          <a:p>
            <a:pPr marL="285750" indent="-285750">
              <a:lnSpc>
                <a:spcPct val="250000"/>
              </a:lnSpc>
              <a:buBlip>
                <a:blip r:embed="rId5">
                  <a:extLst>
                    <a:ext uri="{96DAC541-7B7A-43D3-8B79-37D633B846F1}">
                      <asvg:svgBlip xmlns:asvg="http://schemas.microsoft.com/office/drawing/2016/SVG/main" r:embed="rId6"/>
                    </a:ext>
                  </a:extLst>
                </a:blip>
              </a:buBlip>
            </a:pPr>
            <a:r>
              <a:rPr lang="pl-PL" dirty="0" err="1">
                <a:solidFill>
                  <a:srgbClr val="12ABDB"/>
                </a:solidFill>
              </a:rPr>
              <a:t>Azure</a:t>
            </a:r>
            <a:r>
              <a:rPr lang="pl-PL" dirty="0">
                <a:solidFill>
                  <a:srgbClr val="12ABDB"/>
                </a:solidFill>
              </a:rPr>
              <a:t> </a:t>
            </a:r>
            <a:r>
              <a:rPr lang="pl-PL" dirty="0" err="1">
                <a:solidFill>
                  <a:srgbClr val="12ABDB"/>
                </a:solidFill>
              </a:rPr>
              <a:t>Table</a:t>
            </a:r>
            <a:r>
              <a:rPr lang="pl-PL" dirty="0">
                <a:solidFill>
                  <a:srgbClr val="12ABDB"/>
                </a:solidFill>
              </a:rPr>
              <a:t> Storage</a:t>
            </a:r>
          </a:p>
          <a:p>
            <a:pPr marL="285750" indent="-285750">
              <a:lnSpc>
                <a:spcPct val="250000"/>
              </a:lnSpc>
              <a:buBlip>
                <a:blip r:embed="rId5">
                  <a:extLst>
                    <a:ext uri="{96DAC541-7B7A-43D3-8B79-37D633B846F1}">
                      <asvg:svgBlip xmlns:asvg="http://schemas.microsoft.com/office/drawing/2016/SVG/main" r:embed="rId6"/>
                    </a:ext>
                  </a:extLst>
                </a:blip>
              </a:buBlip>
            </a:pPr>
            <a:r>
              <a:rPr lang="pl-PL" dirty="0" err="1">
                <a:solidFill>
                  <a:srgbClr val="12ABDB"/>
                </a:solidFill>
              </a:rPr>
              <a:t>Orchestration</a:t>
            </a:r>
            <a:r>
              <a:rPr lang="pl-PL" dirty="0">
                <a:solidFill>
                  <a:srgbClr val="12ABDB"/>
                </a:solidFill>
              </a:rPr>
              <a:t> Client</a:t>
            </a:r>
          </a:p>
          <a:p>
            <a:pPr marL="285750" indent="-285750">
              <a:lnSpc>
                <a:spcPct val="250000"/>
              </a:lnSpc>
              <a:buBlip>
                <a:blip r:embed="rId5">
                  <a:extLst>
                    <a:ext uri="{96DAC541-7B7A-43D3-8B79-37D633B846F1}">
                      <asvg:svgBlip xmlns:asvg="http://schemas.microsoft.com/office/drawing/2016/SVG/main" r:embed="rId6"/>
                    </a:ext>
                  </a:extLst>
                </a:blip>
              </a:buBlip>
            </a:pPr>
            <a:r>
              <a:rPr lang="pl-PL" dirty="0" err="1">
                <a:solidFill>
                  <a:srgbClr val="12ABDB"/>
                </a:solidFill>
              </a:rPr>
              <a:t>Durable</a:t>
            </a:r>
            <a:r>
              <a:rPr lang="pl-PL" dirty="0">
                <a:solidFill>
                  <a:srgbClr val="12ABDB"/>
                </a:solidFill>
              </a:rPr>
              <a:t> Client</a:t>
            </a:r>
          </a:p>
          <a:p>
            <a:pPr marL="285750" indent="-285750">
              <a:lnSpc>
                <a:spcPct val="250000"/>
              </a:lnSpc>
              <a:buBlip>
                <a:blip r:embed="rId5">
                  <a:extLst>
                    <a:ext uri="{96DAC541-7B7A-43D3-8B79-37D633B846F1}">
                      <asvg:svgBlip xmlns:asvg="http://schemas.microsoft.com/office/drawing/2016/SVG/main" r:embed="rId6"/>
                    </a:ext>
                  </a:extLst>
                </a:blip>
              </a:buBlip>
            </a:pPr>
            <a:r>
              <a:rPr lang="pl-PL" dirty="0" err="1">
                <a:solidFill>
                  <a:srgbClr val="12ABDB"/>
                </a:solidFill>
              </a:rPr>
              <a:t>Azure</a:t>
            </a:r>
            <a:r>
              <a:rPr lang="pl-PL" dirty="0">
                <a:solidFill>
                  <a:srgbClr val="12ABDB"/>
                </a:solidFill>
              </a:rPr>
              <a:t> </a:t>
            </a:r>
            <a:r>
              <a:rPr lang="pl-PL" dirty="0" err="1">
                <a:solidFill>
                  <a:srgbClr val="12ABDB"/>
                </a:solidFill>
              </a:rPr>
              <a:t>Cosmos</a:t>
            </a:r>
            <a:r>
              <a:rPr lang="pl-PL" dirty="0">
                <a:solidFill>
                  <a:srgbClr val="12ABDB"/>
                </a:solidFill>
              </a:rPr>
              <a:t> DB</a:t>
            </a:r>
          </a:p>
          <a:p>
            <a:pPr marL="285750" indent="-285750">
              <a:lnSpc>
                <a:spcPct val="250000"/>
              </a:lnSpc>
              <a:buBlip>
                <a:blip r:embed="rId5">
                  <a:extLst>
                    <a:ext uri="{96DAC541-7B7A-43D3-8B79-37D633B846F1}">
                      <asvg:svgBlip xmlns:asvg="http://schemas.microsoft.com/office/drawing/2016/SVG/main" r:embed="rId6"/>
                    </a:ext>
                  </a:extLst>
                </a:blip>
              </a:buBlip>
            </a:pPr>
            <a:r>
              <a:rPr lang="pl-PL" dirty="0" err="1">
                <a:solidFill>
                  <a:srgbClr val="12ABDB"/>
                </a:solidFill>
              </a:rPr>
              <a:t>SignalR</a:t>
            </a:r>
            <a:r>
              <a:rPr lang="pl-PL" dirty="0">
                <a:solidFill>
                  <a:srgbClr val="12ABDB"/>
                </a:solidFill>
              </a:rPr>
              <a:t> Connection Info</a:t>
            </a:r>
          </a:p>
        </p:txBody>
      </p:sp>
      <p:sp>
        <p:nvSpPr>
          <p:cNvPr id="6" name="Prostokąt 5">
            <a:extLst>
              <a:ext uri="{FF2B5EF4-FFF2-40B4-BE49-F238E27FC236}">
                <a16:creationId xmlns:a16="http://schemas.microsoft.com/office/drawing/2014/main" id="{C92859D5-3987-48C3-B252-C19EAFEA48BD}"/>
              </a:ext>
            </a:extLst>
          </p:cNvPr>
          <p:cNvSpPr/>
          <p:nvPr/>
        </p:nvSpPr>
        <p:spPr>
          <a:xfrm>
            <a:off x="6411015" y="1977619"/>
            <a:ext cx="2947410" cy="4918398"/>
          </a:xfrm>
          <a:prstGeom prst="rect">
            <a:avLst/>
          </a:prstGeom>
        </p:spPr>
        <p:txBody>
          <a:bodyPr wrap="none">
            <a:spAutoFit/>
          </a:bodyPr>
          <a:lstStyle/>
          <a:p>
            <a:pPr marL="285750" indent="-285750">
              <a:lnSpc>
                <a:spcPct val="300000"/>
              </a:lnSpc>
              <a:buBlip>
                <a:blip r:embed="rId5">
                  <a:extLst>
                    <a:ext uri="{96DAC541-7B7A-43D3-8B79-37D633B846F1}">
                      <asvg:svgBlip xmlns:asvg="http://schemas.microsoft.com/office/drawing/2016/SVG/main" r:embed="rId6"/>
                    </a:ext>
                  </a:extLst>
                </a:blip>
              </a:buBlip>
            </a:pPr>
            <a:r>
              <a:rPr lang="pl-PL" dirty="0" err="1">
                <a:solidFill>
                  <a:srgbClr val="12ABDB"/>
                </a:solidFill>
              </a:rPr>
              <a:t>Azure</a:t>
            </a:r>
            <a:r>
              <a:rPr lang="pl-PL" dirty="0">
                <a:solidFill>
                  <a:srgbClr val="12ABDB"/>
                </a:solidFill>
              </a:rPr>
              <a:t> Queue Storage</a:t>
            </a:r>
          </a:p>
          <a:p>
            <a:pPr marL="285750" indent="-285750">
              <a:lnSpc>
                <a:spcPct val="300000"/>
              </a:lnSpc>
              <a:buBlip>
                <a:blip r:embed="rId5">
                  <a:extLst>
                    <a:ext uri="{96DAC541-7B7A-43D3-8B79-37D633B846F1}">
                      <asvg:svgBlip xmlns:asvg="http://schemas.microsoft.com/office/drawing/2016/SVG/main" r:embed="rId6"/>
                    </a:ext>
                  </a:extLst>
                </a:blip>
              </a:buBlip>
            </a:pPr>
            <a:r>
              <a:rPr lang="pl-PL" dirty="0" err="1">
                <a:solidFill>
                  <a:srgbClr val="12ABDB"/>
                </a:solidFill>
              </a:rPr>
              <a:t>Azure</a:t>
            </a:r>
            <a:r>
              <a:rPr lang="pl-PL" dirty="0">
                <a:solidFill>
                  <a:srgbClr val="12ABDB"/>
                </a:solidFill>
              </a:rPr>
              <a:t> </a:t>
            </a:r>
            <a:r>
              <a:rPr lang="pl-PL" dirty="0" err="1">
                <a:solidFill>
                  <a:srgbClr val="12ABDB"/>
                </a:solidFill>
              </a:rPr>
              <a:t>Blob</a:t>
            </a:r>
            <a:r>
              <a:rPr lang="pl-PL" dirty="0">
                <a:solidFill>
                  <a:srgbClr val="12ABDB"/>
                </a:solidFill>
              </a:rPr>
              <a:t> Storage</a:t>
            </a:r>
          </a:p>
          <a:p>
            <a:pPr marL="285750" indent="-285750">
              <a:lnSpc>
                <a:spcPct val="300000"/>
              </a:lnSpc>
              <a:buBlip>
                <a:blip r:embed="rId5">
                  <a:extLst>
                    <a:ext uri="{96DAC541-7B7A-43D3-8B79-37D633B846F1}">
                      <asvg:svgBlip xmlns:asvg="http://schemas.microsoft.com/office/drawing/2016/SVG/main" r:embed="rId6"/>
                    </a:ext>
                  </a:extLst>
                </a:blip>
              </a:buBlip>
            </a:pPr>
            <a:r>
              <a:rPr lang="pl-PL" dirty="0">
                <a:solidFill>
                  <a:srgbClr val="12ABDB"/>
                </a:solidFill>
              </a:rPr>
              <a:t>HTTP</a:t>
            </a:r>
          </a:p>
          <a:p>
            <a:pPr marL="285750" indent="-285750">
              <a:lnSpc>
                <a:spcPct val="300000"/>
              </a:lnSpc>
              <a:buBlip>
                <a:blip r:embed="rId5">
                  <a:extLst>
                    <a:ext uri="{96DAC541-7B7A-43D3-8B79-37D633B846F1}">
                      <asvg:svgBlip xmlns:asvg="http://schemas.microsoft.com/office/drawing/2016/SVG/main" r:embed="rId6"/>
                    </a:ext>
                  </a:extLst>
                </a:blip>
              </a:buBlip>
            </a:pPr>
            <a:r>
              <a:rPr lang="pl-PL" dirty="0" err="1">
                <a:solidFill>
                  <a:srgbClr val="12ABDB"/>
                </a:solidFill>
              </a:rPr>
              <a:t>Azure</a:t>
            </a:r>
            <a:r>
              <a:rPr lang="pl-PL" dirty="0">
                <a:solidFill>
                  <a:srgbClr val="12ABDB"/>
                </a:solidFill>
              </a:rPr>
              <a:t> Service Bus</a:t>
            </a:r>
          </a:p>
          <a:p>
            <a:pPr marL="285750" indent="-285750">
              <a:lnSpc>
                <a:spcPct val="300000"/>
              </a:lnSpc>
              <a:buBlip>
                <a:blip r:embed="rId5">
                  <a:extLst>
                    <a:ext uri="{96DAC541-7B7A-43D3-8B79-37D633B846F1}">
                      <asvg:svgBlip xmlns:asvg="http://schemas.microsoft.com/office/drawing/2016/SVG/main" r:embed="rId6"/>
                    </a:ext>
                  </a:extLst>
                </a:blip>
              </a:buBlip>
            </a:pPr>
            <a:r>
              <a:rPr lang="pl-PL" dirty="0" err="1">
                <a:solidFill>
                  <a:srgbClr val="12ABDB"/>
                </a:solidFill>
              </a:rPr>
              <a:t>Azure</a:t>
            </a:r>
            <a:r>
              <a:rPr lang="pl-PL" dirty="0">
                <a:solidFill>
                  <a:srgbClr val="12ABDB"/>
                </a:solidFill>
              </a:rPr>
              <a:t> </a:t>
            </a:r>
            <a:r>
              <a:rPr lang="pl-PL" dirty="0" err="1">
                <a:solidFill>
                  <a:srgbClr val="12ABDB"/>
                </a:solidFill>
              </a:rPr>
              <a:t>Table</a:t>
            </a:r>
            <a:r>
              <a:rPr lang="pl-PL" dirty="0">
                <a:solidFill>
                  <a:srgbClr val="12ABDB"/>
                </a:solidFill>
              </a:rPr>
              <a:t> Storage</a:t>
            </a:r>
          </a:p>
          <a:p>
            <a:pPr marL="285750" indent="-285750">
              <a:lnSpc>
                <a:spcPct val="300000"/>
              </a:lnSpc>
              <a:buBlip>
                <a:blip r:embed="rId5">
                  <a:extLst>
                    <a:ext uri="{96DAC541-7B7A-43D3-8B79-37D633B846F1}">
                      <asvg:svgBlip xmlns:asvg="http://schemas.microsoft.com/office/drawing/2016/SVG/main" r:embed="rId6"/>
                    </a:ext>
                  </a:extLst>
                </a:blip>
              </a:buBlip>
            </a:pPr>
            <a:endParaRPr lang="pl-PL" dirty="0">
              <a:solidFill>
                <a:srgbClr val="12ABDB"/>
              </a:solidFill>
            </a:endParaRPr>
          </a:p>
        </p:txBody>
      </p:sp>
      <p:pic>
        <p:nvPicPr>
          <p:cNvPr id="7" name="Obraz 6" descr="Obraz zawierający zewnętrzne, rysunek&#10;&#10;Opis wygenerowany automatycznie">
            <a:extLst>
              <a:ext uri="{FF2B5EF4-FFF2-40B4-BE49-F238E27FC236}">
                <a16:creationId xmlns:a16="http://schemas.microsoft.com/office/drawing/2014/main" id="{E0A6B281-0F6C-451A-BFCA-3E8C24768FE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3632" y="2116320"/>
            <a:ext cx="685801" cy="685801"/>
          </a:xfrm>
          <a:prstGeom prst="rect">
            <a:avLst/>
          </a:prstGeom>
        </p:spPr>
      </p:pic>
      <p:pic>
        <p:nvPicPr>
          <p:cNvPr id="13" name="Obraz 12" descr="Obraz zawierający rysunek&#10;&#10;Opis wygenerowany automatycznie">
            <a:extLst>
              <a:ext uri="{FF2B5EF4-FFF2-40B4-BE49-F238E27FC236}">
                <a16:creationId xmlns:a16="http://schemas.microsoft.com/office/drawing/2014/main" id="{D06AF49E-2BF6-4F07-A492-754C5308275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565864" y="2743198"/>
            <a:ext cx="685802" cy="685802"/>
          </a:xfrm>
          <a:prstGeom prst="rect">
            <a:avLst/>
          </a:prstGeom>
        </p:spPr>
      </p:pic>
      <p:pic>
        <p:nvPicPr>
          <p:cNvPr id="30" name="Grafika 29">
            <a:extLst>
              <a:ext uri="{FF2B5EF4-FFF2-40B4-BE49-F238E27FC236}">
                <a16:creationId xmlns:a16="http://schemas.microsoft.com/office/drawing/2014/main" id="{A06C7271-8B43-4D7F-8BEA-9A20F95D3AC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09416" y="5256715"/>
            <a:ext cx="780033" cy="715030"/>
          </a:xfrm>
          <a:prstGeom prst="rect">
            <a:avLst/>
          </a:prstGeom>
        </p:spPr>
      </p:pic>
      <p:pic>
        <p:nvPicPr>
          <p:cNvPr id="19" name="Grafika 18">
            <a:extLst>
              <a:ext uri="{FF2B5EF4-FFF2-40B4-BE49-F238E27FC236}">
                <a16:creationId xmlns:a16="http://schemas.microsoft.com/office/drawing/2014/main" id="{DBED8E5A-483D-4878-8580-A84C61008BC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987033" y="5964006"/>
            <a:ext cx="548680" cy="548680"/>
          </a:xfrm>
          <a:prstGeom prst="rect">
            <a:avLst/>
          </a:prstGeom>
        </p:spPr>
      </p:pic>
      <p:sp>
        <p:nvSpPr>
          <p:cNvPr id="34" name="Prostokąt: zaokrąglone rogi 33">
            <a:extLst>
              <a:ext uri="{FF2B5EF4-FFF2-40B4-BE49-F238E27FC236}">
                <a16:creationId xmlns:a16="http://schemas.microsoft.com/office/drawing/2014/main" id="{E513BF58-6B4D-4F19-950F-017127E73935}"/>
              </a:ext>
            </a:extLst>
          </p:cNvPr>
          <p:cNvSpPr/>
          <p:nvPr/>
        </p:nvSpPr>
        <p:spPr>
          <a:xfrm>
            <a:off x="3564210" y="4257675"/>
            <a:ext cx="548680" cy="54868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l-PL"/>
          </a:p>
        </p:txBody>
      </p:sp>
      <p:pic>
        <p:nvPicPr>
          <p:cNvPr id="36" name="Grafika 35">
            <a:extLst>
              <a:ext uri="{FF2B5EF4-FFF2-40B4-BE49-F238E27FC236}">
                <a16:creationId xmlns:a16="http://schemas.microsoft.com/office/drawing/2014/main" id="{2864E3B9-8633-4423-98F2-0496BEB202F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575720" y="4293096"/>
            <a:ext cx="548680" cy="548680"/>
          </a:xfrm>
          <a:prstGeom prst="rect">
            <a:avLst/>
          </a:prstGeom>
        </p:spPr>
      </p:pic>
      <p:sp>
        <p:nvSpPr>
          <p:cNvPr id="35" name="Prostokąt 34">
            <a:extLst>
              <a:ext uri="{FF2B5EF4-FFF2-40B4-BE49-F238E27FC236}">
                <a16:creationId xmlns:a16="http://schemas.microsoft.com/office/drawing/2014/main" id="{DC15242D-EA39-4669-8AF3-69DBE9BAF271}"/>
              </a:ext>
            </a:extLst>
          </p:cNvPr>
          <p:cNvSpPr/>
          <p:nvPr/>
        </p:nvSpPr>
        <p:spPr>
          <a:xfrm>
            <a:off x="9174214" y="2425285"/>
            <a:ext cx="3677760" cy="4087401"/>
          </a:xfrm>
          <a:prstGeom prst="rect">
            <a:avLst/>
          </a:prstGeom>
        </p:spPr>
        <p:txBody>
          <a:bodyPr wrap="square">
            <a:spAutoFit/>
          </a:bodyPr>
          <a:lstStyle/>
          <a:p>
            <a:pPr marL="285750" indent="-285750">
              <a:lnSpc>
                <a:spcPct val="300000"/>
              </a:lnSpc>
              <a:buBlip>
                <a:blip r:embed="rId5">
                  <a:extLst>
                    <a:ext uri="{96DAC541-7B7A-43D3-8B79-37D633B846F1}">
                      <asvg:svgBlip xmlns:asvg="http://schemas.microsoft.com/office/drawing/2016/SVG/main" r:embed="rId6"/>
                    </a:ext>
                  </a:extLst>
                </a:blip>
              </a:buBlip>
            </a:pPr>
            <a:r>
              <a:rPr lang="pl-PL" dirty="0" err="1">
                <a:solidFill>
                  <a:srgbClr val="12ABDB"/>
                </a:solidFill>
              </a:rPr>
              <a:t>Azure</a:t>
            </a:r>
            <a:r>
              <a:rPr lang="pl-PL" dirty="0">
                <a:solidFill>
                  <a:srgbClr val="12ABDB"/>
                </a:solidFill>
              </a:rPr>
              <a:t> Event </a:t>
            </a:r>
            <a:r>
              <a:rPr lang="pl-PL" dirty="0" err="1">
                <a:solidFill>
                  <a:srgbClr val="12ABDB"/>
                </a:solidFill>
              </a:rPr>
              <a:t>Hubs</a:t>
            </a:r>
            <a:endParaRPr lang="pl-PL" dirty="0">
              <a:solidFill>
                <a:srgbClr val="12ABDB"/>
              </a:solidFill>
            </a:endParaRPr>
          </a:p>
          <a:p>
            <a:pPr marL="285750" indent="-285750">
              <a:lnSpc>
                <a:spcPct val="300000"/>
              </a:lnSpc>
              <a:buBlip>
                <a:blip r:embed="rId5">
                  <a:extLst>
                    <a:ext uri="{96DAC541-7B7A-43D3-8B79-37D633B846F1}">
                      <asvg:svgBlip xmlns:asvg="http://schemas.microsoft.com/office/drawing/2016/SVG/main" r:embed="rId6"/>
                    </a:ext>
                  </a:extLst>
                </a:blip>
              </a:buBlip>
            </a:pPr>
            <a:r>
              <a:rPr lang="pl-PL" dirty="0" err="1">
                <a:solidFill>
                  <a:srgbClr val="12ABDB"/>
                </a:solidFill>
              </a:rPr>
              <a:t>SendGrid</a:t>
            </a:r>
            <a:endParaRPr lang="pl-PL" dirty="0">
              <a:solidFill>
                <a:srgbClr val="12ABDB"/>
              </a:solidFill>
            </a:endParaRPr>
          </a:p>
          <a:p>
            <a:pPr marL="285750" indent="-285750">
              <a:lnSpc>
                <a:spcPct val="300000"/>
              </a:lnSpc>
              <a:buBlip>
                <a:blip r:embed="rId5">
                  <a:extLst>
                    <a:ext uri="{96DAC541-7B7A-43D3-8B79-37D633B846F1}">
                      <asvg:svgBlip xmlns:asvg="http://schemas.microsoft.com/office/drawing/2016/SVG/main" r:embed="rId6"/>
                    </a:ext>
                  </a:extLst>
                </a:blip>
              </a:buBlip>
            </a:pPr>
            <a:r>
              <a:rPr lang="pl-PL" dirty="0" err="1">
                <a:solidFill>
                  <a:srgbClr val="12ABDB"/>
                </a:solidFill>
              </a:rPr>
              <a:t>Twilio</a:t>
            </a:r>
            <a:r>
              <a:rPr lang="pl-PL" dirty="0">
                <a:solidFill>
                  <a:srgbClr val="12ABDB"/>
                </a:solidFill>
              </a:rPr>
              <a:t> SMS</a:t>
            </a:r>
          </a:p>
          <a:p>
            <a:pPr marL="285750" indent="-285750">
              <a:lnSpc>
                <a:spcPct val="300000"/>
              </a:lnSpc>
              <a:buBlip>
                <a:blip r:embed="rId5">
                  <a:extLst>
                    <a:ext uri="{96DAC541-7B7A-43D3-8B79-37D633B846F1}">
                      <asvg:svgBlip xmlns:asvg="http://schemas.microsoft.com/office/drawing/2016/SVG/main" r:embed="rId6"/>
                    </a:ext>
                  </a:extLst>
                </a:blip>
              </a:buBlip>
            </a:pPr>
            <a:r>
              <a:rPr lang="pl-PL" dirty="0" err="1">
                <a:solidFill>
                  <a:srgbClr val="12ABDB"/>
                </a:solidFill>
              </a:rPr>
              <a:t>Azure</a:t>
            </a:r>
            <a:r>
              <a:rPr lang="pl-PL" dirty="0">
                <a:solidFill>
                  <a:srgbClr val="12ABDB"/>
                </a:solidFill>
              </a:rPr>
              <a:t> </a:t>
            </a:r>
            <a:r>
              <a:rPr lang="pl-PL" dirty="0" err="1">
                <a:solidFill>
                  <a:srgbClr val="12ABDB"/>
                </a:solidFill>
              </a:rPr>
              <a:t>Cosmos</a:t>
            </a:r>
            <a:r>
              <a:rPr lang="pl-PL" dirty="0">
                <a:solidFill>
                  <a:srgbClr val="12ABDB"/>
                </a:solidFill>
              </a:rPr>
              <a:t> DB</a:t>
            </a:r>
          </a:p>
          <a:p>
            <a:pPr marL="285750" indent="-285750">
              <a:lnSpc>
                <a:spcPct val="300000"/>
              </a:lnSpc>
              <a:buBlip>
                <a:blip r:embed="rId5">
                  <a:extLst>
                    <a:ext uri="{96DAC541-7B7A-43D3-8B79-37D633B846F1}">
                      <asvg:svgBlip xmlns:asvg="http://schemas.microsoft.com/office/drawing/2016/SVG/main" r:embed="rId6"/>
                    </a:ext>
                  </a:extLst>
                </a:blip>
              </a:buBlip>
            </a:pPr>
            <a:r>
              <a:rPr lang="pl-PL" dirty="0" err="1">
                <a:solidFill>
                  <a:srgbClr val="12ABDB"/>
                </a:solidFill>
              </a:rPr>
              <a:t>SignalR</a:t>
            </a:r>
            <a:endParaRPr lang="pl-PL" dirty="0"/>
          </a:p>
        </p:txBody>
      </p:sp>
    </p:spTree>
    <p:extLst>
      <p:ext uri="{BB962C8B-B14F-4D97-AF65-F5344CB8AC3E}">
        <p14:creationId xmlns:p14="http://schemas.microsoft.com/office/powerpoint/2010/main" val="302130857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23A5B85C-F9EE-4523-9FF0-24A1D6C76194}" vid="{5CD0F2CD-C149-47AE-9000-EEF59CE5E48D}"/>
    </a:ext>
  </a:extLst>
</a:theme>
</file>

<file path=ppt/theme/theme2.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23A5B85C-F9EE-4523-9FF0-24A1D6C76194}" vid="{BC6B8890-D991-439D-826B-DCE21B240705}"/>
    </a:ext>
  </a:extLst>
</a:theme>
</file>

<file path=ppt/theme/theme3.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23A5B85C-F9EE-4523-9FF0-24A1D6C76194}" vid="{29F60F53-522A-480F-8AD4-5739EBA4B994}"/>
    </a:ext>
  </a:extLst>
</a:theme>
</file>

<file path=ppt/theme/theme4.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CSharp80</Template>
  <TotalTime>4132</TotalTime>
  <Words>317</Words>
  <Application>Microsoft Office PowerPoint</Application>
  <PresentationFormat>Panoramiczny</PresentationFormat>
  <Paragraphs>98</Paragraphs>
  <Slides>13</Slides>
  <Notes>9</Notes>
  <HiddenSlides>0</HiddenSlides>
  <MMClips>0</MMClips>
  <ScaleCrop>false</ScaleCrop>
  <HeadingPairs>
    <vt:vector size="8" baseType="variant">
      <vt:variant>
        <vt:lpstr>Używane czcionki</vt:lpstr>
      </vt:variant>
      <vt:variant>
        <vt:i4>4</vt:i4>
      </vt:variant>
      <vt:variant>
        <vt:lpstr>Motyw</vt:lpstr>
      </vt:variant>
      <vt:variant>
        <vt:i4>3</vt:i4>
      </vt:variant>
      <vt:variant>
        <vt:lpstr>Osadzone serwery OLE</vt:lpstr>
      </vt:variant>
      <vt:variant>
        <vt:i4>1</vt:i4>
      </vt:variant>
      <vt:variant>
        <vt:lpstr>Tytuły slajdów</vt:lpstr>
      </vt:variant>
      <vt:variant>
        <vt:i4>13</vt:i4>
      </vt:variant>
    </vt:vector>
  </HeadingPairs>
  <TitlesOfParts>
    <vt:vector size="21" baseType="lpstr">
      <vt:lpstr>Arial</vt:lpstr>
      <vt:lpstr>Ubuntu</vt:lpstr>
      <vt:lpstr>Verdana</vt:lpstr>
      <vt:lpstr>Wingdings</vt:lpstr>
      <vt:lpstr>Capgemini Master</vt:lpstr>
      <vt:lpstr>Cover options</vt:lpstr>
      <vt:lpstr>Final slides</vt:lpstr>
      <vt:lpstr>think-cell Slide</vt:lpstr>
      <vt:lpstr>Going serverless From on-premise to the cloud</vt:lpstr>
      <vt:lpstr>What is Azure?</vt:lpstr>
      <vt:lpstr>What are Azure Functions?</vt:lpstr>
      <vt:lpstr>Run by a trigger?</vt:lpstr>
      <vt:lpstr>HTTP API</vt:lpstr>
      <vt:lpstr>HTTP API</vt:lpstr>
      <vt:lpstr>HTTP API</vt:lpstr>
      <vt:lpstr>C# Functions</vt:lpstr>
      <vt:lpstr>Bindings</vt:lpstr>
      <vt:lpstr>Bindings</vt:lpstr>
      <vt:lpstr>HTTP API</vt:lpstr>
      <vt:lpstr>Prezentacja programu PowerPoint</vt:lpstr>
      <vt:lpstr>Prezentacja programu PowerPoint</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new in C#8.0?</dc:title>
  <dc:subject>ppt template</dc:subject>
  <dc:creator>Tomasz Strzałka</dc:creator>
  <cp:lastModifiedBy>Tomasz Strzałka</cp:lastModifiedBy>
  <cp:revision>246</cp:revision>
  <dcterms:created xsi:type="dcterms:W3CDTF">2019-02-10T09:17:17Z</dcterms:created>
  <dcterms:modified xsi:type="dcterms:W3CDTF">2020-03-01T18:35:09Z</dcterms:modified>
</cp:coreProperties>
</file>