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133"/>
  </p:notesMasterIdLst>
  <p:handoutMasterIdLst>
    <p:handoutMasterId r:id="rId134"/>
  </p:handoutMasterIdLst>
  <p:sldIdLst>
    <p:sldId id="256" r:id="rId5"/>
    <p:sldId id="265" r:id="rId6"/>
    <p:sldId id="296" r:id="rId7"/>
    <p:sldId id="297" r:id="rId8"/>
    <p:sldId id="298" r:id="rId9"/>
    <p:sldId id="303" r:id="rId10"/>
    <p:sldId id="279" r:id="rId11"/>
    <p:sldId id="304" r:id="rId12"/>
    <p:sldId id="302" r:id="rId13"/>
    <p:sldId id="305" r:id="rId14"/>
    <p:sldId id="306" r:id="rId15"/>
    <p:sldId id="320" r:id="rId16"/>
    <p:sldId id="316" r:id="rId17"/>
    <p:sldId id="299" r:id="rId18"/>
    <p:sldId id="308" r:id="rId19"/>
    <p:sldId id="309" r:id="rId20"/>
    <p:sldId id="310" r:id="rId21"/>
    <p:sldId id="311" r:id="rId22"/>
    <p:sldId id="312" r:id="rId23"/>
    <p:sldId id="313" r:id="rId24"/>
    <p:sldId id="314" r:id="rId25"/>
    <p:sldId id="317" r:id="rId26"/>
    <p:sldId id="315" r:id="rId27"/>
    <p:sldId id="324" r:id="rId28"/>
    <p:sldId id="325" r:id="rId29"/>
    <p:sldId id="318" r:id="rId30"/>
    <p:sldId id="319" r:id="rId31"/>
    <p:sldId id="326" r:id="rId32"/>
    <p:sldId id="327" r:id="rId33"/>
    <p:sldId id="321" r:id="rId34"/>
    <p:sldId id="342" r:id="rId35"/>
    <p:sldId id="323" r:id="rId36"/>
    <p:sldId id="328" r:id="rId37"/>
    <p:sldId id="329" r:id="rId38"/>
    <p:sldId id="351" r:id="rId39"/>
    <p:sldId id="331" r:id="rId40"/>
    <p:sldId id="332" r:id="rId41"/>
    <p:sldId id="333" r:id="rId42"/>
    <p:sldId id="350" r:id="rId43"/>
    <p:sldId id="335" r:id="rId44"/>
    <p:sldId id="336" r:id="rId45"/>
    <p:sldId id="337" r:id="rId46"/>
    <p:sldId id="349" r:id="rId47"/>
    <p:sldId id="339" r:id="rId48"/>
    <p:sldId id="340" r:id="rId49"/>
    <p:sldId id="341" r:id="rId50"/>
    <p:sldId id="348" r:id="rId51"/>
    <p:sldId id="343" r:id="rId52"/>
    <p:sldId id="344" r:id="rId53"/>
    <p:sldId id="345" r:id="rId54"/>
    <p:sldId id="346" r:id="rId55"/>
    <p:sldId id="356" r:id="rId56"/>
    <p:sldId id="357" r:id="rId57"/>
    <p:sldId id="358" r:id="rId58"/>
    <p:sldId id="359" r:id="rId59"/>
    <p:sldId id="388" r:id="rId60"/>
    <p:sldId id="389" r:id="rId61"/>
    <p:sldId id="390" r:id="rId62"/>
    <p:sldId id="391" r:id="rId63"/>
    <p:sldId id="384" r:id="rId64"/>
    <p:sldId id="385" r:id="rId65"/>
    <p:sldId id="386" r:id="rId66"/>
    <p:sldId id="387" r:id="rId67"/>
    <p:sldId id="380" r:id="rId68"/>
    <p:sldId id="381" r:id="rId69"/>
    <p:sldId id="382" r:id="rId70"/>
    <p:sldId id="383" r:id="rId71"/>
    <p:sldId id="376" r:id="rId72"/>
    <p:sldId id="377" r:id="rId73"/>
    <p:sldId id="378" r:id="rId74"/>
    <p:sldId id="379" r:id="rId75"/>
    <p:sldId id="372" r:id="rId76"/>
    <p:sldId id="373" r:id="rId77"/>
    <p:sldId id="374" r:id="rId78"/>
    <p:sldId id="375" r:id="rId79"/>
    <p:sldId id="368" r:id="rId80"/>
    <p:sldId id="369" r:id="rId81"/>
    <p:sldId id="370" r:id="rId82"/>
    <p:sldId id="371" r:id="rId83"/>
    <p:sldId id="364" r:id="rId84"/>
    <p:sldId id="365" r:id="rId85"/>
    <p:sldId id="366" r:id="rId86"/>
    <p:sldId id="367" r:id="rId87"/>
    <p:sldId id="360" r:id="rId88"/>
    <p:sldId id="361" r:id="rId89"/>
    <p:sldId id="362" r:id="rId90"/>
    <p:sldId id="363" r:id="rId91"/>
    <p:sldId id="392" r:id="rId92"/>
    <p:sldId id="393" r:id="rId93"/>
    <p:sldId id="396" r:id="rId94"/>
    <p:sldId id="395" r:id="rId95"/>
    <p:sldId id="426" r:id="rId96"/>
    <p:sldId id="427" r:id="rId97"/>
    <p:sldId id="428" r:id="rId98"/>
    <p:sldId id="398" r:id="rId99"/>
    <p:sldId id="399" r:id="rId100"/>
    <p:sldId id="400" r:id="rId101"/>
    <p:sldId id="401" r:id="rId102"/>
    <p:sldId id="402" r:id="rId103"/>
    <p:sldId id="403" r:id="rId104"/>
    <p:sldId id="404" r:id="rId105"/>
    <p:sldId id="405" r:id="rId106"/>
    <p:sldId id="406" r:id="rId107"/>
    <p:sldId id="407" r:id="rId108"/>
    <p:sldId id="408" r:id="rId109"/>
    <p:sldId id="409" r:id="rId110"/>
    <p:sldId id="410" r:id="rId111"/>
    <p:sldId id="411" r:id="rId112"/>
    <p:sldId id="412" r:id="rId113"/>
    <p:sldId id="413" r:id="rId114"/>
    <p:sldId id="414" r:id="rId115"/>
    <p:sldId id="415" r:id="rId116"/>
    <p:sldId id="416" r:id="rId117"/>
    <p:sldId id="417" r:id="rId118"/>
    <p:sldId id="418" r:id="rId119"/>
    <p:sldId id="419" r:id="rId120"/>
    <p:sldId id="420" r:id="rId121"/>
    <p:sldId id="421" r:id="rId122"/>
    <p:sldId id="422" r:id="rId123"/>
    <p:sldId id="423" r:id="rId124"/>
    <p:sldId id="424" r:id="rId125"/>
    <p:sldId id="425" r:id="rId126"/>
    <p:sldId id="273" r:id="rId127"/>
    <p:sldId id="274" r:id="rId128"/>
    <p:sldId id="277" r:id="rId129"/>
    <p:sldId id="276" r:id="rId130"/>
    <p:sldId id="300" r:id="rId131"/>
    <p:sldId id="285" r:id="rId132"/>
  </p:sldIdLst>
  <p:sldSz cx="12192000" cy="6858000"/>
  <p:notesSz cx="6858000" cy="9144000"/>
  <p:custDataLst>
    <p:tags r:id="rId13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265"/>
            <p14:sldId id="296"/>
            <p14:sldId id="297"/>
          </p14:sldIdLst>
        </p14:section>
        <p14:section name="Introduction" id="{B68239C8-BA4E-4881-8B2D-33796DFB5429}">
          <p14:sldIdLst>
            <p14:sldId id="298"/>
            <p14:sldId id="303"/>
            <p14:sldId id="279"/>
            <p14:sldId id="304"/>
            <p14:sldId id="302"/>
            <p14:sldId id="305"/>
            <p14:sldId id="306"/>
          </p14:sldIdLst>
        </p14:section>
        <p14:section name="What’s new in C# 7.1" id="{AA3AF807-62C4-45C5-BEDF-0CDE6447CACD}">
          <p14:sldIdLst>
            <p14:sldId id="320"/>
            <p14:sldId id="316"/>
            <p14:sldId id="299"/>
            <p14:sldId id="308"/>
            <p14:sldId id="309"/>
            <p14:sldId id="310"/>
            <p14:sldId id="311"/>
            <p14:sldId id="312"/>
            <p14:sldId id="313"/>
            <p14:sldId id="314"/>
            <p14:sldId id="317"/>
            <p14:sldId id="315"/>
            <p14:sldId id="324"/>
            <p14:sldId id="325"/>
            <p14:sldId id="318"/>
            <p14:sldId id="319"/>
            <p14:sldId id="326"/>
            <p14:sldId id="327"/>
          </p14:sldIdLst>
        </p14:section>
        <p14:section name="What’s new in C# 7.2" id="{D50DB775-3229-49E7-A924-2252477192C7}">
          <p14:sldIdLst>
            <p14:sldId id="321"/>
            <p14:sldId id="342"/>
            <p14:sldId id="323"/>
            <p14:sldId id="328"/>
            <p14:sldId id="329"/>
            <p14:sldId id="351"/>
            <p14:sldId id="331"/>
            <p14:sldId id="332"/>
            <p14:sldId id="333"/>
            <p14:sldId id="350"/>
            <p14:sldId id="335"/>
            <p14:sldId id="336"/>
            <p14:sldId id="337"/>
            <p14:sldId id="349"/>
            <p14:sldId id="339"/>
            <p14:sldId id="340"/>
            <p14:sldId id="341"/>
            <p14:sldId id="348"/>
            <p14:sldId id="343"/>
            <p14:sldId id="344"/>
            <p14:sldId id="345"/>
            <p14:sldId id="346"/>
            <p14:sldId id="356"/>
            <p14:sldId id="357"/>
            <p14:sldId id="358"/>
            <p14:sldId id="359"/>
            <p14:sldId id="388"/>
            <p14:sldId id="389"/>
            <p14:sldId id="390"/>
            <p14:sldId id="391"/>
            <p14:sldId id="384"/>
            <p14:sldId id="385"/>
            <p14:sldId id="386"/>
            <p14:sldId id="387"/>
            <p14:sldId id="380"/>
            <p14:sldId id="381"/>
            <p14:sldId id="382"/>
            <p14:sldId id="383"/>
            <p14:sldId id="376"/>
            <p14:sldId id="377"/>
            <p14:sldId id="378"/>
            <p14:sldId id="379"/>
            <p14:sldId id="372"/>
            <p14:sldId id="373"/>
            <p14:sldId id="374"/>
            <p14:sldId id="375"/>
            <p14:sldId id="368"/>
            <p14:sldId id="369"/>
            <p14:sldId id="370"/>
            <p14:sldId id="371"/>
            <p14:sldId id="364"/>
            <p14:sldId id="365"/>
            <p14:sldId id="366"/>
            <p14:sldId id="367"/>
            <p14:sldId id="360"/>
            <p14:sldId id="361"/>
            <p14:sldId id="362"/>
            <p14:sldId id="363"/>
          </p14:sldIdLst>
        </p14:section>
        <p14:section name="What's new in C# 8.0" id="{54970758-9D88-4D41-8B82-C2C94D2F0855}">
          <p14:sldIdLst>
            <p14:sldId id="392"/>
            <p14:sldId id="393"/>
            <p14:sldId id="396"/>
            <p14:sldId id="395"/>
            <p14:sldId id="426"/>
            <p14:sldId id="427"/>
            <p14:sldId id="428"/>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273"/>
            <p14:sldId id="274"/>
            <p14:sldId id="277"/>
            <p14:sldId id="276"/>
            <p14:sldId id="300"/>
            <p14:sldId id="285"/>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864"/>
    <a:srgbClr val="93E416"/>
    <a:srgbClr val="00C37B"/>
    <a:srgbClr val="88D5ED"/>
    <a:srgbClr val="F5F5F5"/>
    <a:srgbClr val="12ABDB"/>
    <a:srgbClr val="FE304C"/>
    <a:srgbClr val="FF7E83"/>
    <a:srgbClr val="C8FF16"/>
    <a:srgbClr val="CC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5759" autoAdjust="0"/>
  </p:normalViewPr>
  <p:slideViewPr>
    <p:cSldViewPr>
      <p:cViewPr varScale="1">
        <p:scale>
          <a:sx n="110" d="100"/>
          <a:sy n="110" d="100"/>
        </p:scale>
        <p:origin x="564" y="10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notesMaster" Target="notesMasters/notesMaster1.xml"/><Relationship Id="rId138"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handoutMaster" Target="handoutMasters/handoutMaster1.xml"/><Relationship Id="rId13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commentAuthors" Target="commentAuthor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16/02/2019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16/02/2019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https://docs.microsoft.com/pl-pl/dotnet/csharp/whats-new/csharp-version-history</a:t>
            </a:r>
            <a:br>
              <a:rPr lang="en-US" dirty="0"/>
            </a:br>
            <a:r>
              <a:rPr lang="en-US" dirty="0"/>
              <a:t>https://en.wikipedia.org/wiki/C_Sharp_(programming_language)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19974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1) https://docs.microsoft.com/en-us/dotnet/csharp/nullable-references</a:t>
            </a:r>
            <a:endParaRPr lang="en-US"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90</a:t>
            </a:fld>
            <a:endParaRPr lang="pt-BR"/>
          </a:p>
        </p:txBody>
      </p:sp>
    </p:spTree>
    <p:extLst>
      <p:ext uri="{BB962C8B-B14F-4D97-AF65-F5344CB8AC3E}">
        <p14:creationId xmlns:p14="http://schemas.microsoft.com/office/powerpoint/2010/main" val="167842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0.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8.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4.xml"/><Relationship Id="rId16" Type="http://schemas.openxmlformats.org/officeDocument/2006/relationships/image" Target="../media/image11.png"/><Relationship Id="rId1" Type="http://schemas.openxmlformats.org/officeDocument/2006/relationships/tags" Target="../tags/tag20.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2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19"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6145072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7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89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92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64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3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0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5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8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4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6.xml"/><Relationship Id="rId7" Type="http://schemas.openxmlformats.org/officeDocument/2006/relationships/tags" Target="../tags/tag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vmlDrawing" Target="../drawings/vmlDrawing8.vml"/><Relationship Id="rId5"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20.xml"/><Relationship Id="rId7" Type="http://schemas.openxmlformats.org/officeDocument/2006/relationships/tags" Target="../tags/tag1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vmlDrawing" Target="../drawings/vmlDrawing13.vml"/><Relationship Id="rId5"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15.bin"/><Relationship Id="rId5" Type="http://schemas.openxmlformats.org/officeDocument/2006/relationships/tags" Target="../tags/tag19.xml"/><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37"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noProof="0" dirty="0">
                <a:solidFill>
                  <a:schemeClr val="bg1">
                    <a:lumMod val="65000"/>
                  </a:schemeClr>
                </a:solidFill>
              </a:rPr>
              <a:t>Upgrade Your .NET code!</a:t>
            </a:r>
            <a:r>
              <a:rPr lang="pl-PL" noProof="0" dirty="0">
                <a:solidFill>
                  <a:schemeClr val="bg1">
                    <a:lumMod val="65000"/>
                  </a:schemeClr>
                </a:solidFill>
              </a:rPr>
              <a:t> From C# 7.0 to C# 8.0 walkthrough</a:t>
            </a:r>
            <a:r>
              <a:rPr lang="en-US" noProof="0" dirty="0">
                <a:solidFill>
                  <a:schemeClr val="bg1">
                    <a:lumMod val="65000"/>
                  </a:schemeClr>
                </a:solidFill>
              </a:rPr>
              <a:t> | Tomasz Strzałka | 10.03.2019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 id="2147483880" r:id="rId1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55"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12"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3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1.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1.png"/><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9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a:t>Wrocław</a:t>
            </a:r>
            <a:r>
              <a:rPr lang="en-US" dirty="0"/>
              <a:t>, 10.03.2019, </a:t>
            </a:r>
            <a:r>
              <a:rPr lang="pl-PL" dirty="0"/>
              <a:t>Tomasz Strzałka</a:t>
            </a:r>
            <a:endParaRPr lang="en-US" dirty="0"/>
          </a:p>
        </p:txBody>
      </p:sp>
      <p:sp>
        <p:nvSpPr>
          <p:cNvPr id="2" name="Title 1"/>
          <p:cNvSpPr>
            <a:spLocks noGrp="1"/>
          </p:cNvSpPr>
          <p:nvPr>
            <p:ph type="title"/>
          </p:nvPr>
        </p:nvSpPr>
        <p:spPr/>
        <p:txBody>
          <a:bodyPr/>
          <a:lstStyle/>
          <a:p>
            <a:r>
              <a:rPr lang="en-US" dirty="0"/>
              <a:t>Upgrade your .NET code</a:t>
            </a:r>
            <a:r>
              <a:rPr lang="pl-PL" dirty="0"/>
              <a:t>!</a:t>
            </a:r>
            <a:br>
              <a:rPr lang="pl-PL" dirty="0"/>
            </a:br>
            <a:r>
              <a:rPr lang="pl-PL" sz="2000" dirty="0"/>
              <a:t>From C# 7.0 to C# 8.0 walkthrough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1">
            <a:extLst>
              <a:ext uri="{FF2B5EF4-FFF2-40B4-BE49-F238E27FC236}">
                <a16:creationId xmlns:a16="http://schemas.microsoft.com/office/drawing/2014/main" id="{7E1DB1B3-6FDA-4208-8CC6-7B1F957EA7A7}"/>
              </a:ext>
            </a:extLst>
          </p:cNvPr>
          <p:cNvSpPr/>
          <p:nvPr/>
        </p:nvSpPr>
        <p:spPr>
          <a:xfrm>
            <a:off x="6816080" y="3212976"/>
            <a:ext cx="4952937"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686B1A0C-9322-4D76-BB83-7A8A8ECFCCB1}"/>
              </a:ext>
            </a:extLst>
          </p:cNvPr>
          <p:cNvSpPr>
            <a:spLocks noGrp="1"/>
          </p:cNvSpPr>
          <p:nvPr>
            <p:ph type="title"/>
          </p:nvPr>
        </p:nvSpPr>
        <p:spPr/>
        <p:txBody>
          <a:bodyPr/>
          <a:lstStyle/>
          <a:p>
            <a:r>
              <a:rPr lang="en-US" dirty="0"/>
              <a:t>Example</a:t>
            </a:r>
          </a:p>
        </p:txBody>
      </p:sp>
      <p:sp>
        <p:nvSpPr>
          <p:cNvPr id="6" name="Symbol zastępczy tekstu 5">
            <a:extLst>
              <a:ext uri="{FF2B5EF4-FFF2-40B4-BE49-F238E27FC236}">
                <a16:creationId xmlns:a16="http://schemas.microsoft.com/office/drawing/2014/main" id="{D0017915-E3ED-44DF-BD6C-6E81E9AEF129}"/>
              </a:ext>
            </a:extLst>
          </p:cNvPr>
          <p:cNvSpPr>
            <a:spLocks noGrp="1"/>
          </p:cNvSpPr>
          <p:nvPr>
            <p:ph type="body" sz="quarter" idx="11"/>
          </p:nvPr>
        </p:nvSpPr>
        <p:spPr/>
        <p:txBody>
          <a:bodyPr/>
          <a:lstStyle/>
          <a:p>
            <a:r>
              <a:rPr lang="en-US" dirty="0"/>
              <a:t>C# 7.0 Hello Word</a:t>
            </a:r>
          </a:p>
        </p:txBody>
      </p:sp>
      <p:sp>
        <p:nvSpPr>
          <p:cNvPr id="7" name="Symbol zastępczy tekstu 6">
            <a:extLst>
              <a:ext uri="{FF2B5EF4-FFF2-40B4-BE49-F238E27FC236}">
                <a16:creationId xmlns:a16="http://schemas.microsoft.com/office/drawing/2014/main" id="{89BB6366-E520-4FED-B09F-14DE42F6FFBC}"/>
              </a:ext>
            </a:extLst>
          </p:cNvPr>
          <p:cNvSpPr>
            <a:spLocks noGrp="1"/>
          </p:cNvSpPr>
          <p:nvPr>
            <p:ph type="body" sz="quarter" idx="12"/>
          </p:nvPr>
        </p:nvSpPr>
        <p:spPr/>
        <p:txBody>
          <a:bodyPr/>
          <a:lstStyle/>
          <a:p>
            <a:r>
              <a:rPr lang="en-US" dirty="0"/>
              <a:t>3</a:t>
            </a:r>
          </a:p>
        </p:txBody>
      </p:sp>
      <p:sp>
        <p:nvSpPr>
          <p:cNvPr id="8" name="Rectangle 61">
            <a:extLst>
              <a:ext uri="{FF2B5EF4-FFF2-40B4-BE49-F238E27FC236}">
                <a16:creationId xmlns:a16="http://schemas.microsoft.com/office/drawing/2014/main" id="{1B2D0436-71E5-4FF4-9444-5B9605D3B802}"/>
              </a:ext>
            </a:extLst>
          </p:cNvPr>
          <p:cNvSpPr/>
          <p:nvPr/>
        </p:nvSpPr>
        <p:spPr>
          <a:xfrm>
            <a:off x="422983" y="1988840"/>
            <a:ext cx="11504363"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20">
            <a:extLst>
              <a:ext uri="{FF2B5EF4-FFF2-40B4-BE49-F238E27FC236}">
                <a16:creationId xmlns:a16="http://schemas.microsoft.com/office/drawing/2014/main" id="{AF0E1DA8-453E-4A22-A83E-C28DD7753D35}"/>
              </a:ext>
            </a:extLst>
          </p:cNvPr>
          <p:cNvSpPr>
            <a:spLocks/>
          </p:cNvSpPr>
          <p:nvPr/>
        </p:nvSpPr>
        <p:spPr bwMode="auto">
          <a:xfrm>
            <a:off x="47328" y="1774148"/>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pic>
        <p:nvPicPr>
          <p:cNvPr id="14" name="Obraz 13">
            <a:extLst>
              <a:ext uri="{FF2B5EF4-FFF2-40B4-BE49-F238E27FC236}">
                <a16:creationId xmlns:a16="http://schemas.microsoft.com/office/drawing/2014/main" id="{1C787B6D-BFD0-4B69-9FCA-1B67C237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900" y="2107599"/>
            <a:ext cx="9896117" cy="6414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3" name="Group 592">
            <a:extLst>
              <a:ext uri="{FF2B5EF4-FFF2-40B4-BE49-F238E27FC236}">
                <a16:creationId xmlns:a16="http://schemas.microsoft.com/office/drawing/2014/main" id="{516645C2-AB3B-4410-BE42-B5FCEC2BECA2}"/>
              </a:ext>
            </a:extLst>
          </p:cNvPr>
          <p:cNvGrpSpPr>
            <a:grpSpLocks noChangeAspect="1"/>
          </p:cNvGrpSpPr>
          <p:nvPr/>
        </p:nvGrpSpPr>
        <p:grpSpPr>
          <a:xfrm>
            <a:off x="323949" y="2144858"/>
            <a:ext cx="777520" cy="604156"/>
            <a:chOff x="7737475" y="4821240"/>
            <a:chExt cx="469900" cy="365126"/>
          </a:xfrm>
        </p:grpSpPr>
        <p:sp>
          <p:nvSpPr>
            <p:cNvPr id="16" name="Freeform 165">
              <a:extLst>
                <a:ext uri="{FF2B5EF4-FFF2-40B4-BE49-F238E27FC236}">
                  <a16:creationId xmlns:a16="http://schemas.microsoft.com/office/drawing/2014/main" id="{01CD4B74-C0FA-42A0-A17C-A7ACF7B6013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66">
              <a:extLst>
                <a:ext uri="{FF2B5EF4-FFF2-40B4-BE49-F238E27FC236}">
                  <a16:creationId xmlns:a16="http://schemas.microsoft.com/office/drawing/2014/main" id="{88646C8B-CE66-447C-B009-86857790500A}"/>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7">
              <a:extLst>
                <a:ext uri="{FF2B5EF4-FFF2-40B4-BE49-F238E27FC236}">
                  <a16:creationId xmlns:a16="http://schemas.microsoft.com/office/drawing/2014/main" id="{DA97F114-D01F-47B6-A978-E15625107EEA}"/>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68">
              <a:extLst>
                <a:ext uri="{FF2B5EF4-FFF2-40B4-BE49-F238E27FC236}">
                  <a16:creationId xmlns:a16="http://schemas.microsoft.com/office/drawing/2014/main" id="{B3E64CE4-C807-42A7-A738-4F000FB8D696}"/>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9">
              <a:extLst>
                <a:ext uri="{FF2B5EF4-FFF2-40B4-BE49-F238E27FC236}">
                  <a16:creationId xmlns:a16="http://schemas.microsoft.com/office/drawing/2014/main" id="{A17067DE-140C-4E3D-AA52-08D863C3621B}"/>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170">
              <a:extLst>
                <a:ext uri="{FF2B5EF4-FFF2-40B4-BE49-F238E27FC236}">
                  <a16:creationId xmlns:a16="http://schemas.microsoft.com/office/drawing/2014/main" id="{14EED000-F84F-477D-BC38-0D2EAFFC07D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Freeform 20">
            <a:extLst>
              <a:ext uri="{FF2B5EF4-FFF2-40B4-BE49-F238E27FC236}">
                <a16:creationId xmlns:a16="http://schemas.microsoft.com/office/drawing/2014/main" id="{4C43630B-3ECD-43C4-8D20-0B6860D26688}"/>
              </a:ext>
            </a:extLst>
          </p:cNvPr>
          <p:cNvSpPr>
            <a:spLocks/>
          </p:cNvSpPr>
          <p:nvPr/>
        </p:nvSpPr>
        <p:spPr bwMode="auto">
          <a:xfrm>
            <a:off x="10776520" y="3006744"/>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grpSp>
        <p:nvGrpSpPr>
          <p:cNvPr id="22" name="Group 602">
            <a:extLst>
              <a:ext uri="{FF2B5EF4-FFF2-40B4-BE49-F238E27FC236}">
                <a16:creationId xmlns:a16="http://schemas.microsoft.com/office/drawing/2014/main" id="{4D757E5F-0AA5-47F6-B7ED-F0B77ED54379}"/>
              </a:ext>
            </a:extLst>
          </p:cNvPr>
          <p:cNvGrpSpPr>
            <a:grpSpLocks noChangeAspect="1"/>
          </p:cNvGrpSpPr>
          <p:nvPr/>
        </p:nvGrpSpPr>
        <p:grpSpPr>
          <a:xfrm>
            <a:off x="11039519" y="3212976"/>
            <a:ext cx="817121" cy="824572"/>
            <a:chOff x="8988424" y="5827713"/>
            <a:chExt cx="522287" cy="527050"/>
          </a:xfrm>
        </p:grpSpPr>
        <p:sp>
          <p:nvSpPr>
            <p:cNvPr id="24" name="Freeform 252">
              <a:extLst>
                <a:ext uri="{FF2B5EF4-FFF2-40B4-BE49-F238E27FC236}">
                  <a16:creationId xmlns:a16="http://schemas.microsoft.com/office/drawing/2014/main" id="{481025A6-409D-4164-9DE5-489296BEE563}"/>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3">
              <a:extLst>
                <a:ext uri="{FF2B5EF4-FFF2-40B4-BE49-F238E27FC236}">
                  <a16:creationId xmlns:a16="http://schemas.microsoft.com/office/drawing/2014/main" id="{A04BDC32-F66A-4256-93C2-CEDB3CC71236}"/>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4">
              <a:extLst>
                <a:ext uri="{FF2B5EF4-FFF2-40B4-BE49-F238E27FC236}">
                  <a16:creationId xmlns:a16="http://schemas.microsoft.com/office/drawing/2014/main" id="{477570EA-2BE8-416D-8332-02951704C9E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5">
              <a:extLst>
                <a:ext uri="{FF2B5EF4-FFF2-40B4-BE49-F238E27FC236}">
                  <a16:creationId xmlns:a16="http://schemas.microsoft.com/office/drawing/2014/main" id="{8BEF8B3F-BF64-4A2D-AE1C-5EB80648494F}"/>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56">
              <a:extLst>
                <a:ext uri="{FF2B5EF4-FFF2-40B4-BE49-F238E27FC236}">
                  <a16:creationId xmlns:a16="http://schemas.microsoft.com/office/drawing/2014/main" id="{5091ADF6-085B-4229-B958-723A0D6E79EE}"/>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57">
              <a:extLst>
                <a:ext uri="{FF2B5EF4-FFF2-40B4-BE49-F238E27FC236}">
                  <a16:creationId xmlns:a16="http://schemas.microsoft.com/office/drawing/2014/main" id="{DE55DD0A-5882-4764-B7A3-08485A6C8575}"/>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8">
              <a:extLst>
                <a:ext uri="{FF2B5EF4-FFF2-40B4-BE49-F238E27FC236}">
                  <a16:creationId xmlns:a16="http://schemas.microsoft.com/office/drawing/2014/main" id="{BA2294BF-7D0C-4371-892B-ABDDADD86157}"/>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259">
              <a:extLst>
                <a:ext uri="{FF2B5EF4-FFF2-40B4-BE49-F238E27FC236}">
                  <a16:creationId xmlns:a16="http://schemas.microsoft.com/office/drawing/2014/main" id="{1FF85A87-7803-4550-BCB2-2C0C2FAC5CAA}"/>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 name="Obraz 2">
            <a:extLst>
              <a:ext uri="{FF2B5EF4-FFF2-40B4-BE49-F238E27FC236}">
                <a16:creationId xmlns:a16="http://schemas.microsoft.com/office/drawing/2014/main" id="{B01E39BB-652F-447A-BCC5-F4BB5FA1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34" y="3318145"/>
            <a:ext cx="3744416" cy="1997021"/>
          </a:xfrm>
          <a:prstGeom prst="roundRect">
            <a:avLst>
              <a:gd name="adj" fmla="val 52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Obraz 43">
            <a:extLst>
              <a:ext uri="{FF2B5EF4-FFF2-40B4-BE49-F238E27FC236}">
                <a16:creationId xmlns:a16="http://schemas.microsoft.com/office/drawing/2014/main" id="{E7578ADB-759C-421F-B0B3-47128F2D7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58" y="3137792"/>
            <a:ext cx="2529265" cy="3369342"/>
          </a:xfrm>
          <a:prstGeom prst="rect">
            <a:avLst/>
          </a:prstGeom>
        </p:spPr>
      </p:pic>
    </p:spTree>
    <p:extLst>
      <p:ext uri="{BB962C8B-B14F-4D97-AF65-F5344CB8AC3E}">
        <p14:creationId xmlns:p14="http://schemas.microsoft.com/office/powerpoint/2010/main" val="30886897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10600C0-71FA-4139-83A2-877B511CAB5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Ranges and indices</a:t>
            </a:r>
          </a:p>
        </p:txBody>
      </p:sp>
      <p:sp>
        <p:nvSpPr>
          <p:cNvPr id="7" name="Freeform 37">
            <a:extLst>
              <a:ext uri="{FF2B5EF4-FFF2-40B4-BE49-F238E27FC236}">
                <a16:creationId xmlns:a16="http://schemas.microsoft.com/office/drawing/2014/main" id="{BCC53735-7D11-4243-AE6A-6AA78D25D5AD}"/>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6250AFEE-00DA-4660-8E57-30B3832A1E36}"/>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41E87897-EE31-437B-8E73-29B7116F7353}"/>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3">
            <a:extLst>
              <a:ext uri="{FF2B5EF4-FFF2-40B4-BE49-F238E27FC236}">
                <a16:creationId xmlns:a16="http://schemas.microsoft.com/office/drawing/2014/main" id="{C791E446-6B2A-4DB5-9206-E68F3D2B28FD}"/>
              </a:ext>
            </a:extLst>
          </p:cNvPr>
          <p:cNvGrpSpPr/>
          <p:nvPr/>
        </p:nvGrpSpPr>
        <p:grpSpPr>
          <a:xfrm>
            <a:off x="7303572" y="3772163"/>
            <a:ext cx="1349465" cy="1349468"/>
            <a:chOff x="7739064" y="2571637"/>
            <a:chExt cx="490537" cy="490538"/>
          </a:xfrm>
        </p:grpSpPr>
        <p:sp>
          <p:nvSpPr>
            <p:cNvPr id="12" name="Freeform 69">
              <a:extLst>
                <a:ext uri="{FF2B5EF4-FFF2-40B4-BE49-F238E27FC236}">
                  <a16:creationId xmlns:a16="http://schemas.microsoft.com/office/drawing/2014/main" id="{03E20628-9C51-4FEE-AE43-E8E93D7A9463}"/>
                </a:ext>
              </a:extLst>
            </p:cNvPr>
            <p:cNvSpPr>
              <a:spLocks/>
            </p:cNvSpPr>
            <p:nvPr/>
          </p:nvSpPr>
          <p:spPr bwMode="auto">
            <a:xfrm>
              <a:off x="7864476" y="2571637"/>
              <a:ext cx="365125" cy="368300"/>
            </a:xfrm>
            <a:custGeom>
              <a:avLst/>
              <a:gdLst>
                <a:gd name="T0" fmla="*/ 157 w 191"/>
                <a:gd name="T1" fmla="*/ 156 h 190"/>
                <a:gd name="T2" fmla="*/ 157 w 191"/>
                <a:gd name="T3" fmla="*/ 33 h 190"/>
                <a:gd name="T4" fmla="*/ 34 w 191"/>
                <a:gd name="T5" fmla="*/ 33 h 190"/>
                <a:gd name="T6" fmla="*/ 34 w 191"/>
                <a:gd name="T7" fmla="*/ 156 h 190"/>
                <a:gd name="T8" fmla="*/ 157 w 191"/>
                <a:gd name="T9" fmla="*/ 156 h 190"/>
              </a:gdLst>
              <a:ahLst/>
              <a:cxnLst>
                <a:cxn ang="0">
                  <a:pos x="T0" y="T1"/>
                </a:cxn>
                <a:cxn ang="0">
                  <a:pos x="T2" y="T3"/>
                </a:cxn>
                <a:cxn ang="0">
                  <a:pos x="T4" y="T5"/>
                </a:cxn>
                <a:cxn ang="0">
                  <a:pos x="T6" y="T7"/>
                </a:cxn>
                <a:cxn ang="0">
                  <a:pos x="T8" y="T9"/>
                </a:cxn>
              </a:cxnLst>
              <a:rect l="0" t="0" r="r" b="b"/>
              <a:pathLst>
                <a:path w="191" h="190">
                  <a:moveTo>
                    <a:pt x="157" y="156"/>
                  </a:moveTo>
                  <a:cubicBezTo>
                    <a:pt x="191" y="122"/>
                    <a:pt x="191" y="67"/>
                    <a:pt x="157" y="33"/>
                  </a:cubicBezTo>
                  <a:cubicBezTo>
                    <a:pt x="123" y="0"/>
                    <a:pt x="68" y="0"/>
                    <a:pt x="34" y="33"/>
                  </a:cubicBezTo>
                  <a:cubicBezTo>
                    <a:pt x="0" y="67"/>
                    <a:pt x="0" y="122"/>
                    <a:pt x="34" y="156"/>
                  </a:cubicBezTo>
                  <a:cubicBezTo>
                    <a:pt x="68" y="190"/>
                    <a:pt x="123" y="190"/>
                    <a:pt x="157" y="1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0">
              <a:extLst>
                <a:ext uri="{FF2B5EF4-FFF2-40B4-BE49-F238E27FC236}">
                  <a16:creationId xmlns:a16="http://schemas.microsoft.com/office/drawing/2014/main" id="{C984E3E6-8048-4914-B074-23D48C0FA7C3}"/>
                </a:ext>
              </a:extLst>
            </p:cNvPr>
            <p:cNvSpPr>
              <a:spLocks/>
            </p:cNvSpPr>
            <p:nvPr/>
          </p:nvSpPr>
          <p:spPr bwMode="auto">
            <a:xfrm>
              <a:off x="7904164" y="2611325"/>
              <a:ext cx="287338" cy="290513"/>
            </a:xfrm>
            <a:custGeom>
              <a:avLst/>
              <a:gdLst>
                <a:gd name="T0" fmla="*/ 123 w 150"/>
                <a:gd name="T1" fmla="*/ 123 h 150"/>
                <a:gd name="T2" fmla="*/ 123 w 150"/>
                <a:gd name="T3" fmla="*/ 26 h 150"/>
                <a:gd name="T4" fmla="*/ 26 w 150"/>
                <a:gd name="T5" fmla="*/ 26 h 150"/>
                <a:gd name="T6" fmla="*/ 26 w 150"/>
                <a:gd name="T7" fmla="*/ 123 h 150"/>
                <a:gd name="T8" fmla="*/ 123 w 150"/>
                <a:gd name="T9" fmla="*/ 123 h 150"/>
              </a:gdLst>
              <a:ahLst/>
              <a:cxnLst>
                <a:cxn ang="0">
                  <a:pos x="T0" y="T1"/>
                </a:cxn>
                <a:cxn ang="0">
                  <a:pos x="T2" y="T3"/>
                </a:cxn>
                <a:cxn ang="0">
                  <a:pos x="T4" y="T5"/>
                </a:cxn>
                <a:cxn ang="0">
                  <a:pos x="T6" y="T7"/>
                </a:cxn>
                <a:cxn ang="0">
                  <a:pos x="T8" y="T9"/>
                </a:cxn>
              </a:cxnLst>
              <a:rect l="0" t="0" r="r" b="b"/>
              <a:pathLst>
                <a:path w="150" h="150">
                  <a:moveTo>
                    <a:pt x="123" y="123"/>
                  </a:moveTo>
                  <a:cubicBezTo>
                    <a:pt x="150" y="96"/>
                    <a:pt x="150" y="53"/>
                    <a:pt x="123" y="26"/>
                  </a:cubicBezTo>
                  <a:cubicBezTo>
                    <a:pt x="96" y="0"/>
                    <a:pt x="53" y="0"/>
                    <a:pt x="26" y="26"/>
                  </a:cubicBezTo>
                  <a:cubicBezTo>
                    <a:pt x="0" y="53"/>
                    <a:pt x="0" y="96"/>
                    <a:pt x="26" y="123"/>
                  </a:cubicBezTo>
                  <a:cubicBezTo>
                    <a:pt x="53" y="150"/>
                    <a:pt x="96" y="150"/>
                    <a:pt x="123"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1">
              <a:extLst>
                <a:ext uri="{FF2B5EF4-FFF2-40B4-BE49-F238E27FC236}">
                  <a16:creationId xmlns:a16="http://schemas.microsoft.com/office/drawing/2014/main" id="{62BC1613-D9DA-4F12-9849-1ED213949E0E}"/>
                </a:ext>
              </a:extLst>
            </p:cNvPr>
            <p:cNvSpPr>
              <a:spLocks/>
            </p:cNvSpPr>
            <p:nvPr/>
          </p:nvSpPr>
          <p:spPr bwMode="auto">
            <a:xfrm>
              <a:off x="7896226" y="2844687"/>
              <a:ext cx="63500" cy="65088"/>
            </a:xfrm>
            <a:custGeom>
              <a:avLst/>
              <a:gdLst>
                <a:gd name="T0" fmla="*/ 23 w 40"/>
                <a:gd name="T1" fmla="*/ 41 h 41"/>
                <a:gd name="T2" fmla="*/ 0 w 40"/>
                <a:gd name="T3" fmla="*/ 17 h 41"/>
                <a:gd name="T4" fmla="*/ 17 w 40"/>
                <a:gd name="T5" fmla="*/ 0 h 41"/>
                <a:gd name="T6" fmla="*/ 40 w 40"/>
                <a:gd name="T7" fmla="*/ 23 h 41"/>
                <a:gd name="T8" fmla="*/ 23 w 40"/>
                <a:gd name="T9" fmla="*/ 41 h 41"/>
              </a:gdLst>
              <a:ahLst/>
              <a:cxnLst>
                <a:cxn ang="0">
                  <a:pos x="T0" y="T1"/>
                </a:cxn>
                <a:cxn ang="0">
                  <a:pos x="T2" y="T3"/>
                </a:cxn>
                <a:cxn ang="0">
                  <a:pos x="T4" y="T5"/>
                </a:cxn>
                <a:cxn ang="0">
                  <a:pos x="T6" y="T7"/>
                </a:cxn>
                <a:cxn ang="0">
                  <a:pos x="T8" y="T9"/>
                </a:cxn>
              </a:cxnLst>
              <a:rect l="0" t="0" r="r" b="b"/>
              <a:pathLst>
                <a:path w="40" h="41">
                  <a:moveTo>
                    <a:pt x="23" y="41"/>
                  </a:moveTo>
                  <a:lnTo>
                    <a:pt x="0" y="17"/>
                  </a:lnTo>
                  <a:lnTo>
                    <a:pt x="17" y="0"/>
                  </a:lnTo>
                  <a:lnTo>
                    <a:pt x="40" y="23"/>
                  </a:lnTo>
                  <a:lnTo>
                    <a:pt x="23" y="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2">
              <a:extLst>
                <a:ext uri="{FF2B5EF4-FFF2-40B4-BE49-F238E27FC236}">
                  <a16:creationId xmlns:a16="http://schemas.microsoft.com/office/drawing/2014/main" id="{B806D350-1552-4508-A672-EC98AD1FEAD7}"/>
                </a:ext>
              </a:extLst>
            </p:cNvPr>
            <p:cNvSpPr>
              <a:spLocks/>
            </p:cNvSpPr>
            <p:nvPr/>
          </p:nvSpPr>
          <p:spPr bwMode="auto">
            <a:xfrm>
              <a:off x="7856539" y="2866912"/>
              <a:ext cx="82550" cy="80963"/>
            </a:xfrm>
            <a:custGeom>
              <a:avLst/>
              <a:gdLst>
                <a:gd name="T0" fmla="*/ 30 w 52"/>
                <a:gd name="T1" fmla="*/ 51 h 51"/>
                <a:gd name="T2" fmla="*/ 0 w 52"/>
                <a:gd name="T3" fmla="*/ 20 h 51"/>
                <a:gd name="T4" fmla="*/ 21 w 52"/>
                <a:gd name="T5" fmla="*/ 0 h 51"/>
                <a:gd name="T6" fmla="*/ 52 w 52"/>
                <a:gd name="T7" fmla="*/ 30 h 51"/>
                <a:gd name="T8" fmla="*/ 30 w 52"/>
                <a:gd name="T9" fmla="*/ 51 h 51"/>
              </a:gdLst>
              <a:ahLst/>
              <a:cxnLst>
                <a:cxn ang="0">
                  <a:pos x="T0" y="T1"/>
                </a:cxn>
                <a:cxn ang="0">
                  <a:pos x="T2" y="T3"/>
                </a:cxn>
                <a:cxn ang="0">
                  <a:pos x="T4" y="T5"/>
                </a:cxn>
                <a:cxn ang="0">
                  <a:pos x="T6" y="T7"/>
                </a:cxn>
                <a:cxn ang="0">
                  <a:pos x="T8" y="T9"/>
                </a:cxn>
              </a:cxnLst>
              <a:rect l="0" t="0" r="r" b="b"/>
              <a:pathLst>
                <a:path w="52" h="51">
                  <a:moveTo>
                    <a:pt x="30" y="51"/>
                  </a:moveTo>
                  <a:lnTo>
                    <a:pt x="0" y="20"/>
                  </a:lnTo>
                  <a:lnTo>
                    <a:pt x="21" y="0"/>
                  </a:lnTo>
                  <a:lnTo>
                    <a:pt x="52" y="30"/>
                  </a:lnTo>
                  <a:lnTo>
                    <a:pt x="30" y="5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73">
              <a:extLst>
                <a:ext uri="{FF2B5EF4-FFF2-40B4-BE49-F238E27FC236}">
                  <a16:creationId xmlns:a16="http://schemas.microsoft.com/office/drawing/2014/main" id="{9A8297DB-80CE-4960-B68F-E055A52C7279}"/>
                </a:ext>
              </a:extLst>
            </p:cNvPr>
            <p:cNvSpPr>
              <a:spLocks/>
            </p:cNvSpPr>
            <p:nvPr/>
          </p:nvSpPr>
          <p:spPr bwMode="auto">
            <a:xfrm>
              <a:off x="8074026" y="2649425"/>
              <a:ext cx="79375" cy="79375"/>
            </a:xfrm>
            <a:custGeom>
              <a:avLst/>
              <a:gdLst>
                <a:gd name="T0" fmla="*/ 31 w 41"/>
                <a:gd name="T1" fmla="*/ 39 h 41"/>
                <a:gd name="T2" fmla="*/ 30 w 41"/>
                <a:gd name="T3" fmla="*/ 37 h 41"/>
                <a:gd name="T4" fmla="*/ 20 w 41"/>
                <a:gd name="T5" fmla="*/ 21 h 41"/>
                <a:gd name="T6" fmla="*/ 4 w 41"/>
                <a:gd name="T7" fmla="*/ 11 h 41"/>
                <a:gd name="T8" fmla="*/ 0 w 41"/>
                <a:gd name="T9" fmla="*/ 4 h 41"/>
                <a:gd name="T10" fmla="*/ 7 w 41"/>
                <a:gd name="T11" fmla="*/ 1 h 41"/>
                <a:gd name="T12" fmla="*/ 27 w 41"/>
                <a:gd name="T13" fmla="*/ 13 h 41"/>
                <a:gd name="T14" fmla="*/ 40 w 41"/>
                <a:gd name="T15" fmla="*/ 34 h 41"/>
                <a:gd name="T16" fmla="*/ 36 w 41"/>
                <a:gd name="T17" fmla="*/ 41 h 41"/>
                <a:gd name="T18" fmla="*/ 31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31" y="39"/>
                  </a:moveTo>
                  <a:cubicBezTo>
                    <a:pt x="30" y="39"/>
                    <a:pt x="30" y="38"/>
                    <a:pt x="30" y="37"/>
                  </a:cubicBezTo>
                  <a:cubicBezTo>
                    <a:pt x="28" y="31"/>
                    <a:pt x="25" y="25"/>
                    <a:pt x="20" y="21"/>
                  </a:cubicBezTo>
                  <a:cubicBezTo>
                    <a:pt x="15" y="16"/>
                    <a:pt x="10" y="13"/>
                    <a:pt x="4" y="11"/>
                  </a:cubicBezTo>
                  <a:cubicBezTo>
                    <a:pt x="1" y="10"/>
                    <a:pt x="0" y="7"/>
                    <a:pt x="0" y="4"/>
                  </a:cubicBezTo>
                  <a:cubicBezTo>
                    <a:pt x="1" y="2"/>
                    <a:pt x="4" y="0"/>
                    <a:pt x="7" y="1"/>
                  </a:cubicBezTo>
                  <a:cubicBezTo>
                    <a:pt x="15" y="3"/>
                    <a:pt x="22" y="7"/>
                    <a:pt x="27" y="13"/>
                  </a:cubicBezTo>
                  <a:cubicBezTo>
                    <a:pt x="33" y="19"/>
                    <a:pt x="37" y="26"/>
                    <a:pt x="40" y="34"/>
                  </a:cubicBezTo>
                  <a:cubicBezTo>
                    <a:pt x="41" y="37"/>
                    <a:pt x="39" y="40"/>
                    <a:pt x="36" y="41"/>
                  </a:cubicBezTo>
                  <a:cubicBezTo>
                    <a:pt x="34" y="41"/>
                    <a:pt x="32" y="40"/>
                    <a:pt x="31"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74">
              <a:extLst>
                <a:ext uri="{FF2B5EF4-FFF2-40B4-BE49-F238E27FC236}">
                  <a16:creationId xmlns:a16="http://schemas.microsoft.com/office/drawing/2014/main" id="{35BDD8D5-E846-4D5C-942F-9F33E885DDDA}"/>
                </a:ext>
              </a:extLst>
            </p:cNvPr>
            <p:cNvSpPr>
              <a:spLocks/>
            </p:cNvSpPr>
            <p:nvPr/>
          </p:nvSpPr>
          <p:spPr bwMode="auto">
            <a:xfrm>
              <a:off x="7739064" y="2898662"/>
              <a:ext cx="165100" cy="163513"/>
            </a:xfrm>
            <a:custGeom>
              <a:avLst/>
              <a:gdLst>
                <a:gd name="T0" fmla="*/ 79 w 86"/>
                <a:gd name="T1" fmla="*/ 18 h 84"/>
                <a:gd name="T2" fmla="*/ 68 w 86"/>
                <a:gd name="T3" fmla="*/ 7 h 84"/>
                <a:gd name="T4" fmla="*/ 61 w 86"/>
                <a:gd name="T5" fmla="*/ 0 h 84"/>
                <a:gd name="T6" fmla="*/ 54 w 86"/>
                <a:gd name="T7" fmla="*/ 7 h 84"/>
                <a:gd name="T8" fmla="*/ 7 w 86"/>
                <a:gd name="T9" fmla="*/ 55 h 84"/>
                <a:gd name="T10" fmla="*/ 0 w 86"/>
                <a:gd name="T11" fmla="*/ 62 h 84"/>
                <a:gd name="T12" fmla="*/ 7 w 86"/>
                <a:gd name="T13" fmla="*/ 69 h 84"/>
                <a:gd name="T14" fmla="*/ 12 w 86"/>
                <a:gd name="T15" fmla="*/ 74 h 84"/>
                <a:gd name="T16" fmla="*/ 18 w 86"/>
                <a:gd name="T17" fmla="*/ 80 h 84"/>
                <a:gd name="T18" fmla="*/ 32 w 86"/>
                <a:gd name="T19" fmla="*/ 80 h 84"/>
                <a:gd name="T20" fmla="*/ 76 w 86"/>
                <a:gd name="T21" fmla="*/ 36 h 84"/>
                <a:gd name="T22" fmla="*/ 79 w 86"/>
                <a:gd name="T23" fmla="*/ 33 h 84"/>
                <a:gd name="T24" fmla="*/ 86 w 86"/>
                <a:gd name="T25" fmla="*/ 25 h 84"/>
                <a:gd name="T26" fmla="*/ 79 w 86"/>
                <a:gd name="T2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84">
                  <a:moveTo>
                    <a:pt x="79" y="18"/>
                  </a:moveTo>
                  <a:cubicBezTo>
                    <a:pt x="68" y="7"/>
                    <a:pt x="68" y="7"/>
                    <a:pt x="68" y="7"/>
                  </a:cubicBezTo>
                  <a:cubicBezTo>
                    <a:pt x="61" y="0"/>
                    <a:pt x="61" y="0"/>
                    <a:pt x="61" y="0"/>
                  </a:cubicBezTo>
                  <a:cubicBezTo>
                    <a:pt x="54" y="7"/>
                    <a:pt x="54" y="7"/>
                    <a:pt x="54" y="7"/>
                  </a:cubicBezTo>
                  <a:cubicBezTo>
                    <a:pt x="7" y="55"/>
                    <a:pt x="7" y="55"/>
                    <a:pt x="7" y="55"/>
                  </a:cubicBezTo>
                  <a:cubicBezTo>
                    <a:pt x="0" y="62"/>
                    <a:pt x="0" y="62"/>
                    <a:pt x="0" y="62"/>
                  </a:cubicBezTo>
                  <a:cubicBezTo>
                    <a:pt x="7" y="69"/>
                    <a:pt x="7" y="69"/>
                    <a:pt x="7" y="69"/>
                  </a:cubicBezTo>
                  <a:cubicBezTo>
                    <a:pt x="12" y="74"/>
                    <a:pt x="12" y="74"/>
                    <a:pt x="12" y="74"/>
                  </a:cubicBezTo>
                  <a:cubicBezTo>
                    <a:pt x="18" y="80"/>
                    <a:pt x="18" y="80"/>
                    <a:pt x="18" y="80"/>
                  </a:cubicBezTo>
                  <a:cubicBezTo>
                    <a:pt x="22" y="84"/>
                    <a:pt x="28" y="84"/>
                    <a:pt x="32" y="80"/>
                  </a:cubicBezTo>
                  <a:cubicBezTo>
                    <a:pt x="76" y="36"/>
                    <a:pt x="76" y="36"/>
                    <a:pt x="76" y="36"/>
                  </a:cubicBezTo>
                  <a:cubicBezTo>
                    <a:pt x="79" y="33"/>
                    <a:pt x="79" y="33"/>
                    <a:pt x="79" y="33"/>
                  </a:cubicBezTo>
                  <a:cubicBezTo>
                    <a:pt x="86" y="25"/>
                    <a:pt x="86" y="25"/>
                    <a:pt x="86" y="25"/>
                  </a:cubicBezTo>
                  <a:lnTo>
                    <a:pt x="79" y="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5417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Ranges and indices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499068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Ranges and indices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412677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p:txBody>
      </p:sp>
    </p:spTree>
    <p:extLst>
      <p:ext uri="{BB962C8B-B14F-4D97-AF65-F5344CB8AC3E}">
        <p14:creationId xmlns:p14="http://schemas.microsoft.com/office/powerpoint/2010/main" val="4658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9B35FB1-1FB8-445A-996D-13D81F74AFCD}"/>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Default interface members</a:t>
            </a:r>
          </a:p>
        </p:txBody>
      </p:sp>
      <p:sp>
        <p:nvSpPr>
          <p:cNvPr id="7" name="Freeform 37">
            <a:extLst>
              <a:ext uri="{FF2B5EF4-FFF2-40B4-BE49-F238E27FC236}">
                <a16:creationId xmlns:a16="http://schemas.microsoft.com/office/drawing/2014/main" id="{FA32CDF6-9229-498F-9C95-7CD7D9713843}"/>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F7D66442-688A-4D97-B022-A1F489CF26B7}"/>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F8309E8-2A88-4D6D-A7D2-C6894E003F56}"/>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5">
            <a:extLst>
              <a:ext uri="{FF2B5EF4-FFF2-40B4-BE49-F238E27FC236}">
                <a16:creationId xmlns:a16="http://schemas.microsoft.com/office/drawing/2014/main" id="{E7E38C3E-435B-4B56-8484-AA921D43D05A}"/>
              </a:ext>
            </a:extLst>
          </p:cNvPr>
          <p:cNvSpPr>
            <a:spLocks/>
          </p:cNvSpPr>
          <p:nvPr/>
        </p:nvSpPr>
        <p:spPr bwMode="auto">
          <a:xfrm>
            <a:off x="7505514" y="4010318"/>
            <a:ext cx="909408" cy="881607"/>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114969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0159574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499534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p:txBody>
      </p:sp>
    </p:spTree>
    <p:extLst>
      <p:ext uri="{BB962C8B-B14F-4D97-AF65-F5344CB8AC3E}">
        <p14:creationId xmlns:p14="http://schemas.microsoft.com/office/powerpoint/2010/main" val="202426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1007795-05AB-4612-8DE8-7B5FC91A6AA5}"/>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Recursive patterns</a:t>
            </a:r>
          </a:p>
        </p:txBody>
      </p:sp>
      <p:sp>
        <p:nvSpPr>
          <p:cNvPr id="7" name="Freeform 37">
            <a:extLst>
              <a:ext uri="{FF2B5EF4-FFF2-40B4-BE49-F238E27FC236}">
                <a16:creationId xmlns:a16="http://schemas.microsoft.com/office/drawing/2014/main" id="{9745EBCE-44DB-449B-9BF1-56D2C53D9B4F}"/>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E2C0C437-8315-47EF-BBB6-455EC6CF3953}"/>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37199B0-49B3-4E44-9084-C8069C8026BE}"/>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 name="Group 5">
            <a:extLst>
              <a:ext uri="{FF2B5EF4-FFF2-40B4-BE49-F238E27FC236}">
                <a16:creationId xmlns:a16="http://schemas.microsoft.com/office/drawing/2014/main" id="{1D4B83B9-2708-477A-AA39-D415A376C4BC}"/>
              </a:ext>
            </a:extLst>
          </p:cNvPr>
          <p:cNvGrpSpPr/>
          <p:nvPr/>
        </p:nvGrpSpPr>
        <p:grpSpPr>
          <a:xfrm>
            <a:off x="7304483" y="3778223"/>
            <a:ext cx="1294116" cy="1262444"/>
            <a:chOff x="5354639" y="2595450"/>
            <a:chExt cx="454025" cy="442913"/>
          </a:xfrm>
        </p:grpSpPr>
        <p:sp>
          <p:nvSpPr>
            <p:cNvPr id="16" name="Freeform 55">
              <a:extLst>
                <a:ext uri="{FF2B5EF4-FFF2-40B4-BE49-F238E27FC236}">
                  <a16:creationId xmlns:a16="http://schemas.microsoft.com/office/drawing/2014/main" id="{55FB002D-73DF-4356-815C-002A27E40F6E}"/>
                </a:ext>
              </a:extLst>
            </p:cNvPr>
            <p:cNvSpPr>
              <a:spLocks noEditPoints="1"/>
            </p:cNvSpPr>
            <p:nvPr/>
          </p:nvSpPr>
          <p:spPr bwMode="auto">
            <a:xfrm>
              <a:off x="5354639" y="2595450"/>
              <a:ext cx="454025" cy="442913"/>
            </a:xfrm>
            <a:custGeom>
              <a:avLst/>
              <a:gdLst>
                <a:gd name="T0" fmla="*/ 17 w 237"/>
                <a:gd name="T1" fmla="*/ 220 h 229"/>
                <a:gd name="T2" fmla="*/ 51 w 237"/>
                <a:gd name="T3" fmla="*/ 220 h 229"/>
                <a:gd name="T4" fmla="*/ 122 w 237"/>
                <a:gd name="T5" fmla="*/ 149 h 229"/>
                <a:gd name="T6" fmla="*/ 208 w 237"/>
                <a:gd name="T7" fmla="*/ 135 h 229"/>
                <a:gd name="T8" fmla="*/ 208 w 237"/>
                <a:gd name="T9" fmla="*/ 29 h 229"/>
                <a:gd name="T10" fmla="*/ 103 w 237"/>
                <a:gd name="T11" fmla="*/ 29 h 229"/>
                <a:gd name="T12" fmla="*/ 89 w 237"/>
                <a:gd name="T13" fmla="*/ 116 h 229"/>
                <a:gd name="T14" fmla="*/ 0 w 237"/>
                <a:gd name="T15" fmla="*/ 205 h 229"/>
                <a:gd name="T16" fmla="*/ 116 w 237"/>
                <a:gd name="T17" fmla="*/ 43 h 229"/>
                <a:gd name="T18" fmla="*/ 195 w 237"/>
                <a:gd name="T19" fmla="*/ 43 h 229"/>
                <a:gd name="T20" fmla="*/ 195 w 237"/>
                <a:gd name="T21" fmla="*/ 122 h 229"/>
                <a:gd name="T22" fmla="*/ 116 w 237"/>
                <a:gd name="T23" fmla="*/ 122 h 229"/>
                <a:gd name="T24" fmla="*/ 116 w 237"/>
                <a:gd name="T25" fmla="*/ 4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29">
                  <a:moveTo>
                    <a:pt x="17" y="220"/>
                  </a:moveTo>
                  <a:cubicBezTo>
                    <a:pt x="27" y="229"/>
                    <a:pt x="41" y="229"/>
                    <a:pt x="51" y="220"/>
                  </a:cubicBezTo>
                  <a:cubicBezTo>
                    <a:pt x="122" y="149"/>
                    <a:pt x="122" y="149"/>
                    <a:pt x="122" y="149"/>
                  </a:cubicBezTo>
                  <a:cubicBezTo>
                    <a:pt x="150" y="163"/>
                    <a:pt x="185" y="158"/>
                    <a:pt x="208" y="135"/>
                  </a:cubicBezTo>
                  <a:cubicBezTo>
                    <a:pt x="237" y="106"/>
                    <a:pt x="237" y="59"/>
                    <a:pt x="208" y="29"/>
                  </a:cubicBezTo>
                  <a:cubicBezTo>
                    <a:pt x="179" y="0"/>
                    <a:pt x="132" y="0"/>
                    <a:pt x="103" y="29"/>
                  </a:cubicBezTo>
                  <a:cubicBezTo>
                    <a:pt x="79" y="53"/>
                    <a:pt x="75" y="88"/>
                    <a:pt x="89" y="116"/>
                  </a:cubicBezTo>
                  <a:cubicBezTo>
                    <a:pt x="0" y="205"/>
                    <a:pt x="0" y="205"/>
                    <a:pt x="0" y="205"/>
                  </a:cubicBezTo>
                  <a:moveTo>
                    <a:pt x="116" y="43"/>
                  </a:moveTo>
                  <a:cubicBezTo>
                    <a:pt x="138" y="21"/>
                    <a:pt x="173" y="21"/>
                    <a:pt x="195" y="43"/>
                  </a:cubicBezTo>
                  <a:cubicBezTo>
                    <a:pt x="217" y="64"/>
                    <a:pt x="217" y="100"/>
                    <a:pt x="195" y="122"/>
                  </a:cubicBezTo>
                  <a:cubicBezTo>
                    <a:pt x="173" y="144"/>
                    <a:pt x="138" y="144"/>
                    <a:pt x="116" y="122"/>
                  </a:cubicBezTo>
                  <a:cubicBezTo>
                    <a:pt x="94" y="100"/>
                    <a:pt x="94" y="64"/>
                    <a:pt x="11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6">
              <a:extLst>
                <a:ext uri="{FF2B5EF4-FFF2-40B4-BE49-F238E27FC236}">
                  <a16:creationId xmlns:a16="http://schemas.microsoft.com/office/drawing/2014/main" id="{D0A89DAC-8C33-44DA-A744-20F2AC587875}"/>
                </a:ext>
              </a:extLst>
            </p:cNvPr>
            <p:cNvSpPr>
              <a:spLocks/>
            </p:cNvSpPr>
            <p:nvPr/>
          </p:nvSpPr>
          <p:spPr bwMode="auto">
            <a:xfrm>
              <a:off x="5575301" y="2673237"/>
              <a:ext cx="155575" cy="157163"/>
            </a:xfrm>
            <a:custGeom>
              <a:avLst/>
              <a:gdLst>
                <a:gd name="T0" fmla="*/ 11 w 81"/>
                <a:gd name="T1" fmla="*/ 27 h 81"/>
                <a:gd name="T2" fmla="*/ 27 w 81"/>
                <a:gd name="T3" fmla="*/ 27 h 81"/>
                <a:gd name="T4" fmla="*/ 27 w 81"/>
                <a:gd name="T5" fmla="*/ 11 h 81"/>
                <a:gd name="T6" fmla="*/ 37 w 81"/>
                <a:gd name="T7" fmla="*/ 0 h 81"/>
                <a:gd name="T8" fmla="*/ 44 w 81"/>
                <a:gd name="T9" fmla="*/ 0 h 81"/>
                <a:gd name="T10" fmla="*/ 55 w 81"/>
                <a:gd name="T11" fmla="*/ 11 h 81"/>
                <a:gd name="T12" fmla="*/ 55 w 81"/>
                <a:gd name="T13" fmla="*/ 27 h 81"/>
                <a:gd name="T14" fmla="*/ 71 w 81"/>
                <a:gd name="T15" fmla="*/ 27 h 81"/>
                <a:gd name="T16" fmla="*/ 81 w 81"/>
                <a:gd name="T17" fmla="*/ 37 h 81"/>
                <a:gd name="T18" fmla="*/ 81 w 81"/>
                <a:gd name="T19" fmla="*/ 44 h 81"/>
                <a:gd name="T20" fmla="*/ 71 w 81"/>
                <a:gd name="T21" fmla="*/ 55 h 81"/>
                <a:gd name="T22" fmla="*/ 55 w 81"/>
                <a:gd name="T23" fmla="*/ 55 h 81"/>
                <a:gd name="T24" fmla="*/ 55 w 81"/>
                <a:gd name="T25" fmla="*/ 71 h 81"/>
                <a:gd name="T26" fmla="*/ 44 w 81"/>
                <a:gd name="T27" fmla="*/ 81 h 81"/>
                <a:gd name="T28" fmla="*/ 37 w 81"/>
                <a:gd name="T29" fmla="*/ 81 h 81"/>
                <a:gd name="T30" fmla="*/ 27 w 81"/>
                <a:gd name="T31" fmla="*/ 71 h 81"/>
                <a:gd name="T32" fmla="*/ 27 w 81"/>
                <a:gd name="T33" fmla="*/ 55 h 81"/>
                <a:gd name="T34" fmla="*/ 11 w 81"/>
                <a:gd name="T35" fmla="*/ 55 h 81"/>
                <a:gd name="T36" fmla="*/ 0 w 81"/>
                <a:gd name="T37" fmla="*/ 44 h 81"/>
                <a:gd name="T38" fmla="*/ 0 w 81"/>
                <a:gd name="T39" fmla="*/ 37 h 81"/>
                <a:gd name="T40" fmla="*/ 11 w 81"/>
                <a:gd name="T41" fmla="*/ 2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81">
                  <a:moveTo>
                    <a:pt x="11" y="27"/>
                  </a:moveTo>
                  <a:cubicBezTo>
                    <a:pt x="27" y="27"/>
                    <a:pt x="27" y="27"/>
                    <a:pt x="27" y="27"/>
                  </a:cubicBezTo>
                  <a:cubicBezTo>
                    <a:pt x="27" y="11"/>
                    <a:pt x="27" y="11"/>
                    <a:pt x="27" y="11"/>
                  </a:cubicBezTo>
                  <a:cubicBezTo>
                    <a:pt x="27" y="5"/>
                    <a:pt x="31" y="0"/>
                    <a:pt x="37" y="0"/>
                  </a:cubicBezTo>
                  <a:cubicBezTo>
                    <a:pt x="44" y="0"/>
                    <a:pt x="44" y="0"/>
                    <a:pt x="44" y="0"/>
                  </a:cubicBezTo>
                  <a:cubicBezTo>
                    <a:pt x="50" y="0"/>
                    <a:pt x="55" y="5"/>
                    <a:pt x="55" y="11"/>
                  </a:cubicBezTo>
                  <a:cubicBezTo>
                    <a:pt x="55" y="27"/>
                    <a:pt x="55" y="27"/>
                    <a:pt x="55" y="27"/>
                  </a:cubicBezTo>
                  <a:cubicBezTo>
                    <a:pt x="71" y="27"/>
                    <a:pt x="71" y="27"/>
                    <a:pt x="71" y="27"/>
                  </a:cubicBezTo>
                  <a:cubicBezTo>
                    <a:pt x="77" y="27"/>
                    <a:pt x="81" y="31"/>
                    <a:pt x="81" y="37"/>
                  </a:cubicBezTo>
                  <a:cubicBezTo>
                    <a:pt x="81" y="44"/>
                    <a:pt x="81" y="44"/>
                    <a:pt x="81" y="44"/>
                  </a:cubicBezTo>
                  <a:cubicBezTo>
                    <a:pt x="81" y="50"/>
                    <a:pt x="77" y="55"/>
                    <a:pt x="71" y="55"/>
                  </a:cubicBezTo>
                  <a:cubicBezTo>
                    <a:pt x="55" y="55"/>
                    <a:pt x="55" y="55"/>
                    <a:pt x="55" y="55"/>
                  </a:cubicBezTo>
                  <a:cubicBezTo>
                    <a:pt x="55" y="71"/>
                    <a:pt x="55" y="71"/>
                    <a:pt x="55" y="71"/>
                  </a:cubicBezTo>
                  <a:cubicBezTo>
                    <a:pt x="55" y="77"/>
                    <a:pt x="50" y="81"/>
                    <a:pt x="44" y="81"/>
                  </a:cubicBezTo>
                  <a:cubicBezTo>
                    <a:pt x="37" y="81"/>
                    <a:pt x="37" y="81"/>
                    <a:pt x="37" y="81"/>
                  </a:cubicBezTo>
                  <a:cubicBezTo>
                    <a:pt x="31" y="81"/>
                    <a:pt x="27" y="77"/>
                    <a:pt x="27" y="71"/>
                  </a:cubicBezTo>
                  <a:cubicBezTo>
                    <a:pt x="27" y="55"/>
                    <a:pt x="27" y="55"/>
                    <a:pt x="27" y="55"/>
                  </a:cubicBezTo>
                  <a:cubicBezTo>
                    <a:pt x="11" y="55"/>
                    <a:pt x="11" y="55"/>
                    <a:pt x="11" y="55"/>
                  </a:cubicBezTo>
                  <a:cubicBezTo>
                    <a:pt x="5" y="55"/>
                    <a:pt x="0" y="50"/>
                    <a:pt x="0" y="44"/>
                  </a:cubicBezTo>
                  <a:cubicBezTo>
                    <a:pt x="0" y="37"/>
                    <a:pt x="0" y="37"/>
                    <a:pt x="0" y="37"/>
                  </a:cubicBezTo>
                  <a:cubicBezTo>
                    <a:pt x="0" y="31"/>
                    <a:pt x="5" y="27"/>
                    <a:pt x="11"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326687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Recursive patterns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3784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1">
            <a:extLst>
              <a:ext uri="{FF2B5EF4-FFF2-40B4-BE49-F238E27FC236}">
                <a16:creationId xmlns:a16="http://schemas.microsoft.com/office/drawing/2014/main" id="{7E1DB1B3-6FDA-4208-8CC6-7B1F957EA7A7}"/>
              </a:ext>
            </a:extLst>
          </p:cNvPr>
          <p:cNvSpPr/>
          <p:nvPr/>
        </p:nvSpPr>
        <p:spPr>
          <a:xfrm>
            <a:off x="6816080" y="3212976"/>
            <a:ext cx="4952937"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686B1A0C-9322-4D76-BB83-7A8A8ECFCCB1}"/>
              </a:ext>
            </a:extLst>
          </p:cNvPr>
          <p:cNvSpPr>
            <a:spLocks noGrp="1"/>
          </p:cNvSpPr>
          <p:nvPr>
            <p:ph type="title"/>
          </p:nvPr>
        </p:nvSpPr>
        <p:spPr/>
        <p:txBody>
          <a:bodyPr/>
          <a:lstStyle/>
          <a:p>
            <a:r>
              <a:rPr lang="en-US" dirty="0"/>
              <a:t>Example</a:t>
            </a:r>
          </a:p>
        </p:txBody>
      </p:sp>
      <p:sp>
        <p:nvSpPr>
          <p:cNvPr id="6" name="Symbol zastępczy tekstu 5">
            <a:extLst>
              <a:ext uri="{FF2B5EF4-FFF2-40B4-BE49-F238E27FC236}">
                <a16:creationId xmlns:a16="http://schemas.microsoft.com/office/drawing/2014/main" id="{D0017915-E3ED-44DF-BD6C-6E81E9AEF129}"/>
              </a:ext>
            </a:extLst>
          </p:cNvPr>
          <p:cNvSpPr>
            <a:spLocks noGrp="1"/>
          </p:cNvSpPr>
          <p:nvPr>
            <p:ph type="body" sz="quarter" idx="11"/>
          </p:nvPr>
        </p:nvSpPr>
        <p:spPr/>
        <p:txBody>
          <a:bodyPr/>
          <a:lstStyle/>
          <a:p>
            <a:r>
              <a:rPr lang="en-US" dirty="0"/>
              <a:t>C# 7.1 Hello Word</a:t>
            </a:r>
          </a:p>
        </p:txBody>
      </p:sp>
      <p:sp>
        <p:nvSpPr>
          <p:cNvPr id="7" name="Symbol zastępczy tekstu 6">
            <a:extLst>
              <a:ext uri="{FF2B5EF4-FFF2-40B4-BE49-F238E27FC236}">
                <a16:creationId xmlns:a16="http://schemas.microsoft.com/office/drawing/2014/main" id="{89BB6366-E520-4FED-B09F-14DE42F6FFBC}"/>
              </a:ext>
            </a:extLst>
          </p:cNvPr>
          <p:cNvSpPr>
            <a:spLocks noGrp="1"/>
          </p:cNvSpPr>
          <p:nvPr>
            <p:ph type="body" sz="quarter" idx="12"/>
          </p:nvPr>
        </p:nvSpPr>
        <p:spPr/>
        <p:txBody>
          <a:bodyPr/>
          <a:lstStyle/>
          <a:p>
            <a:r>
              <a:rPr lang="en-US" dirty="0"/>
              <a:t>4</a:t>
            </a:r>
          </a:p>
        </p:txBody>
      </p:sp>
      <p:sp>
        <p:nvSpPr>
          <p:cNvPr id="8" name="Rectangle 61">
            <a:extLst>
              <a:ext uri="{FF2B5EF4-FFF2-40B4-BE49-F238E27FC236}">
                <a16:creationId xmlns:a16="http://schemas.microsoft.com/office/drawing/2014/main" id="{1B2D0436-71E5-4FF4-9444-5B9605D3B802}"/>
              </a:ext>
            </a:extLst>
          </p:cNvPr>
          <p:cNvSpPr/>
          <p:nvPr/>
        </p:nvSpPr>
        <p:spPr>
          <a:xfrm>
            <a:off x="422983" y="1988840"/>
            <a:ext cx="11504363"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20">
            <a:extLst>
              <a:ext uri="{FF2B5EF4-FFF2-40B4-BE49-F238E27FC236}">
                <a16:creationId xmlns:a16="http://schemas.microsoft.com/office/drawing/2014/main" id="{AF0E1DA8-453E-4A22-A83E-C28DD7753D35}"/>
              </a:ext>
            </a:extLst>
          </p:cNvPr>
          <p:cNvSpPr>
            <a:spLocks/>
          </p:cNvSpPr>
          <p:nvPr/>
        </p:nvSpPr>
        <p:spPr bwMode="auto">
          <a:xfrm>
            <a:off x="47328" y="1774148"/>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pic>
        <p:nvPicPr>
          <p:cNvPr id="14" name="Obraz 13">
            <a:extLst>
              <a:ext uri="{FF2B5EF4-FFF2-40B4-BE49-F238E27FC236}">
                <a16:creationId xmlns:a16="http://schemas.microsoft.com/office/drawing/2014/main" id="{1C787B6D-BFD0-4B69-9FCA-1B67C237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900" y="2107599"/>
            <a:ext cx="9896117" cy="6414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3" name="Group 592">
            <a:extLst>
              <a:ext uri="{FF2B5EF4-FFF2-40B4-BE49-F238E27FC236}">
                <a16:creationId xmlns:a16="http://schemas.microsoft.com/office/drawing/2014/main" id="{516645C2-AB3B-4410-BE42-B5FCEC2BECA2}"/>
              </a:ext>
            </a:extLst>
          </p:cNvPr>
          <p:cNvGrpSpPr>
            <a:grpSpLocks noChangeAspect="1"/>
          </p:cNvGrpSpPr>
          <p:nvPr/>
        </p:nvGrpSpPr>
        <p:grpSpPr>
          <a:xfrm>
            <a:off x="323949" y="2144858"/>
            <a:ext cx="777520" cy="604156"/>
            <a:chOff x="7737475" y="4821240"/>
            <a:chExt cx="469900" cy="365126"/>
          </a:xfrm>
        </p:grpSpPr>
        <p:sp>
          <p:nvSpPr>
            <p:cNvPr id="16" name="Freeform 165">
              <a:extLst>
                <a:ext uri="{FF2B5EF4-FFF2-40B4-BE49-F238E27FC236}">
                  <a16:creationId xmlns:a16="http://schemas.microsoft.com/office/drawing/2014/main" id="{01CD4B74-C0FA-42A0-A17C-A7ACF7B6013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66">
              <a:extLst>
                <a:ext uri="{FF2B5EF4-FFF2-40B4-BE49-F238E27FC236}">
                  <a16:creationId xmlns:a16="http://schemas.microsoft.com/office/drawing/2014/main" id="{88646C8B-CE66-447C-B009-86857790500A}"/>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7">
              <a:extLst>
                <a:ext uri="{FF2B5EF4-FFF2-40B4-BE49-F238E27FC236}">
                  <a16:creationId xmlns:a16="http://schemas.microsoft.com/office/drawing/2014/main" id="{DA97F114-D01F-47B6-A978-E15625107EEA}"/>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68">
              <a:extLst>
                <a:ext uri="{FF2B5EF4-FFF2-40B4-BE49-F238E27FC236}">
                  <a16:creationId xmlns:a16="http://schemas.microsoft.com/office/drawing/2014/main" id="{B3E64CE4-C807-42A7-A738-4F000FB8D696}"/>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9">
              <a:extLst>
                <a:ext uri="{FF2B5EF4-FFF2-40B4-BE49-F238E27FC236}">
                  <a16:creationId xmlns:a16="http://schemas.microsoft.com/office/drawing/2014/main" id="{A17067DE-140C-4E3D-AA52-08D863C3621B}"/>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170">
              <a:extLst>
                <a:ext uri="{FF2B5EF4-FFF2-40B4-BE49-F238E27FC236}">
                  <a16:creationId xmlns:a16="http://schemas.microsoft.com/office/drawing/2014/main" id="{14EED000-F84F-477D-BC38-0D2EAFFC07D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Freeform 20">
            <a:extLst>
              <a:ext uri="{FF2B5EF4-FFF2-40B4-BE49-F238E27FC236}">
                <a16:creationId xmlns:a16="http://schemas.microsoft.com/office/drawing/2014/main" id="{4C43630B-3ECD-43C4-8D20-0B6860D26688}"/>
              </a:ext>
            </a:extLst>
          </p:cNvPr>
          <p:cNvSpPr>
            <a:spLocks/>
          </p:cNvSpPr>
          <p:nvPr/>
        </p:nvSpPr>
        <p:spPr bwMode="auto">
          <a:xfrm>
            <a:off x="10776520" y="3006744"/>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grpSp>
        <p:nvGrpSpPr>
          <p:cNvPr id="22" name="Group 602">
            <a:extLst>
              <a:ext uri="{FF2B5EF4-FFF2-40B4-BE49-F238E27FC236}">
                <a16:creationId xmlns:a16="http://schemas.microsoft.com/office/drawing/2014/main" id="{4D757E5F-0AA5-47F6-B7ED-F0B77ED54379}"/>
              </a:ext>
            </a:extLst>
          </p:cNvPr>
          <p:cNvGrpSpPr>
            <a:grpSpLocks noChangeAspect="1"/>
          </p:cNvGrpSpPr>
          <p:nvPr/>
        </p:nvGrpSpPr>
        <p:grpSpPr>
          <a:xfrm>
            <a:off x="11039519" y="3212976"/>
            <a:ext cx="817121" cy="824572"/>
            <a:chOff x="8988424" y="5827713"/>
            <a:chExt cx="522287" cy="527050"/>
          </a:xfrm>
        </p:grpSpPr>
        <p:sp>
          <p:nvSpPr>
            <p:cNvPr id="24" name="Freeform 252">
              <a:extLst>
                <a:ext uri="{FF2B5EF4-FFF2-40B4-BE49-F238E27FC236}">
                  <a16:creationId xmlns:a16="http://schemas.microsoft.com/office/drawing/2014/main" id="{481025A6-409D-4164-9DE5-489296BEE563}"/>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3">
              <a:extLst>
                <a:ext uri="{FF2B5EF4-FFF2-40B4-BE49-F238E27FC236}">
                  <a16:creationId xmlns:a16="http://schemas.microsoft.com/office/drawing/2014/main" id="{A04BDC32-F66A-4256-93C2-CEDB3CC71236}"/>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4">
              <a:extLst>
                <a:ext uri="{FF2B5EF4-FFF2-40B4-BE49-F238E27FC236}">
                  <a16:creationId xmlns:a16="http://schemas.microsoft.com/office/drawing/2014/main" id="{477570EA-2BE8-416D-8332-02951704C9E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5">
              <a:extLst>
                <a:ext uri="{FF2B5EF4-FFF2-40B4-BE49-F238E27FC236}">
                  <a16:creationId xmlns:a16="http://schemas.microsoft.com/office/drawing/2014/main" id="{8BEF8B3F-BF64-4A2D-AE1C-5EB80648494F}"/>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56">
              <a:extLst>
                <a:ext uri="{FF2B5EF4-FFF2-40B4-BE49-F238E27FC236}">
                  <a16:creationId xmlns:a16="http://schemas.microsoft.com/office/drawing/2014/main" id="{5091ADF6-085B-4229-B958-723A0D6E79EE}"/>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57">
              <a:extLst>
                <a:ext uri="{FF2B5EF4-FFF2-40B4-BE49-F238E27FC236}">
                  <a16:creationId xmlns:a16="http://schemas.microsoft.com/office/drawing/2014/main" id="{DE55DD0A-5882-4764-B7A3-08485A6C8575}"/>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8">
              <a:extLst>
                <a:ext uri="{FF2B5EF4-FFF2-40B4-BE49-F238E27FC236}">
                  <a16:creationId xmlns:a16="http://schemas.microsoft.com/office/drawing/2014/main" id="{BA2294BF-7D0C-4371-892B-ABDDADD86157}"/>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259">
              <a:extLst>
                <a:ext uri="{FF2B5EF4-FFF2-40B4-BE49-F238E27FC236}">
                  <a16:creationId xmlns:a16="http://schemas.microsoft.com/office/drawing/2014/main" id="{1FF85A87-7803-4550-BCB2-2C0C2FAC5CAA}"/>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 name="Obraz 2">
            <a:extLst>
              <a:ext uri="{FF2B5EF4-FFF2-40B4-BE49-F238E27FC236}">
                <a16:creationId xmlns:a16="http://schemas.microsoft.com/office/drawing/2014/main" id="{B01E39BB-652F-447A-BCC5-F4BB5FA1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34" y="3318145"/>
            <a:ext cx="3744416" cy="1997021"/>
          </a:xfrm>
          <a:prstGeom prst="roundRect">
            <a:avLst>
              <a:gd name="adj" fmla="val 52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Obraz 43">
            <a:extLst>
              <a:ext uri="{FF2B5EF4-FFF2-40B4-BE49-F238E27FC236}">
                <a16:creationId xmlns:a16="http://schemas.microsoft.com/office/drawing/2014/main" id="{E7578ADB-759C-421F-B0B3-47128F2D7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58" y="3137792"/>
            <a:ext cx="2529265" cy="3369342"/>
          </a:xfrm>
          <a:prstGeom prst="rect">
            <a:avLst/>
          </a:prstGeom>
        </p:spPr>
      </p:pic>
    </p:spTree>
    <p:extLst>
      <p:ext uri="{BB962C8B-B14F-4D97-AF65-F5344CB8AC3E}">
        <p14:creationId xmlns:p14="http://schemas.microsoft.com/office/powerpoint/2010/main" val="22341148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Recursive patterns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1419331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p:txBody>
      </p:sp>
    </p:spTree>
    <p:extLst>
      <p:ext uri="{BB962C8B-B14F-4D97-AF65-F5344CB8AC3E}">
        <p14:creationId xmlns:p14="http://schemas.microsoft.com/office/powerpoint/2010/main" val="36474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5C0F07BE-AD1C-4D50-AB61-17963F03AB2F}"/>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Switch expressions</a:t>
            </a:r>
          </a:p>
        </p:txBody>
      </p:sp>
      <p:sp>
        <p:nvSpPr>
          <p:cNvPr id="7" name="Freeform 37">
            <a:extLst>
              <a:ext uri="{FF2B5EF4-FFF2-40B4-BE49-F238E27FC236}">
                <a16:creationId xmlns:a16="http://schemas.microsoft.com/office/drawing/2014/main" id="{1166029C-7EF4-4F28-BD2B-A07D11D4CAC0}"/>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EC48305A-DFD8-4DF2-870C-DD156ECDA204}"/>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F89E79E9-7A36-4337-B7AE-47CB648775D6}"/>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94">
            <a:extLst>
              <a:ext uri="{FF2B5EF4-FFF2-40B4-BE49-F238E27FC236}">
                <a16:creationId xmlns:a16="http://schemas.microsoft.com/office/drawing/2014/main" id="{823FA1A2-05A8-46D6-80AD-06E0958E2B89}"/>
              </a:ext>
            </a:extLst>
          </p:cNvPr>
          <p:cNvGrpSpPr/>
          <p:nvPr/>
        </p:nvGrpSpPr>
        <p:grpSpPr>
          <a:xfrm>
            <a:off x="7134860" y="3971271"/>
            <a:ext cx="1597312" cy="932510"/>
            <a:chOff x="10145713" y="4802190"/>
            <a:chExt cx="568325" cy="331788"/>
          </a:xfrm>
        </p:grpSpPr>
        <p:sp>
          <p:nvSpPr>
            <p:cNvPr id="12" name="Oval 191">
              <a:extLst>
                <a:ext uri="{FF2B5EF4-FFF2-40B4-BE49-F238E27FC236}">
                  <a16:creationId xmlns:a16="http://schemas.microsoft.com/office/drawing/2014/main" id="{60DB035B-4362-4496-A553-F899E8C6E8F1}"/>
                </a:ext>
              </a:extLst>
            </p:cNvPr>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92">
              <a:extLst>
                <a:ext uri="{FF2B5EF4-FFF2-40B4-BE49-F238E27FC236}">
                  <a16:creationId xmlns:a16="http://schemas.microsoft.com/office/drawing/2014/main" id="{8B714E93-6145-4C28-82EC-CE31A548C362}"/>
                </a:ext>
              </a:extLst>
            </p:cNvPr>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93">
              <a:extLst>
                <a:ext uri="{FF2B5EF4-FFF2-40B4-BE49-F238E27FC236}">
                  <a16:creationId xmlns:a16="http://schemas.microsoft.com/office/drawing/2014/main" id="{3B270E4B-9AAC-4CAF-A5CB-E402B0AB2D40}"/>
                </a:ext>
              </a:extLst>
            </p:cNvPr>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94">
              <a:extLst>
                <a:ext uri="{FF2B5EF4-FFF2-40B4-BE49-F238E27FC236}">
                  <a16:creationId xmlns:a16="http://schemas.microsoft.com/office/drawing/2014/main" id="{C119B199-2AAF-42CC-BAFC-F9F0CB8458B6}"/>
                </a:ext>
              </a:extLst>
            </p:cNvPr>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95">
              <a:extLst>
                <a:ext uri="{FF2B5EF4-FFF2-40B4-BE49-F238E27FC236}">
                  <a16:creationId xmlns:a16="http://schemas.microsoft.com/office/drawing/2014/main" id="{3793A709-2D8E-4BD9-9FAC-9F66FF744B2F}"/>
                </a:ext>
              </a:extLst>
            </p:cNvPr>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96">
              <a:extLst>
                <a:ext uri="{FF2B5EF4-FFF2-40B4-BE49-F238E27FC236}">
                  <a16:creationId xmlns:a16="http://schemas.microsoft.com/office/drawing/2014/main" id="{EB0A47EC-EEE5-46E9-A764-3DD540BBEB14}"/>
                </a:ext>
              </a:extLst>
            </p:cNvPr>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7693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Switch 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1611876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Switch 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8006025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p:txBody>
      </p:sp>
    </p:spTree>
    <p:extLst>
      <p:ext uri="{BB962C8B-B14F-4D97-AF65-F5344CB8AC3E}">
        <p14:creationId xmlns:p14="http://schemas.microsoft.com/office/powerpoint/2010/main" val="37454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32B5666A-D1A8-4BE0-8141-9EEE0E25BB45}"/>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Target-typed new-expressions</a:t>
            </a:r>
          </a:p>
        </p:txBody>
      </p:sp>
      <p:sp>
        <p:nvSpPr>
          <p:cNvPr id="7" name="Freeform 37">
            <a:extLst>
              <a:ext uri="{FF2B5EF4-FFF2-40B4-BE49-F238E27FC236}">
                <a16:creationId xmlns:a16="http://schemas.microsoft.com/office/drawing/2014/main" id="{E361BA3E-AEE7-40D3-9A03-9487A03CD3D2}"/>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7598E238-1436-4A21-B219-D44190EE3518}"/>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A380547D-1F50-4C59-B502-90F2CA0406E7}"/>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9">
            <a:extLst>
              <a:ext uri="{FF2B5EF4-FFF2-40B4-BE49-F238E27FC236}">
                <a16:creationId xmlns:a16="http://schemas.microsoft.com/office/drawing/2014/main" id="{72FDF6C5-6E8C-491B-B893-C2C77CDA70E5}"/>
              </a:ext>
            </a:extLst>
          </p:cNvPr>
          <p:cNvGrpSpPr>
            <a:grpSpLocks noChangeAspect="1"/>
          </p:cNvGrpSpPr>
          <p:nvPr/>
        </p:nvGrpSpPr>
        <p:grpSpPr>
          <a:xfrm>
            <a:off x="7427891" y="3886953"/>
            <a:ext cx="995806" cy="1145392"/>
            <a:chOff x="-1809750" y="4141788"/>
            <a:chExt cx="369887" cy="425450"/>
          </a:xfrm>
        </p:grpSpPr>
        <p:sp>
          <p:nvSpPr>
            <p:cNvPr id="12" name="Freeform 6">
              <a:extLst>
                <a:ext uri="{FF2B5EF4-FFF2-40B4-BE49-F238E27FC236}">
                  <a16:creationId xmlns:a16="http://schemas.microsoft.com/office/drawing/2014/main" id="{CBF5A89D-CEC4-49FE-8889-72B217C8D567}"/>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id="{DF7C14B8-1093-4EAC-948C-16255ECEABEC}"/>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A73AAA8D-244B-41DF-B38F-F52EF70E560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a:extLst>
                <a:ext uri="{FF2B5EF4-FFF2-40B4-BE49-F238E27FC236}">
                  <a16:creationId xmlns:a16="http://schemas.microsoft.com/office/drawing/2014/main" id="{8CEBF566-CC83-40B1-A3EA-FDE6127D88FE}"/>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a:extLst>
                <a:ext uri="{FF2B5EF4-FFF2-40B4-BE49-F238E27FC236}">
                  <a16:creationId xmlns:a16="http://schemas.microsoft.com/office/drawing/2014/main" id="{60F07C09-B425-4D2A-A80E-E6014B183B61}"/>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a:extLst>
                <a:ext uri="{FF2B5EF4-FFF2-40B4-BE49-F238E27FC236}">
                  <a16:creationId xmlns:a16="http://schemas.microsoft.com/office/drawing/2014/main" id="{52A043EA-24F7-4471-94E3-249CC1FD43CF}"/>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a:extLst>
                <a:ext uri="{FF2B5EF4-FFF2-40B4-BE49-F238E27FC236}">
                  <a16:creationId xmlns:a16="http://schemas.microsoft.com/office/drawing/2014/main" id="{B98D8152-B768-4BFD-A14D-B602B35FD498}"/>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id="{C6D6E93A-F963-42E1-837C-26DAE1116AB1}"/>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756348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Target-typed new-expressions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5481982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Target-typed new-expressions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467532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a:p>
            <a:pPr lvl="2"/>
            <a:r>
              <a:rPr lang="en-US" dirty="0"/>
              <a:t>extension everything.</a:t>
            </a:r>
            <a:endParaRPr lang="en-GB" dirty="0"/>
          </a:p>
        </p:txBody>
      </p:sp>
    </p:spTree>
    <p:extLst>
      <p:ext uri="{BB962C8B-B14F-4D97-AF65-F5344CB8AC3E}">
        <p14:creationId xmlns:p14="http://schemas.microsoft.com/office/powerpoint/2010/main" val="203438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7.1</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6955651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A5665095-8E9E-4D58-BDB7-1567809E1C3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Extension everything</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19">
            <a:extLst>
              <a:ext uri="{FF2B5EF4-FFF2-40B4-BE49-F238E27FC236}">
                <a16:creationId xmlns:a16="http://schemas.microsoft.com/office/drawing/2014/main" id="{D8FDBFB1-F7B4-4987-A0FA-10705EDA3469}"/>
              </a:ext>
            </a:extLst>
          </p:cNvPr>
          <p:cNvGrpSpPr/>
          <p:nvPr/>
        </p:nvGrpSpPr>
        <p:grpSpPr>
          <a:xfrm>
            <a:off x="7386059" y="3860085"/>
            <a:ext cx="1090678" cy="1257126"/>
            <a:chOff x="1778001" y="2597037"/>
            <a:chExt cx="395288" cy="455613"/>
          </a:xfrm>
        </p:grpSpPr>
        <p:sp>
          <p:nvSpPr>
            <p:cNvPr id="9" name="Freeform 42">
              <a:extLst>
                <a:ext uri="{FF2B5EF4-FFF2-40B4-BE49-F238E27FC236}">
                  <a16:creationId xmlns:a16="http://schemas.microsoft.com/office/drawing/2014/main" id="{B9744EAA-A088-41C1-AA67-F10A21298D4C}"/>
                </a:ext>
              </a:extLst>
            </p:cNvPr>
            <p:cNvSpPr>
              <a:spLocks/>
            </p:cNvSpPr>
            <p:nvPr/>
          </p:nvSpPr>
          <p:spPr bwMode="auto">
            <a:xfrm>
              <a:off x="1890714" y="2597037"/>
              <a:ext cx="174625" cy="455613"/>
            </a:xfrm>
            <a:custGeom>
              <a:avLst/>
              <a:gdLst>
                <a:gd name="T0" fmla="*/ 59 w 91"/>
                <a:gd name="T1" fmla="*/ 235 h 235"/>
                <a:gd name="T2" fmla="*/ 53 w 91"/>
                <a:gd name="T3" fmla="*/ 232 h 235"/>
                <a:gd name="T4" fmla="*/ 53 w 91"/>
                <a:gd name="T5" fmla="*/ 219 h 235"/>
                <a:gd name="T6" fmla="*/ 58 w 91"/>
                <a:gd name="T7" fmla="*/ 171 h 235"/>
                <a:gd name="T8" fmla="*/ 30 w 91"/>
                <a:gd name="T9" fmla="*/ 113 h 235"/>
                <a:gd name="T10" fmla="*/ 6 w 91"/>
                <a:gd name="T11" fmla="*/ 52 h 235"/>
                <a:gd name="T12" fmla="*/ 18 w 91"/>
                <a:gd name="T13" fmla="*/ 4 h 235"/>
                <a:gd name="T14" fmla="*/ 31 w 91"/>
                <a:gd name="T15" fmla="*/ 3 h 235"/>
                <a:gd name="T16" fmla="*/ 32 w 91"/>
                <a:gd name="T17" fmla="*/ 15 h 235"/>
                <a:gd name="T18" fmla="*/ 23 w 91"/>
                <a:gd name="T19" fmla="*/ 48 h 235"/>
                <a:gd name="T20" fmla="*/ 23 w 91"/>
                <a:gd name="T21" fmla="*/ 49 h 235"/>
                <a:gd name="T22" fmla="*/ 46 w 91"/>
                <a:gd name="T23" fmla="*/ 104 h 235"/>
                <a:gd name="T24" fmla="*/ 74 w 91"/>
                <a:gd name="T25" fmla="*/ 164 h 235"/>
                <a:gd name="T26" fmla="*/ 65 w 91"/>
                <a:gd name="T27" fmla="*/ 232 h 235"/>
                <a:gd name="T28" fmla="*/ 59 w 91"/>
                <a:gd name="T29"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235">
                  <a:moveTo>
                    <a:pt x="59" y="235"/>
                  </a:moveTo>
                  <a:cubicBezTo>
                    <a:pt x="57" y="235"/>
                    <a:pt x="54" y="234"/>
                    <a:pt x="53" y="232"/>
                  </a:cubicBezTo>
                  <a:cubicBezTo>
                    <a:pt x="50" y="228"/>
                    <a:pt x="50" y="223"/>
                    <a:pt x="53" y="219"/>
                  </a:cubicBezTo>
                  <a:cubicBezTo>
                    <a:pt x="54" y="219"/>
                    <a:pt x="70" y="203"/>
                    <a:pt x="58" y="171"/>
                  </a:cubicBezTo>
                  <a:cubicBezTo>
                    <a:pt x="48" y="147"/>
                    <a:pt x="39" y="129"/>
                    <a:pt x="30" y="113"/>
                  </a:cubicBezTo>
                  <a:cubicBezTo>
                    <a:pt x="18" y="90"/>
                    <a:pt x="9" y="73"/>
                    <a:pt x="6" y="52"/>
                  </a:cubicBezTo>
                  <a:cubicBezTo>
                    <a:pt x="0" y="26"/>
                    <a:pt x="18" y="5"/>
                    <a:pt x="18" y="4"/>
                  </a:cubicBezTo>
                  <a:cubicBezTo>
                    <a:pt x="22" y="0"/>
                    <a:pt x="27" y="0"/>
                    <a:pt x="31" y="3"/>
                  </a:cubicBezTo>
                  <a:cubicBezTo>
                    <a:pt x="34" y="6"/>
                    <a:pt x="35" y="12"/>
                    <a:pt x="32" y="15"/>
                  </a:cubicBezTo>
                  <a:cubicBezTo>
                    <a:pt x="31" y="16"/>
                    <a:pt x="19" y="31"/>
                    <a:pt x="23" y="48"/>
                  </a:cubicBezTo>
                  <a:cubicBezTo>
                    <a:pt x="23" y="49"/>
                    <a:pt x="23" y="49"/>
                    <a:pt x="23" y="49"/>
                  </a:cubicBezTo>
                  <a:cubicBezTo>
                    <a:pt x="26" y="67"/>
                    <a:pt x="35" y="83"/>
                    <a:pt x="46" y="104"/>
                  </a:cubicBezTo>
                  <a:cubicBezTo>
                    <a:pt x="54" y="121"/>
                    <a:pt x="64" y="140"/>
                    <a:pt x="74" y="164"/>
                  </a:cubicBezTo>
                  <a:cubicBezTo>
                    <a:pt x="91" y="208"/>
                    <a:pt x="66" y="231"/>
                    <a:pt x="65" y="232"/>
                  </a:cubicBezTo>
                  <a:cubicBezTo>
                    <a:pt x="63" y="234"/>
                    <a:pt x="61" y="235"/>
                    <a:pt x="59" y="2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43">
              <a:extLst>
                <a:ext uri="{FF2B5EF4-FFF2-40B4-BE49-F238E27FC236}">
                  <a16:creationId xmlns:a16="http://schemas.microsoft.com/office/drawing/2014/main" id="{C406175E-9E11-478C-ACA9-9C82B550621E}"/>
                </a:ext>
              </a:extLst>
            </p:cNvPr>
            <p:cNvSpPr>
              <a:spLocks/>
            </p:cNvSpPr>
            <p:nvPr/>
          </p:nvSpPr>
          <p:spPr bwMode="auto">
            <a:xfrm>
              <a:off x="1968501" y="2630375"/>
              <a:ext cx="119063" cy="50800"/>
            </a:xfrm>
            <a:custGeom>
              <a:avLst/>
              <a:gdLst>
                <a:gd name="T0" fmla="*/ 52 w 62"/>
                <a:gd name="T1" fmla="*/ 26 h 26"/>
                <a:gd name="T2" fmla="*/ 51 w 62"/>
                <a:gd name="T3" fmla="*/ 26 h 26"/>
                <a:gd name="T4" fmla="*/ 7 w 62"/>
                <a:gd name="T5" fmla="*/ 18 h 26"/>
                <a:gd name="T6" fmla="*/ 1 w 62"/>
                <a:gd name="T7" fmla="*/ 8 h 26"/>
                <a:gd name="T8" fmla="*/ 11 w 62"/>
                <a:gd name="T9" fmla="*/ 1 h 26"/>
                <a:gd name="T10" fmla="*/ 54 w 62"/>
                <a:gd name="T11" fmla="*/ 9 h 26"/>
                <a:gd name="T12" fmla="*/ 61 w 62"/>
                <a:gd name="T13" fmla="*/ 19 h 26"/>
                <a:gd name="T14" fmla="*/ 52 w 6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
                  <a:moveTo>
                    <a:pt x="52" y="26"/>
                  </a:moveTo>
                  <a:cubicBezTo>
                    <a:pt x="52" y="26"/>
                    <a:pt x="51" y="26"/>
                    <a:pt x="51" y="26"/>
                  </a:cubicBezTo>
                  <a:cubicBezTo>
                    <a:pt x="7" y="18"/>
                    <a:pt x="7" y="18"/>
                    <a:pt x="7" y="18"/>
                  </a:cubicBezTo>
                  <a:cubicBezTo>
                    <a:pt x="3" y="17"/>
                    <a:pt x="0" y="12"/>
                    <a:pt x="1" y="8"/>
                  </a:cubicBezTo>
                  <a:cubicBezTo>
                    <a:pt x="1" y="3"/>
                    <a:pt x="6" y="0"/>
                    <a:pt x="11" y="1"/>
                  </a:cubicBezTo>
                  <a:cubicBezTo>
                    <a:pt x="54" y="9"/>
                    <a:pt x="54" y="9"/>
                    <a:pt x="54" y="9"/>
                  </a:cubicBezTo>
                  <a:cubicBezTo>
                    <a:pt x="59" y="10"/>
                    <a:pt x="62" y="14"/>
                    <a:pt x="61" y="19"/>
                  </a:cubicBezTo>
                  <a:cubicBezTo>
                    <a:pt x="60" y="23"/>
                    <a:pt x="56" y="26"/>
                    <a:pt x="52" y="2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44">
              <a:extLst>
                <a:ext uri="{FF2B5EF4-FFF2-40B4-BE49-F238E27FC236}">
                  <a16:creationId xmlns:a16="http://schemas.microsoft.com/office/drawing/2014/main" id="{26A5A282-2456-40FF-A8D3-560C5119CA29}"/>
                </a:ext>
              </a:extLst>
            </p:cNvPr>
            <p:cNvSpPr>
              <a:spLocks/>
            </p:cNvSpPr>
            <p:nvPr/>
          </p:nvSpPr>
          <p:spPr bwMode="auto">
            <a:xfrm>
              <a:off x="1951039" y="2673237"/>
              <a:ext cx="141288" cy="65088"/>
            </a:xfrm>
            <a:custGeom>
              <a:avLst/>
              <a:gdLst>
                <a:gd name="T0" fmla="*/ 65 w 74"/>
                <a:gd name="T1" fmla="*/ 34 h 34"/>
                <a:gd name="T2" fmla="*/ 62 w 74"/>
                <a:gd name="T3" fmla="*/ 33 h 34"/>
                <a:gd name="T4" fmla="*/ 7 w 74"/>
                <a:gd name="T5" fmla="*/ 18 h 34"/>
                <a:gd name="T6" fmla="*/ 1 w 74"/>
                <a:gd name="T7" fmla="*/ 7 h 34"/>
                <a:gd name="T8" fmla="*/ 12 w 74"/>
                <a:gd name="T9" fmla="*/ 1 h 34"/>
                <a:gd name="T10" fmla="*/ 67 w 74"/>
                <a:gd name="T11" fmla="*/ 16 h 34"/>
                <a:gd name="T12" fmla="*/ 73 w 74"/>
                <a:gd name="T13" fmla="*/ 27 h 34"/>
                <a:gd name="T14" fmla="*/ 65 w 7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4">
                  <a:moveTo>
                    <a:pt x="65" y="34"/>
                  </a:moveTo>
                  <a:cubicBezTo>
                    <a:pt x="64" y="34"/>
                    <a:pt x="63" y="33"/>
                    <a:pt x="62" y="33"/>
                  </a:cubicBezTo>
                  <a:cubicBezTo>
                    <a:pt x="7" y="18"/>
                    <a:pt x="7" y="18"/>
                    <a:pt x="7" y="18"/>
                  </a:cubicBezTo>
                  <a:cubicBezTo>
                    <a:pt x="2" y="17"/>
                    <a:pt x="0" y="12"/>
                    <a:pt x="1" y="7"/>
                  </a:cubicBezTo>
                  <a:cubicBezTo>
                    <a:pt x="2" y="3"/>
                    <a:pt x="7" y="0"/>
                    <a:pt x="12" y="1"/>
                  </a:cubicBezTo>
                  <a:cubicBezTo>
                    <a:pt x="67" y="16"/>
                    <a:pt x="67" y="16"/>
                    <a:pt x="67" y="16"/>
                  </a:cubicBezTo>
                  <a:cubicBezTo>
                    <a:pt x="72" y="18"/>
                    <a:pt x="74" y="23"/>
                    <a:pt x="73" y="27"/>
                  </a:cubicBezTo>
                  <a:cubicBezTo>
                    <a:pt x="72" y="31"/>
                    <a:pt x="69" y="34"/>
                    <a:pt x="65" y="34"/>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5">
              <a:extLst>
                <a:ext uri="{FF2B5EF4-FFF2-40B4-BE49-F238E27FC236}">
                  <a16:creationId xmlns:a16="http://schemas.microsoft.com/office/drawing/2014/main" id="{D53B8B1C-A14D-4700-BBC5-4B460755FF27}"/>
                </a:ext>
              </a:extLst>
            </p:cNvPr>
            <p:cNvSpPr>
              <a:spLocks/>
            </p:cNvSpPr>
            <p:nvPr/>
          </p:nvSpPr>
          <p:spPr bwMode="auto">
            <a:xfrm>
              <a:off x="1965326" y="2717687"/>
              <a:ext cx="88900" cy="57150"/>
            </a:xfrm>
            <a:custGeom>
              <a:avLst/>
              <a:gdLst>
                <a:gd name="T0" fmla="*/ 36 w 46"/>
                <a:gd name="T1" fmla="*/ 30 h 30"/>
                <a:gd name="T2" fmla="*/ 32 w 46"/>
                <a:gd name="T3" fmla="*/ 30 h 30"/>
                <a:gd name="T4" fmla="*/ 6 w 46"/>
                <a:gd name="T5" fmla="*/ 18 h 30"/>
                <a:gd name="T6" fmla="*/ 2 w 46"/>
                <a:gd name="T7" fmla="*/ 7 h 30"/>
                <a:gd name="T8" fmla="*/ 13 w 46"/>
                <a:gd name="T9" fmla="*/ 2 h 30"/>
                <a:gd name="T10" fmla="*/ 39 w 46"/>
                <a:gd name="T11" fmla="*/ 14 h 30"/>
                <a:gd name="T12" fmla="*/ 44 w 46"/>
                <a:gd name="T13" fmla="*/ 25 h 30"/>
                <a:gd name="T14" fmla="*/ 36 w 4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0">
                  <a:moveTo>
                    <a:pt x="36" y="30"/>
                  </a:moveTo>
                  <a:cubicBezTo>
                    <a:pt x="35" y="30"/>
                    <a:pt x="34" y="30"/>
                    <a:pt x="32" y="30"/>
                  </a:cubicBezTo>
                  <a:cubicBezTo>
                    <a:pt x="6" y="18"/>
                    <a:pt x="6" y="18"/>
                    <a:pt x="6" y="18"/>
                  </a:cubicBezTo>
                  <a:cubicBezTo>
                    <a:pt x="2" y="16"/>
                    <a:pt x="0" y="11"/>
                    <a:pt x="2" y="7"/>
                  </a:cubicBezTo>
                  <a:cubicBezTo>
                    <a:pt x="4" y="2"/>
                    <a:pt x="9" y="0"/>
                    <a:pt x="13" y="2"/>
                  </a:cubicBezTo>
                  <a:cubicBezTo>
                    <a:pt x="39" y="14"/>
                    <a:pt x="39" y="14"/>
                    <a:pt x="39" y="14"/>
                  </a:cubicBezTo>
                  <a:cubicBezTo>
                    <a:pt x="44" y="16"/>
                    <a:pt x="46" y="21"/>
                    <a:pt x="44" y="25"/>
                  </a:cubicBezTo>
                  <a:cubicBezTo>
                    <a:pt x="42" y="28"/>
                    <a:pt x="39" y="30"/>
                    <a:pt x="36" y="3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46">
              <a:extLst>
                <a:ext uri="{FF2B5EF4-FFF2-40B4-BE49-F238E27FC236}">
                  <a16:creationId xmlns:a16="http://schemas.microsoft.com/office/drawing/2014/main" id="{FCE94556-57A8-4E31-8F0E-81A9DE61FF8D}"/>
                </a:ext>
              </a:extLst>
            </p:cNvPr>
            <p:cNvSpPr>
              <a:spLocks/>
            </p:cNvSpPr>
            <p:nvPr/>
          </p:nvSpPr>
          <p:spPr bwMode="auto">
            <a:xfrm>
              <a:off x="1881189" y="2878025"/>
              <a:ext cx="95250" cy="53975"/>
            </a:xfrm>
            <a:custGeom>
              <a:avLst/>
              <a:gdLst>
                <a:gd name="T0" fmla="*/ 40 w 49"/>
                <a:gd name="T1" fmla="*/ 28 h 28"/>
                <a:gd name="T2" fmla="*/ 37 w 49"/>
                <a:gd name="T3" fmla="*/ 27 h 28"/>
                <a:gd name="T4" fmla="*/ 7 w 49"/>
                <a:gd name="T5" fmla="*/ 18 h 28"/>
                <a:gd name="T6" fmla="*/ 2 w 49"/>
                <a:gd name="T7" fmla="*/ 7 h 28"/>
                <a:gd name="T8" fmla="*/ 13 w 49"/>
                <a:gd name="T9" fmla="*/ 1 h 28"/>
                <a:gd name="T10" fmla="*/ 42 w 49"/>
                <a:gd name="T11" fmla="*/ 10 h 28"/>
                <a:gd name="T12" fmla="*/ 48 w 49"/>
                <a:gd name="T13" fmla="*/ 21 h 28"/>
                <a:gd name="T14" fmla="*/ 40 w 49"/>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8">
                  <a:moveTo>
                    <a:pt x="40" y="28"/>
                  </a:moveTo>
                  <a:cubicBezTo>
                    <a:pt x="39" y="28"/>
                    <a:pt x="38" y="27"/>
                    <a:pt x="37" y="27"/>
                  </a:cubicBezTo>
                  <a:cubicBezTo>
                    <a:pt x="7" y="18"/>
                    <a:pt x="7" y="18"/>
                    <a:pt x="7" y="18"/>
                  </a:cubicBezTo>
                  <a:cubicBezTo>
                    <a:pt x="3" y="17"/>
                    <a:pt x="0" y="12"/>
                    <a:pt x="2" y="7"/>
                  </a:cubicBezTo>
                  <a:cubicBezTo>
                    <a:pt x="3" y="3"/>
                    <a:pt x="8" y="0"/>
                    <a:pt x="13" y="1"/>
                  </a:cubicBezTo>
                  <a:cubicBezTo>
                    <a:pt x="42" y="10"/>
                    <a:pt x="42" y="10"/>
                    <a:pt x="42" y="10"/>
                  </a:cubicBezTo>
                  <a:cubicBezTo>
                    <a:pt x="47" y="12"/>
                    <a:pt x="49" y="17"/>
                    <a:pt x="48" y="21"/>
                  </a:cubicBezTo>
                  <a:cubicBezTo>
                    <a:pt x="47" y="25"/>
                    <a:pt x="43" y="28"/>
                    <a:pt x="40" y="28"/>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D4396170-C119-4E63-8F6A-38FD7871DA0F}"/>
                </a:ext>
              </a:extLst>
            </p:cNvPr>
            <p:cNvSpPr>
              <a:spLocks/>
            </p:cNvSpPr>
            <p:nvPr/>
          </p:nvSpPr>
          <p:spPr bwMode="auto">
            <a:xfrm>
              <a:off x="1839914" y="2919300"/>
              <a:ext cx="150813" cy="61913"/>
            </a:xfrm>
            <a:custGeom>
              <a:avLst/>
              <a:gdLst>
                <a:gd name="T0" fmla="*/ 70 w 79"/>
                <a:gd name="T1" fmla="*/ 32 h 32"/>
                <a:gd name="T2" fmla="*/ 68 w 79"/>
                <a:gd name="T3" fmla="*/ 32 h 32"/>
                <a:gd name="T4" fmla="*/ 8 w 79"/>
                <a:gd name="T5" fmla="*/ 18 h 32"/>
                <a:gd name="T6" fmla="*/ 1 w 79"/>
                <a:gd name="T7" fmla="*/ 8 h 32"/>
                <a:gd name="T8" fmla="*/ 12 w 79"/>
                <a:gd name="T9" fmla="*/ 1 h 32"/>
                <a:gd name="T10" fmla="*/ 72 w 79"/>
                <a:gd name="T11" fmla="*/ 15 h 32"/>
                <a:gd name="T12" fmla="*/ 78 w 79"/>
                <a:gd name="T13" fmla="*/ 25 h 32"/>
                <a:gd name="T14" fmla="*/ 70 w 79"/>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2">
                  <a:moveTo>
                    <a:pt x="70" y="32"/>
                  </a:moveTo>
                  <a:cubicBezTo>
                    <a:pt x="69" y="32"/>
                    <a:pt x="69" y="32"/>
                    <a:pt x="68" y="32"/>
                  </a:cubicBezTo>
                  <a:cubicBezTo>
                    <a:pt x="8" y="18"/>
                    <a:pt x="8" y="18"/>
                    <a:pt x="8" y="18"/>
                  </a:cubicBezTo>
                  <a:cubicBezTo>
                    <a:pt x="3" y="17"/>
                    <a:pt x="0" y="13"/>
                    <a:pt x="1" y="8"/>
                  </a:cubicBezTo>
                  <a:cubicBezTo>
                    <a:pt x="2" y="3"/>
                    <a:pt x="7" y="0"/>
                    <a:pt x="12" y="1"/>
                  </a:cubicBezTo>
                  <a:cubicBezTo>
                    <a:pt x="72" y="15"/>
                    <a:pt x="72" y="15"/>
                    <a:pt x="72" y="15"/>
                  </a:cubicBezTo>
                  <a:cubicBezTo>
                    <a:pt x="76" y="16"/>
                    <a:pt x="79" y="21"/>
                    <a:pt x="78" y="25"/>
                  </a:cubicBezTo>
                  <a:cubicBezTo>
                    <a:pt x="77" y="29"/>
                    <a:pt x="74" y="32"/>
                    <a:pt x="70" y="3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48">
              <a:extLst>
                <a:ext uri="{FF2B5EF4-FFF2-40B4-BE49-F238E27FC236}">
                  <a16:creationId xmlns:a16="http://schemas.microsoft.com/office/drawing/2014/main" id="{DD5AF9BA-D8C7-4731-B7EC-908598386028}"/>
                </a:ext>
              </a:extLst>
            </p:cNvPr>
            <p:cNvSpPr>
              <a:spLocks/>
            </p:cNvSpPr>
            <p:nvPr/>
          </p:nvSpPr>
          <p:spPr bwMode="auto">
            <a:xfrm>
              <a:off x="1849439" y="2968512"/>
              <a:ext cx="123825" cy="57150"/>
            </a:xfrm>
            <a:custGeom>
              <a:avLst/>
              <a:gdLst>
                <a:gd name="T0" fmla="*/ 55 w 65"/>
                <a:gd name="T1" fmla="*/ 29 h 29"/>
                <a:gd name="T2" fmla="*/ 53 w 65"/>
                <a:gd name="T3" fmla="*/ 29 h 29"/>
                <a:gd name="T4" fmla="*/ 8 w 65"/>
                <a:gd name="T5" fmla="*/ 18 h 29"/>
                <a:gd name="T6" fmla="*/ 1 w 65"/>
                <a:gd name="T7" fmla="*/ 8 h 29"/>
                <a:gd name="T8" fmla="*/ 12 w 65"/>
                <a:gd name="T9" fmla="*/ 1 h 29"/>
                <a:gd name="T10" fmla="*/ 57 w 65"/>
                <a:gd name="T11" fmla="*/ 12 h 29"/>
                <a:gd name="T12" fmla="*/ 63 w 65"/>
                <a:gd name="T13" fmla="*/ 22 h 29"/>
                <a:gd name="T14" fmla="*/ 55 w 65"/>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9">
                  <a:moveTo>
                    <a:pt x="55" y="29"/>
                  </a:moveTo>
                  <a:cubicBezTo>
                    <a:pt x="54" y="29"/>
                    <a:pt x="54" y="29"/>
                    <a:pt x="53" y="29"/>
                  </a:cubicBezTo>
                  <a:cubicBezTo>
                    <a:pt x="8" y="18"/>
                    <a:pt x="8" y="18"/>
                    <a:pt x="8" y="18"/>
                  </a:cubicBezTo>
                  <a:cubicBezTo>
                    <a:pt x="3" y="17"/>
                    <a:pt x="0" y="13"/>
                    <a:pt x="1" y="8"/>
                  </a:cubicBezTo>
                  <a:cubicBezTo>
                    <a:pt x="2" y="3"/>
                    <a:pt x="7" y="0"/>
                    <a:pt x="12" y="1"/>
                  </a:cubicBezTo>
                  <a:cubicBezTo>
                    <a:pt x="57" y="12"/>
                    <a:pt x="57" y="12"/>
                    <a:pt x="57" y="12"/>
                  </a:cubicBezTo>
                  <a:cubicBezTo>
                    <a:pt x="62" y="13"/>
                    <a:pt x="65" y="18"/>
                    <a:pt x="63" y="22"/>
                  </a:cubicBezTo>
                  <a:cubicBezTo>
                    <a:pt x="63" y="26"/>
                    <a:pt x="59" y="29"/>
                    <a:pt x="55" y="29"/>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9">
              <a:extLst>
                <a:ext uri="{FF2B5EF4-FFF2-40B4-BE49-F238E27FC236}">
                  <a16:creationId xmlns:a16="http://schemas.microsoft.com/office/drawing/2014/main" id="{52CAB5EE-7E1C-4985-ACF9-639968F6CB20}"/>
                </a:ext>
              </a:extLst>
            </p:cNvPr>
            <p:cNvSpPr>
              <a:spLocks/>
            </p:cNvSpPr>
            <p:nvPr/>
          </p:nvSpPr>
          <p:spPr bwMode="auto">
            <a:xfrm>
              <a:off x="1778001" y="2822462"/>
              <a:ext cx="171450" cy="206375"/>
            </a:xfrm>
            <a:custGeom>
              <a:avLst/>
              <a:gdLst>
                <a:gd name="T0" fmla="*/ 23 w 89"/>
                <a:gd name="T1" fmla="*/ 107 h 107"/>
                <a:gd name="T2" fmla="*/ 15 w 89"/>
                <a:gd name="T3" fmla="*/ 101 h 107"/>
                <a:gd name="T4" fmla="*/ 18 w 89"/>
                <a:gd name="T5" fmla="*/ 33 h 107"/>
                <a:gd name="T6" fmla="*/ 78 w 89"/>
                <a:gd name="T7" fmla="*/ 1 h 107"/>
                <a:gd name="T8" fmla="*/ 88 w 89"/>
                <a:gd name="T9" fmla="*/ 8 h 107"/>
                <a:gd name="T10" fmla="*/ 81 w 89"/>
                <a:gd name="T11" fmla="*/ 18 h 107"/>
                <a:gd name="T12" fmla="*/ 81 w 89"/>
                <a:gd name="T13" fmla="*/ 18 h 107"/>
                <a:gd name="T14" fmla="*/ 33 w 89"/>
                <a:gd name="T15" fmla="*/ 43 h 107"/>
                <a:gd name="T16" fmla="*/ 31 w 89"/>
                <a:gd name="T17" fmla="*/ 95 h 107"/>
                <a:gd name="T18" fmla="*/ 26 w 89"/>
                <a:gd name="T19" fmla="*/ 106 h 107"/>
                <a:gd name="T20" fmla="*/ 23 w 89"/>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7">
                  <a:moveTo>
                    <a:pt x="23" y="107"/>
                  </a:moveTo>
                  <a:cubicBezTo>
                    <a:pt x="19" y="107"/>
                    <a:pt x="16" y="105"/>
                    <a:pt x="15" y="101"/>
                  </a:cubicBezTo>
                  <a:cubicBezTo>
                    <a:pt x="14" y="99"/>
                    <a:pt x="0" y="59"/>
                    <a:pt x="18" y="33"/>
                  </a:cubicBezTo>
                  <a:cubicBezTo>
                    <a:pt x="36" y="8"/>
                    <a:pt x="76" y="1"/>
                    <a:pt x="78" y="1"/>
                  </a:cubicBezTo>
                  <a:cubicBezTo>
                    <a:pt x="83" y="0"/>
                    <a:pt x="87" y="3"/>
                    <a:pt x="88" y="8"/>
                  </a:cubicBezTo>
                  <a:cubicBezTo>
                    <a:pt x="89" y="12"/>
                    <a:pt x="85" y="17"/>
                    <a:pt x="81" y="18"/>
                  </a:cubicBezTo>
                  <a:cubicBezTo>
                    <a:pt x="81" y="18"/>
                    <a:pt x="81" y="18"/>
                    <a:pt x="81" y="18"/>
                  </a:cubicBezTo>
                  <a:cubicBezTo>
                    <a:pt x="80" y="18"/>
                    <a:pt x="46" y="24"/>
                    <a:pt x="33" y="43"/>
                  </a:cubicBezTo>
                  <a:cubicBezTo>
                    <a:pt x="22" y="58"/>
                    <a:pt x="28" y="86"/>
                    <a:pt x="31" y="95"/>
                  </a:cubicBezTo>
                  <a:cubicBezTo>
                    <a:pt x="33" y="100"/>
                    <a:pt x="30" y="105"/>
                    <a:pt x="26" y="106"/>
                  </a:cubicBezTo>
                  <a:cubicBezTo>
                    <a:pt x="25" y="107"/>
                    <a:pt x="24" y="107"/>
                    <a:pt x="23"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E9EEDDEB-81D7-4621-8A2A-2F5C4785F1AD}"/>
                </a:ext>
              </a:extLst>
            </p:cNvPr>
            <p:cNvSpPr>
              <a:spLocks/>
            </p:cNvSpPr>
            <p:nvPr/>
          </p:nvSpPr>
          <p:spPr bwMode="auto">
            <a:xfrm>
              <a:off x="1998664" y="2622437"/>
              <a:ext cx="174625" cy="207963"/>
            </a:xfrm>
            <a:custGeom>
              <a:avLst/>
              <a:gdLst>
                <a:gd name="T0" fmla="*/ 9 w 91"/>
                <a:gd name="T1" fmla="*/ 107 h 107"/>
                <a:gd name="T2" fmla="*/ 0 w 91"/>
                <a:gd name="T3" fmla="*/ 99 h 107"/>
                <a:gd name="T4" fmla="*/ 8 w 91"/>
                <a:gd name="T5" fmla="*/ 90 h 107"/>
                <a:gd name="T6" fmla="*/ 56 w 91"/>
                <a:gd name="T7" fmla="*/ 64 h 107"/>
                <a:gd name="T8" fmla="*/ 57 w 91"/>
                <a:gd name="T9" fmla="*/ 14 h 107"/>
                <a:gd name="T10" fmla="*/ 61 w 91"/>
                <a:gd name="T11" fmla="*/ 2 h 107"/>
                <a:gd name="T12" fmla="*/ 73 w 91"/>
                <a:gd name="T13" fmla="*/ 6 h 107"/>
                <a:gd name="T14" fmla="*/ 70 w 91"/>
                <a:gd name="T15" fmla="*/ 73 h 107"/>
                <a:gd name="T16" fmla="*/ 9 w 91"/>
                <a:gd name="T17" fmla="*/ 107 h 107"/>
                <a:gd name="T18" fmla="*/ 9 w 91"/>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9" y="107"/>
                  </a:moveTo>
                  <a:cubicBezTo>
                    <a:pt x="4" y="107"/>
                    <a:pt x="0" y="104"/>
                    <a:pt x="0" y="99"/>
                  </a:cubicBezTo>
                  <a:cubicBezTo>
                    <a:pt x="0" y="94"/>
                    <a:pt x="4" y="90"/>
                    <a:pt x="8" y="90"/>
                  </a:cubicBezTo>
                  <a:cubicBezTo>
                    <a:pt x="9" y="90"/>
                    <a:pt x="39" y="89"/>
                    <a:pt x="56" y="64"/>
                  </a:cubicBezTo>
                  <a:cubicBezTo>
                    <a:pt x="71" y="40"/>
                    <a:pt x="57" y="14"/>
                    <a:pt x="57" y="14"/>
                  </a:cubicBezTo>
                  <a:cubicBezTo>
                    <a:pt x="55" y="10"/>
                    <a:pt x="57" y="4"/>
                    <a:pt x="61" y="2"/>
                  </a:cubicBezTo>
                  <a:cubicBezTo>
                    <a:pt x="65" y="0"/>
                    <a:pt x="70" y="1"/>
                    <a:pt x="73" y="6"/>
                  </a:cubicBezTo>
                  <a:cubicBezTo>
                    <a:pt x="73" y="7"/>
                    <a:pt x="91" y="41"/>
                    <a:pt x="70" y="73"/>
                  </a:cubicBezTo>
                  <a:cubicBezTo>
                    <a:pt x="49" y="106"/>
                    <a:pt x="10" y="107"/>
                    <a:pt x="9" y="107"/>
                  </a:cubicBezTo>
                  <a:cubicBezTo>
                    <a:pt x="9" y="107"/>
                    <a:pt x="9" y="107"/>
                    <a:pt x="9"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98711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Extension everything</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021839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Extension everything</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266907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8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34641746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p:txBody>
      </p:sp>
    </p:spTree>
    <p:extLst>
      <p:ext uri="{BB962C8B-B14F-4D97-AF65-F5344CB8AC3E}">
        <p14:creationId xmlns:p14="http://schemas.microsoft.com/office/powerpoint/2010/main" val="37645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Async Main method</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7" name="Group 588">
            <a:extLst>
              <a:ext uri="{FF2B5EF4-FFF2-40B4-BE49-F238E27FC236}">
                <a16:creationId xmlns:a16="http://schemas.microsoft.com/office/drawing/2014/main" id="{26E82035-CA4E-4F33-A0E4-B5B4DD4BF094}"/>
              </a:ext>
            </a:extLst>
          </p:cNvPr>
          <p:cNvGrpSpPr/>
          <p:nvPr/>
        </p:nvGrpSpPr>
        <p:grpSpPr>
          <a:xfrm>
            <a:off x="9135016" y="2711003"/>
            <a:ext cx="1375490" cy="1288668"/>
            <a:chOff x="2894013" y="4765678"/>
            <a:chExt cx="477837" cy="447676"/>
          </a:xfrm>
        </p:grpSpPr>
        <p:sp>
          <p:nvSpPr>
            <p:cNvPr id="30" name="Oval 177">
              <a:extLst>
                <a:ext uri="{FF2B5EF4-FFF2-40B4-BE49-F238E27FC236}">
                  <a16:creationId xmlns:a16="http://schemas.microsoft.com/office/drawing/2014/main" id="{99DEB78D-8CE1-4B91-A9A6-C00DD78E8F2A}"/>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178">
              <a:extLst>
                <a:ext uri="{FF2B5EF4-FFF2-40B4-BE49-F238E27FC236}">
                  <a16:creationId xmlns:a16="http://schemas.microsoft.com/office/drawing/2014/main" id="{3078C225-2D3F-414D-81B0-F7EC24795CC4}"/>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179">
              <a:extLst>
                <a:ext uri="{FF2B5EF4-FFF2-40B4-BE49-F238E27FC236}">
                  <a16:creationId xmlns:a16="http://schemas.microsoft.com/office/drawing/2014/main" id="{0BB7F345-0634-4056-A928-AFF8185C5A08}"/>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80">
              <a:extLst>
                <a:ext uri="{FF2B5EF4-FFF2-40B4-BE49-F238E27FC236}">
                  <a16:creationId xmlns:a16="http://schemas.microsoft.com/office/drawing/2014/main" id="{1500BCCE-1ED6-4452-B61A-DEF38DD845F2}"/>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81">
              <a:extLst>
                <a:ext uri="{FF2B5EF4-FFF2-40B4-BE49-F238E27FC236}">
                  <a16:creationId xmlns:a16="http://schemas.microsoft.com/office/drawing/2014/main" id="{88D02EEF-863A-4AE1-AD7A-392A4D2B6076}"/>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82">
              <a:extLst>
                <a:ext uri="{FF2B5EF4-FFF2-40B4-BE49-F238E27FC236}">
                  <a16:creationId xmlns:a16="http://schemas.microsoft.com/office/drawing/2014/main" id="{CE161E87-7E82-4577-AE81-3D8F13C7F54F}"/>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3">
              <a:extLst>
                <a:ext uri="{FF2B5EF4-FFF2-40B4-BE49-F238E27FC236}">
                  <a16:creationId xmlns:a16="http://schemas.microsoft.com/office/drawing/2014/main" id="{96867774-6F64-478B-949B-4AB202FF51ED}"/>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258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F0E6C5DA-12E4-4B47-976E-8AD7D123D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2" y="1821453"/>
            <a:ext cx="6343838" cy="446760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totally synchronous, old fashioned way</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95573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AEA1C754-D632-4625-89CB-B65B4FB49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1" y="1821452"/>
            <a:ext cx="6382284" cy="4467599"/>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asynchronous, Tasks</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84022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CBA42F9E-024D-4A86-AF1E-896285D03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537" y="1821452"/>
            <a:ext cx="8004768" cy="4467599"/>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41564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1007853A-E0AF-4828-AB21-E669E4AF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2" y="1821452"/>
            <a:ext cx="6335496" cy="4461725"/>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 awaiter</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146422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C0A3FCAC-3AE7-492F-9EED-5A0555CAA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691" y="1821455"/>
            <a:ext cx="8004766" cy="4467598"/>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5</a:t>
            </a:r>
          </a:p>
        </p:txBody>
      </p:sp>
    </p:spTree>
    <p:extLst>
      <p:ext uri="{BB962C8B-B14F-4D97-AF65-F5344CB8AC3E}">
        <p14:creationId xmlns:p14="http://schemas.microsoft.com/office/powerpoint/2010/main" val="232830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a:p>
            <a:pPr lvl="2"/>
            <a:r>
              <a:rPr lang="en-US" dirty="0"/>
              <a:t>inferred tuple element names.</a:t>
            </a:r>
          </a:p>
          <a:p>
            <a:pPr lvl="1"/>
            <a:r>
              <a:rPr lang="en-US" dirty="0"/>
              <a:t>What’s new in C# 7.2</a:t>
            </a:r>
          </a:p>
          <a:p>
            <a:pPr lvl="2"/>
            <a:r>
              <a:rPr lang="en-US" dirty="0"/>
              <a:t>Safe efficient code enhancements,</a:t>
            </a:r>
          </a:p>
          <a:p>
            <a:pPr lvl="2"/>
            <a:r>
              <a:rPr lang="en-US" dirty="0"/>
              <a:t>non-trailing named arguments,</a:t>
            </a:r>
          </a:p>
          <a:p>
            <a:pPr lvl="2"/>
            <a:r>
              <a:rPr lang="en-US" dirty="0"/>
              <a:t>leading underscores in numeric literals,</a:t>
            </a:r>
          </a:p>
          <a:p>
            <a:pPr lvl="2"/>
            <a:r>
              <a:rPr lang="en-US" dirty="0"/>
              <a:t>private protected access modifier,</a:t>
            </a:r>
          </a:p>
          <a:p>
            <a:pPr lvl="2"/>
            <a:r>
              <a:rPr lang="en-US" dirty="0"/>
              <a:t>conditional ref expressions.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500"/>
                                        <p:tgtEl>
                                          <p:spTgt spid="8">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animEffect transition="in" filter="fade">
                                      <p:cBhvr>
                                        <p:cTn id="38" dur="500"/>
                                        <p:tgtEl>
                                          <p:spTgt spid="8">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animEffect transition="in" filter="fade">
                                      <p:cBhvr>
                                        <p:cTn id="41" dur="500"/>
                                        <p:tgtEl>
                                          <p:spTgt spid="8">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12" end="12"/>
                                            </p:txEl>
                                          </p:spTgt>
                                        </p:tgtEl>
                                        <p:attrNameLst>
                                          <p:attrName>style.visibility</p:attrName>
                                        </p:attrNameLst>
                                      </p:cBhvr>
                                      <p:to>
                                        <p:strVal val="visible"/>
                                      </p:to>
                                    </p:set>
                                    <p:animEffect transition="in" filter="fade">
                                      <p:cBhvr>
                                        <p:cTn id="44" dur="500"/>
                                        <p:tgtEl>
                                          <p:spTgt spid="8">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89DF4F7B-F639-406B-977B-65DD2FE3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027" y="1824013"/>
            <a:ext cx="6336570" cy="446248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async-await</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6</a:t>
            </a:r>
          </a:p>
        </p:txBody>
      </p:sp>
    </p:spTree>
    <p:extLst>
      <p:ext uri="{BB962C8B-B14F-4D97-AF65-F5344CB8AC3E}">
        <p14:creationId xmlns:p14="http://schemas.microsoft.com/office/powerpoint/2010/main" val="418576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DD48FD49-C1CC-4D0A-ABE2-AD86016C1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0" y="1824011"/>
            <a:ext cx="6398013" cy="446248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 await</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7</a:t>
            </a:r>
          </a:p>
        </p:txBody>
      </p:sp>
    </p:spTree>
    <p:extLst>
      <p:ext uri="{BB962C8B-B14F-4D97-AF65-F5344CB8AC3E}">
        <p14:creationId xmlns:p14="http://schemas.microsoft.com/office/powerpoint/2010/main" val="427780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p:txBody>
      </p:sp>
    </p:spTree>
    <p:extLst>
      <p:ext uri="{BB962C8B-B14F-4D97-AF65-F5344CB8AC3E}">
        <p14:creationId xmlns:p14="http://schemas.microsoft.com/office/powerpoint/2010/main" val="335829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81357B91-ACB4-4DED-8B22-99E149A22272}"/>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Default literal expressions</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 name="Group 600">
            <a:extLst>
              <a:ext uri="{FF2B5EF4-FFF2-40B4-BE49-F238E27FC236}">
                <a16:creationId xmlns:a16="http://schemas.microsoft.com/office/drawing/2014/main" id="{E3C85D9F-99F6-47AD-B81E-AB6D896FA387}"/>
              </a:ext>
            </a:extLst>
          </p:cNvPr>
          <p:cNvGrpSpPr>
            <a:grpSpLocks noChangeAspect="1"/>
          </p:cNvGrpSpPr>
          <p:nvPr/>
        </p:nvGrpSpPr>
        <p:grpSpPr>
          <a:xfrm>
            <a:off x="9209320" y="2855157"/>
            <a:ext cx="1408914" cy="1294440"/>
            <a:chOff x="6588124" y="5894388"/>
            <a:chExt cx="508000" cy="466725"/>
          </a:xfrm>
        </p:grpSpPr>
        <p:sp>
          <p:nvSpPr>
            <p:cNvPr id="16" name="Freeform 210">
              <a:extLst>
                <a:ext uri="{FF2B5EF4-FFF2-40B4-BE49-F238E27FC236}">
                  <a16:creationId xmlns:a16="http://schemas.microsoft.com/office/drawing/2014/main" id="{7E9E3482-A498-410A-B0EA-F128251200B9}"/>
                </a:ext>
              </a:extLst>
            </p:cNvPr>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11">
              <a:extLst>
                <a:ext uri="{FF2B5EF4-FFF2-40B4-BE49-F238E27FC236}">
                  <a16:creationId xmlns:a16="http://schemas.microsoft.com/office/drawing/2014/main" id="{8C7CF88D-B321-48C8-B684-6F082500E653}"/>
                </a:ext>
              </a:extLst>
            </p:cNvPr>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12">
              <a:extLst>
                <a:ext uri="{FF2B5EF4-FFF2-40B4-BE49-F238E27FC236}">
                  <a16:creationId xmlns:a16="http://schemas.microsoft.com/office/drawing/2014/main" id="{23C7A207-6C9B-4DB6-86E6-D25642C1618B}"/>
                </a:ext>
              </a:extLst>
            </p:cNvPr>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2557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Default literal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68286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Default literal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327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a:p>
            <a:pPr lvl="2"/>
            <a:r>
              <a:rPr lang="en-US" dirty="0"/>
              <a:t>inferred tuple element names.</a:t>
            </a:r>
          </a:p>
        </p:txBody>
      </p:sp>
    </p:spTree>
    <p:extLst>
      <p:ext uri="{BB962C8B-B14F-4D97-AF65-F5344CB8AC3E}">
        <p14:creationId xmlns:p14="http://schemas.microsoft.com/office/powerpoint/2010/main" val="243902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FE65AC8-4B48-4DEB-B06E-2387FD91B563}"/>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Inferred tuple element names</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97">
            <a:extLst>
              <a:ext uri="{FF2B5EF4-FFF2-40B4-BE49-F238E27FC236}">
                <a16:creationId xmlns:a16="http://schemas.microsoft.com/office/drawing/2014/main" id="{C86AC1E7-8BAA-4168-A870-680E08912891}"/>
              </a:ext>
            </a:extLst>
          </p:cNvPr>
          <p:cNvGrpSpPr>
            <a:grpSpLocks noChangeAspect="1"/>
          </p:cNvGrpSpPr>
          <p:nvPr/>
        </p:nvGrpSpPr>
        <p:grpSpPr>
          <a:xfrm>
            <a:off x="9303052" y="2739280"/>
            <a:ext cx="1411297" cy="1271403"/>
            <a:chOff x="2995612" y="5824538"/>
            <a:chExt cx="544512" cy="490538"/>
          </a:xfrm>
        </p:grpSpPr>
        <p:sp>
          <p:nvSpPr>
            <p:cNvPr id="12" name="Freeform 234">
              <a:extLst>
                <a:ext uri="{FF2B5EF4-FFF2-40B4-BE49-F238E27FC236}">
                  <a16:creationId xmlns:a16="http://schemas.microsoft.com/office/drawing/2014/main" id="{EB0E0BA5-03BC-4982-8568-F71744BEA480}"/>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35">
              <a:extLst>
                <a:ext uri="{FF2B5EF4-FFF2-40B4-BE49-F238E27FC236}">
                  <a16:creationId xmlns:a16="http://schemas.microsoft.com/office/drawing/2014/main" id="{172FA0C8-D560-4A9F-990A-38F1D18DC067}"/>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rgbClr val="C7FF1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250">
              <a:extLst>
                <a:ext uri="{FF2B5EF4-FFF2-40B4-BE49-F238E27FC236}">
                  <a16:creationId xmlns:a16="http://schemas.microsoft.com/office/drawing/2014/main" id="{3AC82D17-CCE8-4261-812E-54C91D629680}"/>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6580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Inferred tuple element names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826526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Inferred tuple element names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9704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stackalloc,</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7.3</a:t>
            </a:r>
          </a:p>
          <a:p>
            <a:pPr lvl="2"/>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p>
          <a:p>
            <a:pPr lvl="3"/>
            <a:r>
              <a:rPr lang="en-US" dirty="0"/>
              <a:t>extend expression variables in initializers.</a:t>
            </a:r>
            <a:endParaRPr lang="en-GB" dirty="0"/>
          </a:p>
        </p:txBody>
      </p:sp>
    </p:spTree>
    <p:extLst>
      <p:ext uri="{BB962C8B-B14F-4D97-AF65-F5344CB8AC3E}">
        <p14:creationId xmlns:p14="http://schemas.microsoft.com/office/powerpoint/2010/main" val="98290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500"/>
                                        <p:tgtEl>
                                          <p:spTgt spid="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500"/>
                                        <p:tgtEl>
                                          <p:spTgt spid="7">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animEffect transition="in" filter="fade">
                                      <p:cBhvr>
                                        <p:cTn id="3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7.2</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218258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p:txBody>
      </p:sp>
    </p:spTree>
    <p:extLst>
      <p:ext uri="{BB962C8B-B14F-4D97-AF65-F5344CB8AC3E}">
        <p14:creationId xmlns:p14="http://schemas.microsoft.com/office/powerpoint/2010/main" val="142065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Effect transition="in" filter="fade">
                                      <p:cBhvr>
                                        <p:cTn id="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Safe efficient code enhancements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30">
            <a:extLst>
              <a:ext uri="{FF2B5EF4-FFF2-40B4-BE49-F238E27FC236}">
                <a16:creationId xmlns:a16="http://schemas.microsoft.com/office/drawing/2014/main" id="{86A46FFC-F21C-42E4-8CAA-6D077978BDBC}"/>
              </a:ext>
            </a:extLst>
          </p:cNvPr>
          <p:cNvGrpSpPr>
            <a:grpSpLocks noChangeAspect="1"/>
          </p:cNvGrpSpPr>
          <p:nvPr/>
        </p:nvGrpSpPr>
        <p:grpSpPr bwMode="auto">
          <a:xfrm>
            <a:off x="1210416" y="1197476"/>
            <a:ext cx="827609" cy="989839"/>
            <a:chOff x="992" y="672"/>
            <a:chExt cx="1408" cy="1684"/>
          </a:xfrm>
        </p:grpSpPr>
        <p:sp>
          <p:nvSpPr>
            <p:cNvPr id="9" name="Freeform 32">
              <a:extLst>
                <a:ext uri="{FF2B5EF4-FFF2-40B4-BE49-F238E27FC236}">
                  <a16:creationId xmlns:a16="http://schemas.microsoft.com/office/drawing/2014/main" id="{3CAA9742-B213-4C80-AB36-84F304FD95BC}"/>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88D5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0" name="Freeform 33">
              <a:extLst>
                <a:ext uri="{FF2B5EF4-FFF2-40B4-BE49-F238E27FC236}">
                  <a16:creationId xmlns:a16="http://schemas.microsoft.com/office/drawing/2014/main" id="{37A7BF63-1CE9-4CB7-8C6C-59AC78B80362}"/>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34">
              <a:extLst>
                <a:ext uri="{FF2B5EF4-FFF2-40B4-BE49-F238E27FC236}">
                  <a16:creationId xmlns:a16="http://schemas.microsoft.com/office/drawing/2014/main" id="{7B17EC21-C4C7-48F8-A948-3EA0D4400BA0}"/>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35">
              <a:extLst>
                <a:ext uri="{FF2B5EF4-FFF2-40B4-BE49-F238E27FC236}">
                  <a16:creationId xmlns:a16="http://schemas.microsoft.com/office/drawing/2014/main" id="{E3A53EDB-D64E-4950-8579-386FA41C70E3}"/>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231745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Safe efficient code enhancements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48124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Safe efficient code enhancements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1108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p:txBody>
      </p:sp>
    </p:spTree>
    <p:extLst>
      <p:ext uri="{BB962C8B-B14F-4D97-AF65-F5344CB8AC3E}">
        <p14:creationId xmlns:p14="http://schemas.microsoft.com/office/powerpoint/2010/main" val="31677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0" end="10"/>
                                            </p:txEl>
                                          </p:spTgt>
                                        </p:tgtEl>
                                        <p:attrNameLst>
                                          <p:attrName>style.visibility</p:attrName>
                                        </p:attrNameLst>
                                      </p:cBhvr>
                                      <p:to>
                                        <p:strVal val="visible"/>
                                      </p:to>
                                    </p:set>
                                    <p:animEffect transition="in" filter="fade">
                                      <p:cBhvr>
                                        <p:cTn id="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Non-trailing named arguments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570">
            <a:extLst>
              <a:ext uri="{FF2B5EF4-FFF2-40B4-BE49-F238E27FC236}">
                <a16:creationId xmlns:a16="http://schemas.microsoft.com/office/drawing/2014/main" id="{A7242A4F-F064-4353-B8EC-CCB92B6CD148}"/>
              </a:ext>
            </a:extLst>
          </p:cNvPr>
          <p:cNvGrpSpPr/>
          <p:nvPr/>
        </p:nvGrpSpPr>
        <p:grpSpPr>
          <a:xfrm>
            <a:off x="999768" y="988772"/>
            <a:ext cx="1379248" cy="1248097"/>
            <a:chOff x="5365751" y="3683000"/>
            <a:chExt cx="517524" cy="468313"/>
          </a:xfrm>
        </p:grpSpPr>
        <p:sp>
          <p:nvSpPr>
            <p:cNvPr id="15" name="Freeform 105">
              <a:extLst>
                <a:ext uri="{FF2B5EF4-FFF2-40B4-BE49-F238E27FC236}">
                  <a16:creationId xmlns:a16="http://schemas.microsoft.com/office/drawing/2014/main" id="{D1ECCA31-0130-4126-ACE9-1D8B26715734}"/>
                </a:ext>
              </a:extLst>
            </p:cNvPr>
            <p:cNvSpPr>
              <a:spLocks/>
            </p:cNvSpPr>
            <p:nvPr/>
          </p:nvSpPr>
          <p:spPr bwMode="auto">
            <a:xfrm>
              <a:off x="5426076" y="3894138"/>
              <a:ext cx="323850" cy="212725"/>
            </a:xfrm>
            <a:custGeom>
              <a:avLst/>
              <a:gdLst>
                <a:gd name="T0" fmla="*/ 88 w 168"/>
                <a:gd name="T1" fmla="*/ 0 h 110"/>
                <a:gd name="T2" fmla="*/ 119 w 168"/>
                <a:gd name="T3" fmla="*/ 16 h 110"/>
                <a:gd name="T4" fmla="*/ 154 w 168"/>
                <a:gd name="T5" fmla="*/ 26 h 110"/>
                <a:gd name="T6" fmla="*/ 159 w 168"/>
                <a:gd name="T7" fmla="*/ 25 h 110"/>
                <a:gd name="T8" fmla="*/ 161 w 168"/>
                <a:gd name="T9" fmla="*/ 26 h 110"/>
                <a:gd name="T10" fmla="*/ 124 w 168"/>
                <a:gd name="T11" fmla="*/ 82 h 110"/>
                <a:gd name="T12" fmla="*/ 26 w 168"/>
                <a:gd name="T13" fmla="*/ 106 h 110"/>
                <a:gd name="T14" fmla="*/ 12 w 168"/>
                <a:gd name="T15" fmla="*/ 110 h 110"/>
                <a:gd name="T16" fmla="*/ 2 w 168"/>
                <a:gd name="T17" fmla="*/ 105 h 110"/>
                <a:gd name="T18" fmla="*/ 3 w 168"/>
                <a:gd name="T19" fmla="*/ 95 h 110"/>
                <a:gd name="T20" fmla="*/ 11 w 168"/>
                <a:gd name="T21" fmla="*/ 87 h 110"/>
                <a:gd name="T22" fmla="*/ 37 w 168"/>
                <a:gd name="T23" fmla="*/ 69 h 110"/>
                <a:gd name="T24" fmla="*/ 55 w 168"/>
                <a:gd name="T25" fmla="*/ 45 h 110"/>
                <a:gd name="T26" fmla="*/ 56 w 168"/>
                <a:gd name="T27" fmla="*/ 43 h 110"/>
                <a:gd name="T28" fmla="*/ 88 w 168"/>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10">
                  <a:moveTo>
                    <a:pt x="88" y="0"/>
                  </a:moveTo>
                  <a:cubicBezTo>
                    <a:pt x="99" y="5"/>
                    <a:pt x="109" y="11"/>
                    <a:pt x="119" y="16"/>
                  </a:cubicBezTo>
                  <a:cubicBezTo>
                    <a:pt x="130" y="22"/>
                    <a:pt x="141" y="27"/>
                    <a:pt x="154" y="26"/>
                  </a:cubicBezTo>
                  <a:cubicBezTo>
                    <a:pt x="155" y="25"/>
                    <a:pt x="157" y="25"/>
                    <a:pt x="159" y="25"/>
                  </a:cubicBezTo>
                  <a:cubicBezTo>
                    <a:pt x="159" y="25"/>
                    <a:pt x="160" y="26"/>
                    <a:pt x="161" y="26"/>
                  </a:cubicBezTo>
                  <a:cubicBezTo>
                    <a:pt x="163" y="44"/>
                    <a:pt x="168" y="80"/>
                    <a:pt x="124" y="82"/>
                  </a:cubicBezTo>
                  <a:cubicBezTo>
                    <a:pt x="107" y="83"/>
                    <a:pt x="75" y="78"/>
                    <a:pt x="26" y="106"/>
                  </a:cubicBezTo>
                  <a:cubicBezTo>
                    <a:pt x="22" y="108"/>
                    <a:pt x="17" y="109"/>
                    <a:pt x="12" y="110"/>
                  </a:cubicBezTo>
                  <a:cubicBezTo>
                    <a:pt x="8" y="110"/>
                    <a:pt x="4" y="108"/>
                    <a:pt x="2" y="105"/>
                  </a:cubicBezTo>
                  <a:cubicBezTo>
                    <a:pt x="0" y="101"/>
                    <a:pt x="1" y="98"/>
                    <a:pt x="3" y="95"/>
                  </a:cubicBezTo>
                  <a:cubicBezTo>
                    <a:pt x="6" y="92"/>
                    <a:pt x="8" y="89"/>
                    <a:pt x="11" y="87"/>
                  </a:cubicBezTo>
                  <a:cubicBezTo>
                    <a:pt x="20" y="81"/>
                    <a:pt x="29" y="76"/>
                    <a:pt x="37" y="69"/>
                  </a:cubicBezTo>
                  <a:cubicBezTo>
                    <a:pt x="46" y="63"/>
                    <a:pt x="53" y="56"/>
                    <a:pt x="55" y="45"/>
                  </a:cubicBezTo>
                  <a:cubicBezTo>
                    <a:pt x="55" y="44"/>
                    <a:pt x="55" y="43"/>
                    <a:pt x="56" y="43"/>
                  </a:cubicBezTo>
                  <a:cubicBezTo>
                    <a:pt x="66" y="29"/>
                    <a:pt x="77" y="14"/>
                    <a:pt x="8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6">
              <a:extLst>
                <a:ext uri="{FF2B5EF4-FFF2-40B4-BE49-F238E27FC236}">
                  <a16:creationId xmlns:a16="http://schemas.microsoft.com/office/drawing/2014/main" id="{407337E2-DC44-490C-B0A0-9F0E86F1801D}"/>
                </a:ext>
              </a:extLst>
            </p:cNvPr>
            <p:cNvSpPr>
              <a:spLocks noEditPoints="1"/>
            </p:cNvSpPr>
            <p:nvPr/>
          </p:nvSpPr>
          <p:spPr bwMode="auto">
            <a:xfrm>
              <a:off x="5748338" y="3897313"/>
              <a:ext cx="134937" cy="198438"/>
            </a:xfrm>
            <a:custGeom>
              <a:avLst/>
              <a:gdLst>
                <a:gd name="T0" fmla="*/ 70 w 70"/>
                <a:gd name="T1" fmla="*/ 90 h 102"/>
                <a:gd name="T2" fmla="*/ 16 w 70"/>
                <a:gd name="T3" fmla="*/ 94 h 102"/>
                <a:gd name="T4" fmla="*/ 7 w 70"/>
                <a:gd name="T5" fmla="*/ 86 h 102"/>
                <a:gd name="T6" fmla="*/ 2 w 70"/>
                <a:gd name="T7" fmla="*/ 30 h 102"/>
                <a:gd name="T8" fmla="*/ 0 w 70"/>
                <a:gd name="T9" fmla="*/ 17 h 102"/>
                <a:gd name="T10" fmla="*/ 5 w 70"/>
                <a:gd name="T11" fmla="*/ 10 h 102"/>
                <a:gd name="T12" fmla="*/ 60 w 70"/>
                <a:gd name="T13" fmla="*/ 0 h 102"/>
                <a:gd name="T14" fmla="*/ 70 w 70"/>
                <a:gd name="T15" fmla="*/ 90 h 102"/>
                <a:gd name="T16" fmla="*/ 48 w 70"/>
                <a:gd name="T17" fmla="*/ 20 h 102"/>
                <a:gd name="T18" fmla="*/ 42 w 70"/>
                <a:gd name="T19" fmla="*/ 14 h 102"/>
                <a:gd name="T20" fmla="*/ 37 w 70"/>
                <a:gd name="T21" fmla="*/ 19 h 102"/>
                <a:gd name="T22" fmla="*/ 43 w 70"/>
                <a:gd name="T23" fmla="*/ 25 h 102"/>
                <a:gd name="T24" fmla="*/ 48 w 70"/>
                <a:gd name="T25"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2">
                  <a:moveTo>
                    <a:pt x="70" y="90"/>
                  </a:moveTo>
                  <a:cubicBezTo>
                    <a:pt x="55" y="86"/>
                    <a:pt x="41" y="102"/>
                    <a:pt x="16" y="94"/>
                  </a:cubicBezTo>
                  <a:cubicBezTo>
                    <a:pt x="13" y="93"/>
                    <a:pt x="8" y="89"/>
                    <a:pt x="7" y="86"/>
                  </a:cubicBezTo>
                  <a:cubicBezTo>
                    <a:pt x="5" y="67"/>
                    <a:pt x="3" y="48"/>
                    <a:pt x="2" y="30"/>
                  </a:cubicBezTo>
                  <a:cubicBezTo>
                    <a:pt x="1" y="26"/>
                    <a:pt x="1" y="22"/>
                    <a:pt x="0" y="17"/>
                  </a:cubicBezTo>
                  <a:cubicBezTo>
                    <a:pt x="0" y="14"/>
                    <a:pt x="1" y="11"/>
                    <a:pt x="5" y="10"/>
                  </a:cubicBezTo>
                  <a:cubicBezTo>
                    <a:pt x="23" y="7"/>
                    <a:pt x="41" y="4"/>
                    <a:pt x="60" y="0"/>
                  </a:cubicBezTo>
                  <a:cubicBezTo>
                    <a:pt x="63" y="30"/>
                    <a:pt x="66" y="60"/>
                    <a:pt x="70" y="90"/>
                  </a:cubicBezTo>
                  <a:close/>
                  <a:moveTo>
                    <a:pt x="48" y="20"/>
                  </a:moveTo>
                  <a:cubicBezTo>
                    <a:pt x="48" y="16"/>
                    <a:pt x="46" y="13"/>
                    <a:pt x="42" y="14"/>
                  </a:cubicBezTo>
                  <a:cubicBezTo>
                    <a:pt x="39" y="14"/>
                    <a:pt x="37" y="16"/>
                    <a:pt x="37" y="19"/>
                  </a:cubicBezTo>
                  <a:cubicBezTo>
                    <a:pt x="37" y="23"/>
                    <a:pt x="39" y="25"/>
                    <a:pt x="43" y="25"/>
                  </a:cubicBezTo>
                  <a:cubicBezTo>
                    <a:pt x="46" y="24"/>
                    <a:pt x="48" y="22"/>
                    <a:pt x="48"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07">
              <a:extLst>
                <a:ext uri="{FF2B5EF4-FFF2-40B4-BE49-F238E27FC236}">
                  <a16:creationId xmlns:a16="http://schemas.microsoft.com/office/drawing/2014/main" id="{96C12AD9-42DB-45F2-8777-A06826B57E95}"/>
                </a:ext>
              </a:extLst>
            </p:cNvPr>
            <p:cNvSpPr>
              <a:spLocks/>
            </p:cNvSpPr>
            <p:nvPr/>
          </p:nvSpPr>
          <p:spPr bwMode="auto">
            <a:xfrm>
              <a:off x="5386388" y="3825875"/>
              <a:ext cx="233362" cy="292100"/>
            </a:xfrm>
            <a:custGeom>
              <a:avLst/>
              <a:gdLst>
                <a:gd name="T0" fmla="*/ 104 w 121"/>
                <a:gd name="T1" fmla="*/ 0 h 150"/>
                <a:gd name="T2" fmla="*/ 121 w 121"/>
                <a:gd name="T3" fmla="*/ 13 h 150"/>
                <a:gd name="T4" fmla="*/ 100 w 121"/>
                <a:gd name="T5" fmla="*/ 41 h 150"/>
                <a:gd name="T6" fmla="*/ 54 w 121"/>
                <a:gd name="T7" fmla="*/ 102 h 150"/>
                <a:gd name="T8" fmla="*/ 47 w 121"/>
                <a:gd name="T9" fmla="*/ 108 h 150"/>
                <a:gd name="T10" fmla="*/ 30 w 121"/>
                <a:gd name="T11" fmla="*/ 120 h 150"/>
                <a:gd name="T12" fmla="*/ 26 w 121"/>
                <a:gd name="T13" fmla="*/ 123 h 150"/>
                <a:gd name="T14" fmla="*/ 22 w 121"/>
                <a:gd name="T15" fmla="*/ 144 h 150"/>
                <a:gd name="T16" fmla="*/ 18 w 121"/>
                <a:gd name="T17" fmla="*/ 150 h 150"/>
                <a:gd name="T18" fmla="*/ 0 w 121"/>
                <a:gd name="T19" fmla="*/ 137 h 150"/>
                <a:gd name="T20" fmla="*/ 104 w 121"/>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0">
                  <a:moveTo>
                    <a:pt x="104" y="0"/>
                  </a:moveTo>
                  <a:cubicBezTo>
                    <a:pt x="107" y="8"/>
                    <a:pt x="113" y="12"/>
                    <a:pt x="121" y="13"/>
                  </a:cubicBezTo>
                  <a:cubicBezTo>
                    <a:pt x="114" y="23"/>
                    <a:pt x="107" y="32"/>
                    <a:pt x="100" y="41"/>
                  </a:cubicBezTo>
                  <a:cubicBezTo>
                    <a:pt x="85" y="62"/>
                    <a:pt x="69" y="82"/>
                    <a:pt x="54" y="102"/>
                  </a:cubicBezTo>
                  <a:cubicBezTo>
                    <a:pt x="52" y="104"/>
                    <a:pt x="50" y="106"/>
                    <a:pt x="47" y="108"/>
                  </a:cubicBezTo>
                  <a:cubicBezTo>
                    <a:pt x="41" y="112"/>
                    <a:pt x="36" y="116"/>
                    <a:pt x="30" y="120"/>
                  </a:cubicBezTo>
                  <a:cubicBezTo>
                    <a:pt x="29" y="121"/>
                    <a:pt x="27" y="122"/>
                    <a:pt x="26" y="123"/>
                  </a:cubicBezTo>
                  <a:cubicBezTo>
                    <a:pt x="19" y="129"/>
                    <a:pt x="17" y="136"/>
                    <a:pt x="22" y="144"/>
                  </a:cubicBezTo>
                  <a:cubicBezTo>
                    <a:pt x="21" y="146"/>
                    <a:pt x="19" y="148"/>
                    <a:pt x="18" y="150"/>
                  </a:cubicBezTo>
                  <a:cubicBezTo>
                    <a:pt x="12" y="146"/>
                    <a:pt x="6" y="142"/>
                    <a:pt x="0" y="137"/>
                  </a:cubicBezTo>
                  <a:cubicBezTo>
                    <a:pt x="35" y="91"/>
                    <a:pt x="69" y="46"/>
                    <a:pt x="10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08">
              <a:extLst>
                <a:ext uri="{FF2B5EF4-FFF2-40B4-BE49-F238E27FC236}">
                  <a16:creationId xmlns:a16="http://schemas.microsoft.com/office/drawing/2014/main" id="{81CE8E73-0E9A-441C-BC2B-0C4C63E1FC38}"/>
                </a:ext>
              </a:extLst>
            </p:cNvPr>
            <p:cNvSpPr>
              <a:spLocks/>
            </p:cNvSpPr>
            <p:nvPr/>
          </p:nvSpPr>
          <p:spPr bwMode="auto">
            <a:xfrm>
              <a:off x="5368926" y="3848100"/>
              <a:ext cx="177800" cy="222250"/>
            </a:xfrm>
            <a:custGeom>
              <a:avLst/>
              <a:gdLst>
                <a:gd name="T0" fmla="*/ 92 w 92"/>
                <a:gd name="T1" fmla="*/ 11 h 115"/>
                <a:gd name="T2" fmla="*/ 73 w 92"/>
                <a:gd name="T3" fmla="*/ 37 h 115"/>
                <a:gd name="T4" fmla="*/ 17 w 92"/>
                <a:gd name="T5" fmla="*/ 111 h 115"/>
                <a:gd name="T6" fmla="*/ 9 w 92"/>
                <a:gd name="T7" fmla="*/ 115 h 115"/>
                <a:gd name="T8" fmla="*/ 2 w 92"/>
                <a:gd name="T9" fmla="*/ 102 h 115"/>
                <a:gd name="T10" fmla="*/ 4 w 92"/>
                <a:gd name="T11" fmla="*/ 98 h 115"/>
                <a:gd name="T12" fmla="*/ 25 w 92"/>
                <a:gd name="T13" fmla="*/ 60 h 115"/>
                <a:gd name="T14" fmla="*/ 29 w 92"/>
                <a:gd name="T15" fmla="*/ 55 h 115"/>
                <a:gd name="T16" fmla="*/ 48 w 92"/>
                <a:gd name="T17" fmla="*/ 33 h 115"/>
                <a:gd name="T18" fmla="*/ 58 w 92"/>
                <a:gd name="T19" fmla="*/ 16 h 115"/>
                <a:gd name="T20" fmla="*/ 92 w 92"/>
                <a:gd name="T21"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11"/>
                  </a:moveTo>
                  <a:cubicBezTo>
                    <a:pt x="86" y="20"/>
                    <a:pt x="79" y="28"/>
                    <a:pt x="73" y="37"/>
                  </a:cubicBezTo>
                  <a:cubicBezTo>
                    <a:pt x="54" y="62"/>
                    <a:pt x="35" y="86"/>
                    <a:pt x="17" y="111"/>
                  </a:cubicBezTo>
                  <a:cubicBezTo>
                    <a:pt x="15" y="114"/>
                    <a:pt x="13" y="115"/>
                    <a:pt x="9" y="115"/>
                  </a:cubicBezTo>
                  <a:cubicBezTo>
                    <a:pt x="3" y="114"/>
                    <a:pt x="0" y="109"/>
                    <a:pt x="2" y="102"/>
                  </a:cubicBezTo>
                  <a:cubicBezTo>
                    <a:pt x="2" y="101"/>
                    <a:pt x="3" y="99"/>
                    <a:pt x="4" y="98"/>
                  </a:cubicBezTo>
                  <a:cubicBezTo>
                    <a:pt x="11" y="85"/>
                    <a:pt x="18" y="73"/>
                    <a:pt x="25" y="60"/>
                  </a:cubicBezTo>
                  <a:cubicBezTo>
                    <a:pt x="26" y="58"/>
                    <a:pt x="28" y="56"/>
                    <a:pt x="29" y="55"/>
                  </a:cubicBezTo>
                  <a:cubicBezTo>
                    <a:pt x="38" y="50"/>
                    <a:pt x="43" y="41"/>
                    <a:pt x="48" y="33"/>
                  </a:cubicBezTo>
                  <a:cubicBezTo>
                    <a:pt x="51" y="27"/>
                    <a:pt x="54" y="21"/>
                    <a:pt x="58" y="16"/>
                  </a:cubicBezTo>
                  <a:cubicBezTo>
                    <a:pt x="68" y="1"/>
                    <a:pt x="78" y="0"/>
                    <a:pt x="9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9">
              <a:extLst>
                <a:ext uri="{FF2B5EF4-FFF2-40B4-BE49-F238E27FC236}">
                  <a16:creationId xmlns:a16="http://schemas.microsoft.com/office/drawing/2014/main" id="{9DD51B1D-5BAF-4171-A428-72F403939619}"/>
                </a:ext>
              </a:extLst>
            </p:cNvPr>
            <p:cNvSpPr>
              <a:spLocks/>
            </p:cNvSpPr>
            <p:nvPr/>
          </p:nvSpPr>
          <p:spPr bwMode="auto">
            <a:xfrm>
              <a:off x="5595938" y="3683000"/>
              <a:ext cx="122237" cy="157163"/>
            </a:xfrm>
            <a:custGeom>
              <a:avLst/>
              <a:gdLst>
                <a:gd name="T0" fmla="*/ 61 w 63"/>
                <a:gd name="T1" fmla="*/ 11 h 81"/>
                <a:gd name="T2" fmla="*/ 22 w 63"/>
                <a:gd name="T3" fmla="*/ 74 h 81"/>
                <a:gd name="T4" fmla="*/ 6 w 63"/>
                <a:gd name="T5" fmla="*/ 77 h 81"/>
                <a:gd name="T6" fmla="*/ 4 w 63"/>
                <a:gd name="T7" fmla="*/ 62 h 81"/>
                <a:gd name="T8" fmla="*/ 43 w 63"/>
                <a:gd name="T9" fmla="*/ 11 h 81"/>
                <a:gd name="T10" fmla="*/ 61 w 63"/>
                <a:gd name="T11" fmla="*/ 11 h 81"/>
              </a:gdLst>
              <a:ahLst/>
              <a:cxnLst>
                <a:cxn ang="0">
                  <a:pos x="T0" y="T1"/>
                </a:cxn>
                <a:cxn ang="0">
                  <a:pos x="T2" y="T3"/>
                </a:cxn>
                <a:cxn ang="0">
                  <a:pos x="T4" y="T5"/>
                </a:cxn>
                <a:cxn ang="0">
                  <a:pos x="T6" y="T7"/>
                </a:cxn>
                <a:cxn ang="0">
                  <a:pos x="T8" y="T9"/>
                </a:cxn>
                <a:cxn ang="0">
                  <a:pos x="T10" y="T11"/>
                </a:cxn>
              </a:cxnLst>
              <a:rect l="0" t="0" r="r" b="b"/>
              <a:pathLst>
                <a:path w="63" h="81">
                  <a:moveTo>
                    <a:pt x="61" y="11"/>
                  </a:moveTo>
                  <a:cubicBezTo>
                    <a:pt x="63" y="34"/>
                    <a:pt x="38" y="40"/>
                    <a:pt x="22" y="74"/>
                  </a:cubicBezTo>
                  <a:cubicBezTo>
                    <a:pt x="17" y="80"/>
                    <a:pt x="11" y="81"/>
                    <a:pt x="6" y="77"/>
                  </a:cubicBezTo>
                  <a:cubicBezTo>
                    <a:pt x="1" y="74"/>
                    <a:pt x="0" y="67"/>
                    <a:pt x="4" y="62"/>
                  </a:cubicBezTo>
                  <a:cubicBezTo>
                    <a:pt x="17" y="45"/>
                    <a:pt x="30" y="28"/>
                    <a:pt x="43" y="11"/>
                  </a:cubicBezTo>
                  <a:cubicBezTo>
                    <a:pt x="45" y="8"/>
                    <a:pt x="61" y="0"/>
                    <a:pt x="6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10">
              <a:extLst>
                <a:ext uri="{FF2B5EF4-FFF2-40B4-BE49-F238E27FC236}">
                  <a16:creationId xmlns:a16="http://schemas.microsoft.com/office/drawing/2014/main" id="{CD009D7A-9B3A-4C46-A6A4-5AB519C9518E}"/>
                </a:ext>
              </a:extLst>
            </p:cNvPr>
            <p:cNvSpPr>
              <a:spLocks/>
            </p:cNvSpPr>
            <p:nvPr/>
          </p:nvSpPr>
          <p:spPr bwMode="auto">
            <a:xfrm>
              <a:off x="5365751" y="4097338"/>
              <a:ext cx="50800" cy="53975"/>
            </a:xfrm>
            <a:custGeom>
              <a:avLst/>
              <a:gdLst>
                <a:gd name="T0" fmla="*/ 27 w 27"/>
                <a:gd name="T1" fmla="*/ 13 h 28"/>
                <a:gd name="T2" fmla="*/ 5 w 27"/>
                <a:gd name="T3" fmla="*/ 27 h 28"/>
                <a:gd name="T4" fmla="*/ 0 w 27"/>
                <a:gd name="T5" fmla="*/ 28 h 28"/>
                <a:gd name="T6" fmla="*/ 9 w 27"/>
                <a:gd name="T7" fmla="*/ 0 h 28"/>
                <a:gd name="T8" fmla="*/ 27 w 27"/>
                <a:gd name="T9" fmla="*/ 13 h 28"/>
              </a:gdLst>
              <a:ahLst/>
              <a:cxnLst>
                <a:cxn ang="0">
                  <a:pos x="T0" y="T1"/>
                </a:cxn>
                <a:cxn ang="0">
                  <a:pos x="T2" y="T3"/>
                </a:cxn>
                <a:cxn ang="0">
                  <a:pos x="T4" y="T5"/>
                </a:cxn>
                <a:cxn ang="0">
                  <a:pos x="T6" y="T7"/>
                </a:cxn>
                <a:cxn ang="0">
                  <a:pos x="T8" y="T9"/>
                </a:cxn>
              </a:cxnLst>
              <a:rect l="0" t="0" r="r" b="b"/>
              <a:pathLst>
                <a:path w="27" h="28">
                  <a:moveTo>
                    <a:pt x="27" y="13"/>
                  </a:moveTo>
                  <a:cubicBezTo>
                    <a:pt x="23" y="19"/>
                    <a:pt x="12" y="20"/>
                    <a:pt x="5" y="27"/>
                  </a:cubicBezTo>
                  <a:cubicBezTo>
                    <a:pt x="5" y="27"/>
                    <a:pt x="5" y="28"/>
                    <a:pt x="0" y="28"/>
                  </a:cubicBezTo>
                  <a:cubicBezTo>
                    <a:pt x="3" y="19"/>
                    <a:pt x="6" y="9"/>
                    <a:pt x="9" y="0"/>
                  </a:cubicBezTo>
                  <a:cubicBezTo>
                    <a:pt x="15" y="4"/>
                    <a:pt x="21" y="8"/>
                    <a:pt x="27"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50074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Non-trailing named arguments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47707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Non-trailing named arguments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98484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a:p>
            <a:pPr lvl="2">
              <a:buClr>
                <a:srgbClr val="CC2980"/>
              </a:buClr>
            </a:pPr>
            <a:r>
              <a:rPr lang="en-US" dirty="0"/>
              <a:t>leading underscores in numeric literals,</a:t>
            </a:r>
          </a:p>
        </p:txBody>
      </p:sp>
    </p:spTree>
    <p:extLst>
      <p:ext uri="{BB962C8B-B14F-4D97-AF65-F5344CB8AC3E}">
        <p14:creationId xmlns:p14="http://schemas.microsoft.com/office/powerpoint/2010/main" val="278566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Effect transition="in" filter="fade">
                                      <p:cBhvr>
                                        <p:cTn id="7"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a:p>
            <a:pPr lvl="2"/>
            <a:r>
              <a:rPr lang="en-US" dirty="0"/>
              <a:t>extension everything.</a:t>
            </a:r>
            <a:endParaRPr lang="en-GB" dirty="0"/>
          </a:p>
        </p:txBody>
      </p:sp>
    </p:spTree>
    <p:extLst>
      <p:ext uri="{BB962C8B-B14F-4D97-AF65-F5344CB8AC3E}">
        <p14:creationId xmlns:p14="http://schemas.microsoft.com/office/powerpoint/2010/main" val="170396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Leading underscores in numeric literals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590">
            <a:extLst>
              <a:ext uri="{FF2B5EF4-FFF2-40B4-BE49-F238E27FC236}">
                <a16:creationId xmlns:a16="http://schemas.microsoft.com/office/drawing/2014/main" id="{4D11E884-8CB8-460D-B2D0-54259B9EA683}"/>
              </a:ext>
            </a:extLst>
          </p:cNvPr>
          <p:cNvGrpSpPr/>
          <p:nvPr/>
        </p:nvGrpSpPr>
        <p:grpSpPr>
          <a:xfrm>
            <a:off x="1084843" y="1208682"/>
            <a:ext cx="1162821" cy="1075064"/>
            <a:chOff x="5373688" y="4819653"/>
            <a:chExt cx="420687" cy="388938"/>
          </a:xfrm>
        </p:grpSpPr>
        <p:sp>
          <p:nvSpPr>
            <p:cNvPr id="15" name="Freeform 172">
              <a:extLst>
                <a:ext uri="{FF2B5EF4-FFF2-40B4-BE49-F238E27FC236}">
                  <a16:creationId xmlns:a16="http://schemas.microsoft.com/office/drawing/2014/main" id="{D163AE9E-542E-499F-ADBB-6AD013781F10}"/>
                </a:ext>
              </a:extLst>
            </p:cNvPr>
            <p:cNvSpPr>
              <a:spLocks/>
            </p:cNvSpPr>
            <p:nvPr/>
          </p:nvSpPr>
          <p:spPr bwMode="auto">
            <a:xfrm>
              <a:off x="5373688" y="4819653"/>
              <a:ext cx="404812" cy="388938"/>
            </a:xfrm>
            <a:custGeom>
              <a:avLst/>
              <a:gdLst>
                <a:gd name="T0" fmla="*/ 207 w 211"/>
                <a:gd name="T1" fmla="*/ 78 h 201"/>
                <a:gd name="T2" fmla="*/ 211 w 211"/>
                <a:gd name="T3" fmla="*/ 108 h 201"/>
                <a:gd name="T4" fmla="*/ 179 w 211"/>
                <a:gd name="T5" fmla="*/ 184 h 201"/>
                <a:gd name="T6" fmla="*/ 109 w 211"/>
                <a:gd name="T7" fmla="*/ 184 h 201"/>
                <a:gd name="T8" fmla="*/ 35 w 211"/>
                <a:gd name="T9" fmla="*/ 184 h 201"/>
                <a:gd name="T10" fmla="*/ 0 w 211"/>
                <a:gd name="T11" fmla="*/ 106 h 201"/>
                <a:gd name="T12" fmla="*/ 106 w 211"/>
                <a:gd name="T13" fmla="*/ 0 h 201"/>
                <a:gd name="T14" fmla="*/ 177 w 211"/>
                <a:gd name="T15" fmla="*/ 29 h 201"/>
                <a:gd name="T16" fmla="*/ 177 w 211"/>
                <a:gd name="T17" fmla="*/ 58 h 201"/>
                <a:gd name="T18" fmla="*/ 155 w 211"/>
                <a:gd name="T19" fmla="*/ 58 h 201"/>
                <a:gd name="T20" fmla="*/ 188 w 211"/>
                <a:gd name="T21" fmla="*/ 92 h 201"/>
                <a:gd name="T22" fmla="*/ 207 w 211"/>
                <a:gd name="T23" fmla="*/ 7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01">
                  <a:moveTo>
                    <a:pt x="207" y="78"/>
                  </a:moveTo>
                  <a:cubicBezTo>
                    <a:pt x="210" y="88"/>
                    <a:pt x="211" y="98"/>
                    <a:pt x="211" y="108"/>
                  </a:cubicBezTo>
                  <a:cubicBezTo>
                    <a:pt x="211" y="138"/>
                    <a:pt x="199" y="165"/>
                    <a:pt x="179" y="184"/>
                  </a:cubicBezTo>
                  <a:cubicBezTo>
                    <a:pt x="179" y="184"/>
                    <a:pt x="162" y="167"/>
                    <a:pt x="109" y="184"/>
                  </a:cubicBezTo>
                  <a:cubicBezTo>
                    <a:pt x="55" y="201"/>
                    <a:pt x="35" y="184"/>
                    <a:pt x="35" y="184"/>
                  </a:cubicBezTo>
                  <a:cubicBezTo>
                    <a:pt x="13" y="165"/>
                    <a:pt x="0" y="137"/>
                    <a:pt x="0" y="106"/>
                  </a:cubicBezTo>
                  <a:cubicBezTo>
                    <a:pt x="0" y="48"/>
                    <a:pt x="47" y="0"/>
                    <a:pt x="106" y="0"/>
                  </a:cubicBezTo>
                  <a:cubicBezTo>
                    <a:pt x="133" y="0"/>
                    <a:pt x="158" y="11"/>
                    <a:pt x="177" y="29"/>
                  </a:cubicBezTo>
                  <a:cubicBezTo>
                    <a:pt x="177" y="58"/>
                    <a:pt x="177" y="58"/>
                    <a:pt x="177" y="58"/>
                  </a:cubicBezTo>
                  <a:cubicBezTo>
                    <a:pt x="155" y="58"/>
                    <a:pt x="155" y="58"/>
                    <a:pt x="155" y="58"/>
                  </a:cubicBezTo>
                  <a:cubicBezTo>
                    <a:pt x="188" y="92"/>
                    <a:pt x="188" y="92"/>
                    <a:pt x="188" y="92"/>
                  </a:cubicBezTo>
                  <a:lnTo>
                    <a:pt x="207" y="78"/>
                  </a:ln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73">
              <a:extLst>
                <a:ext uri="{FF2B5EF4-FFF2-40B4-BE49-F238E27FC236}">
                  <a16:creationId xmlns:a16="http://schemas.microsoft.com/office/drawing/2014/main" id="{9B3A12E6-68B1-43FB-950C-8366B8B26D56}"/>
                </a:ext>
              </a:extLst>
            </p:cNvPr>
            <p:cNvSpPr>
              <a:spLocks/>
            </p:cNvSpPr>
            <p:nvPr/>
          </p:nvSpPr>
          <p:spPr bwMode="auto">
            <a:xfrm>
              <a:off x="5486400" y="4873628"/>
              <a:ext cx="150812" cy="263525"/>
            </a:xfrm>
            <a:custGeom>
              <a:avLst/>
              <a:gdLst>
                <a:gd name="T0" fmla="*/ 33 w 78"/>
                <a:gd name="T1" fmla="*/ 79 h 136"/>
                <a:gd name="T2" fmla="*/ 47 w 78"/>
                <a:gd name="T3" fmla="*/ 89 h 136"/>
                <a:gd name="T4" fmla="*/ 35 w 78"/>
                <a:gd name="T5" fmla="*/ 96 h 136"/>
                <a:gd name="T6" fmla="*/ 11 w 78"/>
                <a:gd name="T7" fmla="*/ 91 h 136"/>
                <a:gd name="T8" fmla="*/ 10 w 78"/>
                <a:gd name="T9" fmla="*/ 91 h 136"/>
                <a:gd name="T10" fmla="*/ 6 w 78"/>
                <a:gd name="T11" fmla="*/ 93 h 136"/>
                <a:gd name="T12" fmla="*/ 2 w 78"/>
                <a:gd name="T13" fmla="*/ 109 h 136"/>
                <a:gd name="T14" fmla="*/ 4 w 78"/>
                <a:gd name="T15" fmla="*/ 115 h 136"/>
                <a:gd name="T16" fmla="*/ 29 w 78"/>
                <a:gd name="T17" fmla="*/ 120 h 136"/>
                <a:gd name="T18" fmla="*/ 29 w 78"/>
                <a:gd name="T19" fmla="*/ 132 h 136"/>
                <a:gd name="T20" fmla="*/ 33 w 78"/>
                <a:gd name="T21" fmla="*/ 136 h 136"/>
                <a:gd name="T22" fmla="*/ 46 w 78"/>
                <a:gd name="T23" fmla="*/ 136 h 136"/>
                <a:gd name="T24" fmla="*/ 50 w 78"/>
                <a:gd name="T25" fmla="*/ 131 h 136"/>
                <a:gd name="T26" fmla="*/ 50 w 78"/>
                <a:gd name="T27" fmla="*/ 119 h 136"/>
                <a:gd name="T28" fmla="*/ 78 w 78"/>
                <a:gd name="T29" fmla="*/ 87 h 136"/>
                <a:gd name="T30" fmla="*/ 49 w 78"/>
                <a:gd name="T31" fmla="*/ 55 h 136"/>
                <a:gd name="T32" fmla="*/ 31 w 78"/>
                <a:gd name="T33" fmla="*/ 44 h 136"/>
                <a:gd name="T34" fmla="*/ 42 w 78"/>
                <a:gd name="T35" fmla="*/ 37 h 136"/>
                <a:gd name="T36" fmla="*/ 62 w 78"/>
                <a:gd name="T37" fmla="*/ 41 h 136"/>
                <a:gd name="T38" fmla="*/ 63 w 78"/>
                <a:gd name="T39" fmla="*/ 41 h 136"/>
                <a:gd name="T40" fmla="*/ 67 w 78"/>
                <a:gd name="T41" fmla="*/ 39 h 136"/>
                <a:gd name="T42" fmla="*/ 71 w 78"/>
                <a:gd name="T43" fmla="*/ 24 h 136"/>
                <a:gd name="T44" fmla="*/ 69 w 78"/>
                <a:gd name="T45" fmla="*/ 19 h 136"/>
                <a:gd name="T46" fmla="*/ 49 w 78"/>
                <a:gd name="T47" fmla="*/ 14 h 136"/>
                <a:gd name="T48" fmla="*/ 49 w 78"/>
                <a:gd name="T49" fmla="*/ 4 h 136"/>
                <a:gd name="T50" fmla="*/ 43 w 78"/>
                <a:gd name="T51" fmla="*/ 0 h 136"/>
                <a:gd name="T52" fmla="*/ 43 w 78"/>
                <a:gd name="T53" fmla="*/ 0 h 136"/>
                <a:gd name="T54" fmla="*/ 31 w 78"/>
                <a:gd name="T55" fmla="*/ 0 h 136"/>
                <a:gd name="T56" fmla="*/ 27 w 78"/>
                <a:gd name="T57" fmla="*/ 4 h 136"/>
                <a:gd name="T58" fmla="*/ 27 w 78"/>
                <a:gd name="T59" fmla="*/ 16 h 136"/>
                <a:gd name="T60" fmla="*/ 0 w 78"/>
                <a:gd name="T61" fmla="*/ 47 h 136"/>
                <a:gd name="T62" fmla="*/ 33 w 78"/>
                <a:gd name="T63"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36">
                  <a:moveTo>
                    <a:pt x="33" y="79"/>
                  </a:moveTo>
                  <a:cubicBezTo>
                    <a:pt x="45" y="83"/>
                    <a:pt x="47" y="85"/>
                    <a:pt x="47" y="89"/>
                  </a:cubicBezTo>
                  <a:cubicBezTo>
                    <a:pt x="47" y="95"/>
                    <a:pt x="41" y="96"/>
                    <a:pt x="35" y="96"/>
                  </a:cubicBezTo>
                  <a:cubicBezTo>
                    <a:pt x="25" y="97"/>
                    <a:pt x="17" y="93"/>
                    <a:pt x="11" y="91"/>
                  </a:cubicBezTo>
                  <a:cubicBezTo>
                    <a:pt x="10" y="91"/>
                    <a:pt x="10" y="91"/>
                    <a:pt x="10" y="91"/>
                  </a:cubicBezTo>
                  <a:cubicBezTo>
                    <a:pt x="7" y="91"/>
                    <a:pt x="6" y="92"/>
                    <a:pt x="6" y="93"/>
                  </a:cubicBezTo>
                  <a:cubicBezTo>
                    <a:pt x="2" y="109"/>
                    <a:pt x="2" y="109"/>
                    <a:pt x="2" y="109"/>
                  </a:cubicBezTo>
                  <a:cubicBezTo>
                    <a:pt x="2" y="112"/>
                    <a:pt x="2" y="113"/>
                    <a:pt x="4" y="115"/>
                  </a:cubicBezTo>
                  <a:cubicBezTo>
                    <a:pt x="11" y="119"/>
                    <a:pt x="21" y="120"/>
                    <a:pt x="29" y="120"/>
                  </a:cubicBezTo>
                  <a:cubicBezTo>
                    <a:pt x="29" y="132"/>
                    <a:pt x="29" y="132"/>
                    <a:pt x="29" y="132"/>
                  </a:cubicBezTo>
                  <a:cubicBezTo>
                    <a:pt x="29" y="135"/>
                    <a:pt x="31" y="136"/>
                    <a:pt x="33" y="136"/>
                  </a:cubicBezTo>
                  <a:cubicBezTo>
                    <a:pt x="46" y="136"/>
                    <a:pt x="46" y="136"/>
                    <a:pt x="46" y="136"/>
                  </a:cubicBezTo>
                  <a:cubicBezTo>
                    <a:pt x="49" y="136"/>
                    <a:pt x="50" y="133"/>
                    <a:pt x="50" y="131"/>
                  </a:cubicBezTo>
                  <a:cubicBezTo>
                    <a:pt x="50" y="119"/>
                    <a:pt x="50" y="119"/>
                    <a:pt x="50" y="119"/>
                  </a:cubicBezTo>
                  <a:cubicBezTo>
                    <a:pt x="67" y="115"/>
                    <a:pt x="78" y="103"/>
                    <a:pt x="78" y="87"/>
                  </a:cubicBezTo>
                  <a:cubicBezTo>
                    <a:pt x="77" y="71"/>
                    <a:pt x="69" y="61"/>
                    <a:pt x="49" y="55"/>
                  </a:cubicBezTo>
                  <a:cubicBezTo>
                    <a:pt x="35" y="49"/>
                    <a:pt x="31" y="47"/>
                    <a:pt x="31" y="44"/>
                  </a:cubicBezTo>
                  <a:cubicBezTo>
                    <a:pt x="31" y="39"/>
                    <a:pt x="38" y="37"/>
                    <a:pt x="42" y="37"/>
                  </a:cubicBezTo>
                  <a:cubicBezTo>
                    <a:pt x="51" y="37"/>
                    <a:pt x="58" y="40"/>
                    <a:pt x="62" y="41"/>
                  </a:cubicBezTo>
                  <a:cubicBezTo>
                    <a:pt x="63" y="41"/>
                    <a:pt x="63" y="41"/>
                    <a:pt x="63" y="41"/>
                  </a:cubicBezTo>
                  <a:cubicBezTo>
                    <a:pt x="66" y="41"/>
                    <a:pt x="67" y="40"/>
                    <a:pt x="67" y="39"/>
                  </a:cubicBezTo>
                  <a:cubicBezTo>
                    <a:pt x="71" y="24"/>
                    <a:pt x="71" y="24"/>
                    <a:pt x="71" y="24"/>
                  </a:cubicBezTo>
                  <a:cubicBezTo>
                    <a:pt x="71" y="22"/>
                    <a:pt x="71" y="19"/>
                    <a:pt x="69" y="19"/>
                  </a:cubicBezTo>
                  <a:cubicBezTo>
                    <a:pt x="62" y="16"/>
                    <a:pt x="55" y="15"/>
                    <a:pt x="49" y="14"/>
                  </a:cubicBezTo>
                  <a:cubicBezTo>
                    <a:pt x="49" y="4"/>
                    <a:pt x="49" y="4"/>
                    <a:pt x="49" y="4"/>
                  </a:cubicBezTo>
                  <a:cubicBezTo>
                    <a:pt x="49" y="2"/>
                    <a:pt x="46" y="0"/>
                    <a:pt x="43" y="0"/>
                  </a:cubicBezTo>
                  <a:cubicBezTo>
                    <a:pt x="43" y="0"/>
                    <a:pt x="43" y="0"/>
                    <a:pt x="43" y="0"/>
                  </a:cubicBezTo>
                  <a:cubicBezTo>
                    <a:pt x="31" y="0"/>
                    <a:pt x="31" y="0"/>
                    <a:pt x="31" y="0"/>
                  </a:cubicBezTo>
                  <a:cubicBezTo>
                    <a:pt x="29" y="0"/>
                    <a:pt x="27" y="3"/>
                    <a:pt x="27" y="4"/>
                  </a:cubicBezTo>
                  <a:cubicBezTo>
                    <a:pt x="27" y="16"/>
                    <a:pt x="27" y="16"/>
                    <a:pt x="27" y="16"/>
                  </a:cubicBezTo>
                  <a:cubicBezTo>
                    <a:pt x="10" y="20"/>
                    <a:pt x="0" y="32"/>
                    <a:pt x="0" y="47"/>
                  </a:cubicBezTo>
                  <a:cubicBezTo>
                    <a:pt x="2" y="67"/>
                    <a:pt x="18" y="73"/>
                    <a:pt x="33" y="79"/>
                  </a:cubicBezTo>
                  <a:close/>
                </a:path>
              </a:pathLst>
            </a:custGeom>
            <a:solidFill>
              <a:srgbClr val="175A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4">
              <a:extLst>
                <a:ext uri="{FF2B5EF4-FFF2-40B4-BE49-F238E27FC236}">
                  <a16:creationId xmlns:a16="http://schemas.microsoft.com/office/drawing/2014/main" id="{9EE52F89-96DE-40D0-88E3-9332EC1F657C}"/>
                </a:ext>
              </a:extLst>
            </p:cNvPr>
            <p:cNvSpPr>
              <a:spLocks/>
            </p:cNvSpPr>
            <p:nvPr/>
          </p:nvSpPr>
          <p:spPr bwMode="auto">
            <a:xfrm>
              <a:off x="5694363" y="4941890"/>
              <a:ext cx="100012" cy="44450"/>
            </a:xfrm>
            <a:custGeom>
              <a:avLst/>
              <a:gdLst>
                <a:gd name="T0" fmla="*/ 0 w 63"/>
                <a:gd name="T1" fmla="*/ 0 h 28"/>
                <a:gd name="T2" fmla="*/ 27 w 63"/>
                <a:gd name="T3" fmla="*/ 28 h 28"/>
                <a:gd name="T4" fmla="*/ 63 w 63"/>
                <a:gd name="T5" fmla="*/ 0 h 28"/>
                <a:gd name="T6" fmla="*/ 0 w 63"/>
                <a:gd name="T7" fmla="*/ 0 h 28"/>
              </a:gdLst>
              <a:ahLst/>
              <a:cxnLst>
                <a:cxn ang="0">
                  <a:pos x="T0" y="T1"/>
                </a:cxn>
                <a:cxn ang="0">
                  <a:pos x="T2" y="T3"/>
                </a:cxn>
                <a:cxn ang="0">
                  <a:pos x="T4" y="T5"/>
                </a:cxn>
                <a:cxn ang="0">
                  <a:pos x="T6" y="T7"/>
                </a:cxn>
              </a:cxnLst>
              <a:rect l="0" t="0" r="r" b="b"/>
              <a:pathLst>
                <a:path w="63" h="28">
                  <a:moveTo>
                    <a:pt x="0" y="0"/>
                  </a:moveTo>
                  <a:lnTo>
                    <a:pt x="27" y="28"/>
                  </a:lnTo>
                  <a:lnTo>
                    <a:pt x="6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75">
              <a:extLst>
                <a:ext uri="{FF2B5EF4-FFF2-40B4-BE49-F238E27FC236}">
                  <a16:creationId xmlns:a16="http://schemas.microsoft.com/office/drawing/2014/main" id="{4D056E77-29F4-4664-831B-30B5EBBA1CFD}"/>
                </a:ext>
              </a:extLst>
            </p:cNvPr>
            <p:cNvSpPr>
              <a:spLocks noChangeArrowheads="1"/>
            </p:cNvSpPr>
            <p:nvPr/>
          </p:nvSpPr>
          <p:spPr bwMode="auto">
            <a:xfrm>
              <a:off x="5722938" y="4870453"/>
              <a:ext cx="36512" cy="88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48777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Leading underscores in numeric literals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94807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Leading underscores in numeric literals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940537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a:p>
            <a:pPr lvl="2">
              <a:buClr>
                <a:srgbClr val="CC2980"/>
              </a:buClr>
            </a:pPr>
            <a:r>
              <a:rPr lang="en-US" dirty="0"/>
              <a:t>leading underscores in numeric literals,</a:t>
            </a:r>
          </a:p>
          <a:p>
            <a:pPr lvl="2">
              <a:buClr>
                <a:srgbClr val="CC2980"/>
              </a:buClr>
            </a:pPr>
            <a:r>
              <a:rPr lang="en-US" dirty="0"/>
              <a:t>private protected access modifier,</a:t>
            </a:r>
          </a:p>
        </p:txBody>
      </p:sp>
    </p:spTree>
    <p:extLst>
      <p:ext uri="{BB962C8B-B14F-4D97-AF65-F5344CB8AC3E}">
        <p14:creationId xmlns:p14="http://schemas.microsoft.com/office/powerpoint/2010/main" val="14477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animEffect transition="in" filter="fade">
                                      <p:cBhvr>
                                        <p:cTn id="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Private protected access modifier</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19">
            <a:extLst>
              <a:ext uri="{FF2B5EF4-FFF2-40B4-BE49-F238E27FC236}">
                <a16:creationId xmlns:a16="http://schemas.microsoft.com/office/drawing/2014/main" id="{10EE99BA-F82E-42F6-920B-8C7F8EA4525A}"/>
              </a:ext>
            </a:extLst>
          </p:cNvPr>
          <p:cNvGrpSpPr>
            <a:grpSpLocks noChangeAspect="1"/>
          </p:cNvGrpSpPr>
          <p:nvPr/>
        </p:nvGrpSpPr>
        <p:grpSpPr bwMode="auto">
          <a:xfrm>
            <a:off x="1095145" y="1258806"/>
            <a:ext cx="1085771" cy="984681"/>
            <a:chOff x="379" y="400"/>
            <a:chExt cx="870" cy="789"/>
          </a:xfrm>
        </p:grpSpPr>
        <p:sp>
          <p:nvSpPr>
            <p:cNvPr id="15" name="Freeform 21">
              <a:extLst>
                <a:ext uri="{FF2B5EF4-FFF2-40B4-BE49-F238E27FC236}">
                  <a16:creationId xmlns:a16="http://schemas.microsoft.com/office/drawing/2014/main" id="{87FB6105-3F7D-42C8-9917-093CC25E515C}"/>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6" name="Freeform 22">
              <a:extLst>
                <a:ext uri="{FF2B5EF4-FFF2-40B4-BE49-F238E27FC236}">
                  <a16:creationId xmlns:a16="http://schemas.microsoft.com/office/drawing/2014/main" id="{A85141EE-DC89-4D23-9469-3B6B2290B46E}"/>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72693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Private protected access modifier</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716623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Private protected access modifier</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04413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Safe efficient code enhancements,</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Safe efficient code enhancements,</a:t>
            </a:r>
          </a:p>
          <a:p>
            <a:pPr lvl="2">
              <a:buClr>
                <a:srgbClr val="CC2980"/>
              </a:buClr>
            </a:pPr>
            <a:r>
              <a:rPr lang="en-US" dirty="0"/>
              <a:t>non-trailing named arguments,</a:t>
            </a:r>
          </a:p>
          <a:p>
            <a:pPr lvl="2">
              <a:buClr>
                <a:srgbClr val="CC2980"/>
              </a:buClr>
            </a:pPr>
            <a:r>
              <a:rPr lang="en-US" dirty="0"/>
              <a:t>leading underscores in numeric literals,</a:t>
            </a:r>
          </a:p>
          <a:p>
            <a:pPr lvl="2">
              <a:buClr>
                <a:srgbClr val="CC2980"/>
              </a:buClr>
            </a:pPr>
            <a:r>
              <a:rPr lang="en-US" dirty="0"/>
              <a:t>private protected access modifier,</a:t>
            </a:r>
          </a:p>
          <a:p>
            <a:pPr lvl="2">
              <a:buClr>
                <a:srgbClr val="CC2980"/>
              </a:buClr>
            </a:pPr>
            <a:r>
              <a:rPr lang="en-US" dirty="0"/>
              <a:t>conditional ref expressions.</a:t>
            </a:r>
          </a:p>
        </p:txBody>
      </p:sp>
    </p:spTree>
    <p:extLst>
      <p:ext uri="{BB962C8B-B14F-4D97-AF65-F5344CB8AC3E}">
        <p14:creationId xmlns:p14="http://schemas.microsoft.com/office/powerpoint/2010/main" val="9476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Conditional ref expressions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620">
            <a:extLst>
              <a:ext uri="{FF2B5EF4-FFF2-40B4-BE49-F238E27FC236}">
                <a16:creationId xmlns:a16="http://schemas.microsoft.com/office/drawing/2014/main" id="{1A15785A-042C-4214-92FE-6CD4AE4D5B45}"/>
              </a:ext>
            </a:extLst>
          </p:cNvPr>
          <p:cNvGrpSpPr/>
          <p:nvPr/>
        </p:nvGrpSpPr>
        <p:grpSpPr>
          <a:xfrm>
            <a:off x="1069131" y="1120791"/>
            <a:ext cx="1362333" cy="1232799"/>
            <a:chOff x="560389" y="2609737"/>
            <a:chExt cx="484188" cy="438150"/>
          </a:xfrm>
        </p:grpSpPr>
        <p:sp>
          <p:nvSpPr>
            <p:cNvPr id="15" name="Freeform 38">
              <a:extLst>
                <a:ext uri="{FF2B5EF4-FFF2-40B4-BE49-F238E27FC236}">
                  <a16:creationId xmlns:a16="http://schemas.microsoft.com/office/drawing/2014/main" id="{95F1FDF1-664A-4317-BDBB-509103DC71C1}"/>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9">
              <a:extLst>
                <a:ext uri="{FF2B5EF4-FFF2-40B4-BE49-F238E27FC236}">
                  <a16:creationId xmlns:a16="http://schemas.microsoft.com/office/drawing/2014/main" id="{0EE05C2C-7B61-4443-872E-A80A4F464C11}"/>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0">
              <a:extLst>
                <a:ext uri="{FF2B5EF4-FFF2-40B4-BE49-F238E27FC236}">
                  <a16:creationId xmlns:a16="http://schemas.microsoft.com/office/drawing/2014/main" id="{D9ACDCB1-48BB-4E51-B6A2-016667701CC7}"/>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9929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Conditional ref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77992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Introduction</a:t>
            </a:r>
          </a:p>
          <a:p>
            <a:r>
              <a:rPr lang="en-US" sz="2400" dirty="0"/>
              <a:t>The recent C# versions timeline</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43" name="Group 593">
            <a:extLst>
              <a:ext uri="{FF2B5EF4-FFF2-40B4-BE49-F238E27FC236}">
                <a16:creationId xmlns:a16="http://schemas.microsoft.com/office/drawing/2014/main" id="{67C133EB-22E0-4969-9281-8AB465BC7C0F}"/>
              </a:ext>
            </a:extLst>
          </p:cNvPr>
          <p:cNvGrpSpPr/>
          <p:nvPr/>
        </p:nvGrpSpPr>
        <p:grpSpPr>
          <a:xfrm>
            <a:off x="9336360" y="2864810"/>
            <a:ext cx="1104454" cy="1099929"/>
            <a:chOff x="8977313" y="4814890"/>
            <a:chExt cx="387350" cy="385763"/>
          </a:xfrm>
        </p:grpSpPr>
        <p:sp>
          <p:nvSpPr>
            <p:cNvPr id="45" name="Freeform 139">
              <a:extLst>
                <a:ext uri="{FF2B5EF4-FFF2-40B4-BE49-F238E27FC236}">
                  <a16:creationId xmlns:a16="http://schemas.microsoft.com/office/drawing/2014/main" id="{43A50868-B11A-4B4E-B994-D8E6CDE78933}"/>
                </a:ext>
              </a:extLst>
            </p:cNvPr>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40">
              <a:extLst>
                <a:ext uri="{FF2B5EF4-FFF2-40B4-BE49-F238E27FC236}">
                  <a16:creationId xmlns:a16="http://schemas.microsoft.com/office/drawing/2014/main" id="{B2833A7A-A0AC-47E4-89A5-1F08994E8C23}"/>
                </a:ext>
              </a:extLst>
            </p:cNvPr>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41">
              <a:extLst>
                <a:ext uri="{FF2B5EF4-FFF2-40B4-BE49-F238E27FC236}">
                  <a16:creationId xmlns:a16="http://schemas.microsoft.com/office/drawing/2014/main" id="{92366599-5927-4529-B643-CA4D77CAEF5C}"/>
                </a:ext>
              </a:extLst>
            </p:cNvPr>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42">
              <a:extLst>
                <a:ext uri="{FF2B5EF4-FFF2-40B4-BE49-F238E27FC236}">
                  <a16:creationId xmlns:a16="http://schemas.microsoft.com/office/drawing/2014/main" id="{01CF46AF-0317-4125-96D8-6D397A9E46E4}"/>
                </a:ext>
              </a:extLst>
            </p:cNvPr>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143">
              <a:extLst>
                <a:ext uri="{FF2B5EF4-FFF2-40B4-BE49-F238E27FC236}">
                  <a16:creationId xmlns:a16="http://schemas.microsoft.com/office/drawing/2014/main" id="{1C0CBE23-9C57-4B67-A645-CC02C00E2D4B}"/>
                </a:ext>
              </a:extLst>
            </p:cNvPr>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Rectangle 144">
              <a:extLst>
                <a:ext uri="{FF2B5EF4-FFF2-40B4-BE49-F238E27FC236}">
                  <a16:creationId xmlns:a16="http://schemas.microsoft.com/office/drawing/2014/main" id="{B06101E5-E663-4737-842B-08AAFBDDAA0C}"/>
                </a:ext>
              </a:extLst>
            </p:cNvPr>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145">
              <a:extLst>
                <a:ext uri="{FF2B5EF4-FFF2-40B4-BE49-F238E27FC236}">
                  <a16:creationId xmlns:a16="http://schemas.microsoft.com/office/drawing/2014/main" id="{4B54AC5A-B650-4F89-90D7-25FB9C361E81}"/>
                </a:ext>
              </a:extLst>
            </p:cNvPr>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Rectangle 146">
              <a:extLst>
                <a:ext uri="{FF2B5EF4-FFF2-40B4-BE49-F238E27FC236}">
                  <a16:creationId xmlns:a16="http://schemas.microsoft.com/office/drawing/2014/main" id="{13F25A06-162F-4E29-BDD7-6ADCB4F9B653}"/>
                </a:ext>
              </a:extLst>
            </p:cNvPr>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Rectangle 147">
              <a:extLst>
                <a:ext uri="{FF2B5EF4-FFF2-40B4-BE49-F238E27FC236}">
                  <a16:creationId xmlns:a16="http://schemas.microsoft.com/office/drawing/2014/main" id="{CDBFDDFF-C872-4F4B-AEA6-BAF1F83822EF}"/>
                </a:ext>
              </a:extLst>
            </p:cNvPr>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Rectangle 148">
              <a:extLst>
                <a:ext uri="{FF2B5EF4-FFF2-40B4-BE49-F238E27FC236}">
                  <a16:creationId xmlns:a16="http://schemas.microsoft.com/office/drawing/2014/main" id="{5642CE43-6595-43E7-A0EF-DBABA63C4593}"/>
                </a:ext>
              </a:extLst>
            </p:cNvPr>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Rectangle 149">
              <a:extLst>
                <a:ext uri="{FF2B5EF4-FFF2-40B4-BE49-F238E27FC236}">
                  <a16:creationId xmlns:a16="http://schemas.microsoft.com/office/drawing/2014/main" id="{966AA4DC-4A8C-4EAB-8282-2331DF8B57B9}"/>
                </a:ext>
              </a:extLst>
            </p:cNvPr>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Rectangle 150">
              <a:extLst>
                <a:ext uri="{FF2B5EF4-FFF2-40B4-BE49-F238E27FC236}">
                  <a16:creationId xmlns:a16="http://schemas.microsoft.com/office/drawing/2014/main" id="{D42FC79F-C820-4B0E-8804-44121CB33696}"/>
                </a:ext>
              </a:extLst>
            </p:cNvPr>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ectangle 151">
              <a:extLst>
                <a:ext uri="{FF2B5EF4-FFF2-40B4-BE49-F238E27FC236}">
                  <a16:creationId xmlns:a16="http://schemas.microsoft.com/office/drawing/2014/main" id="{3AC253A8-10B1-4B2F-957A-73B5E590344D}"/>
                </a:ext>
              </a:extLst>
            </p:cNvPr>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Rectangle 152">
              <a:extLst>
                <a:ext uri="{FF2B5EF4-FFF2-40B4-BE49-F238E27FC236}">
                  <a16:creationId xmlns:a16="http://schemas.microsoft.com/office/drawing/2014/main" id="{39B88D19-0585-463E-971E-EE9E7D89287A}"/>
                </a:ext>
              </a:extLst>
            </p:cNvPr>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Rectangle 153">
              <a:extLst>
                <a:ext uri="{FF2B5EF4-FFF2-40B4-BE49-F238E27FC236}">
                  <a16:creationId xmlns:a16="http://schemas.microsoft.com/office/drawing/2014/main" id="{0B0A0C88-146C-4EDA-B1C4-AB86E4607841}"/>
                </a:ext>
              </a:extLst>
            </p:cNvPr>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Rectangle 154">
              <a:extLst>
                <a:ext uri="{FF2B5EF4-FFF2-40B4-BE49-F238E27FC236}">
                  <a16:creationId xmlns:a16="http://schemas.microsoft.com/office/drawing/2014/main" id="{E488CF25-F2D2-4BDD-98BB-B890EFA4D0F2}"/>
                </a:ext>
              </a:extLst>
            </p:cNvPr>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155">
              <a:extLst>
                <a:ext uri="{FF2B5EF4-FFF2-40B4-BE49-F238E27FC236}">
                  <a16:creationId xmlns:a16="http://schemas.microsoft.com/office/drawing/2014/main" id="{9A90D36D-1404-4C1D-826F-F481EAB1098A}"/>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56">
              <a:extLst>
                <a:ext uri="{FF2B5EF4-FFF2-40B4-BE49-F238E27FC236}">
                  <a16:creationId xmlns:a16="http://schemas.microsoft.com/office/drawing/2014/main" id="{1A350FB8-3B36-4B6C-9068-20A39A399B2F}"/>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6327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Conditional ref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320494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7.3</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063448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endParaRPr lang="en-GB" dirty="0"/>
          </a:p>
        </p:txBody>
      </p:sp>
    </p:spTree>
    <p:extLst>
      <p:ext uri="{BB962C8B-B14F-4D97-AF65-F5344CB8AC3E}">
        <p14:creationId xmlns:p14="http://schemas.microsoft.com/office/powerpoint/2010/main" val="151673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Fixed fields without pinning access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89">
            <a:extLst>
              <a:ext uri="{FF2B5EF4-FFF2-40B4-BE49-F238E27FC236}">
                <a16:creationId xmlns:a16="http://schemas.microsoft.com/office/drawing/2014/main" id="{06CF589A-1B93-4D98-A670-3A9366CF2904}"/>
              </a:ext>
            </a:extLst>
          </p:cNvPr>
          <p:cNvGrpSpPr/>
          <p:nvPr/>
        </p:nvGrpSpPr>
        <p:grpSpPr>
          <a:xfrm>
            <a:off x="814010" y="1696867"/>
            <a:ext cx="1357200" cy="1553038"/>
            <a:chOff x="4127500" y="4756153"/>
            <a:chExt cx="473075" cy="541338"/>
          </a:xfrm>
        </p:grpSpPr>
        <p:sp>
          <p:nvSpPr>
            <p:cNvPr id="9" name="Freeform 202">
              <a:extLst>
                <a:ext uri="{FF2B5EF4-FFF2-40B4-BE49-F238E27FC236}">
                  <a16:creationId xmlns:a16="http://schemas.microsoft.com/office/drawing/2014/main" id="{623101EB-D9F8-48AD-927B-8E649AFF050E}"/>
                </a:ext>
              </a:extLst>
            </p:cNvPr>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03">
              <a:extLst>
                <a:ext uri="{FF2B5EF4-FFF2-40B4-BE49-F238E27FC236}">
                  <a16:creationId xmlns:a16="http://schemas.microsoft.com/office/drawing/2014/main" id="{E79AF262-52D9-41AE-BD83-F73B233312DF}"/>
                </a:ext>
              </a:extLst>
            </p:cNvPr>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04">
              <a:extLst>
                <a:ext uri="{FF2B5EF4-FFF2-40B4-BE49-F238E27FC236}">
                  <a16:creationId xmlns:a16="http://schemas.microsoft.com/office/drawing/2014/main" id="{B561E7F7-C3A5-4783-B604-CBAA45351372}"/>
                </a:ext>
              </a:extLst>
            </p:cNvPr>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05">
              <a:extLst>
                <a:ext uri="{FF2B5EF4-FFF2-40B4-BE49-F238E27FC236}">
                  <a16:creationId xmlns:a16="http://schemas.microsoft.com/office/drawing/2014/main" id="{0851A9FB-0F05-4EC8-B8C6-B48C8D9EF38C}"/>
                </a:ext>
              </a:extLst>
            </p:cNvPr>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81234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Fixed fields without pinning access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712811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Fixed fields without pinning access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0100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endParaRPr lang="en-GB" dirty="0"/>
          </a:p>
        </p:txBody>
      </p:sp>
    </p:spTree>
    <p:extLst>
      <p:ext uri="{BB962C8B-B14F-4D97-AF65-F5344CB8AC3E}">
        <p14:creationId xmlns:p14="http://schemas.microsoft.com/office/powerpoint/2010/main" val="3733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Local ref variables reassignment</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19">
            <a:extLst>
              <a:ext uri="{FF2B5EF4-FFF2-40B4-BE49-F238E27FC236}">
                <a16:creationId xmlns:a16="http://schemas.microsoft.com/office/drawing/2014/main" id="{FF31832D-FD34-4F29-8672-AC867ED6C64E}"/>
              </a:ext>
            </a:extLst>
          </p:cNvPr>
          <p:cNvGrpSpPr>
            <a:grpSpLocks noChangeAspect="1"/>
          </p:cNvGrpSpPr>
          <p:nvPr/>
        </p:nvGrpSpPr>
        <p:grpSpPr>
          <a:xfrm>
            <a:off x="1174279" y="1908553"/>
            <a:ext cx="666182" cy="1033435"/>
            <a:chOff x="-1876425" y="5237163"/>
            <a:chExt cx="247650" cy="384175"/>
          </a:xfrm>
        </p:grpSpPr>
        <p:sp>
          <p:nvSpPr>
            <p:cNvPr id="9" name="Freeform 18">
              <a:extLst>
                <a:ext uri="{FF2B5EF4-FFF2-40B4-BE49-F238E27FC236}">
                  <a16:creationId xmlns:a16="http://schemas.microsoft.com/office/drawing/2014/main" id="{1DC6D43C-7306-4F40-8893-99844F6F8EF3}"/>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9">
              <a:extLst>
                <a:ext uri="{FF2B5EF4-FFF2-40B4-BE49-F238E27FC236}">
                  <a16:creationId xmlns:a16="http://schemas.microsoft.com/office/drawing/2014/main" id="{AE4F1DA4-570C-4562-95FB-4C08F867EF2C}"/>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570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Local ref variables reassignment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291566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Local ref variables reassignment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2777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endParaRPr lang="en-US" dirty="0"/>
          </a:p>
        </p:txBody>
      </p:sp>
    </p:spTree>
    <p:extLst>
      <p:ext uri="{BB962C8B-B14F-4D97-AF65-F5344CB8AC3E}">
        <p14:creationId xmlns:p14="http://schemas.microsoft.com/office/powerpoint/2010/main" val="338317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a:t>
            </a:r>
            <a:r>
              <a:rPr lang="en-US" dirty="0" err="1"/>
              <a:t>stackalloc</a:t>
            </a:r>
            <a:r>
              <a:rPr lang="en-US" dirty="0"/>
              <a:t>,</a:t>
            </a:r>
            <a:endParaRPr lang="en-GB" dirty="0"/>
          </a:p>
        </p:txBody>
      </p:sp>
    </p:spTree>
    <p:extLst>
      <p:ext uri="{BB962C8B-B14F-4D97-AF65-F5344CB8AC3E}">
        <p14:creationId xmlns:p14="http://schemas.microsoft.com/office/powerpoint/2010/main" val="2994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Array initializers with </a:t>
            </a:r>
            <a:r>
              <a:rPr lang="en-US" sz="2400" dirty="0" err="1"/>
              <a:t>stackalloc</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95">
            <a:extLst>
              <a:ext uri="{FF2B5EF4-FFF2-40B4-BE49-F238E27FC236}">
                <a16:creationId xmlns:a16="http://schemas.microsoft.com/office/drawing/2014/main" id="{D24ECB6F-D3D7-4D06-8658-47C58093EE73}"/>
              </a:ext>
            </a:extLst>
          </p:cNvPr>
          <p:cNvGrpSpPr>
            <a:grpSpLocks noChangeAspect="1"/>
          </p:cNvGrpSpPr>
          <p:nvPr/>
        </p:nvGrpSpPr>
        <p:grpSpPr>
          <a:xfrm>
            <a:off x="740929" y="2006455"/>
            <a:ext cx="1625236" cy="854081"/>
            <a:chOff x="538162" y="5886450"/>
            <a:chExt cx="622300" cy="327026"/>
          </a:xfrm>
        </p:grpSpPr>
        <p:sp>
          <p:nvSpPr>
            <p:cNvPr id="9" name="Freeform 244">
              <a:extLst>
                <a:ext uri="{FF2B5EF4-FFF2-40B4-BE49-F238E27FC236}">
                  <a16:creationId xmlns:a16="http://schemas.microsoft.com/office/drawing/2014/main" id="{5D1D2914-3366-45C7-B840-1C93655905D9}"/>
                </a:ext>
              </a:extLst>
            </p:cNvPr>
            <p:cNvSpPr>
              <a:spLocks/>
            </p:cNvSpPr>
            <p:nvPr/>
          </p:nvSpPr>
          <p:spPr bwMode="auto">
            <a:xfrm>
              <a:off x="754062" y="5886450"/>
              <a:ext cx="188912" cy="327025"/>
            </a:xfrm>
            <a:custGeom>
              <a:avLst/>
              <a:gdLst>
                <a:gd name="T0" fmla="*/ 99 w 99"/>
                <a:gd name="T1" fmla="*/ 169 h 169"/>
                <a:gd name="T2" fmla="*/ 99 w 99"/>
                <a:gd name="T3" fmla="*/ 169 h 169"/>
                <a:gd name="T4" fmla="*/ 99 w 99"/>
                <a:gd name="T5" fmla="*/ 169 h 169"/>
                <a:gd name="T6" fmla="*/ 99 w 99"/>
                <a:gd name="T7" fmla="*/ 0 h 169"/>
                <a:gd name="T8" fmla="*/ 28 w 99"/>
                <a:gd name="T9" fmla="*/ 0 h 169"/>
                <a:gd name="T10" fmla="*/ 0 w 99"/>
                <a:gd name="T11" fmla="*/ 28 h 169"/>
                <a:gd name="T12" fmla="*/ 0 w 99"/>
                <a:gd name="T13" fmla="*/ 169 h 169"/>
                <a:gd name="T14" fmla="*/ 0 w 99"/>
                <a:gd name="T15" fmla="*/ 169 h 169"/>
                <a:gd name="T16" fmla="*/ 99 w 9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9">
                  <a:moveTo>
                    <a:pt x="99" y="169"/>
                  </a:moveTo>
                  <a:cubicBezTo>
                    <a:pt x="99" y="169"/>
                    <a:pt x="99" y="169"/>
                    <a:pt x="99" y="169"/>
                  </a:cubicBezTo>
                  <a:cubicBezTo>
                    <a:pt x="99" y="169"/>
                    <a:pt x="99" y="169"/>
                    <a:pt x="99" y="169"/>
                  </a:cubicBezTo>
                  <a:cubicBezTo>
                    <a:pt x="99" y="0"/>
                    <a:pt x="99" y="0"/>
                    <a:pt x="99" y="0"/>
                  </a:cubicBezTo>
                  <a:cubicBezTo>
                    <a:pt x="28" y="0"/>
                    <a:pt x="28" y="0"/>
                    <a:pt x="28" y="0"/>
                  </a:cubicBezTo>
                  <a:cubicBezTo>
                    <a:pt x="12" y="0"/>
                    <a:pt x="0" y="13"/>
                    <a:pt x="0" y="28"/>
                  </a:cubicBezTo>
                  <a:cubicBezTo>
                    <a:pt x="0" y="169"/>
                    <a:pt x="0" y="169"/>
                    <a:pt x="0" y="169"/>
                  </a:cubicBezTo>
                  <a:cubicBezTo>
                    <a:pt x="0" y="169"/>
                    <a:pt x="0" y="169"/>
                    <a:pt x="0" y="169"/>
                  </a:cubicBezTo>
                  <a:lnTo>
                    <a:pt x="99"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45">
              <a:extLst>
                <a:ext uri="{FF2B5EF4-FFF2-40B4-BE49-F238E27FC236}">
                  <a16:creationId xmlns:a16="http://schemas.microsoft.com/office/drawing/2014/main" id="{1FCE11F2-9FCD-4B67-8FBF-A72C1B23321B}"/>
                </a:ext>
              </a:extLst>
            </p:cNvPr>
            <p:cNvSpPr>
              <a:spLocks/>
            </p:cNvSpPr>
            <p:nvPr/>
          </p:nvSpPr>
          <p:spPr bwMode="auto">
            <a:xfrm>
              <a:off x="538162" y="5976938"/>
              <a:ext cx="192087" cy="236538"/>
            </a:xfrm>
            <a:custGeom>
              <a:avLst/>
              <a:gdLst>
                <a:gd name="T0" fmla="*/ 100 w 100"/>
                <a:gd name="T1" fmla="*/ 122 h 122"/>
                <a:gd name="T2" fmla="*/ 100 w 100"/>
                <a:gd name="T3" fmla="*/ 122 h 122"/>
                <a:gd name="T4" fmla="*/ 100 w 100"/>
                <a:gd name="T5" fmla="*/ 122 h 122"/>
                <a:gd name="T6" fmla="*/ 100 w 100"/>
                <a:gd name="T7" fmla="*/ 0 h 122"/>
                <a:gd name="T8" fmla="*/ 28 w 100"/>
                <a:gd name="T9" fmla="*/ 0 h 122"/>
                <a:gd name="T10" fmla="*/ 0 w 100"/>
                <a:gd name="T11" fmla="*/ 28 h 122"/>
                <a:gd name="T12" fmla="*/ 0 w 100"/>
                <a:gd name="T13" fmla="*/ 122 h 122"/>
                <a:gd name="T14" fmla="*/ 0 w 100"/>
                <a:gd name="T15" fmla="*/ 122 h 122"/>
                <a:gd name="T16" fmla="*/ 100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122"/>
                  </a:moveTo>
                  <a:cubicBezTo>
                    <a:pt x="100" y="122"/>
                    <a:pt x="100" y="122"/>
                    <a:pt x="100" y="122"/>
                  </a:cubicBezTo>
                  <a:cubicBezTo>
                    <a:pt x="100" y="122"/>
                    <a:pt x="100" y="122"/>
                    <a:pt x="100" y="122"/>
                  </a:cubicBezTo>
                  <a:cubicBezTo>
                    <a:pt x="100" y="0"/>
                    <a:pt x="100" y="0"/>
                    <a:pt x="100" y="0"/>
                  </a:cubicBezTo>
                  <a:cubicBezTo>
                    <a:pt x="28" y="0"/>
                    <a:pt x="28" y="0"/>
                    <a:pt x="28" y="0"/>
                  </a:cubicBezTo>
                  <a:cubicBezTo>
                    <a:pt x="13" y="0"/>
                    <a:pt x="0" y="12"/>
                    <a:pt x="0" y="28"/>
                  </a:cubicBezTo>
                  <a:cubicBezTo>
                    <a:pt x="0" y="122"/>
                    <a:pt x="0" y="122"/>
                    <a:pt x="0" y="122"/>
                  </a:cubicBezTo>
                  <a:cubicBezTo>
                    <a:pt x="0" y="122"/>
                    <a:pt x="0" y="122"/>
                    <a:pt x="0" y="122"/>
                  </a:cubicBezTo>
                  <a:lnTo>
                    <a:pt x="100" y="12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46">
              <a:extLst>
                <a:ext uri="{FF2B5EF4-FFF2-40B4-BE49-F238E27FC236}">
                  <a16:creationId xmlns:a16="http://schemas.microsoft.com/office/drawing/2014/main" id="{160EC20C-30CD-4C18-AD96-48363DA91D2B}"/>
                </a:ext>
              </a:extLst>
            </p:cNvPr>
            <p:cNvSpPr>
              <a:spLocks/>
            </p:cNvSpPr>
            <p:nvPr/>
          </p:nvSpPr>
          <p:spPr bwMode="auto">
            <a:xfrm>
              <a:off x="968375" y="6051550"/>
              <a:ext cx="192087" cy="161925"/>
            </a:xfrm>
            <a:custGeom>
              <a:avLst/>
              <a:gdLst>
                <a:gd name="T0" fmla="*/ 0 w 100"/>
                <a:gd name="T1" fmla="*/ 84 h 84"/>
                <a:gd name="T2" fmla="*/ 0 w 100"/>
                <a:gd name="T3" fmla="*/ 84 h 84"/>
                <a:gd name="T4" fmla="*/ 0 w 100"/>
                <a:gd name="T5" fmla="*/ 84 h 84"/>
                <a:gd name="T6" fmla="*/ 0 w 100"/>
                <a:gd name="T7" fmla="*/ 0 h 84"/>
                <a:gd name="T8" fmla="*/ 72 w 100"/>
                <a:gd name="T9" fmla="*/ 0 h 84"/>
                <a:gd name="T10" fmla="*/ 100 w 100"/>
                <a:gd name="T11" fmla="*/ 27 h 84"/>
                <a:gd name="T12" fmla="*/ 100 w 100"/>
                <a:gd name="T13" fmla="*/ 84 h 84"/>
                <a:gd name="T14" fmla="*/ 100 w 100"/>
                <a:gd name="T15" fmla="*/ 84 h 84"/>
                <a:gd name="T16" fmla="*/ 0 w 100"/>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0" y="84"/>
                  </a:moveTo>
                  <a:cubicBezTo>
                    <a:pt x="0" y="84"/>
                    <a:pt x="0" y="84"/>
                    <a:pt x="0" y="84"/>
                  </a:cubicBezTo>
                  <a:cubicBezTo>
                    <a:pt x="0" y="84"/>
                    <a:pt x="0" y="84"/>
                    <a:pt x="0" y="84"/>
                  </a:cubicBezTo>
                  <a:cubicBezTo>
                    <a:pt x="0" y="0"/>
                    <a:pt x="0" y="0"/>
                    <a:pt x="0" y="0"/>
                  </a:cubicBezTo>
                  <a:cubicBezTo>
                    <a:pt x="72" y="0"/>
                    <a:pt x="72" y="0"/>
                    <a:pt x="72" y="0"/>
                  </a:cubicBezTo>
                  <a:cubicBezTo>
                    <a:pt x="87" y="0"/>
                    <a:pt x="100" y="12"/>
                    <a:pt x="100" y="27"/>
                  </a:cubicBezTo>
                  <a:cubicBezTo>
                    <a:pt x="100" y="84"/>
                    <a:pt x="100" y="84"/>
                    <a:pt x="100" y="84"/>
                  </a:cubicBezTo>
                  <a:cubicBezTo>
                    <a:pt x="100" y="84"/>
                    <a:pt x="100" y="84"/>
                    <a:pt x="100" y="84"/>
                  </a:cubicBezTo>
                  <a:lnTo>
                    <a:pt x="0" y="84"/>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35309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Array initializers with </a:t>
            </a:r>
            <a:r>
              <a:rPr lang="en-US" sz="3200" dirty="0" err="1"/>
              <a:t>stackalloc</a:t>
            </a:r>
            <a:endParaRPr lang="en-US" sz="3200"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634836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Array initializers with </a:t>
            </a:r>
            <a:r>
              <a:rPr lang="en-US" sz="3200" dirty="0" err="1"/>
              <a:t>stackalloc</a:t>
            </a:r>
            <a:endParaRPr lang="en-US" sz="3200"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72405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endParaRPr lang="en-GB" dirty="0"/>
          </a:p>
        </p:txBody>
      </p:sp>
    </p:spTree>
    <p:extLst>
      <p:ext uri="{BB962C8B-B14F-4D97-AF65-F5344CB8AC3E}">
        <p14:creationId xmlns:p14="http://schemas.microsoft.com/office/powerpoint/2010/main" val="324658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Extended fixed support for types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18">
            <a:extLst>
              <a:ext uri="{FF2B5EF4-FFF2-40B4-BE49-F238E27FC236}">
                <a16:creationId xmlns:a16="http://schemas.microsoft.com/office/drawing/2014/main" id="{2F3F5196-625F-4097-A527-9F5C31BB23BD}"/>
              </a:ext>
            </a:extLst>
          </p:cNvPr>
          <p:cNvGrpSpPr/>
          <p:nvPr/>
        </p:nvGrpSpPr>
        <p:grpSpPr>
          <a:xfrm>
            <a:off x="778954" y="1689952"/>
            <a:ext cx="1586196" cy="1599637"/>
            <a:chOff x="2911476" y="2574812"/>
            <a:chExt cx="561976" cy="566738"/>
          </a:xfrm>
        </p:grpSpPr>
        <p:sp>
          <p:nvSpPr>
            <p:cNvPr id="9" name="Freeform 79">
              <a:extLst>
                <a:ext uri="{FF2B5EF4-FFF2-40B4-BE49-F238E27FC236}">
                  <a16:creationId xmlns:a16="http://schemas.microsoft.com/office/drawing/2014/main" id="{8536A78F-19BF-4E3B-8E09-CF4560B313B8}"/>
                </a:ext>
              </a:extLst>
            </p:cNvPr>
            <p:cNvSpPr>
              <a:spLocks/>
            </p:cNvSpPr>
            <p:nvPr/>
          </p:nvSpPr>
          <p:spPr bwMode="auto">
            <a:xfrm>
              <a:off x="2919414" y="2574812"/>
              <a:ext cx="554038" cy="566738"/>
            </a:xfrm>
            <a:custGeom>
              <a:avLst/>
              <a:gdLst>
                <a:gd name="T0" fmla="*/ 81 w 289"/>
                <a:gd name="T1" fmla="*/ 16 h 293"/>
                <a:gd name="T2" fmla="*/ 10 w 289"/>
                <a:gd name="T3" fmla="*/ 89 h 293"/>
                <a:gd name="T4" fmla="*/ 11 w 289"/>
                <a:gd name="T5" fmla="*/ 193 h 293"/>
                <a:gd name="T6" fmla="*/ 221 w 289"/>
                <a:gd name="T7" fmla="*/ 250 h 293"/>
                <a:gd name="T8" fmla="*/ 266 w 289"/>
                <a:gd name="T9" fmla="*/ 89 h 293"/>
                <a:gd name="T10" fmla="*/ 179 w 289"/>
                <a:gd name="T11" fmla="*/ 10 h 293"/>
                <a:gd name="T12" fmla="*/ 81 w 289"/>
                <a:gd name="T13" fmla="*/ 16 h 293"/>
              </a:gdLst>
              <a:ahLst/>
              <a:cxnLst>
                <a:cxn ang="0">
                  <a:pos x="T0" y="T1"/>
                </a:cxn>
                <a:cxn ang="0">
                  <a:pos x="T2" y="T3"/>
                </a:cxn>
                <a:cxn ang="0">
                  <a:pos x="T4" y="T5"/>
                </a:cxn>
                <a:cxn ang="0">
                  <a:pos x="T6" y="T7"/>
                </a:cxn>
                <a:cxn ang="0">
                  <a:pos x="T8" y="T9"/>
                </a:cxn>
                <a:cxn ang="0">
                  <a:pos x="T10" y="T11"/>
                </a:cxn>
                <a:cxn ang="0">
                  <a:pos x="T12" y="T13"/>
                </a:cxn>
              </a:cxnLst>
              <a:rect l="0" t="0" r="r" b="b"/>
              <a:pathLst>
                <a:path w="289" h="293">
                  <a:moveTo>
                    <a:pt x="81" y="16"/>
                  </a:moveTo>
                  <a:cubicBezTo>
                    <a:pt x="50" y="32"/>
                    <a:pt x="22" y="56"/>
                    <a:pt x="10" y="89"/>
                  </a:cubicBezTo>
                  <a:cubicBezTo>
                    <a:pt x="0" y="117"/>
                    <a:pt x="0" y="166"/>
                    <a:pt x="11" y="193"/>
                  </a:cubicBezTo>
                  <a:cubicBezTo>
                    <a:pt x="42" y="265"/>
                    <a:pt x="158" y="293"/>
                    <a:pt x="221" y="250"/>
                  </a:cubicBezTo>
                  <a:cubicBezTo>
                    <a:pt x="267" y="219"/>
                    <a:pt x="289" y="140"/>
                    <a:pt x="266" y="89"/>
                  </a:cubicBezTo>
                  <a:cubicBezTo>
                    <a:pt x="248" y="52"/>
                    <a:pt x="219" y="19"/>
                    <a:pt x="179" y="10"/>
                  </a:cubicBezTo>
                  <a:cubicBezTo>
                    <a:pt x="149" y="2"/>
                    <a:pt x="108" y="0"/>
                    <a:pt x="81" y="1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80">
              <a:extLst>
                <a:ext uri="{FF2B5EF4-FFF2-40B4-BE49-F238E27FC236}">
                  <a16:creationId xmlns:a16="http://schemas.microsoft.com/office/drawing/2014/main" id="{3AFB9BC9-78C9-4B3B-B77A-E3732886C372}"/>
                </a:ext>
              </a:extLst>
            </p:cNvPr>
            <p:cNvSpPr>
              <a:spLocks/>
            </p:cNvSpPr>
            <p:nvPr/>
          </p:nvSpPr>
          <p:spPr bwMode="auto">
            <a:xfrm>
              <a:off x="3048001" y="2577987"/>
              <a:ext cx="152400" cy="53975"/>
            </a:xfrm>
            <a:custGeom>
              <a:avLst/>
              <a:gdLst>
                <a:gd name="T0" fmla="*/ 79 w 79"/>
                <a:gd name="T1" fmla="*/ 3 h 28"/>
                <a:gd name="T2" fmla="*/ 50 w 79"/>
                <a:gd name="T3" fmla="*/ 17 h 28"/>
                <a:gd name="T4" fmla="*/ 0 w 79"/>
                <a:gd name="T5" fmla="*/ 22 h 28"/>
                <a:gd name="T6" fmla="*/ 79 w 79"/>
                <a:gd name="T7" fmla="*/ 3 h 28"/>
              </a:gdLst>
              <a:ahLst/>
              <a:cxnLst>
                <a:cxn ang="0">
                  <a:pos x="T0" y="T1"/>
                </a:cxn>
                <a:cxn ang="0">
                  <a:pos x="T2" y="T3"/>
                </a:cxn>
                <a:cxn ang="0">
                  <a:pos x="T4" y="T5"/>
                </a:cxn>
                <a:cxn ang="0">
                  <a:pos x="T6" y="T7"/>
                </a:cxn>
              </a:cxnLst>
              <a:rect l="0" t="0" r="r" b="b"/>
              <a:pathLst>
                <a:path w="79" h="28">
                  <a:moveTo>
                    <a:pt x="79" y="3"/>
                  </a:moveTo>
                  <a:cubicBezTo>
                    <a:pt x="72" y="10"/>
                    <a:pt x="61" y="15"/>
                    <a:pt x="50" y="17"/>
                  </a:cubicBezTo>
                  <a:cubicBezTo>
                    <a:pt x="34" y="21"/>
                    <a:pt x="20" y="28"/>
                    <a:pt x="0" y="22"/>
                  </a:cubicBezTo>
                  <a:cubicBezTo>
                    <a:pt x="20" y="10"/>
                    <a:pt x="37" y="0"/>
                    <a:pt x="79"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1">
              <a:extLst>
                <a:ext uri="{FF2B5EF4-FFF2-40B4-BE49-F238E27FC236}">
                  <a16:creationId xmlns:a16="http://schemas.microsoft.com/office/drawing/2014/main" id="{FA980479-7E84-42C9-BECA-34847D986F91}"/>
                </a:ext>
              </a:extLst>
            </p:cNvPr>
            <p:cNvSpPr>
              <a:spLocks/>
            </p:cNvSpPr>
            <p:nvPr/>
          </p:nvSpPr>
          <p:spPr bwMode="auto">
            <a:xfrm>
              <a:off x="3144839" y="2604975"/>
              <a:ext cx="277813" cy="430213"/>
            </a:xfrm>
            <a:custGeom>
              <a:avLst/>
              <a:gdLst>
                <a:gd name="T0" fmla="*/ 133 w 145"/>
                <a:gd name="T1" fmla="*/ 144 h 222"/>
                <a:gd name="T2" fmla="*/ 136 w 145"/>
                <a:gd name="T3" fmla="*/ 165 h 222"/>
                <a:gd name="T4" fmla="*/ 80 w 145"/>
                <a:gd name="T5" fmla="*/ 222 h 222"/>
                <a:gd name="T6" fmla="*/ 68 w 145"/>
                <a:gd name="T7" fmla="*/ 200 h 222"/>
                <a:gd name="T8" fmla="*/ 54 w 145"/>
                <a:gd name="T9" fmla="*/ 163 h 222"/>
                <a:gd name="T10" fmla="*/ 62 w 145"/>
                <a:gd name="T11" fmla="*/ 142 h 222"/>
                <a:gd name="T12" fmla="*/ 96 w 145"/>
                <a:gd name="T13" fmla="*/ 132 h 222"/>
                <a:gd name="T14" fmla="*/ 93 w 145"/>
                <a:gd name="T15" fmla="*/ 110 h 222"/>
                <a:gd name="T16" fmla="*/ 88 w 145"/>
                <a:gd name="T17" fmla="*/ 103 h 222"/>
                <a:gd name="T18" fmla="*/ 91 w 145"/>
                <a:gd name="T19" fmla="*/ 96 h 222"/>
                <a:gd name="T20" fmla="*/ 71 w 145"/>
                <a:gd name="T21" fmla="*/ 67 h 222"/>
                <a:gd name="T22" fmla="*/ 45 w 145"/>
                <a:gd name="T23" fmla="*/ 78 h 222"/>
                <a:gd name="T24" fmla="*/ 15 w 145"/>
                <a:gd name="T25" fmla="*/ 66 h 222"/>
                <a:gd name="T26" fmla="*/ 9 w 145"/>
                <a:gd name="T27" fmla="*/ 61 h 222"/>
                <a:gd name="T28" fmla="*/ 0 w 145"/>
                <a:gd name="T29" fmla="*/ 69 h 222"/>
                <a:gd name="T30" fmla="*/ 15 w 145"/>
                <a:gd name="T31" fmla="*/ 30 h 222"/>
                <a:gd name="T32" fmla="*/ 49 w 145"/>
                <a:gd name="T33" fmla="*/ 7 h 222"/>
                <a:gd name="T34" fmla="*/ 69 w 145"/>
                <a:gd name="T35" fmla="*/ 1 h 222"/>
                <a:gd name="T36" fmla="*/ 93 w 145"/>
                <a:gd name="T37" fmla="*/ 13 h 222"/>
                <a:gd name="T38" fmla="*/ 127 w 145"/>
                <a:gd name="T39" fmla="*/ 50 h 222"/>
                <a:gd name="T40" fmla="*/ 134 w 145"/>
                <a:gd name="T41" fmla="*/ 87 h 222"/>
                <a:gd name="T42" fmla="*/ 114 w 145"/>
                <a:gd name="T43" fmla="*/ 98 h 222"/>
                <a:gd name="T44" fmla="*/ 111 w 145"/>
                <a:gd name="T45" fmla="*/ 126 h 222"/>
                <a:gd name="T46" fmla="*/ 133 w 145"/>
                <a:gd name="T47" fmla="*/ 14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222">
                  <a:moveTo>
                    <a:pt x="133" y="144"/>
                  </a:moveTo>
                  <a:cubicBezTo>
                    <a:pt x="134" y="152"/>
                    <a:pt x="132" y="159"/>
                    <a:pt x="136" y="165"/>
                  </a:cubicBezTo>
                  <a:cubicBezTo>
                    <a:pt x="122" y="189"/>
                    <a:pt x="98" y="202"/>
                    <a:pt x="80" y="222"/>
                  </a:cubicBezTo>
                  <a:cubicBezTo>
                    <a:pt x="73" y="217"/>
                    <a:pt x="72" y="210"/>
                    <a:pt x="68" y="200"/>
                  </a:cubicBezTo>
                  <a:cubicBezTo>
                    <a:pt x="64" y="188"/>
                    <a:pt x="49" y="179"/>
                    <a:pt x="54" y="163"/>
                  </a:cubicBezTo>
                  <a:cubicBezTo>
                    <a:pt x="67" y="160"/>
                    <a:pt x="71" y="152"/>
                    <a:pt x="62" y="142"/>
                  </a:cubicBezTo>
                  <a:cubicBezTo>
                    <a:pt x="70" y="135"/>
                    <a:pt x="83" y="127"/>
                    <a:pt x="96" y="132"/>
                  </a:cubicBezTo>
                  <a:cubicBezTo>
                    <a:pt x="103" y="125"/>
                    <a:pt x="97" y="115"/>
                    <a:pt x="93" y="110"/>
                  </a:cubicBezTo>
                  <a:cubicBezTo>
                    <a:pt x="93" y="108"/>
                    <a:pt x="88" y="104"/>
                    <a:pt x="88" y="103"/>
                  </a:cubicBezTo>
                  <a:cubicBezTo>
                    <a:pt x="88" y="102"/>
                    <a:pt x="91" y="99"/>
                    <a:pt x="91" y="96"/>
                  </a:cubicBezTo>
                  <a:cubicBezTo>
                    <a:pt x="91" y="90"/>
                    <a:pt x="77" y="67"/>
                    <a:pt x="71" y="67"/>
                  </a:cubicBezTo>
                  <a:cubicBezTo>
                    <a:pt x="62" y="66"/>
                    <a:pt x="55" y="78"/>
                    <a:pt x="45" y="78"/>
                  </a:cubicBezTo>
                  <a:cubicBezTo>
                    <a:pt x="33" y="77"/>
                    <a:pt x="29" y="59"/>
                    <a:pt x="15" y="66"/>
                  </a:cubicBezTo>
                  <a:cubicBezTo>
                    <a:pt x="11" y="66"/>
                    <a:pt x="12" y="61"/>
                    <a:pt x="9" y="61"/>
                  </a:cubicBezTo>
                  <a:cubicBezTo>
                    <a:pt x="4" y="61"/>
                    <a:pt x="2" y="69"/>
                    <a:pt x="0" y="69"/>
                  </a:cubicBezTo>
                  <a:cubicBezTo>
                    <a:pt x="2" y="52"/>
                    <a:pt x="15" y="47"/>
                    <a:pt x="15" y="30"/>
                  </a:cubicBezTo>
                  <a:cubicBezTo>
                    <a:pt x="26" y="22"/>
                    <a:pt x="46" y="23"/>
                    <a:pt x="49" y="7"/>
                  </a:cubicBezTo>
                  <a:cubicBezTo>
                    <a:pt x="55" y="5"/>
                    <a:pt x="62" y="0"/>
                    <a:pt x="69" y="1"/>
                  </a:cubicBezTo>
                  <a:cubicBezTo>
                    <a:pt x="77" y="1"/>
                    <a:pt x="87" y="8"/>
                    <a:pt x="93" y="13"/>
                  </a:cubicBezTo>
                  <a:cubicBezTo>
                    <a:pt x="108" y="24"/>
                    <a:pt x="117" y="33"/>
                    <a:pt x="127" y="50"/>
                  </a:cubicBezTo>
                  <a:cubicBezTo>
                    <a:pt x="134" y="61"/>
                    <a:pt x="145" y="77"/>
                    <a:pt x="134" y="87"/>
                  </a:cubicBezTo>
                  <a:cubicBezTo>
                    <a:pt x="127" y="93"/>
                    <a:pt x="118" y="90"/>
                    <a:pt x="114" y="98"/>
                  </a:cubicBezTo>
                  <a:cubicBezTo>
                    <a:pt x="111" y="104"/>
                    <a:pt x="109" y="120"/>
                    <a:pt x="111" y="126"/>
                  </a:cubicBezTo>
                  <a:cubicBezTo>
                    <a:pt x="113" y="136"/>
                    <a:pt x="128" y="138"/>
                    <a:pt x="133" y="1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2">
              <a:extLst>
                <a:ext uri="{FF2B5EF4-FFF2-40B4-BE49-F238E27FC236}">
                  <a16:creationId xmlns:a16="http://schemas.microsoft.com/office/drawing/2014/main" id="{1F99B306-F6B4-42D8-980C-E48C69E08F03}"/>
                </a:ext>
              </a:extLst>
            </p:cNvPr>
            <p:cNvSpPr>
              <a:spLocks/>
            </p:cNvSpPr>
            <p:nvPr/>
          </p:nvSpPr>
          <p:spPr bwMode="auto">
            <a:xfrm>
              <a:off x="2911476" y="2701812"/>
              <a:ext cx="147638" cy="249238"/>
            </a:xfrm>
            <a:custGeom>
              <a:avLst/>
              <a:gdLst>
                <a:gd name="T0" fmla="*/ 57 w 77"/>
                <a:gd name="T1" fmla="*/ 103 h 129"/>
                <a:gd name="T2" fmla="*/ 54 w 77"/>
                <a:gd name="T3" fmla="*/ 98 h 129"/>
                <a:gd name="T4" fmla="*/ 66 w 77"/>
                <a:gd name="T5" fmla="*/ 76 h 129"/>
                <a:gd name="T6" fmla="*/ 59 w 77"/>
                <a:gd name="T7" fmla="*/ 60 h 129"/>
                <a:gd name="T8" fmla="*/ 76 w 77"/>
                <a:gd name="T9" fmla="*/ 47 h 129"/>
                <a:gd name="T10" fmla="*/ 75 w 77"/>
                <a:gd name="T11" fmla="*/ 34 h 129"/>
                <a:gd name="T12" fmla="*/ 76 w 77"/>
                <a:gd name="T13" fmla="*/ 23 h 129"/>
                <a:gd name="T14" fmla="*/ 25 w 77"/>
                <a:gd name="T15" fmla="*/ 1 h 129"/>
                <a:gd name="T16" fmla="*/ 16 w 77"/>
                <a:gd name="T17" fmla="*/ 129 h 129"/>
                <a:gd name="T18" fmla="*/ 51 w 77"/>
                <a:gd name="T19" fmla="*/ 111 h 129"/>
                <a:gd name="T20" fmla="*/ 57 w 77"/>
                <a:gd name="T2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57" y="103"/>
                  </a:moveTo>
                  <a:cubicBezTo>
                    <a:pt x="56" y="102"/>
                    <a:pt x="55" y="100"/>
                    <a:pt x="54" y="98"/>
                  </a:cubicBezTo>
                  <a:cubicBezTo>
                    <a:pt x="54" y="88"/>
                    <a:pt x="66" y="86"/>
                    <a:pt x="66" y="76"/>
                  </a:cubicBezTo>
                  <a:cubicBezTo>
                    <a:pt x="66" y="69"/>
                    <a:pt x="60" y="69"/>
                    <a:pt x="59" y="60"/>
                  </a:cubicBezTo>
                  <a:cubicBezTo>
                    <a:pt x="65" y="56"/>
                    <a:pt x="73" y="54"/>
                    <a:pt x="76" y="47"/>
                  </a:cubicBezTo>
                  <a:cubicBezTo>
                    <a:pt x="77" y="43"/>
                    <a:pt x="75" y="40"/>
                    <a:pt x="75" y="34"/>
                  </a:cubicBezTo>
                  <a:cubicBezTo>
                    <a:pt x="75" y="30"/>
                    <a:pt x="76" y="26"/>
                    <a:pt x="76" y="23"/>
                  </a:cubicBezTo>
                  <a:cubicBezTo>
                    <a:pt x="72" y="6"/>
                    <a:pt x="46" y="0"/>
                    <a:pt x="25" y="1"/>
                  </a:cubicBezTo>
                  <a:cubicBezTo>
                    <a:pt x="1" y="30"/>
                    <a:pt x="0" y="91"/>
                    <a:pt x="16" y="129"/>
                  </a:cubicBezTo>
                  <a:cubicBezTo>
                    <a:pt x="26" y="120"/>
                    <a:pt x="38" y="114"/>
                    <a:pt x="51" y="111"/>
                  </a:cubicBezTo>
                  <a:cubicBezTo>
                    <a:pt x="53" y="108"/>
                    <a:pt x="55" y="106"/>
                    <a:pt x="57" y="10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83">
              <a:extLst>
                <a:ext uri="{FF2B5EF4-FFF2-40B4-BE49-F238E27FC236}">
                  <a16:creationId xmlns:a16="http://schemas.microsoft.com/office/drawing/2014/main" id="{5BB2F6E1-33B4-4DFD-920E-22B307D82474}"/>
                </a:ext>
              </a:extLst>
            </p:cNvPr>
            <p:cNvSpPr>
              <a:spLocks/>
            </p:cNvSpPr>
            <p:nvPr/>
          </p:nvSpPr>
          <p:spPr bwMode="auto">
            <a:xfrm>
              <a:off x="2947989" y="2909775"/>
              <a:ext cx="295275" cy="201613"/>
            </a:xfrm>
            <a:custGeom>
              <a:avLst/>
              <a:gdLst>
                <a:gd name="T0" fmla="*/ 154 w 154"/>
                <a:gd name="T1" fmla="*/ 64 h 105"/>
                <a:gd name="T2" fmla="*/ 128 w 154"/>
                <a:gd name="T3" fmla="*/ 38 h 105"/>
                <a:gd name="T4" fmla="*/ 121 w 154"/>
                <a:gd name="T5" fmla="*/ 39 h 105"/>
                <a:gd name="T6" fmla="*/ 81 w 154"/>
                <a:gd name="T7" fmla="*/ 0 h 105"/>
                <a:gd name="T8" fmla="*/ 40 w 154"/>
                <a:gd name="T9" fmla="*/ 41 h 105"/>
                <a:gd name="T10" fmla="*/ 40 w 154"/>
                <a:gd name="T11" fmla="*/ 42 h 105"/>
                <a:gd name="T12" fmla="*/ 26 w 154"/>
                <a:gd name="T13" fmla="*/ 38 h 105"/>
                <a:gd name="T14" fmla="*/ 0 w 154"/>
                <a:gd name="T15" fmla="*/ 65 h 105"/>
                <a:gd name="T16" fmla="*/ 0 w 154"/>
                <a:gd name="T17" fmla="*/ 91 h 105"/>
                <a:gd name="T18" fmla="*/ 68 w 154"/>
                <a:gd name="T19" fmla="*/ 98 h 105"/>
                <a:gd name="T20" fmla="*/ 125 w 154"/>
                <a:gd name="T21" fmla="*/ 89 h 105"/>
                <a:gd name="T22" fmla="*/ 128 w 154"/>
                <a:gd name="T23" fmla="*/ 89 h 105"/>
                <a:gd name="T24" fmla="*/ 135 w 154"/>
                <a:gd name="T25" fmla="*/ 88 h 105"/>
                <a:gd name="T26" fmla="*/ 154 w 154"/>
                <a:gd name="T27"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05">
                  <a:moveTo>
                    <a:pt x="154" y="64"/>
                  </a:moveTo>
                  <a:cubicBezTo>
                    <a:pt x="154" y="50"/>
                    <a:pt x="142" y="38"/>
                    <a:pt x="128" y="38"/>
                  </a:cubicBezTo>
                  <a:cubicBezTo>
                    <a:pt x="126" y="38"/>
                    <a:pt x="123" y="39"/>
                    <a:pt x="121" y="39"/>
                  </a:cubicBezTo>
                  <a:cubicBezTo>
                    <a:pt x="120" y="18"/>
                    <a:pt x="102" y="0"/>
                    <a:pt x="81" y="0"/>
                  </a:cubicBezTo>
                  <a:cubicBezTo>
                    <a:pt x="58" y="0"/>
                    <a:pt x="40" y="18"/>
                    <a:pt x="40" y="41"/>
                  </a:cubicBezTo>
                  <a:cubicBezTo>
                    <a:pt x="40" y="41"/>
                    <a:pt x="40" y="42"/>
                    <a:pt x="40" y="42"/>
                  </a:cubicBezTo>
                  <a:cubicBezTo>
                    <a:pt x="36" y="40"/>
                    <a:pt x="32" y="38"/>
                    <a:pt x="26" y="38"/>
                  </a:cubicBezTo>
                  <a:cubicBezTo>
                    <a:pt x="12" y="38"/>
                    <a:pt x="0" y="50"/>
                    <a:pt x="0" y="65"/>
                  </a:cubicBezTo>
                  <a:cubicBezTo>
                    <a:pt x="0" y="91"/>
                    <a:pt x="0" y="91"/>
                    <a:pt x="0" y="91"/>
                  </a:cubicBezTo>
                  <a:cubicBezTo>
                    <a:pt x="0" y="91"/>
                    <a:pt x="43" y="105"/>
                    <a:pt x="68" y="98"/>
                  </a:cubicBezTo>
                  <a:cubicBezTo>
                    <a:pt x="93" y="92"/>
                    <a:pt x="104" y="88"/>
                    <a:pt x="125" y="89"/>
                  </a:cubicBezTo>
                  <a:cubicBezTo>
                    <a:pt x="126" y="89"/>
                    <a:pt x="127" y="89"/>
                    <a:pt x="128" y="89"/>
                  </a:cubicBezTo>
                  <a:cubicBezTo>
                    <a:pt x="131" y="89"/>
                    <a:pt x="133" y="89"/>
                    <a:pt x="135" y="88"/>
                  </a:cubicBezTo>
                  <a:cubicBezTo>
                    <a:pt x="146" y="85"/>
                    <a:pt x="154" y="75"/>
                    <a:pt x="154" y="6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61374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Extended fixed support for types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701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Extended fixed support for types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459085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endParaRPr lang="en-GB" dirty="0"/>
          </a:p>
        </p:txBody>
      </p:sp>
    </p:spTree>
    <p:extLst>
      <p:ext uri="{BB962C8B-B14F-4D97-AF65-F5344CB8AC3E}">
        <p14:creationId xmlns:p14="http://schemas.microsoft.com/office/powerpoint/2010/main" val="19901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Enhanced generic constraints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2">
            <a:extLst>
              <a:ext uri="{FF2B5EF4-FFF2-40B4-BE49-F238E27FC236}">
                <a16:creationId xmlns:a16="http://schemas.microsoft.com/office/drawing/2014/main" id="{2E012980-BF50-40E4-96A2-6A7738DD186A}"/>
              </a:ext>
            </a:extLst>
          </p:cNvPr>
          <p:cNvGrpSpPr/>
          <p:nvPr/>
        </p:nvGrpSpPr>
        <p:grpSpPr>
          <a:xfrm>
            <a:off x="953168" y="1844657"/>
            <a:ext cx="1104175" cy="1134848"/>
            <a:chOff x="7797801" y="3738563"/>
            <a:chExt cx="400049" cy="411162"/>
          </a:xfrm>
        </p:grpSpPr>
        <p:sp>
          <p:nvSpPr>
            <p:cNvPr id="9" name="Freeform 121">
              <a:extLst>
                <a:ext uri="{FF2B5EF4-FFF2-40B4-BE49-F238E27FC236}">
                  <a16:creationId xmlns:a16="http://schemas.microsoft.com/office/drawing/2014/main" id="{2C8EC6A8-7117-4FAE-9F00-14D4EAE55C58}"/>
                </a:ext>
              </a:extLst>
            </p:cNvPr>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22">
              <a:extLst>
                <a:ext uri="{FF2B5EF4-FFF2-40B4-BE49-F238E27FC236}">
                  <a16:creationId xmlns:a16="http://schemas.microsoft.com/office/drawing/2014/main" id="{91F7F109-F4DB-408E-ACDB-5674A8FA84EA}"/>
                </a:ext>
              </a:extLst>
            </p:cNvPr>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3">
              <a:extLst>
                <a:ext uri="{FF2B5EF4-FFF2-40B4-BE49-F238E27FC236}">
                  <a16:creationId xmlns:a16="http://schemas.microsoft.com/office/drawing/2014/main" id="{B89F4E0A-C899-4498-97A2-98F3C99F0E72}"/>
                </a:ext>
              </a:extLst>
            </p:cNvPr>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565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a:t>The recent C# versions timeline</a:t>
            </a:r>
            <a:br>
              <a:rPr lang="en-US" sz="3200" dirty="0"/>
            </a:br>
            <a:r>
              <a:rPr lang="en-US" sz="2400" dirty="0"/>
              <a:t>C# 8.0 pre-requirements</a:t>
            </a:r>
            <a:endParaRPr lang="en-US" sz="3200" dirty="0"/>
          </a:p>
        </p:txBody>
      </p:sp>
      <p:sp>
        <p:nvSpPr>
          <p:cNvPr id="10" name="Text Placeholder 9"/>
          <p:cNvSpPr>
            <a:spLocks noGrp="1"/>
          </p:cNvSpPr>
          <p:nvPr>
            <p:ph type="body" sz="quarter" idx="11"/>
          </p:nvPr>
        </p:nvSpPr>
        <p:spPr/>
        <p:txBody>
          <a:bodyPr/>
          <a:lstStyle/>
          <a:p>
            <a:r>
              <a:rPr lang="en-GB" dirty="0"/>
              <a:t>Overlook to the few past releases</a:t>
            </a:r>
          </a:p>
        </p:txBody>
      </p:sp>
      <p:sp>
        <p:nvSpPr>
          <p:cNvPr id="11" name="Text Placeholder 10"/>
          <p:cNvSpPr>
            <a:spLocks noGrp="1"/>
          </p:cNvSpPr>
          <p:nvPr>
            <p:ph type="body" sz="quarter" idx="12"/>
          </p:nvPr>
        </p:nvSpPr>
        <p:spPr/>
        <p:txBody>
          <a:bodyPr/>
          <a:lstStyle/>
          <a:p>
            <a:r>
              <a:rPr lang="en-GB" dirty="0"/>
              <a:t>1</a:t>
            </a: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2135560" y="1910357"/>
            <a:ext cx="9073008"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230520634"/>
              </p:ext>
            </p:extLst>
          </p:nvPr>
        </p:nvGraphicFramePr>
        <p:xfrm>
          <a:off x="798396" y="2060848"/>
          <a:ext cx="10423597" cy="4374009"/>
        </p:xfrm>
        <a:graphic>
          <a:graphicData uri="http://schemas.openxmlformats.org/drawingml/2006/table">
            <a:tbl>
              <a:tblPr firstRow="1" bandRow="1">
                <a:tableStyleId>{5C22544A-7EE6-4342-B048-85BDC9FD1C3A}</a:tableStyleId>
              </a:tblPr>
              <a:tblGrid>
                <a:gridCol w="1337164">
                  <a:extLst>
                    <a:ext uri="{9D8B030D-6E8A-4147-A177-3AD203B41FA5}">
                      <a16:colId xmlns:a16="http://schemas.microsoft.com/office/drawing/2014/main" val="2607851620"/>
                    </a:ext>
                  </a:extLst>
                </a:gridCol>
                <a:gridCol w="1833277">
                  <a:extLst>
                    <a:ext uri="{9D8B030D-6E8A-4147-A177-3AD203B41FA5}">
                      <a16:colId xmlns:a16="http://schemas.microsoft.com/office/drawing/2014/main" val="1243403413"/>
                    </a:ext>
                  </a:extLst>
                </a:gridCol>
                <a:gridCol w="1813289">
                  <a:extLst>
                    <a:ext uri="{9D8B030D-6E8A-4147-A177-3AD203B41FA5}">
                      <a16:colId xmlns:a16="http://schemas.microsoft.com/office/drawing/2014/main" val="1389503925"/>
                    </a:ext>
                  </a:extLst>
                </a:gridCol>
                <a:gridCol w="1813289">
                  <a:extLst>
                    <a:ext uri="{9D8B030D-6E8A-4147-A177-3AD203B41FA5}">
                      <a16:colId xmlns:a16="http://schemas.microsoft.com/office/drawing/2014/main" val="3631262642"/>
                    </a:ext>
                  </a:extLst>
                </a:gridCol>
                <a:gridCol w="1813289">
                  <a:extLst>
                    <a:ext uri="{9D8B030D-6E8A-4147-A177-3AD203B41FA5}">
                      <a16:colId xmlns:a16="http://schemas.microsoft.com/office/drawing/2014/main" val="2121792064"/>
                    </a:ext>
                  </a:extLst>
                </a:gridCol>
                <a:gridCol w="1813289">
                  <a:extLst>
                    <a:ext uri="{9D8B030D-6E8A-4147-A177-3AD203B41FA5}">
                      <a16:colId xmlns:a16="http://schemas.microsoft.com/office/drawing/2014/main" val="2163038458"/>
                    </a:ext>
                  </a:extLst>
                </a:gridCol>
              </a:tblGrid>
              <a:tr h="510726">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7.0</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7.1</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7.2</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7.3</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C# 8.0</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792882">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March, 2017</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August,  2017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November, 2017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May, 2018</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792882">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.NET Framework 4.6.2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4.7.2</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.NET Core 2.0</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3.0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j-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2.1</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4126365749"/>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Visual Studio 2017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a:t>
                      </a:r>
                      <a:r>
                        <a:rPr kumimoji="0" lang="en-US" sz="1200" b="0" i="0" u="none" strike="noStrike" kern="1200" cap="none" spc="0" normalizeH="0" baseline="0" noProof="0" dirty="0">
                          <a:ln>
                            <a:noFill/>
                          </a:ln>
                          <a:solidFill>
                            <a:prstClr val="black"/>
                          </a:solidFill>
                          <a:effectLst/>
                          <a:uLnTx/>
                          <a:uFillTx/>
                          <a:latin typeface="+mj-lt"/>
                          <a:ea typeface="+mn-ea"/>
                          <a:cs typeface="+mn-cs"/>
                        </a:rPr>
                        <a:t> v15.3</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 v15.5</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 v15.7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95966028"/>
                  </a:ext>
                </a:extLst>
              </a:tr>
            </a:tbl>
          </a:graphicData>
        </a:graphic>
      </p:graphicFrame>
      <p:sp>
        <p:nvSpPr>
          <p:cNvPr id="9" name="Prostokąt 8">
            <a:extLst>
              <a:ext uri="{FF2B5EF4-FFF2-40B4-BE49-F238E27FC236}">
                <a16:creationId xmlns:a16="http://schemas.microsoft.com/office/drawing/2014/main" id="{4153C28A-2AC5-4869-A064-C7B0CDE609D1}"/>
              </a:ext>
            </a:extLst>
          </p:cNvPr>
          <p:cNvSpPr/>
          <p:nvPr/>
        </p:nvSpPr>
        <p:spPr>
          <a:xfrm>
            <a:off x="1199456" y="5805264"/>
            <a:ext cx="460260" cy="460260"/>
          </a:xfrm>
          <a:prstGeom prst="rect">
            <a:avLst/>
          </a:prstGeom>
          <a:solidFill>
            <a:srgbClr val="865FC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593">
            <a:extLst>
              <a:ext uri="{FF2B5EF4-FFF2-40B4-BE49-F238E27FC236}">
                <a16:creationId xmlns:a16="http://schemas.microsoft.com/office/drawing/2014/main" id="{B20D7230-5BCF-445B-B361-2564CAF7BD36}"/>
              </a:ext>
            </a:extLst>
          </p:cNvPr>
          <p:cNvGrpSpPr/>
          <p:nvPr/>
        </p:nvGrpSpPr>
        <p:grpSpPr>
          <a:xfrm>
            <a:off x="1244154" y="2780928"/>
            <a:ext cx="387350" cy="385763"/>
            <a:chOff x="8977313" y="4814890"/>
            <a:chExt cx="387350" cy="385763"/>
          </a:xfrm>
        </p:grpSpPr>
        <p:sp>
          <p:nvSpPr>
            <p:cNvPr id="14" name="Freeform 139">
              <a:extLst>
                <a:ext uri="{FF2B5EF4-FFF2-40B4-BE49-F238E27FC236}">
                  <a16:creationId xmlns:a16="http://schemas.microsoft.com/office/drawing/2014/main" id="{4FF2C4FA-9D61-4E1A-96CE-8064D5A2FF10}"/>
                </a:ext>
              </a:extLst>
            </p:cNvPr>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40">
              <a:extLst>
                <a:ext uri="{FF2B5EF4-FFF2-40B4-BE49-F238E27FC236}">
                  <a16:creationId xmlns:a16="http://schemas.microsoft.com/office/drawing/2014/main" id="{94FD8DA0-3466-4B96-930A-AD9D2601F8F8}"/>
                </a:ext>
              </a:extLst>
            </p:cNvPr>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1">
              <a:extLst>
                <a:ext uri="{FF2B5EF4-FFF2-40B4-BE49-F238E27FC236}">
                  <a16:creationId xmlns:a16="http://schemas.microsoft.com/office/drawing/2014/main" id="{1FF2D186-64A5-4B99-AF60-34CD3B7A08DA}"/>
                </a:ext>
              </a:extLst>
            </p:cNvPr>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42">
              <a:extLst>
                <a:ext uri="{FF2B5EF4-FFF2-40B4-BE49-F238E27FC236}">
                  <a16:creationId xmlns:a16="http://schemas.microsoft.com/office/drawing/2014/main" id="{E7E93F2B-2463-4D5D-8A88-ECF390B3DFCE}"/>
                </a:ext>
              </a:extLst>
            </p:cNvPr>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3">
              <a:extLst>
                <a:ext uri="{FF2B5EF4-FFF2-40B4-BE49-F238E27FC236}">
                  <a16:creationId xmlns:a16="http://schemas.microsoft.com/office/drawing/2014/main" id="{7C349DDD-BFD6-4655-B08B-33649B00672F}"/>
                </a:ext>
              </a:extLst>
            </p:cNvPr>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Rectangle 144">
              <a:extLst>
                <a:ext uri="{FF2B5EF4-FFF2-40B4-BE49-F238E27FC236}">
                  <a16:creationId xmlns:a16="http://schemas.microsoft.com/office/drawing/2014/main" id="{46F4C6E1-3C69-4588-A42E-1608925CABFD}"/>
                </a:ext>
              </a:extLst>
            </p:cNvPr>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45">
              <a:extLst>
                <a:ext uri="{FF2B5EF4-FFF2-40B4-BE49-F238E27FC236}">
                  <a16:creationId xmlns:a16="http://schemas.microsoft.com/office/drawing/2014/main" id="{E9CFA729-9C84-4F9A-8887-ECD0D6267FFE}"/>
                </a:ext>
              </a:extLst>
            </p:cNvPr>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146">
              <a:extLst>
                <a:ext uri="{FF2B5EF4-FFF2-40B4-BE49-F238E27FC236}">
                  <a16:creationId xmlns:a16="http://schemas.microsoft.com/office/drawing/2014/main" id="{435C37CE-10B4-40F7-A732-BDC36043D43A}"/>
                </a:ext>
              </a:extLst>
            </p:cNvPr>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147">
              <a:extLst>
                <a:ext uri="{FF2B5EF4-FFF2-40B4-BE49-F238E27FC236}">
                  <a16:creationId xmlns:a16="http://schemas.microsoft.com/office/drawing/2014/main" id="{6919E5B1-2B43-4BB7-BFF9-651A1229892E}"/>
                </a:ext>
              </a:extLst>
            </p:cNvPr>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48">
              <a:extLst>
                <a:ext uri="{FF2B5EF4-FFF2-40B4-BE49-F238E27FC236}">
                  <a16:creationId xmlns:a16="http://schemas.microsoft.com/office/drawing/2014/main" id="{ECAE4503-0AB1-42A1-9395-AAE84211EA3C}"/>
                </a:ext>
              </a:extLst>
            </p:cNvPr>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149">
              <a:extLst>
                <a:ext uri="{FF2B5EF4-FFF2-40B4-BE49-F238E27FC236}">
                  <a16:creationId xmlns:a16="http://schemas.microsoft.com/office/drawing/2014/main" id="{7A39F6F3-D359-4F48-A451-533DA886D219}"/>
                </a:ext>
              </a:extLst>
            </p:cNvPr>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150">
              <a:extLst>
                <a:ext uri="{FF2B5EF4-FFF2-40B4-BE49-F238E27FC236}">
                  <a16:creationId xmlns:a16="http://schemas.microsoft.com/office/drawing/2014/main" id="{DD8CF90A-B019-4277-AAA8-2B529CE2A2B8}"/>
                </a:ext>
              </a:extLst>
            </p:cNvPr>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151">
              <a:extLst>
                <a:ext uri="{FF2B5EF4-FFF2-40B4-BE49-F238E27FC236}">
                  <a16:creationId xmlns:a16="http://schemas.microsoft.com/office/drawing/2014/main" id="{9B1C0E9B-1358-4185-A2B6-D4D50DC78D82}"/>
                </a:ext>
              </a:extLst>
            </p:cNvPr>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Rectangle 152">
              <a:extLst>
                <a:ext uri="{FF2B5EF4-FFF2-40B4-BE49-F238E27FC236}">
                  <a16:creationId xmlns:a16="http://schemas.microsoft.com/office/drawing/2014/main" id="{E3D7EE1E-CCD8-431C-96EA-464BF77D9EEA}"/>
                </a:ext>
              </a:extLst>
            </p:cNvPr>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153">
              <a:extLst>
                <a:ext uri="{FF2B5EF4-FFF2-40B4-BE49-F238E27FC236}">
                  <a16:creationId xmlns:a16="http://schemas.microsoft.com/office/drawing/2014/main" id="{16AE36D2-954F-4EE1-B382-A4396CA55324}"/>
                </a:ext>
              </a:extLst>
            </p:cNvPr>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Rectangle 154">
              <a:extLst>
                <a:ext uri="{FF2B5EF4-FFF2-40B4-BE49-F238E27FC236}">
                  <a16:creationId xmlns:a16="http://schemas.microsoft.com/office/drawing/2014/main" id="{ADBEDC20-7B31-4A65-9C76-747CEAFD6D5A}"/>
                </a:ext>
              </a:extLst>
            </p:cNvPr>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55">
              <a:extLst>
                <a:ext uri="{FF2B5EF4-FFF2-40B4-BE49-F238E27FC236}">
                  <a16:creationId xmlns:a16="http://schemas.microsoft.com/office/drawing/2014/main" id="{FE55A75E-5B45-497E-8DCE-177F3EC1301D}"/>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56">
              <a:extLst>
                <a:ext uri="{FF2B5EF4-FFF2-40B4-BE49-F238E27FC236}">
                  <a16:creationId xmlns:a16="http://schemas.microsoft.com/office/drawing/2014/main" id="{9D14BD9E-3150-4B3F-B2D5-471C925C7C7E}"/>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Grafika 2">
            <a:extLst>
              <a:ext uri="{FF2B5EF4-FFF2-40B4-BE49-F238E27FC236}">
                <a16:creationId xmlns:a16="http://schemas.microsoft.com/office/drawing/2014/main" id="{9B4B8F6F-9E19-4368-8AD5-276C548F2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558" y="3621217"/>
            <a:ext cx="645962" cy="378835"/>
          </a:xfrm>
          <a:prstGeom prst="rect">
            <a:avLst/>
          </a:prstGeom>
        </p:spPr>
      </p:pic>
      <p:pic>
        <p:nvPicPr>
          <p:cNvPr id="32" name="Grafika 31">
            <a:extLst>
              <a:ext uri="{FF2B5EF4-FFF2-40B4-BE49-F238E27FC236}">
                <a16:creationId xmlns:a16="http://schemas.microsoft.com/office/drawing/2014/main" id="{4B744191-44D0-4531-9BA8-0B31B3F4EF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558" y="4376358"/>
            <a:ext cx="645962" cy="403080"/>
          </a:xfrm>
          <a:prstGeom prst="rect">
            <a:avLst/>
          </a:prstGeom>
        </p:spPr>
      </p:pic>
      <p:pic>
        <p:nvPicPr>
          <p:cNvPr id="34" name="Grafika 33">
            <a:extLst>
              <a:ext uri="{FF2B5EF4-FFF2-40B4-BE49-F238E27FC236}">
                <a16:creationId xmlns:a16="http://schemas.microsoft.com/office/drawing/2014/main" id="{063E1A5F-1B73-485B-BE4B-11A2EEA945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4961" y="5866291"/>
            <a:ext cx="331441" cy="338205"/>
          </a:xfrm>
          <a:prstGeom prst="rect">
            <a:avLst/>
          </a:prstGeom>
        </p:spPr>
      </p:pic>
      <p:pic>
        <p:nvPicPr>
          <p:cNvPr id="4" name="Obraz 3">
            <a:extLst>
              <a:ext uri="{FF2B5EF4-FFF2-40B4-BE49-F238E27FC236}">
                <a16:creationId xmlns:a16="http://schemas.microsoft.com/office/drawing/2014/main" id="{E3FBD40A-DA55-4B63-B8B1-E3E6313C2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5933" y="5136271"/>
            <a:ext cx="649587" cy="38096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Enhanced generic constraints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119860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Enhanced generic constraints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24926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endParaRPr lang="en-GB" dirty="0"/>
          </a:p>
        </p:txBody>
      </p:sp>
    </p:spTree>
    <p:extLst>
      <p:ext uri="{BB962C8B-B14F-4D97-AF65-F5344CB8AC3E}">
        <p14:creationId xmlns:p14="http://schemas.microsoft.com/office/powerpoint/2010/main" val="24596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Equality comparator tuple support</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67">
            <a:extLst>
              <a:ext uri="{FF2B5EF4-FFF2-40B4-BE49-F238E27FC236}">
                <a16:creationId xmlns:a16="http://schemas.microsoft.com/office/drawing/2014/main" id="{0318F212-5743-4888-B2AF-51A17E9CE6F5}"/>
              </a:ext>
            </a:extLst>
          </p:cNvPr>
          <p:cNvGrpSpPr/>
          <p:nvPr/>
        </p:nvGrpSpPr>
        <p:grpSpPr>
          <a:xfrm>
            <a:off x="632704" y="2033609"/>
            <a:ext cx="1669928" cy="1108758"/>
            <a:chOff x="1665288" y="3821113"/>
            <a:chExt cx="585788" cy="388937"/>
          </a:xfrm>
        </p:grpSpPr>
        <p:sp>
          <p:nvSpPr>
            <p:cNvPr id="9" name="Freeform 90">
              <a:extLst>
                <a:ext uri="{FF2B5EF4-FFF2-40B4-BE49-F238E27FC236}">
                  <a16:creationId xmlns:a16="http://schemas.microsoft.com/office/drawing/2014/main" id="{A5A67D4A-1EF6-44DB-9543-8E31BB21CA79}"/>
                </a:ext>
              </a:extLst>
            </p:cNvPr>
            <p:cNvSpPr>
              <a:spLocks/>
            </p:cNvSpPr>
            <p:nvPr/>
          </p:nvSpPr>
          <p:spPr bwMode="auto">
            <a:xfrm>
              <a:off x="1712913" y="382111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91">
              <a:extLst>
                <a:ext uri="{FF2B5EF4-FFF2-40B4-BE49-F238E27FC236}">
                  <a16:creationId xmlns:a16="http://schemas.microsoft.com/office/drawing/2014/main" id="{EEFE07E6-3BF1-4E6B-AB1F-F6A47C6F7546}"/>
                </a:ext>
              </a:extLst>
            </p:cNvPr>
            <p:cNvSpPr>
              <a:spLocks/>
            </p:cNvSpPr>
            <p:nvPr/>
          </p:nvSpPr>
          <p:spPr bwMode="auto">
            <a:xfrm>
              <a:off x="1665288" y="395605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92">
              <a:extLst>
                <a:ext uri="{FF2B5EF4-FFF2-40B4-BE49-F238E27FC236}">
                  <a16:creationId xmlns:a16="http://schemas.microsoft.com/office/drawing/2014/main" id="{5DEFABDC-3516-4C65-BA92-5CB386251CB2}"/>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3">
              <a:extLst>
                <a:ext uri="{FF2B5EF4-FFF2-40B4-BE49-F238E27FC236}">
                  <a16:creationId xmlns:a16="http://schemas.microsoft.com/office/drawing/2014/main" id="{AED8DA1B-1FB9-4A7C-8515-23E309500434}"/>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94">
              <a:extLst>
                <a:ext uri="{FF2B5EF4-FFF2-40B4-BE49-F238E27FC236}">
                  <a16:creationId xmlns:a16="http://schemas.microsoft.com/office/drawing/2014/main" id="{EFD5BC5C-8E87-441B-8D99-2C18D43F151C}"/>
                </a:ext>
              </a:extLst>
            </p:cNvPr>
            <p:cNvSpPr>
              <a:spLocks/>
            </p:cNvSpPr>
            <p:nvPr/>
          </p:nvSpPr>
          <p:spPr bwMode="auto">
            <a:xfrm>
              <a:off x="1885951" y="382111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5">
              <a:extLst>
                <a:ext uri="{FF2B5EF4-FFF2-40B4-BE49-F238E27FC236}">
                  <a16:creationId xmlns:a16="http://schemas.microsoft.com/office/drawing/2014/main" id="{8D4493BF-17E2-4E73-971E-5DC48DD2D57C}"/>
                </a:ext>
              </a:extLst>
            </p:cNvPr>
            <p:cNvSpPr>
              <a:spLocks/>
            </p:cNvSpPr>
            <p:nvPr/>
          </p:nvSpPr>
          <p:spPr bwMode="auto">
            <a:xfrm>
              <a:off x="1814513" y="4006850"/>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70613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Equality comparator tuple support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38229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Equality comparator tuple support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21240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endParaRPr lang="en-GB" dirty="0"/>
          </a:p>
        </p:txBody>
      </p:sp>
    </p:spTree>
    <p:extLst>
      <p:ext uri="{BB962C8B-B14F-4D97-AF65-F5344CB8AC3E}">
        <p14:creationId xmlns:p14="http://schemas.microsoft.com/office/powerpoint/2010/main" val="1712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fade">
                                      <p:cBhvr>
                                        <p:cTn id="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Field attributes for auto-implemented properties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00">
            <a:extLst>
              <a:ext uri="{FF2B5EF4-FFF2-40B4-BE49-F238E27FC236}">
                <a16:creationId xmlns:a16="http://schemas.microsoft.com/office/drawing/2014/main" id="{B5B7B60C-A369-4448-A5E5-DCDF91E1DD5F}"/>
              </a:ext>
            </a:extLst>
          </p:cNvPr>
          <p:cNvGrpSpPr>
            <a:grpSpLocks noChangeAspect="1"/>
          </p:cNvGrpSpPr>
          <p:nvPr/>
        </p:nvGrpSpPr>
        <p:grpSpPr>
          <a:xfrm>
            <a:off x="829457" y="1872776"/>
            <a:ext cx="1406958" cy="1292643"/>
            <a:chOff x="6588124" y="5894388"/>
            <a:chExt cx="508000" cy="466725"/>
          </a:xfrm>
        </p:grpSpPr>
        <p:sp>
          <p:nvSpPr>
            <p:cNvPr id="9" name="Freeform 210">
              <a:extLst>
                <a:ext uri="{FF2B5EF4-FFF2-40B4-BE49-F238E27FC236}">
                  <a16:creationId xmlns:a16="http://schemas.microsoft.com/office/drawing/2014/main" id="{855090EA-C97E-4A94-A628-C0EC0D0724CF}"/>
                </a:ext>
              </a:extLst>
            </p:cNvPr>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211">
              <a:extLst>
                <a:ext uri="{FF2B5EF4-FFF2-40B4-BE49-F238E27FC236}">
                  <a16:creationId xmlns:a16="http://schemas.microsoft.com/office/drawing/2014/main" id="{D94A920D-F6DA-4EC2-9EAC-53E32F97E364}"/>
                </a:ext>
              </a:extLst>
            </p:cNvPr>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00C3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12">
              <a:extLst>
                <a:ext uri="{FF2B5EF4-FFF2-40B4-BE49-F238E27FC236}">
                  <a16:creationId xmlns:a16="http://schemas.microsoft.com/office/drawing/2014/main" id="{638EAC55-CAC2-4A8F-8549-7C18EFA57ED4}"/>
                </a:ext>
              </a:extLst>
            </p:cNvPr>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82735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Field attributes for auto-implemented properties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541063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Field attributes for auto-implemented properties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66012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p:txBody>
      </p:sp>
    </p:spTree>
    <p:extLst>
      <p:ext uri="{BB962C8B-B14F-4D97-AF65-F5344CB8AC3E}">
        <p14:creationId xmlns:p14="http://schemas.microsoft.com/office/powerpoint/2010/main" val="6919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endParaRPr lang="en-GB" dirty="0"/>
          </a:p>
        </p:txBody>
      </p:sp>
    </p:spTree>
    <p:extLst>
      <p:ext uri="{BB962C8B-B14F-4D97-AF65-F5344CB8AC3E}">
        <p14:creationId xmlns:p14="http://schemas.microsoft.com/office/powerpoint/2010/main" val="36355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fade">
                                      <p:cBhvr>
                                        <p:cTn id="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In method overload</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1">
            <a:extLst>
              <a:ext uri="{FF2B5EF4-FFF2-40B4-BE49-F238E27FC236}">
                <a16:creationId xmlns:a16="http://schemas.microsoft.com/office/drawing/2014/main" id="{5F0C80DB-CE1A-4915-AD70-0EB7D506BB5C}"/>
              </a:ext>
            </a:extLst>
          </p:cNvPr>
          <p:cNvGrpSpPr/>
          <p:nvPr/>
        </p:nvGrpSpPr>
        <p:grpSpPr>
          <a:xfrm>
            <a:off x="913139" y="1762984"/>
            <a:ext cx="1177271" cy="1298911"/>
            <a:chOff x="6588126" y="3724275"/>
            <a:chExt cx="430212" cy="474663"/>
          </a:xfrm>
        </p:grpSpPr>
        <p:sp>
          <p:nvSpPr>
            <p:cNvPr id="9" name="Freeform 117">
              <a:extLst>
                <a:ext uri="{FF2B5EF4-FFF2-40B4-BE49-F238E27FC236}">
                  <a16:creationId xmlns:a16="http://schemas.microsoft.com/office/drawing/2014/main" id="{F89760DC-1CEB-42DE-B3E5-722544E3C0BD}"/>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18">
              <a:extLst>
                <a:ext uri="{FF2B5EF4-FFF2-40B4-BE49-F238E27FC236}">
                  <a16:creationId xmlns:a16="http://schemas.microsoft.com/office/drawing/2014/main" id="{3DDE26F3-2EE0-458D-8942-BB81C990A779}"/>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9">
              <a:extLst>
                <a:ext uri="{FF2B5EF4-FFF2-40B4-BE49-F238E27FC236}">
                  <a16:creationId xmlns:a16="http://schemas.microsoft.com/office/drawing/2014/main" id="{D4C5780B-C82D-4586-A9B3-240FBBFC8FA2}"/>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49170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 method overload</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861131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 method overload</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81933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p>
          <a:p>
            <a:pPr lvl="3"/>
            <a:r>
              <a:rPr lang="en-US" dirty="0"/>
              <a:t>extend expression variables in initializers.</a:t>
            </a:r>
            <a:endParaRPr lang="en-GB" dirty="0"/>
          </a:p>
        </p:txBody>
      </p:sp>
    </p:spTree>
    <p:extLst>
      <p:ext uri="{BB962C8B-B14F-4D97-AF65-F5344CB8AC3E}">
        <p14:creationId xmlns:p14="http://schemas.microsoft.com/office/powerpoint/2010/main" val="327667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fade">
                                      <p:cBhvr>
                                        <p:cTn id="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Extend expression variables in initializers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5">
            <a:extLst>
              <a:ext uri="{FF2B5EF4-FFF2-40B4-BE49-F238E27FC236}">
                <a16:creationId xmlns:a16="http://schemas.microsoft.com/office/drawing/2014/main" id="{E2E20D5E-5260-4A99-BEFF-E21AC2971ED5}"/>
              </a:ext>
            </a:extLst>
          </p:cNvPr>
          <p:cNvGrpSpPr/>
          <p:nvPr/>
        </p:nvGrpSpPr>
        <p:grpSpPr>
          <a:xfrm>
            <a:off x="732895" y="1867812"/>
            <a:ext cx="1518665" cy="1442733"/>
            <a:chOff x="10147301" y="3695700"/>
            <a:chExt cx="539750" cy="512763"/>
          </a:xfrm>
        </p:grpSpPr>
        <p:sp>
          <p:nvSpPr>
            <p:cNvPr id="9" name="Freeform 125">
              <a:extLst>
                <a:ext uri="{FF2B5EF4-FFF2-40B4-BE49-F238E27FC236}">
                  <a16:creationId xmlns:a16="http://schemas.microsoft.com/office/drawing/2014/main" id="{AE215F5E-9A78-4241-B4CF-A3DD0E5E0F5D}"/>
                </a:ext>
              </a:extLst>
            </p:cNvPr>
            <p:cNvSpPr>
              <a:spLocks/>
            </p:cNvSpPr>
            <p:nvPr/>
          </p:nvSpPr>
          <p:spPr bwMode="auto">
            <a:xfrm>
              <a:off x="10350501" y="3695700"/>
              <a:ext cx="336550" cy="396875"/>
            </a:xfrm>
            <a:custGeom>
              <a:avLst/>
              <a:gdLst>
                <a:gd name="T0" fmla="*/ 171 w 174"/>
                <a:gd name="T1" fmla="*/ 9 h 204"/>
                <a:gd name="T2" fmla="*/ 171 w 174"/>
                <a:gd name="T3" fmla="*/ 3 h 204"/>
                <a:gd name="T4" fmla="*/ 167 w 174"/>
                <a:gd name="T5" fmla="*/ 0 h 204"/>
                <a:gd name="T6" fmla="*/ 84 w 174"/>
                <a:gd name="T7" fmla="*/ 0 h 204"/>
                <a:gd name="T8" fmla="*/ 6 w 174"/>
                <a:gd name="T9" fmla="*/ 78 h 204"/>
                <a:gd name="T10" fmla="*/ 6 w 174"/>
                <a:gd name="T11" fmla="*/ 79 h 204"/>
                <a:gd name="T12" fmla="*/ 6 w 174"/>
                <a:gd name="T13" fmla="*/ 116 h 204"/>
                <a:gd name="T14" fmla="*/ 6 w 174"/>
                <a:gd name="T15" fmla="*/ 116 h 204"/>
                <a:gd name="T16" fmla="*/ 6 w 174"/>
                <a:gd name="T17" fmla="*/ 200 h 204"/>
                <a:gd name="T18" fmla="*/ 9 w 174"/>
                <a:gd name="T19" fmla="*/ 204 h 204"/>
                <a:gd name="T20" fmla="*/ 13 w 174"/>
                <a:gd name="T21" fmla="*/ 204 h 204"/>
                <a:gd name="T22" fmla="*/ 16 w 174"/>
                <a:gd name="T23" fmla="*/ 200 h 204"/>
                <a:gd name="T24" fmla="*/ 16 w 174"/>
                <a:gd name="T25" fmla="*/ 124 h 204"/>
                <a:gd name="T26" fmla="*/ 20 w 174"/>
                <a:gd name="T27" fmla="*/ 121 h 204"/>
                <a:gd name="T28" fmla="*/ 80 w 174"/>
                <a:gd name="T29" fmla="*/ 121 h 204"/>
                <a:gd name="T30" fmla="*/ 82 w 174"/>
                <a:gd name="T31" fmla="*/ 121 h 204"/>
                <a:gd name="T32" fmla="*/ 82 w 174"/>
                <a:gd name="T33" fmla="*/ 121 h 204"/>
                <a:gd name="T34" fmla="*/ 171 w 174"/>
                <a:gd name="T35" fmla="*/ 23 h 204"/>
                <a:gd name="T36" fmla="*/ 171 w 174"/>
                <a:gd name="T37" fmla="*/ 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204">
                  <a:moveTo>
                    <a:pt x="171" y="9"/>
                  </a:moveTo>
                  <a:cubicBezTo>
                    <a:pt x="171" y="3"/>
                    <a:pt x="171" y="3"/>
                    <a:pt x="171" y="3"/>
                  </a:cubicBezTo>
                  <a:cubicBezTo>
                    <a:pt x="171" y="1"/>
                    <a:pt x="169" y="0"/>
                    <a:pt x="167" y="0"/>
                  </a:cubicBezTo>
                  <a:cubicBezTo>
                    <a:pt x="84" y="0"/>
                    <a:pt x="84" y="0"/>
                    <a:pt x="84" y="0"/>
                  </a:cubicBezTo>
                  <a:cubicBezTo>
                    <a:pt x="0" y="0"/>
                    <a:pt x="5" y="75"/>
                    <a:pt x="6" y="78"/>
                  </a:cubicBezTo>
                  <a:cubicBezTo>
                    <a:pt x="6" y="78"/>
                    <a:pt x="6" y="78"/>
                    <a:pt x="6" y="79"/>
                  </a:cubicBezTo>
                  <a:cubicBezTo>
                    <a:pt x="6" y="116"/>
                    <a:pt x="6" y="116"/>
                    <a:pt x="6" y="116"/>
                  </a:cubicBezTo>
                  <a:cubicBezTo>
                    <a:pt x="6" y="116"/>
                    <a:pt x="6" y="116"/>
                    <a:pt x="6" y="116"/>
                  </a:cubicBezTo>
                  <a:cubicBezTo>
                    <a:pt x="6" y="200"/>
                    <a:pt x="6" y="200"/>
                    <a:pt x="6" y="200"/>
                  </a:cubicBezTo>
                  <a:cubicBezTo>
                    <a:pt x="6" y="202"/>
                    <a:pt x="7" y="204"/>
                    <a:pt x="9" y="204"/>
                  </a:cubicBezTo>
                  <a:cubicBezTo>
                    <a:pt x="13" y="204"/>
                    <a:pt x="13" y="204"/>
                    <a:pt x="13" y="204"/>
                  </a:cubicBezTo>
                  <a:cubicBezTo>
                    <a:pt x="14" y="204"/>
                    <a:pt x="16" y="202"/>
                    <a:pt x="16" y="200"/>
                  </a:cubicBezTo>
                  <a:cubicBezTo>
                    <a:pt x="16" y="124"/>
                    <a:pt x="16" y="124"/>
                    <a:pt x="16" y="124"/>
                  </a:cubicBezTo>
                  <a:cubicBezTo>
                    <a:pt x="16" y="122"/>
                    <a:pt x="18" y="121"/>
                    <a:pt x="20" y="121"/>
                  </a:cubicBezTo>
                  <a:cubicBezTo>
                    <a:pt x="80" y="121"/>
                    <a:pt x="80" y="121"/>
                    <a:pt x="80" y="121"/>
                  </a:cubicBezTo>
                  <a:cubicBezTo>
                    <a:pt x="81" y="121"/>
                    <a:pt x="81" y="121"/>
                    <a:pt x="82" y="121"/>
                  </a:cubicBezTo>
                  <a:cubicBezTo>
                    <a:pt x="82" y="121"/>
                    <a:pt x="82" y="121"/>
                    <a:pt x="82" y="121"/>
                  </a:cubicBezTo>
                  <a:cubicBezTo>
                    <a:pt x="174" y="121"/>
                    <a:pt x="171" y="23"/>
                    <a:pt x="171" y="23"/>
                  </a:cubicBezTo>
                  <a:cubicBezTo>
                    <a:pt x="171" y="9"/>
                    <a:pt x="171" y="9"/>
                    <a:pt x="171" y="9"/>
                  </a:cubicBezTo>
                  <a:close/>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26">
              <a:extLst>
                <a:ext uri="{FF2B5EF4-FFF2-40B4-BE49-F238E27FC236}">
                  <a16:creationId xmlns:a16="http://schemas.microsoft.com/office/drawing/2014/main" id="{7D186918-1F69-4B10-BEC8-15BC27E52B2B}"/>
                </a:ext>
              </a:extLst>
            </p:cNvPr>
            <p:cNvSpPr>
              <a:spLocks/>
            </p:cNvSpPr>
            <p:nvPr/>
          </p:nvSpPr>
          <p:spPr bwMode="auto">
            <a:xfrm>
              <a:off x="10147301" y="3911600"/>
              <a:ext cx="217487" cy="296863"/>
            </a:xfrm>
            <a:custGeom>
              <a:avLst/>
              <a:gdLst>
                <a:gd name="T0" fmla="*/ 58 w 113"/>
                <a:gd name="T1" fmla="*/ 0 h 153"/>
                <a:gd name="T2" fmla="*/ 3 w 113"/>
                <a:gd name="T3" fmla="*/ 0 h 153"/>
                <a:gd name="T4" fmla="*/ 2 w 113"/>
                <a:gd name="T5" fmla="*/ 0 h 153"/>
                <a:gd name="T6" fmla="*/ 2 w 113"/>
                <a:gd name="T7" fmla="*/ 6 h 153"/>
                <a:gd name="T8" fmla="*/ 2 w 113"/>
                <a:gd name="T9" fmla="*/ 6 h 153"/>
                <a:gd name="T10" fmla="*/ 2 w 113"/>
                <a:gd name="T11" fmla="*/ 14 h 153"/>
                <a:gd name="T12" fmla="*/ 59 w 113"/>
                <a:gd name="T13" fmla="*/ 77 h 153"/>
                <a:gd name="T14" fmla="*/ 59 w 113"/>
                <a:gd name="T15" fmla="*/ 77 h 153"/>
                <a:gd name="T16" fmla="*/ 61 w 113"/>
                <a:gd name="T17" fmla="*/ 77 h 153"/>
                <a:gd name="T18" fmla="*/ 97 w 113"/>
                <a:gd name="T19" fmla="*/ 77 h 153"/>
                <a:gd name="T20" fmla="*/ 98 w 113"/>
                <a:gd name="T21" fmla="*/ 78 h 153"/>
                <a:gd name="T22" fmla="*/ 98 w 113"/>
                <a:gd name="T23" fmla="*/ 152 h 153"/>
                <a:gd name="T24" fmla="*/ 98 w 113"/>
                <a:gd name="T25" fmla="*/ 153 h 153"/>
                <a:gd name="T26" fmla="*/ 102 w 113"/>
                <a:gd name="T27" fmla="*/ 153 h 153"/>
                <a:gd name="T28" fmla="*/ 108 w 113"/>
                <a:gd name="T29" fmla="*/ 147 h 153"/>
                <a:gd name="T30" fmla="*/ 108 w 113"/>
                <a:gd name="T31" fmla="*/ 77 h 153"/>
                <a:gd name="T32" fmla="*/ 108 w 113"/>
                <a:gd name="T33" fmla="*/ 65 h 153"/>
                <a:gd name="T34" fmla="*/ 108 w 113"/>
                <a:gd name="T35" fmla="*/ 50 h 153"/>
                <a:gd name="T36" fmla="*/ 58 w 113"/>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53">
                  <a:moveTo>
                    <a:pt x="58" y="0"/>
                  </a:moveTo>
                  <a:cubicBezTo>
                    <a:pt x="3" y="0"/>
                    <a:pt x="3" y="0"/>
                    <a:pt x="3" y="0"/>
                  </a:cubicBezTo>
                  <a:cubicBezTo>
                    <a:pt x="3" y="0"/>
                    <a:pt x="2" y="0"/>
                    <a:pt x="2" y="0"/>
                  </a:cubicBezTo>
                  <a:cubicBezTo>
                    <a:pt x="2" y="6"/>
                    <a:pt x="2" y="6"/>
                    <a:pt x="2" y="6"/>
                  </a:cubicBezTo>
                  <a:cubicBezTo>
                    <a:pt x="2" y="6"/>
                    <a:pt x="2" y="6"/>
                    <a:pt x="2" y="6"/>
                  </a:cubicBezTo>
                  <a:cubicBezTo>
                    <a:pt x="2" y="14"/>
                    <a:pt x="2" y="14"/>
                    <a:pt x="2" y="14"/>
                  </a:cubicBezTo>
                  <a:cubicBezTo>
                    <a:pt x="2" y="14"/>
                    <a:pt x="0" y="77"/>
                    <a:pt x="59" y="77"/>
                  </a:cubicBezTo>
                  <a:cubicBezTo>
                    <a:pt x="59" y="77"/>
                    <a:pt x="59" y="77"/>
                    <a:pt x="59" y="77"/>
                  </a:cubicBezTo>
                  <a:cubicBezTo>
                    <a:pt x="60" y="77"/>
                    <a:pt x="60" y="77"/>
                    <a:pt x="61" y="77"/>
                  </a:cubicBezTo>
                  <a:cubicBezTo>
                    <a:pt x="97" y="77"/>
                    <a:pt x="97" y="77"/>
                    <a:pt x="97" y="77"/>
                  </a:cubicBezTo>
                  <a:cubicBezTo>
                    <a:pt x="97" y="77"/>
                    <a:pt x="98" y="78"/>
                    <a:pt x="98" y="78"/>
                  </a:cubicBezTo>
                  <a:cubicBezTo>
                    <a:pt x="98" y="152"/>
                    <a:pt x="98" y="152"/>
                    <a:pt x="98" y="152"/>
                  </a:cubicBezTo>
                  <a:cubicBezTo>
                    <a:pt x="98" y="152"/>
                    <a:pt x="98" y="153"/>
                    <a:pt x="98" y="153"/>
                  </a:cubicBezTo>
                  <a:cubicBezTo>
                    <a:pt x="102" y="153"/>
                    <a:pt x="102" y="153"/>
                    <a:pt x="102" y="153"/>
                  </a:cubicBezTo>
                  <a:cubicBezTo>
                    <a:pt x="105" y="153"/>
                    <a:pt x="108" y="150"/>
                    <a:pt x="108" y="147"/>
                  </a:cubicBezTo>
                  <a:cubicBezTo>
                    <a:pt x="108" y="77"/>
                    <a:pt x="108" y="77"/>
                    <a:pt x="108" y="77"/>
                  </a:cubicBezTo>
                  <a:cubicBezTo>
                    <a:pt x="108" y="65"/>
                    <a:pt x="108" y="65"/>
                    <a:pt x="108" y="65"/>
                  </a:cubicBezTo>
                  <a:cubicBezTo>
                    <a:pt x="108" y="50"/>
                    <a:pt x="108" y="50"/>
                    <a:pt x="108" y="50"/>
                  </a:cubicBezTo>
                  <a:cubicBezTo>
                    <a:pt x="108" y="50"/>
                    <a:pt x="113" y="0"/>
                    <a:pt x="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65507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 expression variables in initializers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9017107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 expression variables in initializers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2608808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286D241B-FA8C-428D-8971-C2C34A16D41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8.0</a:t>
            </a:r>
          </a:p>
        </p:txBody>
      </p:sp>
      <p:sp>
        <p:nvSpPr>
          <p:cNvPr id="7" name="Freeform 37">
            <a:extLst>
              <a:ext uri="{FF2B5EF4-FFF2-40B4-BE49-F238E27FC236}">
                <a16:creationId xmlns:a16="http://schemas.microsoft.com/office/drawing/2014/main" id="{6262B89F-B94F-4DA1-94F6-6D2E9CF117B2}"/>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D475E338-9C98-4F33-8DBC-EF89748D20F9}"/>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846FBF5-A69D-4794-AB8D-15D0CC995BD2}"/>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297872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endParaRPr lang="en-GB" dirty="0"/>
          </a:p>
        </p:txBody>
      </p:sp>
    </p:spTree>
    <p:extLst>
      <p:ext uri="{BB962C8B-B14F-4D97-AF65-F5344CB8AC3E}">
        <p14:creationId xmlns:p14="http://schemas.microsoft.com/office/powerpoint/2010/main" val="347885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F29672-D5A7-40C0-B98C-9E3B72ED2BD5}"/>
              </a:ext>
            </a:extLst>
          </p:cNvPr>
          <p:cNvSpPr>
            <a:spLocks noGrp="1"/>
          </p:cNvSpPr>
          <p:nvPr>
            <p:ph type="title"/>
          </p:nvPr>
        </p:nvSpPr>
        <p:spPr/>
        <p:txBody>
          <a:bodyPr/>
          <a:lstStyle/>
          <a:p>
            <a:r>
              <a:rPr lang="en-US" dirty="0"/>
              <a:t>Dive into an example</a:t>
            </a:r>
          </a:p>
        </p:txBody>
      </p:sp>
      <p:sp>
        <p:nvSpPr>
          <p:cNvPr id="3" name="Symbol zastępczy tekstu 2">
            <a:extLst>
              <a:ext uri="{FF2B5EF4-FFF2-40B4-BE49-F238E27FC236}">
                <a16:creationId xmlns:a16="http://schemas.microsoft.com/office/drawing/2014/main" id="{A8210D27-EE36-4C58-BF1C-6188E7B298E6}"/>
              </a:ext>
            </a:extLst>
          </p:cNvPr>
          <p:cNvSpPr>
            <a:spLocks noGrp="1"/>
          </p:cNvSpPr>
          <p:nvPr>
            <p:ph type="body" sz="quarter" idx="10"/>
          </p:nvPr>
        </p:nvSpPr>
        <p:spPr/>
        <p:txBody>
          <a:bodyPr/>
          <a:lstStyle/>
          <a:p>
            <a:pPr lvl="1"/>
            <a:r>
              <a:rPr lang="en-US" dirty="0">
                <a:solidFill>
                  <a:schemeClr val="bg1">
                    <a:lumMod val="95000"/>
                  </a:schemeClr>
                </a:solidFill>
              </a:rPr>
              <a:t>Pre-requirement software</a:t>
            </a:r>
          </a:p>
          <a:p>
            <a:pPr lvl="2"/>
            <a:r>
              <a:rPr lang="en-US" dirty="0">
                <a:solidFill>
                  <a:schemeClr val="bg1">
                    <a:lumMod val="95000"/>
                  </a:schemeClr>
                </a:solidFill>
              </a:rPr>
              <a:t>Microsoft Visual Studio Enterprise 2019 Preview </a:t>
            </a:r>
            <a:br>
              <a:rPr lang="en-US" dirty="0">
                <a:solidFill>
                  <a:schemeClr val="bg1">
                    <a:lumMod val="95000"/>
                  </a:schemeClr>
                </a:solidFill>
              </a:rPr>
            </a:br>
            <a:r>
              <a:rPr lang="en-US" dirty="0">
                <a:solidFill>
                  <a:schemeClr val="bg1">
                    <a:lumMod val="95000"/>
                  </a:schemeClr>
                </a:solidFill>
              </a:rPr>
              <a:t>Version 16.0.0 Preview 2.2,</a:t>
            </a:r>
          </a:p>
          <a:p>
            <a:pPr lvl="2"/>
            <a:r>
              <a:rPr lang="en-US" dirty="0">
                <a:solidFill>
                  <a:schemeClr val="bg1">
                    <a:lumMod val="95000"/>
                  </a:schemeClr>
                </a:solidFill>
              </a:rPr>
              <a:t>Microsoft .NET Core SDK 3.0.100.010184.</a:t>
            </a:r>
          </a:p>
          <a:p>
            <a:pPr lvl="1"/>
            <a:r>
              <a:rPr lang="en-US" dirty="0">
                <a:solidFill>
                  <a:schemeClr val="bg1">
                    <a:lumMod val="95000"/>
                  </a:schemeClr>
                </a:solidFill>
              </a:rPr>
              <a:t>Visual Studio solution structure</a:t>
            </a:r>
          </a:p>
          <a:p>
            <a:pPr lvl="2"/>
            <a:r>
              <a:rPr lang="en-US" dirty="0">
                <a:solidFill>
                  <a:schemeClr val="bg1">
                    <a:lumMod val="95000"/>
                  </a:schemeClr>
                </a:solidFill>
              </a:rPr>
              <a:t>00.Example,</a:t>
            </a:r>
          </a:p>
          <a:p>
            <a:pPr lvl="3"/>
            <a:r>
              <a:rPr lang="en-US" dirty="0">
                <a:solidFill>
                  <a:schemeClr val="bg1">
                    <a:lumMod val="95000"/>
                  </a:schemeClr>
                </a:solidFill>
              </a:rPr>
              <a:t>#region C#7.0 Example, </a:t>
            </a:r>
          </a:p>
          <a:p>
            <a:pPr lvl="3"/>
            <a:r>
              <a:rPr lang="en-US" dirty="0">
                <a:solidFill>
                  <a:schemeClr val="bg1">
                    <a:lumMod val="95000"/>
                  </a:schemeClr>
                </a:solidFill>
              </a:rPr>
              <a:t>#region C#7.1 Example,</a:t>
            </a:r>
          </a:p>
          <a:p>
            <a:pPr lvl="4"/>
            <a:r>
              <a:rPr lang="en-US" dirty="0">
                <a:solidFill>
                  <a:schemeClr val="bg1">
                    <a:lumMod val="95000"/>
                  </a:schemeClr>
                </a:solidFill>
              </a:rPr>
              <a:t>#define _02_CSharp71_EXAMPLE_Question</a:t>
            </a:r>
          </a:p>
          <a:p>
            <a:pPr lvl="4"/>
            <a:r>
              <a:rPr lang="en-US" dirty="0">
                <a:solidFill>
                  <a:schemeClr val="bg1">
                    <a:lumMod val="95000"/>
                  </a:schemeClr>
                </a:solidFill>
              </a:rPr>
              <a:t>…</a:t>
            </a:r>
          </a:p>
          <a:p>
            <a:pPr lvl="3"/>
            <a:r>
              <a:rPr lang="en-US" dirty="0">
                <a:solidFill>
                  <a:schemeClr val="bg1">
                    <a:lumMod val="95000"/>
                  </a:schemeClr>
                </a:solidFill>
              </a:rPr>
              <a:t>…</a:t>
            </a:r>
          </a:p>
          <a:p>
            <a:pPr lvl="2"/>
            <a:r>
              <a:rPr lang="en-US" dirty="0">
                <a:solidFill>
                  <a:schemeClr val="bg1">
                    <a:lumMod val="95000"/>
                  </a:schemeClr>
                </a:solidFill>
              </a:rPr>
              <a:t>01.AsyncMain,</a:t>
            </a:r>
          </a:p>
          <a:p>
            <a:pPr lvl="2"/>
            <a:r>
              <a:rPr lang="en-US" dirty="0">
                <a:solidFill>
                  <a:schemeClr val="bg1">
                    <a:lumMod val="95000"/>
                  </a:schemeClr>
                </a:solidFill>
              </a:rPr>
              <a:t>…</a:t>
            </a:r>
          </a:p>
        </p:txBody>
      </p:sp>
      <p:sp>
        <p:nvSpPr>
          <p:cNvPr id="4" name="Symbol zastępczy tekstu 3">
            <a:extLst>
              <a:ext uri="{FF2B5EF4-FFF2-40B4-BE49-F238E27FC236}">
                <a16:creationId xmlns:a16="http://schemas.microsoft.com/office/drawing/2014/main" id="{54F2EB2C-CAA2-4384-BC6B-E7F319DC54E0}"/>
              </a:ext>
            </a:extLst>
          </p:cNvPr>
          <p:cNvSpPr>
            <a:spLocks noGrp="1"/>
          </p:cNvSpPr>
          <p:nvPr>
            <p:ph type="body" sz="quarter" idx="11"/>
          </p:nvPr>
        </p:nvSpPr>
        <p:spPr/>
        <p:txBody>
          <a:bodyPr/>
          <a:lstStyle/>
          <a:p>
            <a:r>
              <a:rPr lang="en-US" dirty="0"/>
              <a:t>How things will goanna to work here</a:t>
            </a:r>
          </a:p>
        </p:txBody>
      </p:sp>
      <p:sp>
        <p:nvSpPr>
          <p:cNvPr id="5" name="Symbol zastępczy tekstu 4">
            <a:extLst>
              <a:ext uri="{FF2B5EF4-FFF2-40B4-BE49-F238E27FC236}">
                <a16:creationId xmlns:a16="http://schemas.microsoft.com/office/drawing/2014/main" id="{0646A9C7-7C80-4303-9459-BBC215B1883B}"/>
              </a:ext>
            </a:extLst>
          </p:cNvPr>
          <p:cNvSpPr>
            <a:spLocks noGrp="1"/>
          </p:cNvSpPr>
          <p:nvPr>
            <p:ph type="body" sz="quarter" idx="12"/>
          </p:nvPr>
        </p:nvSpPr>
        <p:spPr/>
        <p:txBody>
          <a:bodyPr/>
          <a:lstStyle/>
          <a:p>
            <a:r>
              <a:rPr lang="en-US" dirty="0"/>
              <a:t>2</a:t>
            </a:r>
          </a:p>
        </p:txBody>
      </p:sp>
      <p:sp>
        <p:nvSpPr>
          <p:cNvPr id="9" name="Symbol zastępczy tekstu 2">
            <a:extLst>
              <a:ext uri="{FF2B5EF4-FFF2-40B4-BE49-F238E27FC236}">
                <a16:creationId xmlns:a16="http://schemas.microsoft.com/office/drawing/2014/main" id="{3766B312-BF49-451F-A096-A0461C69A215}"/>
              </a:ext>
            </a:extLst>
          </p:cNvPr>
          <p:cNvSpPr txBox="1">
            <a:spLocks/>
          </p:cNvSpPr>
          <p:nvPr/>
        </p:nvSpPr>
        <p:spPr>
          <a:xfrm>
            <a:off x="227347" y="1815351"/>
            <a:ext cx="11700000" cy="446760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Pre-requirement software</a:t>
            </a:r>
          </a:p>
          <a:p>
            <a:pPr lvl="2"/>
            <a:r>
              <a:rPr lang="en-US" dirty="0"/>
              <a:t>Microsoft Visual Studio Enterprise 2019 Preview </a:t>
            </a:r>
            <a:br>
              <a:rPr lang="en-US" dirty="0"/>
            </a:br>
            <a:r>
              <a:rPr lang="en-US" dirty="0"/>
              <a:t>Version 16.0.0 Preview 2.2,</a:t>
            </a:r>
          </a:p>
          <a:p>
            <a:pPr lvl="2"/>
            <a:r>
              <a:rPr lang="en-US" dirty="0"/>
              <a:t>Microsoft .NET Core SDK 3.0.100.010184.</a:t>
            </a:r>
          </a:p>
          <a:p>
            <a:pPr lvl="1"/>
            <a:r>
              <a:rPr lang="en-US" dirty="0"/>
              <a:t>Visual Studio solution structure</a:t>
            </a:r>
          </a:p>
          <a:p>
            <a:pPr lvl="2"/>
            <a:r>
              <a:rPr lang="en-US" dirty="0"/>
              <a:t>00.Example,</a:t>
            </a:r>
          </a:p>
          <a:p>
            <a:pPr lvl="3"/>
            <a:r>
              <a:rPr lang="en-US" dirty="0"/>
              <a:t>#region C#7.0 Example, </a:t>
            </a:r>
          </a:p>
          <a:p>
            <a:pPr lvl="3"/>
            <a:r>
              <a:rPr lang="en-US" dirty="0"/>
              <a:t>#region C#7.1 Example,</a:t>
            </a:r>
          </a:p>
          <a:p>
            <a:pPr lvl="4"/>
            <a:r>
              <a:rPr lang="en-US" dirty="0"/>
              <a:t>#define _02_CSharp71_EXAMPLE_Question</a:t>
            </a:r>
          </a:p>
          <a:p>
            <a:pPr lvl="4"/>
            <a:r>
              <a:rPr lang="en-US" dirty="0"/>
              <a:t>…</a:t>
            </a:r>
          </a:p>
          <a:p>
            <a:pPr lvl="3"/>
            <a:r>
              <a:rPr lang="en-US" dirty="0"/>
              <a:t>…</a:t>
            </a:r>
          </a:p>
          <a:p>
            <a:pPr lvl="2"/>
            <a:r>
              <a:rPr lang="en-US" dirty="0"/>
              <a:t>01.AsyncMain,</a:t>
            </a:r>
          </a:p>
          <a:p>
            <a:pPr lvl="2"/>
            <a:r>
              <a:rPr lang="en-US" dirty="0"/>
              <a:t>…</a:t>
            </a:r>
          </a:p>
        </p:txBody>
      </p:sp>
    </p:spTree>
    <p:extLst>
      <p:ext uri="{BB962C8B-B14F-4D97-AF65-F5344CB8AC3E}">
        <p14:creationId xmlns:p14="http://schemas.microsoft.com/office/powerpoint/2010/main" val="273031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500"/>
                                        <p:tgtEl>
                                          <p:spTgt spid="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500"/>
                                        <p:tgtEl>
                                          <p:spTgt spid="9">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500"/>
                                        <p:tgtEl>
                                          <p:spTgt spid="9">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500"/>
                                        <p:tgtEl>
                                          <p:spTgt spid="9">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500"/>
                                        <p:tgtEl>
                                          <p:spTgt spid="9">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500"/>
                                        <p:tgtEl>
                                          <p:spTgt spid="9">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020ACF8-239C-4F55-BECD-24775DC9CB64}"/>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Nullable reference types</a:t>
            </a:r>
          </a:p>
        </p:txBody>
      </p:sp>
      <p:sp>
        <p:nvSpPr>
          <p:cNvPr id="7" name="Freeform 37">
            <a:extLst>
              <a:ext uri="{FF2B5EF4-FFF2-40B4-BE49-F238E27FC236}">
                <a16:creationId xmlns:a16="http://schemas.microsoft.com/office/drawing/2014/main" id="{1A0A2503-2ACB-4112-B7E3-F34F626135FD}"/>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19EF1EDC-8499-4311-8AB2-BAA01C1BD694}"/>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C5B7AA83-F477-4504-BAA2-F35AF725510C}"/>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2" name="Group 573">
            <a:extLst>
              <a:ext uri="{FF2B5EF4-FFF2-40B4-BE49-F238E27FC236}">
                <a16:creationId xmlns:a16="http://schemas.microsoft.com/office/drawing/2014/main" id="{67A1F480-3C5A-460A-9422-9C53FD2ABF2A}"/>
              </a:ext>
            </a:extLst>
          </p:cNvPr>
          <p:cNvGrpSpPr/>
          <p:nvPr/>
        </p:nvGrpSpPr>
        <p:grpSpPr>
          <a:xfrm>
            <a:off x="7463907" y="3795537"/>
            <a:ext cx="935190" cy="1430800"/>
            <a:chOff x="9067801" y="3706813"/>
            <a:chExt cx="344487" cy="527050"/>
          </a:xfrm>
        </p:grpSpPr>
        <p:sp>
          <p:nvSpPr>
            <p:cNvPr id="13" name="Freeform 128">
              <a:extLst>
                <a:ext uri="{FF2B5EF4-FFF2-40B4-BE49-F238E27FC236}">
                  <a16:creationId xmlns:a16="http://schemas.microsoft.com/office/drawing/2014/main" id="{7E4D1F9C-CB35-4CA5-ACCB-0665EE81F82F}"/>
                </a:ext>
              </a:extLst>
            </p:cNvPr>
            <p:cNvSpPr>
              <a:spLocks/>
            </p:cNvSpPr>
            <p:nvPr/>
          </p:nvSpPr>
          <p:spPr bwMode="auto">
            <a:xfrm>
              <a:off x="9217026" y="4211638"/>
              <a:ext cx="77787" cy="22225"/>
            </a:xfrm>
            <a:custGeom>
              <a:avLst/>
              <a:gdLst>
                <a:gd name="T0" fmla="*/ 0 w 40"/>
                <a:gd name="T1" fmla="*/ 0 h 11"/>
                <a:gd name="T2" fmla="*/ 12 w 40"/>
                <a:gd name="T3" fmla="*/ 11 h 11"/>
                <a:gd name="T4" fmla="*/ 40 w 40"/>
                <a:gd name="T5" fmla="*/ 0 h 11"/>
                <a:gd name="T6" fmla="*/ 0 w 40"/>
                <a:gd name="T7" fmla="*/ 0 h 11"/>
              </a:gdLst>
              <a:ahLst/>
              <a:cxnLst>
                <a:cxn ang="0">
                  <a:pos x="T0" y="T1"/>
                </a:cxn>
                <a:cxn ang="0">
                  <a:pos x="T2" y="T3"/>
                </a:cxn>
                <a:cxn ang="0">
                  <a:pos x="T4" y="T5"/>
                </a:cxn>
                <a:cxn ang="0">
                  <a:pos x="T6" y="T7"/>
                </a:cxn>
              </a:cxnLst>
              <a:rect l="0" t="0" r="r" b="b"/>
              <a:pathLst>
                <a:path w="40" h="11">
                  <a:moveTo>
                    <a:pt x="0" y="0"/>
                  </a:moveTo>
                  <a:cubicBezTo>
                    <a:pt x="7" y="6"/>
                    <a:pt x="12" y="11"/>
                    <a:pt x="12" y="11"/>
                  </a:cubicBezTo>
                  <a:cubicBezTo>
                    <a:pt x="24" y="11"/>
                    <a:pt x="34" y="6"/>
                    <a:pt x="40"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29">
              <a:extLst>
                <a:ext uri="{FF2B5EF4-FFF2-40B4-BE49-F238E27FC236}">
                  <a16:creationId xmlns:a16="http://schemas.microsoft.com/office/drawing/2014/main" id="{8C584CF2-040D-440A-BECA-524C6E8AFB59}"/>
                </a:ext>
              </a:extLst>
            </p:cNvPr>
            <p:cNvSpPr>
              <a:spLocks/>
            </p:cNvSpPr>
            <p:nvPr/>
          </p:nvSpPr>
          <p:spPr bwMode="auto">
            <a:xfrm>
              <a:off x="9169401" y="4102100"/>
              <a:ext cx="141287" cy="26988"/>
            </a:xfrm>
            <a:custGeom>
              <a:avLst/>
              <a:gdLst>
                <a:gd name="T0" fmla="*/ 73 w 73"/>
                <a:gd name="T1" fmla="*/ 8 h 14"/>
                <a:gd name="T2" fmla="*/ 68 w 73"/>
                <a:gd name="T3" fmla="*/ 14 h 14"/>
                <a:gd name="T4" fmla="*/ 5 w 73"/>
                <a:gd name="T5" fmla="*/ 14 h 14"/>
                <a:gd name="T6" fmla="*/ 0 w 73"/>
                <a:gd name="T7" fmla="*/ 8 h 14"/>
                <a:gd name="T8" fmla="*/ 0 w 73"/>
                <a:gd name="T9" fmla="*/ 5 h 14"/>
                <a:gd name="T10" fmla="*/ 5 w 73"/>
                <a:gd name="T11" fmla="*/ 0 h 14"/>
                <a:gd name="T12" fmla="*/ 68 w 73"/>
                <a:gd name="T13" fmla="*/ 0 h 14"/>
                <a:gd name="T14" fmla="*/ 73 w 73"/>
                <a:gd name="T15" fmla="*/ 5 h 14"/>
                <a:gd name="T16" fmla="*/ 73 w 73"/>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8"/>
                  </a:moveTo>
                  <a:cubicBezTo>
                    <a:pt x="73" y="11"/>
                    <a:pt x="71" y="14"/>
                    <a:pt x="68" y="14"/>
                  </a:cubicBezTo>
                  <a:cubicBezTo>
                    <a:pt x="5" y="14"/>
                    <a:pt x="5" y="14"/>
                    <a:pt x="5" y="14"/>
                  </a:cubicBezTo>
                  <a:cubicBezTo>
                    <a:pt x="2" y="14"/>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30">
              <a:extLst>
                <a:ext uri="{FF2B5EF4-FFF2-40B4-BE49-F238E27FC236}">
                  <a16:creationId xmlns:a16="http://schemas.microsoft.com/office/drawing/2014/main" id="{C6344608-E269-4227-9562-BE8E3E6D5AFC}"/>
                </a:ext>
              </a:extLst>
            </p:cNvPr>
            <p:cNvSpPr>
              <a:spLocks/>
            </p:cNvSpPr>
            <p:nvPr/>
          </p:nvSpPr>
          <p:spPr bwMode="auto">
            <a:xfrm>
              <a:off x="9169401" y="4138613"/>
              <a:ext cx="141287" cy="25400"/>
            </a:xfrm>
            <a:custGeom>
              <a:avLst/>
              <a:gdLst>
                <a:gd name="T0" fmla="*/ 73 w 73"/>
                <a:gd name="T1" fmla="*/ 8 h 13"/>
                <a:gd name="T2" fmla="*/ 68 w 73"/>
                <a:gd name="T3" fmla="*/ 13 h 13"/>
                <a:gd name="T4" fmla="*/ 5 w 73"/>
                <a:gd name="T5" fmla="*/ 13 h 13"/>
                <a:gd name="T6" fmla="*/ 0 w 73"/>
                <a:gd name="T7" fmla="*/ 8 h 13"/>
                <a:gd name="T8" fmla="*/ 0 w 73"/>
                <a:gd name="T9" fmla="*/ 5 h 13"/>
                <a:gd name="T10" fmla="*/ 5 w 73"/>
                <a:gd name="T11" fmla="*/ 0 h 13"/>
                <a:gd name="T12" fmla="*/ 68 w 73"/>
                <a:gd name="T13" fmla="*/ 0 h 13"/>
                <a:gd name="T14" fmla="*/ 73 w 73"/>
                <a:gd name="T15" fmla="*/ 5 h 13"/>
                <a:gd name="T16" fmla="*/ 73 w 7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
                  <a:moveTo>
                    <a:pt x="73" y="8"/>
                  </a:moveTo>
                  <a:cubicBezTo>
                    <a:pt x="73" y="11"/>
                    <a:pt x="71" y="13"/>
                    <a:pt x="68" y="13"/>
                  </a:cubicBezTo>
                  <a:cubicBezTo>
                    <a:pt x="5" y="13"/>
                    <a:pt x="5" y="13"/>
                    <a:pt x="5" y="13"/>
                  </a:cubicBezTo>
                  <a:cubicBezTo>
                    <a:pt x="2" y="13"/>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31">
              <a:extLst>
                <a:ext uri="{FF2B5EF4-FFF2-40B4-BE49-F238E27FC236}">
                  <a16:creationId xmlns:a16="http://schemas.microsoft.com/office/drawing/2014/main" id="{17D09F71-E457-4385-A112-2F37997B195D}"/>
                </a:ext>
              </a:extLst>
            </p:cNvPr>
            <p:cNvSpPr>
              <a:spLocks/>
            </p:cNvSpPr>
            <p:nvPr/>
          </p:nvSpPr>
          <p:spPr bwMode="auto">
            <a:xfrm>
              <a:off x="9169401" y="4173538"/>
              <a:ext cx="141287" cy="26988"/>
            </a:xfrm>
            <a:custGeom>
              <a:avLst/>
              <a:gdLst>
                <a:gd name="T0" fmla="*/ 73 w 73"/>
                <a:gd name="T1" fmla="*/ 9 h 14"/>
                <a:gd name="T2" fmla="*/ 68 w 73"/>
                <a:gd name="T3" fmla="*/ 14 h 14"/>
                <a:gd name="T4" fmla="*/ 5 w 73"/>
                <a:gd name="T5" fmla="*/ 14 h 14"/>
                <a:gd name="T6" fmla="*/ 0 w 73"/>
                <a:gd name="T7" fmla="*/ 9 h 14"/>
                <a:gd name="T8" fmla="*/ 0 w 73"/>
                <a:gd name="T9" fmla="*/ 6 h 14"/>
                <a:gd name="T10" fmla="*/ 5 w 73"/>
                <a:gd name="T11" fmla="*/ 0 h 14"/>
                <a:gd name="T12" fmla="*/ 68 w 73"/>
                <a:gd name="T13" fmla="*/ 0 h 14"/>
                <a:gd name="T14" fmla="*/ 73 w 73"/>
                <a:gd name="T15" fmla="*/ 6 h 14"/>
                <a:gd name="T16" fmla="*/ 73 w 73"/>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9"/>
                  </a:moveTo>
                  <a:cubicBezTo>
                    <a:pt x="73" y="12"/>
                    <a:pt x="71" y="14"/>
                    <a:pt x="68" y="14"/>
                  </a:cubicBezTo>
                  <a:cubicBezTo>
                    <a:pt x="5" y="14"/>
                    <a:pt x="5" y="14"/>
                    <a:pt x="5" y="14"/>
                  </a:cubicBezTo>
                  <a:cubicBezTo>
                    <a:pt x="2" y="14"/>
                    <a:pt x="0" y="12"/>
                    <a:pt x="0" y="9"/>
                  </a:cubicBezTo>
                  <a:cubicBezTo>
                    <a:pt x="0" y="6"/>
                    <a:pt x="0" y="6"/>
                    <a:pt x="0" y="6"/>
                  </a:cubicBezTo>
                  <a:cubicBezTo>
                    <a:pt x="0" y="3"/>
                    <a:pt x="2" y="0"/>
                    <a:pt x="5" y="0"/>
                  </a:cubicBezTo>
                  <a:cubicBezTo>
                    <a:pt x="68" y="0"/>
                    <a:pt x="68" y="0"/>
                    <a:pt x="68" y="0"/>
                  </a:cubicBezTo>
                  <a:cubicBezTo>
                    <a:pt x="71" y="0"/>
                    <a:pt x="73" y="3"/>
                    <a:pt x="73" y="6"/>
                  </a:cubicBezTo>
                  <a:lnTo>
                    <a:pt x="73" y="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2">
              <a:extLst>
                <a:ext uri="{FF2B5EF4-FFF2-40B4-BE49-F238E27FC236}">
                  <a16:creationId xmlns:a16="http://schemas.microsoft.com/office/drawing/2014/main" id="{4B452992-7424-4B8E-83F3-64547D392F4C}"/>
                </a:ext>
              </a:extLst>
            </p:cNvPr>
            <p:cNvSpPr>
              <a:spLocks/>
            </p:cNvSpPr>
            <p:nvPr/>
          </p:nvSpPr>
          <p:spPr bwMode="auto">
            <a:xfrm>
              <a:off x="9067801" y="3706813"/>
              <a:ext cx="344487" cy="373063"/>
            </a:xfrm>
            <a:custGeom>
              <a:avLst/>
              <a:gdLst>
                <a:gd name="T0" fmla="*/ 177 w 179"/>
                <a:gd name="T1" fmla="*/ 87 h 193"/>
                <a:gd name="T2" fmla="*/ 177 w 179"/>
                <a:gd name="T3" fmla="*/ 87 h 193"/>
                <a:gd name="T4" fmla="*/ 90 w 179"/>
                <a:gd name="T5" fmla="*/ 0 h 193"/>
                <a:gd name="T6" fmla="*/ 2 w 179"/>
                <a:gd name="T7" fmla="*/ 87 h 193"/>
                <a:gd name="T8" fmla="*/ 27 w 179"/>
                <a:gd name="T9" fmla="*/ 151 h 193"/>
                <a:gd name="T10" fmla="*/ 53 w 179"/>
                <a:gd name="T11" fmla="*/ 193 h 193"/>
                <a:gd name="T12" fmla="*/ 90 w 179"/>
                <a:gd name="T13" fmla="*/ 193 h 193"/>
                <a:gd name="T14" fmla="*/ 126 w 179"/>
                <a:gd name="T15" fmla="*/ 193 h 193"/>
                <a:gd name="T16" fmla="*/ 152 w 179"/>
                <a:gd name="T17" fmla="*/ 151 h 193"/>
                <a:gd name="T18" fmla="*/ 177 w 179"/>
                <a:gd name="T19" fmla="*/ 8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93">
                  <a:moveTo>
                    <a:pt x="177" y="87"/>
                  </a:moveTo>
                  <a:cubicBezTo>
                    <a:pt x="177" y="87"/>
                    <a:pt x="177" y="87"/>
                    <a:pt x="177" y="87"/>
                  </a:cubicBezTo>
                  <a:cubicBezTo>
                    <a:pt x="177" y="39"/>
                    <a:pt x="138" y="0"/>
                    <a:pt x="90" y="0"/>
                  </a:cubicBezTo>
                  <a:cubicBezTo>
                    <a:pt x="41" y="0"/>
                    <a:pt x="2" y="39"/>
                    <a:pt x="2" y="87"/>
                  </a:cubicBezTo>
                  <a:cubicBezTo>
                    <a:pt x="2" y="87"/>
                    <a:pt x="0" y="124"/>
                    <a:pt x="27" y="151"/>
                  </a:cubicBezTo>
                  <a:cubicBezTo>
                    <a:pt x="54" y="178"/>
                    <a:pt x="53" y="193"/>
                    <a:pt x="53" y="193"/>
                  </a:cubicBezTo>
                  <a:cubicBezTo>
                    <a:pt x="90" y="193"/>
                    <a:pt x="90" y="193"/>
                    <a:pt x="90" y="193"/>
                  </a:cubicBezTo>
                  <a:cubicBezTo>
                    <a:pt x="126" y="193"/>
                    <a:pt x="126" y="193"/>
                    <a:pt x="126" y="193"/>
                  </a:cubicBezTo>
                  <a:cubicBezTo>
                    <a:pt x="126" y="193"/>
                    <a:pt x="126" y="178"/>
                    <a:pt x="152" y="151"/>
                  </a:cubicBezTo>
                  <a:cubicBezTo>
                    <a:pt x="179" y="124"/>
                    <a:pt x="177" y="87"/>
                    <a:pt x="177" y="87"/>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Line 133">
              <a:extLst>
                <a:ext uri="{FF2B5EF4-FFF2-40B4-BE49-F238E27FC236}">
                  <a16:creationId xmlns:a16="http://schemas.microsoft.com/office/drawing/2014/main" id="{CEB49275-9977-46CB-9612-3F8188DF3192}"/>
                </a:ext>
              </a:extLst>
            </p:cNvPr>
            <p:cNvSpPr>
              <a:spLocks noChangeShapeType="1"/>
            </p:cNvSpPr>
            <p:nvPr/>
          </p:nvSpPr>
          <p:spPr bwMode="auto">
            <a:xfrm>
              <a:off x="9240838" y="4079875"/>
              <a:ext cx="0" cy="0"/>
            </a:xfrm>
            <a:prstGeom prst="line">
              <a:avLst/>
            </a:prstGeom>
            <a:noFill/>
            <a:ln w="4763" cap="flat">
              <a:solidFill>
                <a:srgbClr val="23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4">
              <a:extLst>
                <a:ext uri="{FF2B5EF4-FFF2-40B4-BE49-F238E27FC236}">
                  <a16:creationId xmlns:a16="http://schemas.microsoft.com/office/drawing/2014/main" id="{6ADD13B9-D82B-456F-82A8-BA38CBC67356}"/>
                </a:ext>
              </a:extLst>
            </p:cNvPr>
            <p:cNvSpPr>
              <a:spLocks noEditPoints="1"/>
            </p:cNvSpPr>
            <p:nvPr/>
          </p:nvSpPr>
          <p:spPr bwMode="auto">
            <a:xfrm>
              <a:off x="9151938" y="3890963"/>
              <a:ext cx="177800" cy="188913"/>
            </a:xfrm>
            <a:custGeom>
              <a:avLst/>
              <a:gdLst>
                <a:gd name="T0" fmla="*/ 71 w 92"/>
                <a:gd name="T1" fmla="*/ 0 h 98"/>
                <a:gd name="T2" fmla="*/ 46 w 92"/>
                <a:gd name="T3" fmla="*/ 14 h 98"/>
                <a:gd name="T4" fmla="*/ 20 w 92"/>
                <a:gd name="T5" fmla="*/ 0 h 98"/>
                <a:gd name="T6" fmla="*/ 0 w 92"/>
                <a:gd name="T7" fmla="*/ 20 h 98"/>
                <a:gd name="T8" fmla="*/ 20 w 92"/>
                <a:gd name="T9" fmla="*/ 41 h 98"/>
                <a:gd name="T10" fmla="*/ 20 w 92"/>
                <a:gd name="T11" fmla="*/ 41 h 98"/>
                <a:gd name="T12" fmla="*/ 31 w 92"/>
                <a:gd name="T13" fmla="*/ 38 h 98"/>
                <a:gd name="T14" fmla="*/ 31 w 92"/>
                <a:gd name="T15" fmla="*/ 98 h 98"/>
                <a:gd name="T16" fmla="*/ 39 w 92"/>
                <a:gd name="T17" fmla="*/ 98 h 98"/>
                <a:gd name="T18" fmla="*/ 39 w 92"/>
                <a:gd name="T19" fmla="*/ 33 h 98"/>
                <a:gd name="T20" fmla="*/ 46 w 92"/>
                <a:gd name="T21" fmla="*/ 26 h 98"/>
                <a:gd name="T22" fmla="*/ 53 w 92"/>
                <a:gd name="T23" fmla="*/ 33 h 98"/>
                <a:gd name="T24" fmla="*/ 53 w 92"/>
                <a:gd name="T25" fmla="*/ 98 h 98"/>
                <a:gd name="T26" fmla="*/ 60 w 92"/>
                <a:gd name="T27" fmla="*/ 98 h 98"/>
                <a:gd name="T28" fmla="*/ 60 w 92"/>
                <a:gd name="T29" fmla="*/ 38 h 98"/>
                <a:gd name="T30" fmla="*/ 71 w 92"/>
                <a:gd name="T31" fmla="*/ 41 h 98"/>
                <a:gd name="T32" fmla="*/ 72 w 92"/>
                <a:gd name="T33" fmla="*/ 41 h 98"/>
                <a:gd name="T34" fmla="*/ 86 w 92"/>
                <a:gd name="T35" fmla="*/ 35 h 98"/>
                <a:gd name="T36" fmla="*/ 92 w 92"/>
                <a:gd name="T37" fmla="*/ 20 h 98"/>
                <a:gd name="T38" fmla="*/ 71 w 92"/>
                <a:gd name="T39" fmla="*/ 0 h 98"/>
                <a:gd name="T40" fmla="*/ 20 w 92"/>
                <a:gd name="T41" fmla="*/ 33 h 98"/>
                <a:gd name="T42" fmla="*/ 20 w 92"/>
                <a:gd name="T43" fmla="*/ 33 h 98"/>
                <a:gd name="T44" fmla="*/ 7 w 92"/>
                <a:gd name="T45" fmla="*/ 20 h 98"/>
                <a:gd name="T46" fmla="*/ 20 w 92"/>
                <a:gd name="T47" fmla="*/ 8 h 98"/>
                <a:gd name="T48" fmla="*/ 41 w 92"/>
                <a:gd name="T49" fmla="*/ 20 h 98"/>
                <a:gd name="T50" fmla="*/ 20 w 92"/>
                <a:gd name="T51" fmla="*/ 33 h 98"/>
                <a:gd name="T52" fmla="*/ 80 w 92"/>
                <a:gd name="T53" fmla="*/ 29 h 98"/>
                <a:gd name="T54" fmla="*/ 72 w 92"/>
                <a:gd name="T55" fmla="*/ 33 h 98"/>
                <a:gd name="T56" fmla="*/ 71 w 92"/>
                <a:gd name="T57" fmla="*/ 33 h 98"/>
                <a:gd name="T58" fmla="*/ 51 w 92"/>
                <a:gd name="T59" fmla="*/ 20 h 98"/>
                <a:gd name="T60" fmla="*/ 71 w 92"/>
                <a:gd name="T61" fmla="*/ 8 h 98"/>
                <a:gd name="T62" fmla="*/ 84 w 92"/>
                <a:gd name="T63" fmla="*/ 20 h 98"/>
                <a:gd name="T64" fmla="*/ 80 w 92"/>
                <a:gd name="T65"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8">
                  <a:moveTo>
                    <a:pt x="71" y="0"/>
                  </a:moveTo>
                  <a:cubicBezTo>
                    <a:pt x="71" y="0"/>
                    <a:pt x="58" y="0"/>
                    <a:pt x="46" y="14"/>
                  </a:cubicBezTo>
                  <a:cubicBezTo>
                    <a:pt x="33" y="0"/>
                    <a:pt x="21" y="0"/>
                    <a:pt x="20" y="0"/>
                  </a:cubicBezTo>
                  <a:cubicBezTo>
                    <a:pt x="9" y="0"/>
                    <a:pt x="0" y="9"/>
                    <a:pt x="0" y="20"/>
                  </a:cubicBezTo>
                  <a:cubicBezTo>
                    <a:pt x="0" y="32"/>
                    <a:pt x="9" y="41"/>
                    <a:pt x="20" y="41"/>
                  </a:cubicBezTo>
                  <a:cubicBezTo>
                    <a:pt x="20" y="41"/>
                    <a:pt x="20" y="41"/>
                    <a:pt x="20" y="41"/>
                  </a:cubicBezTo>
                  <a:cubicBezTo>
                    <a:pt x="24" y="41"/>
                    <a:pt x="28" y="40"/>
                    <a:pt x="31" y="38"/>
                  </a:cubicBezTo>
                  <a:cubicBezTo>
                    <a:pt x="31" y="98"/>
                    <a:pt x="31" y="98"/>
                    <a:pt x="31" y="98"/>
                  </a:cubicBezTo>
                  <a:cubicBezTo>
                    <a:pt x="39" y="98"/>
                    <a:pt x="39" y="98"/>
                    <a:pt x="39" y="98"/>
                  </a:cubicBezTo>
                  <a:cubicBezTo>
                    <a:pt x="39" y="33"/>
                    <a:pt x="39" y="33"/>
                    <a:pt x="39" y="33"/>
                  </a:cubicBezTo>
                  <a:cubicBezTo>
                    <a:pt x="42" y="31"/>
                    <a:pt x="44" y="28"/>
                    <a:pt x="46" y="26"/>
                  </a:cubicBezTo>
                  <a:cubicBezTo>
                    <a:pt x="47" y="28"/>
                    <a:pt x="50" y="31"/>
                    <a:pt x="53" y="33"/>
                  </a:cubicBezTo>
                  <a:cubicBezTo>
                    <a:pt x="53" y="98"/>
                    <a:pt x="53" y="98"/>
                    <a:pt x="53" y="98"/>
                  </a:cubicBezTo>
                  <a:cubicBezTo>
                    <a:pt x="60" y="98"/>
                    <a:pt x="60" y="98"/>
                    <a:pt x="60" y="98"/>
                  </a:cubicBezTo>
                  <a:cubicBezTo>
                    <a:pt x="60" y="38"/>
                    <a:pt x="60" y="38"/>
                    <a:pt x="60" y="38"/>
                  </a:cubicBezTo>
                  <a:cubicBezTo>
                    <a:pt x="64" y="40"/>
                    <a:pt x="67" y="41"/>
                    <a:pt x="71" y="41"/>
                  </a:cubicBezTo>
                  <a:cubicBezTo>
                    <a:pt x="72" y="41"/>
                    <a:pt x="72" y="41"/>
                    <a:pt x="72" y="41"/>
                  </a:cubicBezTo>
                  <a:cubicBezTo>
                    <a:pt x="77" y="41"/>
                    <a:pt x="82" y="39"/>
                    <a:pt x="86" y="35"/>
                  </a:cubicBezTo>
                  <a:cubicBezTo>
                    <a:pt x="90" y="31"/>
                    <a:pt x="92" y="26"/>
                    <a:pt x="92" y="20"/>
                  </a:cubicBezTo>
                  <a:cubicBezTo>
                    <a:pt x="92" y="9"/>
                    <a:pt x="83" y="0"/>
                    <a:pt x="71" y="0"/>
                  </a:cubicBezTo>
                  <a:close/>
                  <a:moveTo>
                    <a:pt x="20" y="33"/>
                  </a:moveTo>
                  <a:cubicBezTo>
                    <a:pt x="20" y="33"/>
                    <a:pt x="20" y="33"/>
                    <a:pt x="20" y="33"/>
                  </a:cubicBezTo>
                  <a:cubicBezTo>
                    <a:pt x="13" y="33"/>
                    <a:pt x="7" y="27"/>
                    <a:pt x="7" y="20"/>
                  </a:cubicBezTo>
                  <a:cubicBezTo>
                    <a:pt x="7" y="13"/>
                    <a:pt x="13" y="8"/>
                    <a:pt x="20" y="8"/>
                  </a:cubicBezTo>
                  <a:cubicBezTo>
                    <a:pt x="21" y="8"/>
                    <a:pt x="31" y="8"/>
                    <a:pt x="41" y="20"/>
                  </a:cubicBezTo>
                  <a:cubicBezTo>
                    <a:pt x="38" y="24"/>
                    <a:pt x="30" y="33"/>
                    <a:pt x="20" y="33"/>
                  </a:cubicBezTo>
                  <a:close/>
                  <a:moveTo>
                    <a:pt x="80" y="29"/>
                  </a:moveTo>
                  <a:cubicBezTo>
                    <a:pt x="78" y="32"/>
                    <a:pt x="75" y="33"/>
                    <a:pt x="72" y="33"/>
                  </a:cubicBezTo>
                  <a:cubicBezTo>
                    <a:pt x="71" y="33"/>
                    <a:pt x="71" y="33"/>
                    <a:pt x="71" y="33"/>
                  </a:cubicBezTo>
                  <a:cubicBezTo>
                    <a:pt x="62" y="33"/>
                    <a:pt x="54" y="24"/>
                    <a:pt x="51" y="20"/>
                  </a:cubicBezTo>
                  <a:cubicBezTo>
                    <a:pt x="61" y="8"/>
                    <a:pt x="71" y="8"/>
                    <a:pt x="71" y="8"/>
                  </a:cubicBezTo>
                  <a:cubicBezTo>
                    <a:pt x="78" y="8"/>
                    <a:pt x="84" y="13"/>
                    <a:pt x="84" y="20"/>
                  </a:cubicBezTo>
                  <a:cubicBezTo>
                    <a:pt x="84" y="24"/>
                    <a:pt x="83" y="27"/>
                    <a:pt x="80"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005310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9428E008-8153-463A-9D08-E2DE23E0429B}"/>
              </a:ext>
            </a:extLst>
          </p:cNvPr>
          <p:cNvSpPr/>
          <p:nvPr/>
        </p:nvSpPr>
        <p:spPr>
          <a:xfrm>
            <a:off x="5984776"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59">
            <a:extLst>
              <a:ext uri="{FF2B5EF4-FFF2-40B4-BE49-F238E27FC236}">
                <a16:creationId xmlns:a16="http://schemas.microsoft.com/office/drawing/2014/main" id="{C36DD3A0-6C66-4648-B3BC-FCDB178CDBBF}"/>
              </a:ext>
            </a:extLst>
          </p:cNvPr>
          <p:cNvSpPr/>
          <p:nvPr/>
        </p:nvSpPr>
        <p:spPr>
          <a:xfrm>
            <a:off x="327753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
        <p:nvSpPr>
          <p:cNvPr id="31" name="Rectangle 59">
            <a:extLst>
              <a:ext uri="{FF2B5EF4-FFF2-40B4-BE49-F238E27FC236}">
                <a16:creationId xmlns:a16="http://schemas.microsoft.com/office/drawing/2014/main" id="{15F7EA8D-F12B-4352-9BF3-A323A5FA86F5}"/>
              </a:ext>
            </a:extLst>
          </p:cNvPr>
          <p:cNvSpPr/>
          <p:nvPr/>
        </p:nvSpPr>
        <p:spPr>
          <a:xfrm>
            <a:off x="551384"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20">
            <a:extLst>
              <a:ext uri="{FF2B5EF4-FFF2-40B4-BE49-F238E27FC236}">
                <a16:creationId xmlns:a16="http://schemas.microsoft.com/office/drawing/2014/main" id="{AA60DB81-6F24-4406-8A20-88F121160787}"/>
              </a:ext>
            </a:extLst>
          </p:cNvPr>
          <p:cNvSpPr>
            <a:spLocks/>
          </p:cNvSpPr>
          <p:nvPr/>
        </p:nvSpPr>
        <p:spPr bwMode="auto">
          <a:xfrm>
            <a:off x="5591944"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9" name="Freeform 26">
            <a:extLst>
              <a:ext uri="{FF2B5EF4-FFF2-40B4-BE49-F238E27FC236}">
                <a16:creationId xmlns:a16="http://schemas.microsoft.com/office/drawing/2014/main" id="{00E12CF0-761D-4634-B721-2F6C5B53E099}"/>
              </a:ext>
            </a:extLst>
          </p:cNvPr>
          <p:cNvSpPr>
            <a:spLocks/>
          </p:cNvSpPr>
          <p:nvPr/>
        </p:nvSpPr>
        <p:spPr bwMode="auto">
          <a:xfrm>
            <a:off x="2855640" y="1699811"/>
            <a:ext cx="1330762" cy="1247369"/>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228066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Non-nullable </a:t>
            </a:r>
            <a:b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b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value types</a:t>
            </a:r>
            <a:endPar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10">
            <a:extLst>
              <a:ext uri="{FF2B5EF4-FFF2-40B4-BE49-F238E27FC236}">
                <a16:creationId xmlns:a16="http://schemas.microsoft.com/office/drawing/2014/main" id="{02D75BEE-CD4B-4BFD-9E2E-BF95CB478403}"/>
              </a:ext>
            </a:extLst>
          </p:cNvPr>
          <p:cNvSpPr txBox="1">
            <a:spLocks/>
          </p:cNvSpPr>
          <p:nvPr/>
        </p:nvSpPr>
        <p:spPr>
          <a:xfrm>
            <a:off x="862792" y="3709289"/>
            <a:ext cx="2330861"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Text Placeholder 9">
            <a:extLst>
              <a:ext uri="{FF2B5EF4-FFF2-40B4-BE49-F238E27FC236}">
                <a16:creationId xmlns:a16="http://schemas.microsoft.com/office/drawing/2014/main" id="{32FE6BC4-9E11-4B75-9F4E-DF9C16ADD7EE}"/>
              </a:ext>
            </a:extLst>
          </p:cNvPr>
          <p:cNvSpPr txBox="1">
            <a:spLocks/>
          </p:cNvSpPr>
          <p:nvPr/>
        </p:nvSpPr>
        <p:spPr>
          <a:xfrm>
            <a:off x="3476517" y="3037919"/>
            <a:ext cx="198640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Nullable value types</a:t>
            </a:r>
          </a:p>
        </p:txBody>
      </p:sp>
      <p:sp>
        <p:nvSpPr>
          <p:cNvPr id="50" name="Text Placeholder 10">
            <a:extLst>
              <a:ext uri="{FF2B5EF4-FFF2-40B4-BE49-F238E27FC236}">
                <a16:creationId xmlns:a16="http://schemas.microsoft.com/office/drawing/2014/main" id="{18921B0F-9C57-4F3C-B875-00D36852E225}"/>
              </a:ext>
            </a:extLst>
          </p:cNvPr>
          <p:cNvSpPr txBox="1">
            <a:spLocks/>
          </p:cNvSpPr>
          <p:nvPr/>
        </p:nvSpPr>
        <p:spPr>
          <a:xfrm>
            <a:off x="3476519" y="3709289"/>
            <a:ext cx="2443286"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sp>
        <p:nvSpPr>
          <p:cNvPr id="51" name="Text Placeholder 9">
            <a:extLst>
              <a:ext uri="{FF2B5EF4-FFF2-40B4-BE49-F238E27FC236}">
                <a16:creationId xmlns:a16="http://schemas.microsoft.com/office/drawing/2014/main" id="{C1442078-1FFD-4CC5-8BB9-BF9F4413CC0D}"/>
              </a:ext>
            </a:extLst>
          </p:cNvPr>
          <p:cNvSpPr txBox="1">
            <a:spLocks/>
          </p:cNvSpPr>
          <p:nvPr/>
        </p:nvSpPr>
        <p:spPr>
          <a:xfrm>
            <a:off x="6223901" y="3037919"/>
            <a:ext cx="1888323"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Referente </a:t>
            </a:r>
            <a:r>
              <a:rPr lang="pt-PT" b="1" dirty="0">
                <a:solidFill>
                  <a:schemeClr val="tx2"/>
                </a:solidFill>
                <a:latin typeface="Verdana" panose="020B0604030504040204" pitchFamily="34" charset="0"/>
                <a:ea typeface="Verdana" panose="020B0604030504040204" pitchFamily="34" charset="0"/>
                <a:cs typeface="Verdana" panose="020B0604030504040204" pitchFamily="34" charset="0"/>
              </a:rPr>
              <a:t>types</a:t>
            </a:r>
            <a:endPar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2" name="Text Placeholder 10">
            <a:extLst>
              <a:ext uri="{FF2B5EF4-FFF2-40B4-BE49-F238E27FC236}">
                <a16:creationId xmlns:a16="http://schemas.microsoft.com/office/drawing/2014/main" id="{CB61B93B-589B-4A38-B114-804D134A010A}"/>
              </a:ext>
            </a:extLst>
          </p:cNvPr>
          <p:cNvSpPr txBox="1">
            <a:spLocks/>
          </p:cNvSpPr>
          <p:nvPr/>
        </p:nvSpPr>
        <p:spPr>
          <a:xfrm>
            <a:off x="6223903" y="3709289"/>
            <a:ext cx="2422578"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pic>
        <p:nvPicPr>
          <p:cNvPr id="57" name="Obraz 56">
            <a:extLst>
              <a:ext uri="{FF2B5EF4-FFF2-40B4-BE49-F238E27FC236}">
                <a16:creationId xmlns:a16="http://schemas.microsoft.com/office/drawing/2014/main" id="{BDC0C295-A509-49EC-83E9-5B6DCDC87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872" y="4799738"/>
            <a:ext cx="1475358" cy="210765"/>
          </a:xfrm>
          <a:prstGeom prst="rect">
            <a:avLst/>
          </a:prstGeom>
        </p:spPr>
      </p:pic>
      <p:pic>
        <p:nvPicPr>
          <p:cNvPr id="59" name="Obraz 58">
            <a:extLst>
              <a:ext uri="{FF2B5EF4-FFF2-40B4-BE49-F238E27FC236}">
                <a16:creationId xmlns:a16="http://schemas.microsoft.com/office/drawing/2014/main" id="{1C2E424D-8E03-4968-AA00-EBA910F22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874" y="5090398"/>
            <a:ext cx="2172506" cy="397211"/>
          </a:xfrm>
          <a:prstGeom prst="rect">
            <a:avLst/>
          </a:prstGeom>
        </p:spPr>
      </p:pic>
      <p:pic>
        <p:nvPicPr>
          <p:cNvPr id="61" name="Obraz 60">
            <a:extLst>
              <a:ext uri="{FF2B5EF4-FFF2-40B4-BE49-F238E27FC236}">
                <a16:creationId xmlns:a16="http://schemas.microsoft.com/office/drawing/2014/main" id="{BDCCB597-1BF0-491E-8522-E31DB03C3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872" y="4559305"/>
            <a:ext cx="1475358" cy="210765"/>
          </a:xfrm>
          <a:prstGeom prst="rect">
            <a:avLst/>
          </a:prstGeom>
        </p:spPr>
      </p:pic>
      <p:pic>
        <p:nvPicPr>
          <p:cNvPr id="63" name="Obraz 62">
            <a:extLst>
              <a:ext uri="{FF2B5EF4-FFF2-40B4-BE49-F238E27FC236}">
                <a16:creationId xmlns:a16="http://schemas.microsoft.com/office/drawing/2014/main" id="{C101F8F6-E0E9-4F37-AD71-4B45B16CC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872" y="3709289"/>
            <a:ext cx="1134895" cy="218872"/>
          </a:xfrm>
          <a:prstGeom prst="rect">
            <a:avLst/>
          </a:prstGeom>
        </p:spPr>
      </p:pic>
      <p:pic>
        <p:nvPicPr>
          <p:cNvPr id="65" name="Obraz 64">
            <a:extLst>
              <a:ext uri="{FF2B5EF4-FFF2-40B4-BE49-F238E27FC236}">
                <a16:creationId xmlns:a16="http://schemas.microsoft.com/office/drawing/2014/main" id="{327701B6-81D2-40D1-9C1E-6F3EE1F9CD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872" y="3946299"/>
            <a:ext cx="1394294" cy="210765"/>
          </a:xfrm>
          <a:prstGeom prst="rect">
            <a:avLst/>
          </a:prstGeom>
        </p:spPr>
      </p:pic>
      <p:pic>
        <p:nvPicPr>
          <p:cNvPr id="67" name="Obraz 66">
            <a:extLst>
              <a:ext uri="{FF2B5EF4-FFF2-40B4-BE49-F238E27FC236}">
                <a16:creationId xmlns:a16="http://schemas.microsoft.com/office/drawing/2014/main" id="{4BE1815C-10E8-4B70-AFAB-1BCE33B0B3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872" y="4217743"/>
            <a:ext cx="2172508" cy="275616"/>
          </a:xfrm>
          <a:prstGeom prst="rect">
            <a:avLst/>
          </a:prstGeom>
        </p:spPr>
      </p:pic>
      <p:pic>
        <p:nvPicPr>
          <p:cNvPr id="69" name="Obraz 68">
            <a:extLst>
              <a:ext uri="{FF2B5EF4-FFF2-40B4-BE49-F238E27FC236}">
                <a16:creationId xmlns:a16="http://schemas.microsoft.com/office/drawing/2014/main" id="{765499DD-DD41-4D30-984E-2CAD84F94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8484" y="4460644"/>
            <a:ext cx="1764438" cy="246838"/>
          </a:xfrm>
          <a:prstGeom prst="rect">
            <a:avLst/>
          </a:prstGeom>
        </p:spPr>
      </p:pic>
      <p:pic>
        <p:nvPicPr>
          <p:cNvPr id="71" name="Obraz 70">
            <a:extLst>
              <a:ext uri="{FF2B5EF4-FFF2-40B4-BE49-F238E27FC236}">
                <a16:creationId xmlns:a16="http://schemas.microsoft.com/office/drawing/2014/main" id="{BB2E3EA9-DB17-4208-B3C2-7E5C96DD17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8484" y="4191161"/>
            <a:ext cx="1764439" cy="237696"/>
          </a:xfrm>
          <a:prstGeom prst="rect">
            <a:avLst/>
          </a:prstGeom>
        </p:spPr>
      </p:pic>
      <p:pic>
        <p:nvPicPr>
          <p:cNvPr id="73" name="Obraz 72">
            <a:extLst>
              <a:ext uri="{FF2B5EF4-FFF2-40B4-BE49-F238E27FC236}">
                <a16:creationId xmlns:a16="http://schemas.microsoft.com/office/drawing/2014/main" id="{0BD137AB-47AD-4F22-84B7-FE7769E72B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8484" y="3681405"/>
            <a:ext cx="1380468" cy="237696"/>
          </a:xfrm>
          <a:prstGeom prst="rect">
            <a:avLst/>
          </a:prstGeom>
        </p:spPr>
      </p:pic>
      <p:pic>
        <p:nvPicPr>
          <p:cNvPr id="75" name="Obraz 74">
            <a:extLst>
              <a:ext uri="{FF2B5EF4-FFF2-40B4-BE49-F238E27FC236}">
                <a16:creationId xmlns:a16="http://schemas.microsoft.com/office/drawing/2014/main" id="{B9B3B48B-D23B-4FF4-8133-1CA828E643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8484" y="3945428"/>
            <a:ext cx="1663875" cy="237696"/>
          </a:xfrm>
          <a:prstGeom prst="rect">
            <a:avLst/>
          </a:prstGeom>
        </p:spPr>
      </p:pic>
      <p:sp>
        <p:nvSpPr>
          <p:cNvPr id="79" name="Rectangle 59">
            <a:extLst>
              <a:ext uri="{FF2B5EF4-FFF2-40B4-BE49-F238E27FC236}">
                <a16:creationId xmlns:a16="http://schemas.microsoft.com/office/drawing/2014/main" id="{37E75DFC-5D5A-4969-BF86-0CD4DE76DB12}"/>
              </a:ext>
            </a:extLst>
          </p:cNvPr>
          <p:cNvSpPr/>
          <p:nvPr/>
        </p:nvSpPr>
        <p:spPr>
          <a:xfrm>
            <a:off x="874051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Freeform 20">
            <a:extLst>
              <a:ext uri="{FF2B5EF4-FFF2-40B4-BE49-F238E27FC236}">
                <a16:creationId xmlns:a16="http://schemas.microsoft.com/office/drawing/2014/main" id="{F8859818-3D89-46CF-B9B1-D41B2F9B1D52}"/>
              </a:ext>
            </a:extLst>
          </p:cNvPr>
          <p:cNvSpPr>
            <a:spLocks/>
          </p:cNvSpPr>
          <p:nvPr/>
        </p:nvSpPr>
        <p:spPr bwMode="auto">
          <a:xfrm>
            <a:off x="8328248"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1" name="Text Placeholder 9">
            <a:extLst>
              <a:ext uri="{FF2B5EF4-FFF2-40B4-BE49-F238E27FC236}">
                <a16:creationId xmlns:a16="http://schemas.microsoft.com/office/drawing/2014/main" id="{3724D3CD-87EB-4D6B-B0B7-8D0C503210C6}"/>
              </a:ext>
            </a:extLst>
          </p:cNvPr>
          <p:cNvSpPr txBox="1">
            <a:spLocks/>
          </p:cNvSpPr>
          <p:nvPr/>
        </p:nvSpPr>
        <p:spPr>
          <a:xfrm>
            <a:off x="8960205" y="3037919"/>
            <a:ext cx="2320371"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860864"/>
                </a:solidFill>
                <a:effectLst/>
                <a:uLnTx/>
                <a:uFillTx/>
                <a:latin typeface="Verdana" panose="020B0604030504040204" pitchFamily="34" charset="0"/>
                <a:ea typeface="Verdana" panose="020B0604030504040204" pitchFamily="34" charset="0"/>
                <a:cs typeface="Verdana" panose="020B0604030504040204" pitchFamily="34" charset="0"/>
              </a:rPr>
              <a:t>Nullable reference types</a:t>
            </a:r>
          </a:p>
        </p:txBody>
      </p:sp>
      <p:sp>
        <p:nvSpPr>
          <p:cNvPr id="82" name="Text Placeholder 10">
            <a:extLst>
              <a:ext uri="{FF2B5EF4-FFF2-40B4-BE49-F238E27FC236}">
                <a16:creationId xmlns:a16="http://schemas.microsoft.com/office/drawing/2014/main" id="{D52374C7-3987-4AE0-8F46-1BC070401AA7}"/>
              </a:ext>
            </a:extLst>
          </p:cNvPr>
          <p:cNvSpPr txBox="1">
            <a:spLocks/>
          </p:cNvSpPr>
          <p:nvPr/>
        </p:nvSpPr>
        <p:spPr>
          <a:xfrm>
            <a:off x="8960207" y="3709289"/>
            <a:ext cx="2422578"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8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pic>
        <p:nvPicPr>
          <p:cNvPr id="84" name="Obraz 83">
            <a:extLst>
              <a:ext uri="{FF2B5EF4-FFF2-40B4-BE49-F238E27FC236}">
                <a16:creationId xmlns:a16="http://schemas.microsoft.com/office/drawing/2014/main" id="{B817BB6F-F6DF-4B45-861E-D31A8C8C84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46987" y="3706389"/>
            <a:ext cx="2320371" cy="212712"/>
          </a:xfrm>
          <a:prstGeom prst="rect">
            <a:avLst/>
          </a:prstGeom>
        </p:spPr>
      </p:pic>
      <p:pic>
        <p:nvPicPr>
          <p:cNvPr id="86" name="Obraz 85">
            <a:extLst>
              <a:ext uri="{FF2B5EF4-FFF2-40B4-BE49-F238E27FC236}">
                <a16:creationId xmlns:a16="http://schemas.microsoft.com/office/drawing/2014/main" id="{8A41AE31-EFF8-4EDE-BAD6-FC536481C8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46987" y="4387003"/>
            <a:ext cx="1742605" cy="212712"/>
          </a:xfrm>
          <a:prstGeom prst="rect">
            <a:avLst/>
          </a:prstGeom>
        </p:spPr>
      </p:pic>
      <p:pic>
        <p:nvPicPr>
          <p:cNvPr id="88" name="Obraz 87">
            <a:extLst>
              <a:ext uri="{FF2B5EF4-FFF2-40B4-BE49-F238E27FC236}">
                <a16:creationId xmlns:a16="http://schemas.microsoft.com/office/drawing/2014/main" id="{F24D392D-473E-4E32-BAF8-8558C192CB9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35762" y="3706389"/>
            <a:ext cx="2291284" cy="212712"/>
          </a:xfrm>
          <a:prstGeom prst="rect">
            <a:avLst/>
          </a:prstGeom>
        </p:spPr>
      </p:pic>
      <p:pic>
        <p:nvPicPr>
          <p:cNvPr id="90" name="Obraz 89">
            <a:extLst>
              <a:ext uri="{FF2B5EF4-FFF2-40B4-BE49-F238E27FC236}">
                <a16:creationId xmlns:a16="http://schemas.microsoft.com/office/drawing/2014/main" id="{6FB9CD8B-1638-40FA-9EA0-B81854E3E0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35762" y="3957920"/>
            <a:ext cx="1660793" cy="212712"/>
          </a:xfrm>
          <a:prstGeom prst="rect">
            <a:avLst/>
          </a:prstGeom>
        </p:spPr>
      </p:pic>
      <p:pic>
        <p:nvPicPr>
          <p:cNvPr id="92" name="Obraz 91">
            <a:extLst>
              <a:ext uri="{FF2B5EF4-FFF2-40B4-BE49-F238E27FC236}">
                <a16:creationId xmlns:a16="http://schemas.microsoft.com/office/drawing/2014/main" id="{27C1738F-9325-4AC2-BB6B-F4D7B462C6A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35762" y="4208174"/>
            <a:ext cx="1488988" cy="204531"/>
          </a:xfrm>
          <a:prstGeom prst="rect">
            <a:avLst/>
          </a:prstGeom>
        </p:spPr>
      </p:pic>
      <p:pic>
        <p:nvPicPr>
          <p:cNvPr id="94" name="Obraz 93">
            <a:extLst>
              <a:ext uri="{FF2B5EF4-FFF2-40B4-BE49-F238E27FC236}">
                <a16:creationId xmlns:a16="http://schemas.microsoft.com/office/drawing/2014/main" id="{8F3491ED-4307-4A9D-854A-250DF03EB23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9657" y="4439028"/>
            <a:ext cx="1488988" cy="204531"/>
          </a:xfrm>
          <a:prstGeom prst="rect">
            <a:avLst/>
          </a:prstGeom>
        </p:spPr>
      </p:pic>
      <p:pic>
        <p:nvPicPr>
          <p:cNvPr id="96" name="Obraz 95">
            <a:extLst>
              <a:ext uri="{FF2B5EF4-FFF2-40B4-BE49-F238E27FC236}">
                <a16:creationId xmlns:a16="http://schemas.microsoft.com/office/drawing/2014/main" id="{9D59134E-59F8-467F-ACDA-FE02E688520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46987" y="3968404"/>
            <a:ext cx="2212126" cy="404455"/>
          </a:xfrm>
          <a:prstGeom prst="rect">
            <a:avLst/>
          </a:prstGeom>
        </p:spPr>
      </p:pic>
      <p:pic>
        <p:nvPicPr>
          <p:cNvPr id="97" name="Obraz 96">
            <a:extLst>
              <a:ext uri="{FF2B5EF4-FFF2-40B4-BE49-F238E27FC236}">
                <a16:creationId xmlns:a16="http://schemas.microsoft.com/office/drawing/2014/main" id="{73D66130-21A8-4CFB-BC43-04673582CE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46987" y="4661636"/>
            <a:ext cx="2212126" cy="404455"/>
          </a:xfrm>
          <a:prstGeom prst="rect">
            <a:avLst/>
          </a:prstGeom>
        </p:spPr>
      </p:pic>
    </p:spTree>
    <p:extLst>
      <p:ext uri="{BB962C8B-B14F-4D97-AF65-F5344CB8AC3E}">
        <p14:creationId xmlns:p14="http://schemas.microsoft.com/office/powerpoint/2010/main" val="4157135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9428E008-8153-463A-9D08-E2DE23E0429B}"/>
              </a:ext>
            </a:extLst>
          </p:cNvPr>
          <p:cNvSpPr/>
          <p:nvPr/>
        </p:nvSpPr>
        <p:spPr>
          <a:xfrm>
            <a:off x="5984776" y="2365334"/>
            <a:ext cx="5398008"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a:xfrm>
            <a:off x="974872" y="0"/>
            <a:ext cx="10377711" cy="1104900"/>
          </a:xfrm>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
        <p:nvSpPr>
          <p:cNvPr id="31" name="Rectangle 59">
            <a:extLst>
              <a:ext uri="{FF2B5EF4-FFF2-40B4-BE49-F238E27FC236}">
                <a16:creationId xmlns:a16="http://schemas.microsoft.com/office/drawing/2014/main" id="{15F7EA8D-F12B-4352-9BF3-A323A5FA86F5}"/>
              </a:ext>
            </a:extLst>
          </p:cNvPr>
          <p:cNvSpPr/>
          <p:nvPr/>
        </p:nvSpPr>
        <p:spPr>
          <a:xfrm>
            <a:off x="551384" y="2365334"/>
            <a:ext cx="5379818"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20">
            <a:extLst>
              <a:ext uri="{FF2B5EF4-FFF2-40B4-BE49-F238E27FC236}">
                <a16:creationId xmlns:a16="http://schemas.microsoft.com/office/drawing/2014/main" id="{AA60DB81-6F24-4406-8A20-88F121160787}"/>
              </a:ext>
            </a:extLst>
          </p:cNvPr>
          <p:cNvSpPr>
            <a:spLocks/>
          </p:cNvSpPr>
          <p:nvPr/>
        </p:nvSpPr>
        <p:spPr bwMode="auto">
          <a:xfrm>
            <a:off x="5591944"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206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4873170"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002060"/>
                </a:solidFill>
                <a:latin typeface="Verdana" panose="020B0604030504040204" pitchFamily="34" charset="0"/>
                <a:ea typeface="Verdana" panose="020B0604030504040204" pitchFamily="34" charset="0"/>
                <a:cs typeface="Verdana" panose="020B0604030504040204" pitchFamily="34" charset="0"/>
              </a:rPr>
              <a:t>Non-nullable reference types</a:t>
            </a:r>
            <a:endParaRPr kumimoji="0" lang="pt-PT" b="1" i="0" u="none" strike="noStrike" kern="1200" cap="none" spc="0" normalizeH="0" baseline="0" noProof="0" dirty="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10">
            <a:extLst>
              <a:ext uri="{FF2B5EF4-FFF2-40B4-BE49-F238E27FC236}">
                <a16:creationId xmlns:a16="http://schemas.microsoft.com/office/drawing/2014/main" id="{02D75BEE-CD4B-4BFD-9E2E-BF95CB478403}"/>
              </a:ext>
            </a:extLst>
          </p:cNvPr>
          <p:cNvSpPr txBox="1">
            <a:spLocks/>
          </p:cNvSpPr>
          <p:nvPr/>
        </p:nvSpPr>
        <p:spPr>
          <a:xfrm>
            <a:off x="862792" y="3709289"/>
            <a:ext cx="2330861"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r>
              <a:rPr lang="en-US" sz="2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Text Placeholder 9">
            <a:extLst>
              <a:ext uri="{FF2B5EF4-FFF2-40B4-BE49-F238E27FC236}">
                <a16:creationId xmlns:a16="http://schemas.microsoft.com/office/drawing/2014/main" id="{C1442078-1FFD-4CC5-8BB9-BF9F4413CC0D}"/>
              </a:ext>
            </a:extLst>
          </p:cNvPr>
          <p:cNvSpPr txBox="1">
            <a:spLocks/>
          </p:cNvSpPr>
          <p:nvPr/>
        </p:nvSpPr>
        <p:spPr>
          <a:xfrm>
            <a:off x="6223901" y="3037919"/>
            <a:ext cx="5105309" cy="645047"/>
          </a:xfrm>
          <a:prstGeom prst="rect">
            <a:avLst/>
          </a:prstGeom>
          <a:noFill/>
        </p:spPr>
        <p:txBody>
          <a:bodyPr vert="horz" lIns="0" tIns="0" rIns="0" bIns="0" rtlCol="0" anchor="ctr">
            <a:noAutofit/>
          </a:bodyPr>
          <a:lstStyle/>
          <a:p>
            <a:pPr lvl="0">
              <a:lnSpc>
                <a:spcPct val="90000"/>
              </a:lnSpc>
              <a:spcBef>
                <a:spcPts val="1000"/>
              </a:spcBef>
              <a:defRPr/>
            </a:pPr>
            <a:r>
              <a:rPr lang="pt-PT" b="1" dirty="0">
                <a:solidFill>
                  <a:srgbClr val="860864"/>
                </a:solidFill>
                <a:latin typeface="Verdana" panose="020B0604030504040204" pitchFamily="34" charset="0"/>
                <a:ea typeface="Verdana" panose="020B0604030504040204" pitchFamily="34" charset="0"/>
                <a:cs typeface="Verdana" panose="020B0604030504040204" pitchFamily="34" charset="0"/>
              </a:rPr>
              <a:t>Nullable reference types</a:t>
            </a:r>
          </a:p>
        </p:txBody>
      </p:sp>
      <p:sp>
        <p:nvSpPr>
          <p:cNvPr id="52" name="Text Placeholder 10">
            <a:extLst>
              <a:ext uri="{FF2B5EF4-FFF2-40B4-BE49-F238E27FC236}">
                <a16:creationId xmlns:a16="http://schemas.microsoft.com/office/drawing/2014/main" id="{CB61B93B-589B-4A38-B114-804D134A010A}"/>
              </a:ext>
            </a:extLst>
          </p:cNvPr>
          <p:cNvSpPr txBox="1">
            <a:spLocks/>
          </p:cNvSpPr>
          <p:nvPr/>
        </p:nvSpPr>
        <p:spPr>
          <a:xfrm>
            <a:off x="6223903" y="3709289"/>
            <a:ext cx="2422578"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b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b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p:txBody>
      </p:sp>
      <p:pic>
        <p:nvPicPr>
          <p:cNvPr id="41" name="Obraz 40">
            <a:extLst>
              <a:ext uri="{FF2B5EF4-FFF2-40B4-BE49-F238E27FC236}">
                <a16:creationId xmlns:a16="http://schemas.microsoft.com/office/drawing/2014/main" id="{7DE41926-EA45-4893-BD5F-87187F514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654" y="3700614"/>
            <a:ext cx="2291284" cy="212712"/>
          </a:xfrm>
          <a:prstGeom prst="rect">
            <a:avLst/>
          </a:prstGeom>
        </p:spPr>
      </p:pic>
      <p:pic>
        <p:nvPicPr>
          <p:cNvPr id="5" name="Obraz 4">
            <a:extLst>
              <a:ext uri="{FF2B5EF4-FFF2-40B4-BE49-F238E27FC236}">
                <a16:creationId xmlns:a16="http://schemas.microsoft.com/office/drawing/2014/main" id="{85CED379-0E39-40F2-8F01-6471859AB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51" y="3956784"/>
            <a:ext cx="1703676" cy="209812"/>
          </a:xfrm>
          <a:prstGeom prst="rect">
            <a:avLst/>
          </a:prstGeom>
        </p:spPr>
      </p:pic>
      <p:pic>
        <p:nvPicPr>
          <p:cNvPr id="9" name="Obraz 8">
            <a:extLst>
              <a:ext uri="{FF2B5EF4-FFF2-40B4-BE49-F238E27FC236}">
                <a16:creationId xmlns:a16="http://schemas.microsoft.com/office/drawing/2014/main" id="{9E9EC5A8-B490-46AF-A86C-936AA2C82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80" y="4212878"/>
            <a:ext cx="2249196" cy="285345"/>
          </a:xfrm>
          <a:prstGeom prst="rect">
            <a:avLst/>
          </a:prstGeom>
        </p:spPr>
      </p:pic>
      <p:pic>
        <p:nvPicPr>
          <p:cNvPr id="11" name="Obraz 10">
            <a:extLst>
              <a:ext uri="{FF2B5EF4-FFF2-40B4-BE49-F238E27FC236}">
                <a16:creationId xmlns:a16="http://schemas.microsoft.com/office/drawing/2014/main" id="{DF0C6B97-DB74-4928-8F9D-4923DD394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3005" y="3709289"/>
            <a:ext cx="2615085" cy="411176"/>
          </a:xfrm>
          <a:prstGeom prst="rect">
            <a:avLst/>
          </a:prstGeom>
        </p:spPr>
      </p:pic>
      <p:pic>
        <p:nvPicPr>
          <p:cNvPr id="13" name="Obraz 12">
            <a:extLst>
              <a:ext uri="{FF2B5EF4-FFF2-40B4-BE49-F238E27FC236}">
                <a16:creationId xmlns:a16="http://schemas.microsoft.com/office/drawing/2014/main" id="{3406775B-9FE6-4087-B497-7AF76B697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004" y="4153612"/>
            <a:ext cx="2615085" cy="411176"/>
          </a:xfrm>
          <a:prstGeom prst="rect">
            <a:avLst/>
          </a:prstGeom>
        </p:spPr>
      </p:pic>
      <p:pic>
        <p:nvPicPr>
          <p:cNvPr id="15" name="Obraz 14">
            <a:extLst>
              <a:ext uri="{FF2B5EF4-FFF2-40B4-BE49-F238E27FC236}">
                <a16:creationId xmlns:a16="http://schemas.microsoft.com/office/drawing/2014/main" id="{F33D6DB9-9B18-472C-B6DA-AB6B0B155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3004" y="4615229"/>
            <a:ext cx="2203911" cy="279600"/>
          </a:xfrm>
          <a:prstGeom prst="rect">
            <a:avLst/>
          </a:prstGeom>
        </p:spPr>
      </p:pic>
    </p:spTree>
    <p:extLst>
      <p:ext uri="{BB962C8B-B14F-4D97-AF65-F5344CB8AC3E}">
        <p14:creationId xmlns:p14="http://schemas.microsoft.com/office/powerpoint/2010/main" val="6584571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59">
            <a:extLst>
              <a:ext uri="{FF2B5EF4-FFF2-40B4-BE49-F238E27FC236}">
                <a16:creationId xmlns:a16="http://schemas.microsoft.com/office/drawing/2014/main" id="{9428E008-8153-463A-9D08-E2DE23E0429B}"/>
              </a:ext>
            </a:extLst>
          </p:cNvPr>
          <p:cNvSpPr/>
          <p:nvPr/>
        </p:nvSpPr>
        <p:spPr>
          <a:xfrm>
            <a:off x="5984776"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59">
            <a:extLst>
              <a:ext uri="{FF2B5EF4-FFF2-40B4-BE49-F238E27FC236}">
                <a16:creationId xmlns:a16="http://schemas.microsoft.com/office/drawing/2014/main" id="{C36DD3A0-6C66-4648-B3BC-FCDB178CDBBF}"/>
              </a:ext>
            </a:extLst>
          </p:cNvPr>
          <p:cNvSpPr/>
          <p:nvPr/>
        </p:nvSpPr>
        <p:spPr>
          <a:xfrm>
            <a:off x="327753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8.0 - #nullable processor predicate</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3</a:t>
            </a:r>
          </a:p>
        </p:txBody>
      </p:sp>
      <p:sp>
        <p:nvSpPr>
          <p:cNvPr id="31" name="Rectangle 59">
            <a:extLst>
              <a:ext uri="{FF2B5EF4-FFF2-40B4-BE49-F238E27FC236}">
                <a16:creationId xmlns:a16="http://schemas.microsoft.com/office/drawing/2014/main" id="{15F7EA8D-F12B-4352-9BF3-A323A5FA86F5}"/>
              </a:ext>
            </a:extLst>
          </p:cNvPr>
          <p:cNvSpPr/>
          <p:nvPr/>
        </p:nvSpPr>
        <p:spPr>
          <a:xfrm>
            <a:off x="566400"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20">
            <a:extLst>
              <a:ext uri="{FF2B5EF4-FFF2-40B4-BE49-F238E27FC236}">
                <a16:creationId xmlns:a16="http://schemas.microsoft.com/office/drawing/2014/main" id="{AA60DB81-6F24-4406-8A20-88F121160787}"/>
              </a:ext>
            </a:extLst>
          </p:cNvPr>
          <p:cNvSpPr>
            <a:spLocks/>
          </p:cNvSpPr>
          <p:nvPr/>
        </p:nvSpPr>
        <p:spPr bwMode="auto">
          <a:xfrm>
            <a:off x="5591944"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9" name="Freeform 26">
            <a:extLst>
              <a:ext uri="{FF2B5EF4-FFF2-40B4-BE49-F238E27FC236}">
                <a16:creationId xmlns:a16="http://schemas.microsoft.com/office/drawing/2014/main" id="{00E12CF0-761D-4634-B721-2F6C5B53E099}"/>
              </a:ext>
            </a:extLst>
          </p:cNvPr>
          <p:cNvSpPr>
            <a:spLocks/>
          </p:cNvSpPr>
          <p:nvPr/>
        </p:nvSpPr>
        <p:spPr bwMode="auto">
          <a:xfrm>
            <a:off x="2855640" y="1699811"/>
            <a:ext cx="1330762" cy="1247369"/>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228066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disable</a:t>
            </a:r>
            <a:endPar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9" name="Text Placeholder 9">
            <a:extLst>
              <a:ext uri="{FF2B5EF4-FFF2-40B4-BE49-F238E27FC236}">
                <a16:creationId xmlns:a16="http://schemas.microsoft.com/office/drawing/2014/main" id="{32FE6BC4-9E11-4B75-9F4E-DF9C16ADD7EE}"/>
              </a:ext>
            </a:extLst>
          </p:cNvPr>
          <p:cNvSpPr txBox="1">
            <a:spLocks/>
          </p:cNvSpPr>
          <p:nvPr/>
        </p:nvSpPr>
        <p:spPr>
          <a:xfrm>
            <a:off x="3476517" y="3037919"/>
            <a:ext cx="198640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enable</a:t>
            </a:r>
          </a:p>
        </p:txBody>
      </p:sp>
      <p:sp>
        <p:nvSpPr>
          <p:cNvPr id="51" name="Text Placeholder 9">
            <a:extLst>
              <a:ext uri="{FF2B5EF4-FFF2-40B4-BE49-F238E27FC236}">
                <a16:creationId xmlns:a16="http://schemas.microsoft.com/office/drawing/2014/main" id="{C1442078-1FFD-4CC5-8BB9-BF9F4413CC0D}"/>
              </a:ext>
            </a:extLst>
          </p:cNvPr>
          <p:cNvSpPr txBox="1">
            <a:spLocks/>
          </p:cNvSpPr>
          <p:nvPr/>
        </p:nvSpPr>
        <p:spPr>
          <a:xfrm>
            <a:off x="6223901" y="3037919"/>
            <a:ext cx="1888323"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safeonly</a:t>
            </a:r>
          </a:p>
        </p:txBody>
      </p:sp>
      <p:sp>
        <p:nvSpPr>
          <p:cNvPr id="79" name="Rectangle 59">
            <a:extLst>
              <a:ext uri="{FF2B5EF4-FFF2-40B4-BE49-F238E27FC236}">
                <a16:creationId xmlns:a16="http://schemas.microsoft.com/office/drawing/2014/main" id="{37E75DFC-5D5A-4969-BF86-0CD4DE76DB12}"/>
              </a:ext>
            </a:extLst>
          </p:cNvPr>
          <p:cNvSpPr/>
          <p:nvPr/>
        </p:nvSpPr>
        <p:spPr>
          <a:xfrm>
            <a:off x="8740515" y="2365334"/>
            <a:ext cx="2642269"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Freeform 20">
            <a:extLst>
              <a:ext uri="{FF2B5EF4-FFF2-40B4-BE49-F238E27FC236}">
                <a16:creationId xmlns:a16="http://schemas.microsoft.com/office/drawing/2014/main" id="{F8859818-3D89-46CF-B9B1-D41B2F9B1D52}"/>
              </a:ext>
            </a:extLst>
          </p:cNvPr>
          <p:cNvSpPr>
            <a:spLocks/>
          </p:cNvSpPr>
          <p:nvPr/>
        </p:nvSpPr>
        <p:spPr bwMode="auto">
          <a:xfrm>
            <a:off x="8328248"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1" name="Text Placeholder 9">
            <a:extLst>
              <a:ext uri="{FF2B5EF4-FFF2-40B4-BE49-F238E27FC236}">
                <a16:creationId xmlns:a16="http://schemas.microsoft.com/office/drawing/2014/main" id="{3724D3CD-87EB-4D6B-B0B7-8D0C503210C6}"/>
              </a:ext>
            </a:extLst>
          </p:cNvPr>
          <p:cNvSpPr txBox="1">
            <a:spLocks/>
          </p:cNvSpPr>
          <p:nvPr/>
        </p:nvSpPr>
        <p:spPr>
          <a:xfrm>
            <a:off x="8960205" y="3037919"/>
            <a:ext cx="2320371"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860864"/>
                </a:solidFill>
                <a:effectLst/>
                <a:uLnTx/>
                <a:uFillTx/>
                <a:latin typeface="Verdana" panose="020B0604030504040204" pitchFamily="34" charset="0"/>
                <a:ea typeface="Verdana" panose="020B0604030504040204" pitchFamily="34" charset="0"/>
                <a:cs typeface="Verdana" panose="020B0604030504040204" pitchFamily="34" charset="0"/>
              </a:rPr>
              <a:t>restore</a:t>
            </a:r>
          </a:p>
        </p:txBody>
      </p:sp>
      <p:pic>
        <p:nvPicPr>
          <p:cNvPr id="3" name="Obraz 2">
            <a:extLst>
              <a:ext uri="{FF2B5EF4-FFF2-40B4-BE49-F238E27FC236}">
                <a16:creationId xmlns:a16="http://schemas.microsoft.com/office/drawing/2014/main" id="{CB7AF85C-5A12-4FF7-997E-888C304DE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618" y="4355550"/>
            <a:ext cx="2192584" cy="278163"/>
          </a:xfrm>
          <a:prstGeom prst="rect">
            <a:avLst/>
          </a:prstGeom>
        </p:spPr>
      </p:pic>
      <p:pic>
        <p:nvPicPr>
          <p:cNvPr id="8" name="Obraz 7">
            <a:extLst>
              <a:ext uri="{FF2B5EF4-FFF2-40B4-BE49-F238E27FC236}">
                <a16:creationId xmlns:a16="http://schemas.microsoft.com/office/drawing/2014/main" id="{688A291D-EBAB-4CEC-8CDC-CF4775271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377" y="4355551"/>
            <a:ext cx="2192584" cy="278163"/>
          </a:xfrm>
          <a:prstGeom prst="rect">
            <a:avLst/>
          </a:prstGeom>
        </p:spPr>
      </p:pic>
      <p:pic>
        <p:nvPicPr>
          <p:cNvPr id="10" name="Obraz 9">
            <a:extLst>
              <a:ext uri="{FF2B5EF4-FFF2-40B4-BE49-F238E27FC236}">
                <a16:creationId xmlns:a16="http://schemas.microsoft.com/office/drawing/2014/main" id="{31C6B7D2-5985-43DF-95A7-417B02F0E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00" y="3650902"/>
            <a:ext cx="2577056" cy="589052"/>
          </a:xfrm>
          <a:prstGeom prst="rect">
            <a:avLst/>
          </a:prstGeom>
        </p:spPr>
      </p:pic>
      <p:pic>
        <p:nvPicPr>
          <p:cNvPr id="12" name="Obraz 11">
            <a:extLst>
              <a:ext uri="{FF2B5EF4-FFF2-40B4-BE49-F238E27FC236}">
                <a16:creationId xmlns:a16="http://schemas.microsoft.com/office/drawing/2014/main" id="{E2D14C82-696D-4940-9FFF-9BEA0492CF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3641" y="3650902"/>
            <a:ext cx="2597665" cy="589052"/>
          </a:xfrm>
          <a:prstGeom prst="rect">
            <a:avLst/>
          </a:prstGeom>
        </p:spPr>
      </p:pic>
      <p:pic>
        <p:nvPicPr>
          <p:cNvPr id="14" name="Obraz 13">
            <a:extLst>
              <a:ext uri="{FF2B5EF4-FFF2-40B4-BE49-F238E27FC236}">
                <a16:creationId xmlns:a16="http://schemas.microsoft.com/office/drawing/2014/main" id="{C9ABB7A8-ACA2-4A12-9430-3AF3F0658A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0515" y="3654053"/>
            <a:ext cx="2601651" cy="809949"/>
          </a:xfrm>
          <a:prstGeom prst="rect">
            <a:avLst/>
          </a:prstGeom>
        </p:spPr>
      </p:pic>
      <p:pic>
        <p:nvPicPr>
          <p:cNvPr id="16" name="Obraz 15">
            <a:extLst>
              <a:ext uri="{FF2B5EF4-FFF2-40B4-BE49-F238E27FC236}">
                <a16:creationId xmlns:a16="http://schemas.microsoft.com/office/drawing/2014/main" id="{DFA5838B-1E54-4118-83CA-7F16974DE8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580" y="3650902"/>
            <a:ext cx="2601652" cy="589052"/>
          </a:xfrm>
          <a:prstGeom prst="rect">
            <a:avLst/>
          </a:prstGeom>
        </p:spPr>
      </p:pic>
      <p:pic>
        <p:nvPicPr>
          <p:cNvPr id="53" name="Obraz 52">
            <a:extLst>
              <a:ext uri="{FF2B5EF4-FFF2-40B4-BE49-F238E27FC236}">
                <a16:creationId xmlns:a16="http://schemas.microsoft.com/office/drawing/2014/main" id="{CD8EFC77-D22D-483D-93C2-3A5C88F8C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568" y="4681945"/>
            <a:ext cx="2192584" cy="278163"/>
          </a:xfrm>
          <a:prstGeom prst="rect">
            <a:avLst/>
          </a:prstGeom>
        </p:spPr>
      </p:pic>
      <p:pic>
        <p:nvPicPr>
          <p:cNvPr id="54" name="Obraz 53">
            <a:extLst>
              <a:ext uri="{FF2B5EF4-FFF2-40B4-BE49-F238E27FC236}">
                <a16:creationId xmlns:a16="http://schemas.microsoft.com/office/drawing/2014/main" id="{60A5DE2E-ADC7-4102-BFBE-1347623A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098" y="4681944"/>
            <a:ext cx="2192584" cy="278163"/>
          </a:xfrm>
          <a:prstGeom prst="rect">
            <a:avLst/>
          </a:prstGeom>
        </p:spPr>
      </p:pic>
    </p:spTree>
    <p:extLst>
      <p:ext uri="{BB962C8B-B14F-4D97-AF65-F5344CB8AC3E}">
        <p14:creationId xmlns:p14="http://schemas.microsoft.com/office/powerpoint/2010/main" val="22619941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59">
            <a:extLst>
              <a:ext uri="{FF2B5EF4-FFF2-40B4-BE49-F238E27FC236}">
                <a16:creationId xmlns:a16="http://schemas.microsoft.com/office/drawing/2014/main" id="{F2FA0A8B-4823-419A-B9D8-ADC12F510312}"/>
              </a:ext>
            </a:extLst>
          </p:cNvPr>
          <p:cNvSpPr/>
          <p:nvPr/>
        </p:nvSpPr>
        <p:spPr>
          <a:xfrm>
            <a:off x="7855929" y="2365334"/>
            <a:ext cx="3538545"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59">
            <a:extLst>
              <a:ext uri="{FF2B5EF4-FFF2-40B4-BE49-F238E27FC236}">
                <a16:creationId xmlns:a16="http://schemas.microsoft.com/office/drawing/2014/main" id="{995678B8-0774-429A-B404-0524260E0199}"/>
              </a:ext>
            </a:extLst>
          </p:cNvPr>
          <p:cNvSpPr/>
          <p:nvPr/>
        </p:nvSpPr>
        <p:spPr>
          <a:xfrm>
            <a:off x="566400" y="2365334"/>
            <a:ext cx="3538545"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59">
            <a:extLst>
              <a:ext uri="{FF2B5EF4-FFF2-40B4-BE49-F238E27FC236}">
                <a16:creationId xmlns:a16="http://schemas.microsoft.com/office/drawing/2014/main" id="{C36DD3A0-6C66-4648-B3BC-FCDB178CDBBF}"/>
              </a:ext>
            </a:extLst>
          </p:cNvPr>
          <p:cNvSpPr/>
          <p:nvPr/>
        </p:nvSpPr>
        <p:spPr>
          <a:xfrm>
            <a:off x="4213639" y="2365334"/>
            <a:ext cx="3538545"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a:xfrm>
            <a:off x="974872" y="1148607"/>
            <a:ext cx="10940903" cy="504056"/>
          </a:xfrm>
        </p:spPr>
        <p:txBody>
          <a:bodyPr/>
          <a:lstStyle/>
          <a:p>
            <a:r>
              <a:rPr lang="en-US" dirty="0"/>
              <a:t>C# 8.0 – “damn it”/null-forgiving operator</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4</a:t>
            </a:r>
          </a:p>
        </p:txBody>
      </p:sp>
      <p:sp>
        <p:nvSpPr>
          <p:cNvPr id="39" name="Freeform 26">
            <a:extLst>
              <a:ext uri="{FF2B5EF4-FFF2-40B4-BE49-F238E27FC236}">
                <a16:creationId xmlns:a16="http://schemas.microsoft.com/office/drawing/2014/main" id="{00E12CF0-761D-4634-B721-2F6C5B53E099}"/>
              </a:ext>
            </a:extLst>
          </p:cNvPr>
          <p:cNvSpPr>
            <a:spLocks/>
          </p:cNvSpPr>
          <p:nvPr/>
        </p:nvSpPr>
        <p:spPr bwMode="auto">
          <a:xfrm>
            <a:off x="3791744" y="1699811"/>
            <a:ext cx="1330762" cy="1247369"/>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2" name="Freeform 31">
            <a:extLst>
              <a:ext uri="{FF2B5EF4-FFF2-40B4-BE49-F238E27FC236}">
                <a16:creationId xmlns:a16="http://schemas.microsoft.com/office/drawing/2014/main" id="{28AE7B38-8B9B-4CBD-B7FD-1A1133339837}"/>
              </a:ext>
            </a:extLst>
          </p:cNvPr>
          <p:cNvSpPr>
            <a:spLocks/>
          </p:cNvSpPr>
          <p:nvPr/>
        </p:nvSpPr>
        <p:spPr bwMode="auto">
          <a:xfrm>
            <a:off x="353137" y="1675813"/>
            <a:ext cx="1359985" cy="1271367"/>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sp>
        <p:nvSpPr>
          <p:cNvPr id="47" name="Text Placeholder 9">
            <a:extLst>
              <a:ext uri="{FF2B5EF4-FFF2-40B4-BE49-F238E27FC236}">
                <a16:creationId xmlns:a16="http://schemas.microsoft.com/office/drawing/2014/main" id="{194574D8-E8F4-4079-8488-EA56B0CF8330}"/>
              </a:ext>
            </a:extLst>
          </p:cNvPr>
          <p:cNvSpPr txBox="1">
            <a:spLocks/>
          </p:cNvSpPr>
          <p:nvPr/>
        </p:nvSpPr>
        <p:spPr>
          <a:xfrm>
            <a:off x="862790" y="3037919"/>
            <a:ext cx="228066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1" dirty="0">
                <a:solidFill>
                  <a:srgbClr val="12ABDB"/>
                </a:solidFill>
                <a:latin typeface="Verdana" panose="020B0604030504040204" pitchFamily="34" charset="0"/>
                <a:ea typeface="Verdana" panose="020B0604030504040204" pitchFamily="34" charset="0"/>
                <a:cs typeface="Verdana" panose="020B0604030504040204" pitchFamily="34" charset="0"/>
              </a:rPr>
              <a:t>!= operator</a:t>
            </a:r>
            <a:endPar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9" name="Text Placeholder 9">
            <a:extLst>
              <a:ext uri="{FF2B5EF4-FFF2-40B4-BE49-F238E27FC236}">
                <a16:creationId xmlns:a16="http://schemas.microsoft.com/office/drawing/2014/main" id="{32FE6BC4-9E11-4B75-9F4E-DF9C16ADD7EE}"/>
              </a:ext>
            </a:extLst>
          </p:cNvPr>
          <p:cNvSpPr txBox="1">
            <a:spLocks/>
          </p:cNvSpPr>
          <p:nvPr/>
        </p:nvSpPr>
        <p:spPr>
          <a:xfrm>
            <a:off x="4412621" y="3037919"/>
            <a:ext cx="1986405"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IsNull method</a:t>
            </a:r>
          </a:p>
        </p:txBody>
      </p:sp>
      <p:sp>
        <p:nvSpPr>
          <p:cNvPr id="80" name="Freeform 20">
            <a:extLst>
              <a:ext uri="{FF2B5EF4-FFF2-40B4-BE49-F238E27FC236}">
                <a16:creationId xmlns:a16="http://schemas.microsoft.com/office/drawing/2014/main" id="{F8859818-3D89-46CF-B9B1-D41B2F9B1D52}"/>
              </a:ext>
            </a:extLst>
          </p:cNvPr>
          <p:cNvSpPr>
            <a:spLocks/>
          </p:cNvSpPr>
          <p:nvPr/>
        </p:nvSpPr>
        <p:spPr bwMode="auto">
          <a:xfrm>
            <a:off x="7464152" y="1702869"/>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1" name="Text Placeholder 9">
            <a:extLst>
              <a:ext uri="{FF2B5EF4-FFF2-40B4-BE49-F238E27FC236}">
                <a16:creationId xmlns:a16="http://schemas.microsoft.com/office/drawing/2014/main" id="{3724D3CD-87EB-4D6B-B0B7-8D0C503210C6}"/>
              </a:ext>
            </a:extLst>
          </p:cNvPr>
          <p:cNvSpPr txBox="1">
            <a:spLocks/>
          </p:cNvSpPr>
          <p:nvPr/>
        </p:nvSpPr>
        <p:spPr>
          <a:xfrm>
            <a:off x="8096109" y="3037919"/>
            <a:ext cx="2320371"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860864"/>
                </a:solidFill>
                <a:effectLst/>
                <a:uLnTx/>
                <a:uFillTx/>
                <a:latin typeface="Verdana" panose="020B0604030504040204" pitchFamily="34" charset="0"/>
                <a:ea typeface="Verdana" panose="020B0604030504040204" pitchFamily="34" charset="0"/>
                <a:cs typeface="Verdana" panose="020B0604030504040204" pitchFamily="34" charset="0"/>
              </a:rPr>
              <a:t>Damm-it!</a:t>
            </a:r>
          </a:p>
        </p:txBody>
      </p:sp>
      <p:pic>
        <p:nvPicPr>
          <p:cNvPr id="53" name="Obraz 52">
            <a:extLst>
              <a:ext uri="{FF2B5EF4-FFF2-40B4-BE49-F238E27FC236}">
                <a16:creationId xmlns:a16="http://schemas.microsoft.com/office/drawing/2014/main" id="{CD8EFC77-D22D-483D-93C2-3A5C88F8C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303" y="5239069"/>
            <a:ext cx="2192584" cy="278163"/>
          </a:xfrm>
          <a:prstGeom prst="rect">
            <a:avLst/>
          </a:prstGeom>
        </p:spPr>
      </p:pic>
      <p:pic>
        <p:nvPicPr>
          <p:cNvPr id="5" name="Obraz 4">
            <a:extLst>
              <a:ext uri="{FF2B5EF4-FFF2-40B4-BE49-F238E27FC236}">
                <a16:creationId xmlns:a16="http://schemas.microsoft.com/office/drawing/2014/main" id="{8E67588D-D64A-4F84-A3CC-3333CB555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492" y="3859720"/>
            <a:ext cx="2246020" cy="1229573"/>
          </a:xfrm>
          <a:prstGeom prst="rect">
            <a:avLst/>
          </a:prstGeom>
        </p:spPr>
      </p:pic>
      <p:pic>
        <p:nvPicPr>
          <p:cNvPr id="15" name="Obraz 14">
            <a:extLst>
              <a:ext uri="{FF2B5EF4-FFF2-40B4-BE49-F238E27FC236}">
                <a16:creationId xmlns:a16="http://schemas.microsoft.com/office/drawing/2014/main" id="{C93529A2-9B72-474B-81BA-DA621BC32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989" y="3859721"/>
            <a:ext cx="2246020" cy="1229573"/>
          </a:xfrm>
          <a:prstGeom prst="rect">
            <a:avLst/>
          </a:prstGeom>
        </p:spPr>
      </p:pic>
      <p:pic>
        <p:nvPicPr>
          <p:cNvPr id="18" name="Obraz 17">
            <a:extLst>
              <a:ext uri="{FF2B5EF4-FFF2-40B4-BE49-F238E27FC236}">
                <a16:creationId xmlns:a16="http://schemas.microsoft.com/office/drawing/2014/main" id="{62EE5BB0-4279-4BBA-B8E6-1574A174D6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673" y="3859721"/>
            <a:ext cx="2246020" cy="1229573"/>
          </a:xfrm>
          <a:prstGeom prst="rect">
            <a:avLst/>
          </a:prstGeom>
        </p:spPr>
      </p:pic>
    </p:spTree>
    <p:extLst>
      <p:ext uri="{BB962C8B-B14F-4D97-AF65-F5344CB8AC3E}">
        <p14:creationId xmlns:p14="http://schemas.microsoft.com/office/powerpoint/2010/main" val="28871994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p:txBody>
      </p:sp>
    </p:spTree>
    <p:extLst>
      <p:ext uri="{BB962C8B-B14F-4D97-AF65-F5344CB8AC3E}">
        <p14:creationId xmlns:p14="http://schemas.microsoft.com/office/powerpoint/2010/main" val="9296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0C039F8-AB48-4F1A-9F72-DFCF4B682E68}"/>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Async streams</a:t>
            </a:r>
          </a:p>
        </p:txBody>
      </p:sp>
      <p:sp>
        <p:nvSpPr>
          <p:cNvPr id="7" name="Freeform 37">
            <a:extLst>
              <a:ext uri="{FF2B5EF4-FFF2-40B4-BE49-F238E27FC236}">
                <a16:creationId xmlns:a16="http://schemas.microsoft.com/office/drawing/2014/main" id="{E0C420C1-8251-4869-A338-6B55AABF9E90}"/>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A2AE892E-BB8D-49B5-8A54-5E8B3B6775AD}"/>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E2FF979-2281-4854-A228-88F5BB5F6A69}"/>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88">
            <a:extLst>
              <a:ext uri="{FF2B5EF4-FFF2-40B4-BE49-F238E27FC236}">
                <a16:creationId xmlns:a16="http://schemas.microsoft.com/office/drawing/2014/main" id="{06A6E23D-C201-451C-B915-866177A32E72}"/>
              </a:ext>
            </a:extLst>
          </p:cNvPr>
          <p:cNvGrpSpPr/>
          <p:nvPr/>
        </p:nvGrpSpPr>
        <p:grpSpPr>
          <a:xfrm>
            <a:off x="7133884" y="3787843"/>
            <a:ext cx="1365119" cy="1278951"/>
            <a:chOff x="2894013" y="4765678"/>
            <a:chExt cx="477837" cy="447676"/>
          </a:xfrm>
        </p:grpSpPr>
        <p:sp>
          <p:nvSpPr>
            <p:cNvPr id="12" name="Oval 177">
              <a:extLst>
                <a:ext uri="{FF2B5EF4-FFF2-40B4-BE49-F238E27FC236}">
                  <a16:creationId xmlns:a16="http://schemas.microsoft.com/office/drawing/2014/main" id="{ACB9DAAA-0DDA-4B1D-A440-B0165BBA9DCD}"/>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8">
              <a:extLst>
                <a:ext uri="{FF2B5EF4-FFF2-40B4-BE49-F238E27FC236}">
                  <a16:creationId xmlns:a16="http://schemas.microsoft.com/office/drawing/2014/main" id="{642E378A-A7B5-41C8-B9D3-7F29E2E624D0}"/>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9">
              <a:extLst>
                <a:ext uri="{FF2B5EF4-FFF2-40B4-BE49-F238E27FC236}">
                  <a16:creationId xmlns:a16="http://schemas.microsoft.com/office/drawing/2014/main" id="{66118D1C-F9ED-4DD7-B38C-5CAA483464B7}"/>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0">
              <a:extLst>
                <a:ext uri="{FF2B5EF4-FFF2-40B4-BE49-F238E27FC236}">
                  <a16:creationId xmlns:a16="http://schemas.microsoft.com/office/drawing/2014/main" id="{1996DF64-DD9A-4510-94F8-042298803F97}"/>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81">
              <a:extLst>
                <a:ext uri="{FF2B5EF4-FFF2-40B4-BE49-F238E27FC236}">
                  <a16:creationId xmlns:a16="http://schemas.microsoft.com/office/drawing/2014/main" id="{09F8764E-B778-438B-B496-E7D5F814BCC4}"/>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2">
              <a:extLst>
                <a:ext uri="{FF2B5EF4-FFF2-40B4-BE49-F238E27FC236}">
                  <a16:creationId xmlns:a16="http://schemas.microsoft.com/office/drawing/2014/main" id="{34FFBB0C-2345-4E18-BB77-B755369D80A7}"/>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3">
              <a:extLst>
                <a:ext uri="{FF2B5EF4-FFF2-40B4-BE49-F238E27FC236}">
                  <a16:creationId xmlns:a16="http://schemas.microsoft.com/office/drawing/2014/main" id="{061D75B6-05D4-4636-A6AF-B74009B17ADD}"/>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46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Async streams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9286375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Async streams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6529819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p:txBody>
      </p:sp>
    </p:spTree>
    <p:extLst>
      <p:ext uri="{BB962C8B-B14F-4D97-AF65-F5344CB8AC3E}">
        <p14:creationId xmlns:p14="http://schemas.microsoft.com/office/powerpoint/2010/main" val="34890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DE8F4A0B-9F16-4844-BE61-471FEF40F3D8}"/>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1322</TotalTime>
  <Words>4000</Words>
  <Application>Microsoft Office PowerPoint</Application>
  <PresentationFormat>Panoramiczny</PresentationFormat>
  <Paragraphs>1028</Paragraphs>
  <Slides>128</Slides>
  <Notes>3</Notes>
  <HiddenSlides>0</HiddenSlides>
  <MMClips>0</MMClips>
  <ScaleCrop>false</ScaleCrop>
  <HeadingPairs>
    <vt:vector size="8" baseType="variant">
      <vt:variant>
        <vt:lpstr>Używane czcionki</vt:lpstr>
      </vt:variant>
      <vt:variant>
        <vt:i4>3</vt:i4>
      </vt:variant>
      <vt:variant>
        <vt:lpstr>Motyw</vt:lpstr>
      </vt:variant>
      <vt:variant>
        <vt:i4>4</vt:i4>
      </vt:variant>
      <vt:variant>
        <vt:lpstr>Osadzone serwery OLE</vt:lpstr>
      </vt:variant>
      <vt:variant>
        <vt:i4>1</vt:i4>
      </vt:variant>
      <vt:variant>
        <vt:lpstr>Tytuły slajdów</vt:lpstr>
      </vt:variant>
      <vt:variant>
        <vt:i4>128</vt:i4>
      </vt:variant>
    </vt:vector>
  </HeadingPairs>
  <TitlesOfParts>
    <vt:vector size="136" baseType="lpstr">
      <vt:lpstr>Arial</vt:lpstr>
      <vt:lpstr>Verdana</vt:lpstr>
      <vt:lpstr>Wingdings</vt:lpstr>
      <vt:lpstr>Capgemini Master</vt:lpstr>
      <vt:lpstr>Section break</vt:lpstr>
      <vt:lpstr>Cover options</vt:lpstr>
      <vt:lpstr>Final slides</vt:lpstr>
      <vt:lpstr>think-cell Slide</vt:lpstr>
      <vt:lpstr>Upgrade your .NET code! From C# 7.0 to C# 8.0 walkthrough</vt:lpstr>
      <vt:lpstr>Agenda</vt:lpstr>
      <vt:lpstr>Agenda</vt:lpstr>
      <vt:lpstr>Agenda</vt:lpstr>
      <vt:lpstr>Prezentacja programu PowerPoint</vt:lpstr>
      <vt:lpstr>Agenda</vt:lpstr>
      <vt:lpstr>The recent C# versions timeline C# 8.0 pre-requirements</vt:lpstr>
      <vt:lpstr>Agenda</vt:lpstr>
      <vt:lpstr>Dive into an example</vt:lpstr>
      <vt:lpstr>Example</vt:lpstr>
      <vt:lpstr>Example</vt:lpstr>
      <vt:lpstr>Prezentacja programu PowerPoint</vt:lpstr>
      <vt:lpstr>Agenda</vt:lpstr>
      <vt:lpstr>Prezentacja programu PowerPoint</vt:lpstr>
      <vt:lpstr>Async Main method</vt:lpstr>
      <vt:lpstr>Async Main method</vt:lpstr>
      <vt:lpstr>Async Main method</vt:lpstr>
      <vt:lpstr>Async Main method</vt:lpstr>
      <vt:lpstr>Async Main method</vt:lpstr>
      <vt:lpstr>Async Main method</vt:lpstr>
      <vt:lpstr>Async Main method</vt:lpstr>
      <vt:lpstr>Agenda</vt:lpstr>
      <vt:lpstr>Prezentacja programu PowerPoint</vt:lpstr>
      <vt:lpstr>Default literal expressions</vt:lpstr>
      <vt:lpstr>Default literal expressions</vt:lpstr>
      <vt:lpstr>Agenda</vt:lpstr>
      <vt:lpstr>Prezentacja programu PowerPoint</vt:lpstr>
      <vt:lpstr>Inferred tuple element names</vt:lpstr>
      <vt:lpstr>Inferred tuple element names</vt:lpstr>
      <vt:lpstr>Prezentacja programu PowerPoint</vt:lpstr>
      <vt:lpstr>Agenda</vt:lpstr>
      <vt:lpstr>Prezentacja programu PowerPoint</vt:lpstr>
      <vt:lpstr>Safe efficient code enhancements</vt:lpstr>
      <vt:lpstr>Safe efficient code enhancements</vt:lpstr>
      <vt:lpstr>Agenda</vt:lpstr>
      <vt:lpstr>Prezentacja programu PowerPoint</vt:lpstr>
      <vt:lpstr>Non-trailing named arguments</vt:lpstr>
      <vt:lpstr>Non-trailing named arguments</vt:lpstr>
      <vt:lpstr>Agenda</vt:lpstr>
      <vt:lpstr>Prezentacja programu PowerPoint</vt:lpstr>
      <vt:lpstr>Leading underscores in numeric literals</vt:lpstr>
      <vt:lpstr>Leading underscores in numeric literals</vt:lpstr>
      <vt:lpstr>Agenda</vt:lpstr>
      <vt:lpstr>Prezentacja programu PowerPoint</vt:lpstr>
      <vt:lpstr>Private protected access modifier</vt:lpstr>
      <vt:lpstr>Private protected access modifier</vt:lpstr>
      <vt:lpstr>Agenda</vt:lpstr>
      <vt:lpstr>Prezentacja programu PowerPoint</vt:lpstr>
      <vt:lpstr>Conditional ref expressions</vt:lpstr>
      <vt:lpstr>Conditional ref expressions</vt:lpstr>
      <vt:lpstr>Prezentacja programu PowerPoint</vt:lpstr>
      <vt:lpstr>Agenda</vt:lpstr>
      <vt:lpstr>Prezentacja programu PowerPoint</vt:lpstr>
      <vt:lpstr>Fixed fields without pinning access</vt:lpstr>
      <vt:lpstr>Fixed fields without pinning access</vt:lpstr>
      <vt:lpstr>Agenda</vt:lpstr>
      <vt:lpstr>Prezentacja programu PowerPoint</vt:lpstr>
      <vt:lpstr>Local ref variables reassignment</vt:lpstr>
      <vt:lpstr>Local ref variables reassignment</vt:lpstr>
      <vt:lpstr>Agenda</vt:lpstr>
      <vt:lpstr>Prezentacja programu PowerPoint</vt:lpstr>
      <vt:lpstr>Array initializers with stackalloc</vt:lpstr>
      <vt:lpstr>Array initializers with stackalloc</vt:lpstr>
      <vt:lpstr>Agenda</vt:lpstr>
      <vt:lpstr>Prezentacja programu PowerPoint</vt:lpstr>
      <vt:lpstr>Extended fixed support for types</vt:lpstr>
      <vt:lpstr>Extended fixed support for types</vt:lpstr>
      <vt:lpstr>Agenda</vt:lpstr>
      <vt:lpstr>Prezentacja programu PowerPoint</vt:lpstr>
      <vt:lpstr>Enhanced generic constraints</vt:lpstr>
      <vt:lpstr>Enhanced generic constraints</vt:lpstr>
      <vt:lpstr>Agenda</vt:lpstr>
      <vt:lpstr>Prezentacja programu PowerPoint</vt:lpstr>
      <vt:lpstr>Equality comparator tuple support</vt:lpstr>
      <vt:lpstr>Equality comparator tuple support</vt:lpstr>
      <vt:lpstr>Agenda</vt:lpstr>
      <vt:lpstr>Prezentacja programu PowerPoint</vt:lpstr>
      <vt:lpstr>Field attributes for auto-implemented properties</vt:lpstr>
      <vt:lpstr>Field attributes for auto-implemented properties</vt:lpstr>
      <vt:lpstr>Agenda</vt:lpstr>
      <vt:lpstr>Prezentacja programu PowerPoint</vt:lpstr>
      <vt:lpstr>In method overload</vt:lpstr>
      <vt:lpstr>In method overload</vt:lpstr>
      <vt:lpstr>Agenda</vt:lpstr>
      <vt:lpstr>Prezentacja programu PowerPoint</vt:lpstr>
      <vt:lpstr>Extend expression variables in initializers</vt:lpstr>
      <vt:lpstr>Extend expression variables in initializers</vt:lpstr>
      <vt:lpstr>Prezentacja programu PowerPoint</vt:lpstr>
      <vt:lpstr>Agenda</vt:lpstr>
      <vt:lpstr>Prezentacja programu PowerPoint</vt:lpstr>
      <vt:lpstr>Nullable reference types</vt:lpstr>
      <vt:lpstr>Nullable reference types</vt:lpstr>
      <vt:lpstr>Nullable reference types</vt:lpstr>
      <vt:lpstr>Nullable reference types</vt:lpstr>
      <vt:lpstr>Agenda</vt:lpstr>
      <vt:lpstr>Prezentacja programu PowerPoint</vt:lpstr>
      <vt:lpstr>Async streams</vt:lpstr>
      <vt:lpstr>Async streams</vt:lpstr>
      <vt:lpstr>Agenda</vt:lpstr>
      <vt:lpstr>Prezentacja programu PowerPoint</vt:lpstr>
      <vt:lpstr>Ranges and indices</vt:lpstr>
      <vt:lpstr>Ranges and indices</vt:lpstr>
      <vt:lpstr>Agenda</vt:lpstr>
      <vt:lpstr>Prezentacja programu PowerPoint</vt:lpstr>
      <vt:lpstr>Default interface members</vt:lpstr>
      <vt:lpstr>Default interface members</vt:lpstr>
      <vt:lpstr>Agenda</vt:lpstr>
      <vt:lpstr>Prezentacja programu PowerPoint</vt:lpstr>
      <vt:lpstr>Recursive patterns</vt:lpstr>
      <vt:lpstr>Recursive patterns</vt:lpstr>
      <vt:lpstr>Agenda</vt:lpstr>
      <vt:lpstr>Prezentacja programu PowerPoint</vt:lpstr>
      <vt:lpstr>Switch expressions</vt:lpstr>
      <vt:lpstr>Switch expressions</vt:lpstr>
      <vt:lpstr>Agenda</vt:lpstr>
      <vt:lpstr>Prezentacja programu PowerPoint</vt:lpstr>
      <vt:lpstr>Target-typed new-expressions</vt:lpstr>
      <vt:lpstr>Target-typed new-expressions</vt:lpstr>
      <vt:lpstr>Agenda</vt:lpstr>
      <vt:lpstr>Prezentacja programu PowerPoint</vt:lpstr>
      <vt:lpstr>Extension everything</vt:lpstr>
      <vt:lpstr>Extension everything</vt:lpstr>
      <vt:lpstr>Prezentacja programu PowerPoint</vt:lpstr>
      <vt:lpstr>Prezentacja programu PowerPoint</vt:lpstr>
      <vt:lpstr>Title (Work for 1 or 2 lines of title)</vt:lpstr>
      <vt:lpstr>Title (Work for 1 or 2 lines of title)</vt:lpstr>
      <vt:lpstr>Title (Work for 1 or 2 lines of title)</vt:lpstr>
      <vt:lpstr>Title (Work for 1 or 2 lines of title)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128</cp:revision>
  <dcterms:created xsi:type="dcterms:W3CDTF">2019-02-10T09:17:17Z</dcterms:created>
  <dcterms:modified xsi:type="dcterms:W3CDTF">2019-02-16T19:43:22Z</dcterms:modified>
</cp:coreProperties>
</file>