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6" r:id="rId3"/>
    <p:sldId id="282" r:id="rId4"/>
    <p:sldId id="283" r:id="rId5"/>
    <p:sldId id="284" r:id="rId6"/>
    <p:sldId id="270" r:id="rId7"/>
    <p:sldId id="259" r:id="rId8"/>
    <p:sldId id="272" r:id="rId9"/>
    <p:sldId id="281" r:id="rId10"/>
    <p:sldId id="287" r:id="rId11"/>
    <p:sldId id="273" r:id="rId12"/>
    <p:sldId id="285" r:id="rId13"/>
    <p:sldId id="262" r:id="rId14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12" autoAdjust="0"/>
  </p:normalViewPr>
  <p:slideViewPr>
    <p:cSldViewPr snapToObjects="1">
      <p:cViewPr varScale="1">
        <p:scale>
          <a:sx n="56" d="100"/>
          <a:sy n="56" d="100"/>
        </p:scale>
        <p:origin x="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7A58651F-4433-C945-B789-690E29831182}" type="datetimeFigureOut">
              <a:rPr lang="pl-PL"/>
              <a:pPr>
                <a:defRPr/>
              </a:pPr>
              <a:t>10.12.2018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AE7B36EE-24D2-264A-B6E5-050E52DB4F67}" type="slidenum">
              <a:rPr lang="pl-PL" altLang="x-none"/>
              <a:pPr/>
              <a:t>‹#›</a:t>
            </a:fld>
            <a:endParaRPr lang="pl-PL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8CE210B1-2B2D-BA46-82A8-43AC0E68A0A7}" type="datetimeFigureOut">
              <a:rPr lang="pl-PL"/>
              <a:pPr>
                <a:defRPr/>
              </a:pPr>
              <a:t>10.12.2018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9A3D291-EFB9-934C-BE94-251D6C8E2781}" type="slidenum">
              <a:rPr lang="pl-PL" altLang="x-none"/>
              <a:pPr/>
              <a:t>‹#›</a:t>
            </a:fld>
            <a:endParaRPr lang="pl-PL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/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0302795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/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24B42A57-3298-8F49-AAE4-1DBBCF660740}" type="slidenum">
              <a:rPr lang="pl-PL" altLang="x-none" sz="1000">
                <a:solidFill>
                  <a:schemeClr val="bg1"/>
                </a:solidFill>
                <a:latin typeface="Calibri" charset="0"/>
              </a:rPr>
              <a:pPr algn="ctr" eaLnBrk="1" hangingPunct="1"/>
              <a:t>‹#›</a:t>
            </a:fld>
            <a:endParaRPr lang="pl-PL" altLang="x-none" sz="100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11523217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pl-PL" noProof="0"/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18125405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/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18D85033-4008-8E49-9EBC-E41B3436A8D7}" type="slidenum">
              <a:rPr lang="pl-PL" altLang="x-none" sz="1000">
                <a:solidFill>
                  <a:schemeClr val="bg1"/>
                </a:solidFill>
                <a:latin typeface="Calibri" charset="0"/>
              </a:rPr>
              <a:pPr algn="ctr" eaLnBrk="1" hangingPunct="1"/>
              <a:t>‹#›</a:t>
            </a:fld>
            <a:endParaRPr lang="pl-PL" altLang="x-none" sz="100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6656718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/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B0310B54-AA2F-5747-869D-D03BA4DE2F7B}" type="slidenum">
              <a:rPr lang="pl-PL" altLang="x-none" sz="1000">
                <a:solidFill>
                  <a:schemeClr val="bg1"/>
                </a:solidFill>
                <a:latin typeface="Calibri" charset="0"/>
              </a:rPr>
              <a:pPr algn="ctr" eaLnBrk="1" hangingPunct="1"/>
              <a:t>‹#›</a:t>
            </a:fld>
            <a:endParaRPr lang="pl-PL" altLang="x-none" sz="100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677314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/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7D6744A5-445E-7942-9FE3-60DFAB30FD7D}" type="slidenum">
              <a:rPr lang="pl-PL" altLang="x-none" sz="1000">
                <a:solidFill>
                  <a:schemeClr val="bg1"/>
                </a:solidFill>
                <a:latin typeface="Calibri" charset="0"/>
              </a:rPr>
              <a:pPr algn="ctr" eaLnBrk="1" hangingPunct="1"/>
              <a:t>‹#›</a:t>
            </a:fld>
            <a:endParaRPr lang="pl-PL" altLang="x-none" sz="100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7683257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/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64AC4024-7BDE-9447-82C3-FCF5160BDEC6}" type="slidenum">
              <a:rPr lang="pl-PL" altLang="x-none" sz="1000">
                <a:solidFill>
                  <a:schemeClr val="bg1"/>
                </a:solidFill>
                <a:latin typeface="Calibri" charset="0"/>
              </a:rPr>
              <a:pPr algn="ctr" eaLnBrk="1" hangingPunct="1"/>
              <a:t>‹#›</a:t>
            </a:fld>
            <a:endParaRPr lang="pl-PL" altLang="x-none" sz="100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161400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/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00B2B29F-FF50-1F4D-A798-D031F37220F2}" type="slidenum">
              <a:rPr lang="pl-PL" altLang="x-none" sz="1000">
                <a:solidFill>
                  <a:schemeClr val="bg1"/>
                </a:solidFill>
                <a:latin typeface="Calibri" charset="0"/>
              </a:rPr>
              <a:pPr algn="ctr" eaLnBrk="1" hangingPunct="1"/>
              <a:t>‹#›</a:t>
            </a:fld>
            <a:endParaRPr lang="pl-PL" altLang="x-none" sz="100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608319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/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D6AB24B1-07D8-A64F-A6F7-466467F95CBB}" type="slidenum">
              <a:rPr lang="pl-PL" altLang="x-none" sz="1000">
                <a:solidFill>
                  <a:schemeClr val="bg1"/>
                </a:solidFill>
                <a:latin typeface="Calibri" charset="0"/>
              </a:rPr>
              <a:pPr algn="ctr" eaLnBrk="1" hangingPunct="1"/>
              <a:t>‹#›</a:t>
            </a:fld>
            <a:endParaRPr lang="pl-PL" altLang="x-none" sz="100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8782641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/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7515CD9A-6C3E-A145-8018-F5DB5B28E674}" type="slidenum">
              <a:rPr lang="pl-PL" altLang="x-none" sz="1000">
                <a:solidFill>
                  <a:schemeClr val="bg1"/>
                </a:solidFill>
                <a:latin typeface="Calibri" charset="0"/>
              </a:rPr>
              <a:pPr algn="ctr" eaLnBrk="1" hangingPunct="1"/>
              <a:t>‹#›</a:t>
            </a:fld>
            <a:endParaRPr lang="pl-PL" altLang="x-none" sz="100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37051289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vicoder.me/2016/02/22/SSLstrip-for-newbies/" TargetMode="External"/><Relationship Id="rId2" Type="http://schemas.openxmlformats.org/officeDocument/2006/relationships/hyperlink" Target="https://null-byte.wonderhowto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rawbytes.com/virtual-private-networks-in-depth-technical-detail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rackattacks.com/" TargetMode="External"/><Relationship Id="rId2" Type="http://schemas.openxmlformats.org/officeDocument/2006/relationships/hyperlink" Target="https://wifipineapple.com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banner2.kisspng.com/20180616/zlq/kisspng-rami-malek-mr-robot-elliot-alderson-television-sh-mr-robot-5b259264dec9b0.6417887315291889649126.jpg">
            <a:extLst>
              <a:ext uri="{FF2B5EF4-FFF2-40B4-BE49-F238E27FC236}">
                <a16:creationId xmlns:a16="http://schemas.microsoft.com/office/drawing/2014/main" id="{10043197-CAF1-4B35-86D8-1978D3CB7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69" y="14266"/>
            <a:ext cx="7715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70015" y="620688"/>
            <a:ext cx="5544616" cy="368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5400" b="1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Man             in the</a:t>
            </a:r>
          </a:p>
          <a:p>
            <a:pPr algn="ctr">
              <a:lnSpc>
                <a:spcPct val="150000"/>
              </a:lnSpc>
            </a:pPr>
            <a:r>
              <a:rPr lang="pl-PL" sz="5400" b="1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                   </a:t>
            </a:r>
            <a:r>
              <a:rPr lang="pl-PL" sz="54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middle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CEBD2D0-46C2-43FC-BB6D-1B5FE5A73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0693" y="1052736"/>
            <a:ext cx="8262476" cy="5472608"/>
          </a:xfrm>
        </p:spPr>
        <p:txBody>
          <a:bodyPr/>
          <a:lstStyle/>
          <a:p>
            <a:pPr marL="0" indent="0">
              <a:buNone/>
            </a:pPr>
            <a:r>
              <a:rPr lang="pl-PL" sz="1800" b="1" dirty="0"/>
              <a:t>// poszukiwanie celu</a:t>
            </a:r>
          </a:p>
          <a:p>
            <a:pPr marL="0" indent="0">
              <a:buNone/>
            </a:pPr>
            <a:r>
              <a:rPr lang="pl-PL" sz="1800" dirty="0"/>
              <a:t># </a:t>
            </a:r>
            <a:r>
              <a:rPr lang="pl-PL" sz="1800" dirty="0" err="1"/>
              <a:t>nmap</a:t>
            </a:r>
            <a:r>
              <a:rPr lang="pl-PL" sz="1800" dirty="0"/>
              <a:t> –</a:t>
            </a:r>
            <a:r>
              <a:rPr lang="pl-PL" sz="1800" dirty="0" err="1"/>
              <a:t>Pn</a:t>
            </a:r>
            <a:r>
              <a:rPr lang="pl-PL" sz="1800" dirty="0"/>
              <a:t> &lt;</a:t>
            </a:r>
            <a:r>
              <a:rPr lang="pl-PL" sz="1800" dirty="0" err="1"/>
              <a:t>adres_sieci</a:t>
            </a:r>
            <a:r>
              <a:rPr lang="pl-PL" sz="1800" dirty="0"/>
              <a:t>&gt;/&lt;</a:t>
            </a:r>
            <a:r>
              <a:rPr lang="pl-PL" sz="1800" dirty="0" err="1"/>
              <a:t>maska_dziesiętnie</a:t>
            </a:r>
            <a:r>
              <a:rPr lang="pl-PL" sz="1800" dirty="0"/>
              <a:t>&gt;  </a:t>
            </a:r>
            <a:r>
              <a:rPr lang="pl-PL" sz="1800" b="1" dirty="0"/>
              <a:t>// można też wypróbować </a:t>
            </a:r>
            <a:r>
              <a:rPr lang="pl-PL" sz="1800" b="1" dirty="0" err="1"/>
              <a:t>nmap</a:t>
            </a:r>
            <a:r>
              <a:rPr lang="pl-PL" sz="1800" b="1" dirty="0"/>
              <a:t> -A</a:t>
            </a:r>
          </a:p>
          <a:p>
            <a:pPr marL="0" indent="0">
              <a:buNone/>
            </a:pPr>
            <a:r>
              <a:rPr lang="pl-PL" sz="1800" b="1" dirty="0"/>
              <a:t>// przekierowanie ruchu przez swoją maszynę</a:t>
            </a:r>
          </a:p>
          <a:p>
            <a:pPr marL="0" indent="0">
              <a:buNone/>
            </a:pPr>
            <a:r>
              <a:rPr lang="pl-PL" sz="1800" dirty="0"/>
              <a:t># </a:t>
            </a:r>
            <a:r>
              <a:rPr lang="pl-PL" sz="1800" dirty="0" err="1"/>
              <a:t>arpspoof</a:t>
            </a:r>
            <a:r>
              <a:rPr lang="pl-PL" sz="1800" dirty="0"/>
              <a:t> –i &lt;interfejs&gt; &lt;</a:t>
            </a:r>
            <a:r>
              <a:rPr lang="pl-PL" sz="1800" dirty="0" err="1"/>
              <a:t>ip_ofiary</a:t>
            </a:r>
            <a:r>
              <a:rPr lang="pl-PL" sz="1800" dirty="0"/>
              <a:t>&gt; -t &lt;</a:t>
            </a:r>
            <a:r>
              <a:rPr lang="pl-PL" sz="1800" dirty="0" err="1"/>
              <a:t>ip_bramy_domyślnej</a:t>
            </a:r>
            <a:r>
              <a:rPr lang="pl-PL" sz="1800" dirty="0"/>
              <a:t>&gt;</a:t>
            </a:r>
          </a:p>
          <a:p>
            <a:pPr marL="0" indent="0">
              <a:buNone/>
            </a:pPr>
            <a:r>
              <a:rPr lang="pl-PL" sz="1800" dirty="0"/>
              <a:t># </a:t>
            </a:r>
            <a:r>
              <a:rPr lang="pl-PL" sz="1800" dirty="0" err="1"/>
              <a:t>arpspoof</a:t>
            </a:r>
            <a:r>
              <a:rPr lang="pl-PL" sz="1800" dirty="0"/>
              <a:t> –i &lt;interfejs&gt; &lt;</a:t>
            </a:r>
            <a:r>
              <a:rPr lang="pl-PL" sz="1800" dirty="0" err="1"/>
              <a:t>ip_bramy_domyślnej</a:t>
            </a:r>
            <a:r>
              <a:rPr lang="pl-PL" sz="1800" dirty="0"/>
              <a:t>&gt; -t &lt;</a:t>
            </a:r>
            <a:r>
              <a:rPr lang="pl-PL" sz="1800" dirty="0" err="1"/>
              <a:t>ip_ofiary</a:t>
            </a:r>
            <a:r>
              <a:rPr lang="pl-PL" sz="1800" dirty="0"/>
              <a:t>&gt;</a:t>
            </a:r>
          </a:p>
          <a:p>
            <a:pPr marL="0" indent="0">
              <a:buNone/>
            </a:pPr>
            <a:r>
              <a:rPr lang="pl-PL" sz="1800" b="1" dirty="0"/>
              <a:t>// ustawienia przekierowania portów i ruchu przez maszynę</a:t>
            </a:r>
          </a:p>
          <a:p>
            <a:pPr marL="0" indent="0">
              <a:buNone/>
            </a:pPr>
            <a:r>
              <a:rPr lang="pl-PL" sz="1800" dirty="0"/>
              <a:t># echo 1 &gt; /proc/</a:t>
            </a:r>
            <a:r>
              <a:rPr lang="pl-PL" sz="1800" dirty="0" err="1"/>
              <a:t>sys</a:t>
            </a:r>
            <a:r>
              <a:rPr lang="pl-PL" sz="1800" dirty="0"/>
              <a:t>/net/ipv4/</a:t>
            </a:r>
            <a:r>
              <a:rPr lang="pl-PL" sz="1800" dirty="0" err="1"/>
              <a:t>ip_forward</a:t>
            </a:r>
            <a:endParaRPr lang="pl-PL" sz="1800" dirty="0"/>
          </a:p>
          <a:p>
            <a:pPr marL="0" indent="0">
              <a:buNone/>
            </a:pPr>
            <a:r>
              <a:rPr lang="pl-PL" sz="1800" dirty="0"/>
              <a:t># </a:t>
            </a:r>
            <a:r>
              <a:rPr lang="pl-PL" sz="1800" dirty="0" err="1"/>
              <a:t>iptables</a:t>
            </a:r>
            <a:r>
              <a:rPr lang="pl-PL" sz="1800" dirty="0"/>
              <a:t> -P FORWARD ACCEPT</a:t>
            </a:r>
          </a:p>
          <a:p>
            <a:pPr marL="0" indent="0">
              <a:buNone/>
            </a:pPr>
            <a:r>
              <a:rPr lang="pl-PL" sz="1800" dirty="0"/>
              <a:t># </a:t>
            </a:r>
            <a:r>
              <a:rPr lang="pl-PL" sz="1800" dirty="0" err="1"/>
              <a:t>iptables</a:t>
            </a:r>
            <a:r>
              <a:rPr lang="pl-PL" sz="1800" dirty="0"/>
              <a:t> --</a:t>
            </a:r>
            <a:r>
              <a:rPr lang="pl-PL" sz="1800" dirty="0" err="1"/>
              <a:t>table</a:t>
            </a:r>
            <a:r>
              <a:rPr lang="pl-PL" sz="1800" dirty="0"/>
              <a:t> </a:t>
            </a:r>
            <a:r>
              <a:rPr lang="pl-PL" sz="1800" dirty="0" err="1"/>
              <a:t>nat</a:t>
            </a:r>
            <a:r>
              <a:rPr lang="pl-PL" sz="1800" dirty="0"/>
              <a:t> -A POSTROUTING -o eth0 -j MASQUERADE</a:t>
            </a:r>
          </a:p>
          <a:p>
            <a:pPr marL="0" indent="0">
              <a:buNone/>
            </a:pPr>
            <a:r>
              <a:rPr lang="pl-PL" sz="1800" dirty="0"/>
              <a:t># </a:t>
            </a:r>
            <a:r>
              <a:rPr lang="pl-PL" sz="1800" dirty="0" err="1"/>
              <a:t>iptables</a:t>
            </a:r>
            <a:r>
              <a:rPr lang="pl-PL" sz="1800" dirty="0"/>
              <a:t> -t </a:t>
            </a:r>
            <a:r>
              <a:rPr lang="pl-PL" sz="1800" dirty="0" err="1"/>
              <a:t>nat</a:t>
            </a:r>
            <a:r>
              <a:rPr lang="pl-PL" sz="1800" dirty="0"/>
              <a:t> -A PREROUTING -p </a:t>
            </a:r>
            <a:r>
              <a:rPr lang="pl-PL" sz="1800" dirty="0" err="1"/>
              <a:t>tcp</a:t>
            </a:r>
            <a:r>
              <a:rPr lang="pl-PL" sz="1800" dirty="0"/>
              <a:t> --</a:t>
            </a:r>
            <a:r>
              <a:rPr lang="pl-PL" sz="1800" dirty="0" err="1"/>
              <a:t>destination</a:t>
            </a:r>
            <a:r>
              <a:rPr lang="pl-PL" sz="1800" dirty="0"/>
              <a:t>-port 80 -j REDIRECT --to-port 10000</a:t>
            </a:r>
          </a:p>
          <a:p>
            <a:pPr marL="0" indent="0">
              <a:buNone/>
            </a:pPr>
            <a:r>
              <a:rPr lang="pl-PL" sz="1800" b="1" dirty="0"/>
              <a:t>// atak</a:t>
            </a:r>
          </a:p>
          <a:p>
            <a:pPr marL="0" indent="0">
              <a:buNone/>
            </a:pPr>
            <a:r>
              <a:rPr lang="pl-PL" sz="1800" dirty="0"/>
              <a:t> </a:t>
            </a:r>
            <a:r>
              <a:rPr lang="pl-PL" sz="1800" dirty="0" err="1"/>
              <a:t>sslstrip</a:t>
            </a:r>
            <a:r>
              <a:rPr lang="pl-PL" sz="1800" dirty="0"/>
              <a:t> –f –p –k</a:t>
            </a:r>
          </a:p>
          <a:p>
            <a:pPr marL="0" indent="0">
              <a:buNone/>
            </a:pPr>
            <a:r>
              <a:rPr lang="pl-PL" sz="1800" b="1" dirty="0"/>
              <a:t>// </a:t>
            </a:r>
            <a:r>
              <a:rPr lang="pl-PL" sz="1800" b="1" dirty="0" err="1"/>
              <a:t>odczytyanie</a:t>
            </a:r>
            <a:r>
              <a:rPr lang="pl-PL" sz="1800" b="1" dirty="0"/>
              <a:t> wyników (jeśli jakieś są, plik musi istnieć przed komendą </a:t>
            </a:r>
            <a:r>
              <a:rPr lang="pl-PL" sz="1800" b="1" dirty="0" err="1"/>
              <a:t>sslstrip</a:t>
            </a:r>
            <a:r>
              <a:rPr lang="pl-PL" sz="1800" b="1" dirty="0"/>
              <a:t>)</a:t>
            </a:r>
          </a:p>
          <a:p>
            <a:pPr marL="0" indent="0">
              <a:buNone/>
            </a:pPr>
            <a:r>
              <a:rPr lang="pl-PL" sz="1800" dirty="0"/>
              <a:t># </a:t>
            </a:r>
            <a:r>
              <a:rPr lang="pl-PL" sz="1800" dirty="0" err="1"/>
              <a:t>cat</a:t>
            </a:r>
            <a:r>
              <a:rPr lang="pl-PL" sz="1800" dirty="0"/>
              <a:t> sslstrip.log</a:t>
            </a:r>
            <a:endParaRPr lang="pl-PL" sz="2000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C91884E-F3CB-4F93-BA71-C7A13BA76F7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575" y="188640"/>
            <a:ext cx="8284724" cy="864096"/>
          </a:xfrm>
        </p:spPr>
        <p:txBody>
          <a:bodyPr/>
          <a:lstStyle/>
          <a:p>
            <a:r>
              <a:rPr lang="pl-PL" b="1" dirty="0"/>
              <a:t>Przebieg ataku</a:t>
            </a:r>
          </a:p>
        </p:txBody>
      </p:sp>
    </p:spTree>
    <p:extLst>
      <p:ext uri="{BB962C8B-B14F-4D97-AF65-F5344CB8AC3E}">
        <p14:creationId xmlns:p14="http://schemas.microsoft.com/office/powerpoint/2010/main" val="1400136526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>
            <a:extLst>
              <a:ext uri="{FF2B5EF4-FFF2-40B4-BE49-F238E27FC236}">
                <a16:creationId xmlns:a16="http://schemas.microsoft.com/office/drawing/2014/main" id="{6270F43B-020A-47CF-BFDB-4029E8F9F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788212"/>
            <a:ext cx="7058025" cy="287655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E20EBC37-9313-4E57-AB69-646620D1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160723"/>
            <a:ext cx="7134225" cy="2476500"/>
          </a:xfrm>
          <a:prstGeom prst="rect">
            <a:avLst/>
          </a:prstGeo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420F36C-4257-40D5-AC30-48C8E44703DB}"/>
              </a:ext>
            </a:extLst>
          </p:cNvPr>
          <p:cNvSpPr txBox="1">
            <a:spLocks/>
          </p:cNvSpPr>
          <p:nvPr/>
        </p:nvSpPr>
        <p:spPr bwMode="auto">
          <a:xfrm>
            <a:off x="755575" y="188640"/>
            <a:ext cx="828472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l-PL" b="1" kern="0" dirty="0"/>
              <a:t>Skuteczność ataku</a:t>
            </a:r>
          </a:p>
        </p:txBody>
      </p:sp>
    </p:spTree>
    <p:extLst>
      <p:ext uri="{BB962C8B-B14F-4D97-AF65-F5344CB8AC3E}">
        <p14:creationId xmlns:p14="http://schemas.microsoft.com/office/powerpoint/2010/main" val="1096909345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9B055C61-0585-44E5-A5E2-C37A78FD9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17748"/>
            <a:ext cx="7058025" cy="284582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263D192-5443-44F8-B11E-C8B544591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0" y="3315358"/>
            <a:ext cx="7047951" cy="32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02529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1"/>
          <p:cNvSpPr>
            <a:spLocks noGrp="1"/>
          </p:cNvSpPr>
          <p:nvPr>
            <p:ph sz="half" idx="1"/>
          </p:nvPr>
        </p:nvSpPr>
        <p:spPr>
          <a:xfrm>
            <a:off x="683568" y="951541"/>
            <a:ext cx="7776864" cy="5576415"/>
          </a:xfrm>
        </p:spPr>
        <p:txBody>
          <a:bodyPr/>
          <a:lstStyle/>
          <a:p>
            <a:r>
              <a:rPr lang="pl-PL" altLang="x-non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Hasła w prezentacji do </a:t>
            </a:r>
            <a:r>
              <a:rPr lang="pl-PL" altLang="x-non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wygooglowania</a:t>
            </a:r>
            <a:r>
              <a:rPr lang="pl-PL" altLang="x-non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;) i dodatkowo:</a:t>
            </a:r>
          </a:p>
          <a:p>
            <a:r>
              <a:rPr lang="pl-PL" altLang="x-non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Blogi</a:t>
            </a:r>
          </a:p>
          <a:p>
            <a:pPr marL="0" indent="0">
              <a:buNone/>
            </a:pPr>
            <a:r>
              <a:rPr lang="pl-PL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[szukajcie pod kluczem Man in the </a:t>
            </a:r>
            <a:r>
              <a:rPr lang="pl-PL" altLang="x-non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pl-PL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albo </a:t>
            </a:r>
            <a:r>
              <a:rPr lang="pl-PL" altLang="x-non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mitm</a:t>
            </a:r>
            <a:r>
              <a:rPr lang="pl-PL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/>
            <a:r>
              <a:rPr lang="pl-PL" altLang="x-non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Niebezpiecznik</a:t>
            </a:r>
            <a:endParaRPr lang="pl-PL" altLang="x-non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l-PL" altLang="x-non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Sekurak</a:t>
            </a:r>
            <a:endParaRPr lang="pl-PL" altLang="x-non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l-PL" altLang="x-none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https://null-byte.wonderhowto.com</a:t>
            </a:r>
            <a:endParaRPr lang="pl-PL" altLang="x-non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l-PL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https://security.stackexchange.com</a:t>
            </a:r>
          </a:p>
          <a:p>
            <a:pPr lvl="1"/>
            <a:r>
              <a:rPr lang="pl-PL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https://www.krackattacks.com/ </a:t>
            </a:r>
          </a:p>
          <a:p>
            <a:pPr lvl="1"/>
            <a:r>
              <a:rPr lang="pl-PL" altLang="x-none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https://avicoder.me/2016/02/22/SSLstrip-for-newbies/</a:t>
            </a:r>
            <a:endParaRPr lang="pl-PL" altLang="x-non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l-PL" altLang="x-none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http://www.rawbytes.com/virtual-private-networks-in-depth-technical-details</a:t>
            </a:r>
            <a:r>
              <a:rPr lang="pl-PL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l-PL" altLang="x-non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Prace naukowe</a:t>
            </a:r>
          </a:p>
          <a:p>
            <a:pPr lvl="1"/>
            <a:r>
              <a:rPr lang="en-US" sz="2000" dirty="0"/>
              <a:t>Key Reinstallation Attacks: Forcing Nonce Reuse in</a:t>
            </a:r>
            <a:r>
              <a:rPr lang="pl-PL" sz="2000" dirty="0"/>
              <a:t> </a:t>
            </a:r>
            <a:r>
              <a:rPr lang="en-US" sz="2000" dirty="0"/>
              <a:t>WPA2</a:t>
            </a:r>
            <a:r>
              <a:rPr lang="pl-PL" sz="2000" dirty="0"/>
              <a:t> [</a:t>
            </a:r>
            <a:r>
              <a:rPr lang="pl-PL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https://papers.mathyvanhoef.com/ccs2017.pdf]</a:t>
            </a:r>
          </a:p>
          <a:p>
            <a:pPr lvl="1"/>
            <a:r>
              <a:rPr lang="pl-PL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Augusto </a:t>
            </a:r>
            <a:r>
              <a:rPr lang="pl-PL" altLang="x-non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Paes</a:t>
            </a:r>
            <a:r>
              <a:rPr lang="pl-PL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l-PL" altLang="x-non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Barros</a:t>
            </a:r>
            <a:r>
              <a:rPr lang="pl-PL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„The </a:t>
            </a:r>
            <a:r>
              <a:rPr lang="pl-PL" altLang="x-non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pl-PL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pl-PL" altLang="x-non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backdoors</a:t>
            </a:r>
            <a:r>
              <a:rPr lang="pl-PL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l-PL" altLang="x-non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worst</a:t>
            </a:r>
            <a:r>
              <a:rPr lang="pl-PL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pl-PL" altLang="x-non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pl-PL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altLang="x-non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worlds</a:t>
            </a:r>
            <a:r>
              <a:rPr lang="pl-PL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457200" lvl="1" indent="0">
              <a:buNone/>
            </a:pPr>
            <a:endParaRPr lang="pl-PL" altLang="x-non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ymbol zastępczy tekstu 4"/>
          <p:cNvSpPr>
            <a:spLocks noGrp="1"/>
          </p:cNvSpPr>
          <p:nvPr>
            <p:ph type="body" idx="4294967295"/>
          </p:nvPr>
        </p:nvSpPr>
        <p:spPr>
          <a:xfrm>
            <a:off x="827584" y="42866"/>
            <a:ext cx="4680520" cy="8636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l-PL" altLang="x-none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Literatura i źródła</a:t>
            </a:r>
            <a:endParaRPr lang="x-none" altLang="x-none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log.trendmicro.com/trendlabs-security-intelligence/files/2015/02/MITM-attack-diagram-2.jpg">
            <a:extLst>
              <a:ext uri="{FF2B5EF4-FFF2-40B4-BE49-F238E27FC236}">
                <a16:creationId xmlns:a16="http://schemas.microsoft.com/office/drawing/2014/main" id="{FB14B042-72E1-49B2-AB0F-5C3E97BEA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6632"/>
            <a:ext cx="59055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ymbol zastępczy zawartości 1">
            <a:extLst>
              <a:ext uri="{FF2B5EF4-FFF2-40B4-BE49-F238E27FC236}">
                <a16:creationId xmlns:a16="http://schemas.microsoft.com/office/drawing/2014/main" id="{D09D63F2-06B2-49B1-9852-24486CAA7E80}"/>
              </a:ext>
            </a:extLst>
          </p:cNvPr>
          <p:cNvSpPr txBox="1">
            <a:spLocks/>
          </p:cNvSpPr>
          <p:nvPr/>
        </p:nvSpPr>
        <p:spPr bwMode="auto">
          <a:xfrm>
            <a:off x="1691680" y="3429000"/>
            <a:ext cx="6552728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pl-PL" altLang="x-none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Przekierowanie ruchu przez swoją maszynę</a:t>
            </a:r>
          </a:p>
          <a:p>
            <a:pPr marL="457200" indent="-457200">
              <a:buFont typeface="+mj-lt"/>
              <a:buAutoNum type="arabicPeriod"/>
            </a:pPr>
            <a:r>
              <a:rPr lang="pl-PL" altLang="x-none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Obejście certyfikatów (ze strony serwera, ze strony klienta)</a:t>
            </a:r>
          </a:p>
          <a:p>
            <a:pPr marL="457200" indent="-457200">
              <a:buFont typeface="+mj-lt"/>
              <a:buAutoNum type="arabicPeriod"/>
            </a:pPr>
            <a:r>
              <a:rPr lang="pl-PL" altLang="x-none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Bycie niewidocznym dla ofiary – po skończonym ataku przywrócenie ruchu do stanu poprzedniego, brak opóźnień itp.</a:t>
            </a:r>
          </a:p>
        </p:txBody>
      </p:sp>
    </p:spTree>
    <p:extLst>
      <p:ext uri="{BB962C8B-B14F-4D97-AF65-F5344CB8AC3E}">
        <p14:creationId xmlns:p14="http://schemas.microsoft.com/office/powerpoint/2010/main" val="954272414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 descr="dns spoofing">
            <a:extLst>
              <a:ext uri="{FF2B5EF4-FFF2-40B4-BE49-F238E27FC236}">
                <a16:creationId xmlns:a16="http://schemas.microsoft.com/office/drawing/2014/main" id="{77175EB1-24A0-4E8C-BDEF-2DE83FBDA5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30" name="Picture 6" descr="Figure 1">
            <a:extLst>
              <a:ext uri="{FF2B5EF4-FFF2-40B4-BE49-F238E27FC236}">
                <a16:creationId xmlns:a16="http://schemas.microsoft.com/office/drawing/2014/main" id="{8D716528-699C-4D2F-89EB-63D96D8C3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44" y="764704"/>
            <a:ext cx="6912768" cy="336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F4138310-261B-4FEF-B3F0-4D43EED611C4}"/>
              </a:ext>
            </a:extLst>
          </p:cNvPr>
          <p:cNvSpPr/>
          <p:nvPr/>
        </p:nvSpPr>
        <p:spPr>
          <a:xfrm>
            <a:off x="5508104" y="653752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800" dirty="0" err="1">
                <a:latin typeface="Calibri" panose="020F0502020204030204" pitchFamily="34" charset="0"/>
                <a:cs typeface="Calibri" panose="020F0502020204030204" pitchFamily="34" charset="0"/>
              </a:rPr>
              <a:t>Żródła</a:t>
            </a:r>
            <a:r>
              <a:rPr lang="pl-PL" sz="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pl-PL" sz="800" dirty="0">
                <a:latin typeface="Calibri" panose="020F0502020204030204" pitchFamily="34" charset="0"/>
                <a:cs typeface="Calibri" panose="020F0502020204030204" pitchFamily="34" charset="0"/>
              </a:rPr>
              <a:t>https://avicoder.me/2016/02/22/SSLstrip-for-newbies/</a:t>
            </a:r>
          </a:p>
        </p:txBody>
      </p:sp>
      <p:sp>
        <p:nvSpPr>
          <p:cNvPr id="6" name="Symbol zastępczy tekstu 3">
            <a:extLst>
              <a:ext uri="{FF2B5EF4-FFF2-40B4-BE49-F238E27FC236}">
                <a16:creationId xmlns:a16="http://schemas.microsoft.com/office/drawing/2014/main" id="{A956F464-BA10-48FD-9AFE-5FA19DA80DF0}"/>
              </a:ext>
            </a:extLst>
          </p:cNvPr>
          <p:cNvSpPr txBox="1">
            <a:spLocks/>
          </p:cNvSpPr>
          <p:nvPr/>
        </p:nvSpPr>
        <p:spPr bwMode="auto">
          <a:xfrm>
            <a:off x="1412267" y="80673"/>
            <a:ext cx="8262938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l-PL" altLang="x-none" sz="4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Szyfrowanie</a:t>
            </a:r>
            <a:endParaRPr lang="x-none" altLang="x-none" sz="4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A87923AC-B8D8-4B5F-9561-F8B6B458B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35" y="4126306"/>
            <a:ext cx="5355605" cy="26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8884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670F79F-F6BB-47D6-96F2-C831682F171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21287" y="188640"/>
            <a:ext cx="8284724" cy="864096"/>
          </a:xfrm>
        </p:spPr>
        <p:txBody>
          <a:bodyPr/>
          <a:lstStyle/>
          <a:p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</a:p>
        </p:txBody>
      </p:sp>
      <p:pic>
        <p:nvPicPr>
          <p:cNvPr id="1028" name="Picture 4" descr="Znalezione obrazy dla zapytania arp">
            <a:extLst>
              <a:ext uri="{FF2B5EF4-FFF2-40B4-BE49-F238E27FC236}">
                <a16:creationId xmlns:a16="http://schemas.microsoft.com/office/drawing/2014/main" id="{C84110F1-8C6F-43CF-807E-44975063D9C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87" y="1268760"/>
            <a:ext cx="8262938" cy="504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9C62F9E-14A8-445C-A094-AB8E016BF21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9303722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8414872-F4E1-4E1E-93B9-D2714290675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endParaRPr lang="pl-PL" dirty="0"/>
          </a:p>
        </p:txBody>
      </p:sp>
      <p:pic>
        <p:nvPicPr>
          <p:cNvPr id="2050" name="Picture 2" descr="Znalezione obrazy dla zapytania DNS">
            <a:extLst>
              <a:ext uri="{FF2B5EF4-FFF2-40B4-BE49-F238E27FC236}">
                <a16:creationId xmlns:a16="http://schemas.microsoft.com/office/drawing/2014/main" id="{10D066D0-BE06-4724-A6FD-A2CFEF9E67B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33" y="1335997"/>
            <a:ext cx="5715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odobny obraz">
            <a:extLst>
              <a:ext uri="{FF2B5EF4-FFF2-40B4-BE49-F238E27FC236}">
                <a16:creationId xmlns:a16="http://schemas.microsoft.com/office/drawing/2014/main" id="{C1CB7DAD-2F17-4899-BB38-16AE8B5C5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22" y="3870707"/>
            <a:ext cx="76200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EF2F3E24-9C7A-41AA-8434-9F72594E434D}"/>
              </a:ext>
            </a:extLst>
          </p:cNvPr>
          <p:cNvSpPr/>
          <p:nvPr/>
        </p:nvSpPr>
        <p:spPr>
          <a:xfrm>
            <a:off x="3131840" y="2537207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800" dirty="0" err="1">
                <a:latin typeface="Calibri" panose="020F0502020204030204" pitchFamily="34" charset="0"/>
                <a:cs typeface="Calibri" panose="020F0502020204030204" pitchFamily="34" charset="0"/>
              </a:rPr>
              <a:t>Żródło</a:t>
            </a:r>
            <a:r>
              <a:rPr lang="pl-PL" sz="800" dirty="0">
                <a:latin typeface="Calibri" panose="020F0502020204030204" pitchFamily="34" charset="0"/>
                <a:cs typeface="Calibri" panose="020F0502020204030204" pitchFamily="34" charset="0"/>
              </a:rPr>
              <a:t>: https://wwwexpressvpn.com/pl/dns-leak-test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EF4DDE3B-CF96-4314-8A5D-CD92224D2F4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7501778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1"/>
          </p:nvPr>
        </p:nvSpPr>
        <p:spPr>
          <a:xfrm>
            <a:off x="850583" y="99685"/>
            <a:ext cx="7914456" cy="864096"/>
          </a:xfrm>
        </p:spPr>
        <p:txBody>
          <a:bodyPr/>
          <a:lstStyle/>
          <a:p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Jak przeprowadzić atak?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1ED34C7-CC0A-45CF-A6D2-830F7C7E8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518151"/>
            <a:ext cx="7708583" cy="2139132"/>
          </a:xfrm>
          <a:prstGeom prst="rect">
            <a:avLst/>
          </a:prstGeom>
        </p:spPr>
      </p:pic>
      <p:sp>
        <p:nvSpPr>
          <p:cNvPr id="5" name="Symbol zastępczy zawartości 1">
            <a:extLst>
              <a:ext uri="{FF2B5EF4-FFF2-40B4-BE49-F238E27FC236}">
                <a16:creationId xmlns:a16="http://schemas.microsoft.com/office/drawing/2014/main" id="{CC655C2B-FBAD-445F-ADBD-892117F44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770602"/>
            <a:ext cx="7737289" cy="3168352"/>
          </a:xfrm>
        </p:spPr>
        <p:txBody>
          <a:bodyPr/>
          <a:lstStyle/>
          <a:p>
            <a:pPr marL="0" indent="0">
              <a:buNone/>
            </a:pPr>
            <a:endParaRPr lang="pl-PL" altLang="x-none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l-PL" altLang="x-none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Dwie karty sieciowe jedna służąca jako dostęp do </a:t>
            </a:r>
            <a:r>
              <a:rPr lang="pl-PL" altLang="x-none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internetu</a:t>
            </a:r>
            <a:r>
              <a:rPr lang="pl-PL" altLang="x-none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druga jako</a:t>
            </a:r>
          </a:p>
          <a:p>
            <a:pPr marL="400050" lvl="1" indent="0">
              <a:buNone/>
            </a:pPr>
            <a:r>
              <a:rPr lang="pl-PL" altLang="x-none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accesspoint</a:t>
            </a:r>
            <a:r>
              <a:rPr lang="pl-PL" altLang="x-none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SSID punktu, za który się podszywamy – tzw. </a:t>
            </a:r>
            <a:r>
              <a:rPr lang="pl-PL" altLang="x-none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evil</a:t>
            </a:r>
            <a:r>
              <a:rPr lang="pl-PL" altLang="x-none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altLang="x-none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twin</a:t>
            </a:r>
            <a:endParaRPr lang="pl-PL" altLang="x-none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pl-PL" altLang="x-none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lub</a:t>
            </a:r>
          </a:p>
          <a:p>
            <a:pPr marL="400050" lvl="1" indent="0">
              <a:buNone/>
            </a:pPr>
            <a:r>
              <a:rPr lang="pl-PL" altLang="x-none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Arpspoofing</a:t>
            </a:r>
            <a:r>
              <a:rPr lang="pl-PL" altLang="x-none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altLang="x-none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DNSSpoofing</a:t>
            </a:r>
            <a:r>
              <a:rPr lang="pl-PL" altLang="x-none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itp.</a:t>
            </a:r>
          </a:p>
          <a:p>
            <a:pPr marL="400050" lvl="1" indent="0">
              <a:buNone/>
            </a:pPr>
            <a:endParaRPr lang="pl-PL" altLang="x-none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l-PL" altLang="x-none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Przekierowanie ruchu na interfejs z </a:t>
            </a:r>
            <a:r>
              <a:rPr lang="pl-PL" altLang="x-none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internetem</a:t>
            </a:r>
            <a:r>
              <a:rPr lang="pl-PL" altLang="x-none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altLang="x-none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r>
              <a:rPr lang="pl-PL" altLang="x-none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l-PL" altLang="x-none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dsniff</a:t>
            </a:r>
            <a:r>
              <a:rPr lang="pl-PL" altLang="x-none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przechwytywania danych</a:t>
            </a:r>
          </a:p>
          <a:p>
            <a:pPr marL="457200" indent="-457200">
              <a:buFont typeface="+mj-lt"/>
              <a:buAutoNum type="arabicPeriod"/>
            </a:pPr>
            <a:r>
              <a:rPr lang="pl-PL" altLang="x-none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Użycie </a:t>
            </a:r>
            <a:r>
              <a:rPr lang="pl-PL" altLang="x-none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SSLstrip</a:t>
            </a:r>
            <a:r>
              <a:rPr lang="pl-PL" altLang="x-none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 przypadku słabej konfiguracji </a:t>
            </a:r>
            <a:r>
              <a:rPr lang="pl-PL" altLang="x-none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endParaRPr lang="pl-PL" altLang="x-none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l-PL" altLang="x-none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Przechwycenie danych logowania</a:t>
            </a:r>
          </a:p>
          <a:p>
            <a:pPr marL="0" indent="0">
              <a:buNone/>
            </a:pPr>
            <a:r>
              <a:rPr lang="pl-PL" altLang="x-none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l-PL" alt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562852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ymbol zastępczy tekstu 3"/>
          <p:cNvSpPr>
            <a:spLocks noGrp="1"/>
          </p:cNvSpPr>
          <p:nvPr>
            <p:ph type="body" idx="12"/>
          </p:nvPr>
        </p:nvSpPr>
        <p:spPr>
          <a:xfrm>
            <a:off x="721553" y="332656"/>
            <a:ext cx="8262938" cy="865187"/>
          </a:xfrm>
        </p:spPr>
        <p:txBody>
          <a:bodyPr/>
          <a:lstStyle/>
          <a:p>
            <a:r>
              <a:rPr lang="pl-PL" altLang="x-non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Istniejące rozwiązania</a:t>
            </a:r>
            <a:endParaRPr lang="x-none" altLang="x-non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ymbol zastępczy zawartości 1"/>
          <p:cNvSpPr>
            <a:spLocks noGrp="1"/>
          </p:cNvSpPr>
          <p:nvPr>
            <p:ph sz="half" idx="1"/>
          </p:nvPr>
        </p:nvSpPr>
        <p:spPr>
          <a:xfrm>
            <a:off x="971600" y="1524594"/>
            <a:ext cx="4176464" cy="4896544"/>
          </a:xfrm>
        </p:spPr>
        <p:txBody>
          <a:bodyPr/>
          <a:lstStyle/>
          <a:p>
            <a:r>
              <a:rPr lang="pl-PL" altLang="x-non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Strony</a:t>
            </a:r>
            <a:r>
              <a:rPr lang="pl-PL" altLang="x-non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https://wifipineapple.com/</a:t>
            </a:r>
            <a:endParaRPr lang="pl-PL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https://www.krackattacks.com/</a:t>
            </a:r>
            <a:endParaRPr lang="pl-PL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Boy in the </a:t>
            </a:r>
            <a:r>
              <a:rPr lang="pl-PL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endParaRPr lang="pl-PL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x-none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 in the </a:t>
            </a:r>
            <a:r>
              <a:rPr lang="pl-PL" altLang="x-none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endParaRPr lang="pl-PL" altLang="x-none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x-none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 in the mobile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x-none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Clickjacking</a:t>
            </a:r>
            <a:endParaRPr lang="pl-PL" altLang="x-none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x-none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 </a:t>
            </a:r>
            <a:r>
              <a:rPr lang="pl-PL" altLang="x-none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trojans</a:t>
            </a:r>
            <a:endParaRPr lang="pl-PL" altLang="x-none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x-none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HTTPS-</a:t>
            </a:r>
            <a:r>
              <a:rPr lang="pl-PL" altLang="x-none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downgrading</a:t>
            </a:r>
            <a:r>
              <a:rPr lang="pl-PL" altLang="x-none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altLang="x-none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attacks</a:t>
            </a:r>
            <a:endParaRPr lang="pl-PL" altLang="x-none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ymbol zastępczy zawartości 1"/>
          <p:cNvSpPr>
            <a:spLocks noGrp="1"/>
          </p:cNvSpPr>
          <p:nvPr>
            <p:ph sz="half" idx="1"/>
          </p:nvPr>
        </p:nvSpPr>
        <p:spPr>
          <a:xfrm>
            <a:off x="5858257" y="1440476"/>
            <a:ext cx="3103354" cy="4980662"/>
          </a:xfrm>
        </p:spPr>
        <p:txBody>
          <a:bodyPr/>
          <a:lstStyle/>
          <a:p>
            <a:r>
              <a:rPr lang="pl-PL" altLang="x-non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Narzędzia</a:t>
            </a:r>
            <a:r>
              <a:rPr lang="pl-PL" altLang="x-non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x-none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endParaRPr lang="pl-PL" altLang="x-none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x-none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Dsniff</a:t>
            </a:r>
            <a:endParaRPr lang="pl-PL" altLang="x-none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x-none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Driftnet</a:t>
            </a:r>
            <a:endParaRPr lang="pl-PL" altLang="x-none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x-none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Urlsnarf</a:t>
            </a:r>
            <a:endParaRPr lang="pl-PL" altLang="x-none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x-none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SSLstrip</a:t>
            </a:r>
            <a:endParaRPr lang="pl-PL" altLang="x-none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x-none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Airspoof</a:t>
            </a:r>
            <a:endParaRPr lang="pl-PL" altLang="x-none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x-none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Dnsspoof</a:t>
            </a:r>
            <a:endParaRPr lang="pl-PL" altLang="x-none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CB52F59-DA01-49AA-912A-6B52DFC73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8932" y="1062082"/>
            <a:ext cx="8262476" cy="2078886"/>
          </a:xfrm>
        </p:spPr>
        <p:txBody>
          <a:bodyPr/>
          <a:lstStyle/>
          <a:p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 – szyfrowany ruch</a:t>
            </a:r>
          </a:p>
          <a:p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TLS – autentykacja obu stron połączenia</a:t>
            </a:r>
          </a:p>
          <a:p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 –  certyfikat serwera w popularnych przeglądarkach</a:t>
            </a:r>
          </a:p>
          <a:p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 – praktycznie niemożliwy spersonalizowany atak</a:t>
            </a:r>
          </a:p>
          <a:p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Zagłuszenie oryginalnego </a:t>
            </a:r>
            <a:r>
              <a:rPr lang="pl-PL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accesspointa</a:t>
            </a:r>
            <a:endParaRPr lang="pl-PL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DAD24A6-58ED-4FF5-AF13-B9DC6A056D6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44451" y="188640"/>
            <a:ext cx="8284724" cy="864096"/>
          </a:xfrm>
        </p:spPr>
        <p:txBody>
          <a:bodyPr/>
          <a:lstStyle/>
          <a:p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Główne utrudnienia</a:t>
            </a:r>
          </a:p>
        </p:txBody>
      </p:sp>
      <p:sp>
        <p:nvSpPr>
          <p:cNvPr id="5" name="Symbol zastępczy tekstu 3">
            <a:extLst>
              <a:ext uri="{FF2B5EF4-FFF2-40B4-BE49-F238E27FC236}">
                <a16:creationId xmlns:a16="http://schemas.microsoft.com/office/drawing/2014/main" id="{6A052B03-A44D-4222-96F8-24767AD66F93}"/>
              </a:ext>
            </a:extLst>
          </p:cNvPr>
          <p:cNvSpPr txBox="1">
            <a:spLocks/>
          </p:cNvSpPr>
          <p:nvPr/>
        </p:nvSpPr>
        <p:spPr bwMode="auto">
          <a:xfrm>
            <a:off x="859276" y="2836154"/>
            <a:ext cx="828472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l-PL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Możliwości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DF64DB3-057E-44AC-8BA2-D0A1A5EE4873}"/>
              </a:ext>
            </a:extLst>
          </p:cNvPr>
          <p:cNvSpPr/>
          <p:nvPr/>
        </p:nvSpPr>
        <p:spPr>
          <a:xfrm>
            <a:off x="744451" y="3700250"/>
            <a:ext cx="76302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Automatyczne łączenie się komputerów do znanych sieci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Istniejące narzędzia – głównie w systemie Kali Linux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CFEB7B5-1E84-45F5-843D-0770BC2217C2}"/>
              </a:ext>
            </a:extLst>
          </p:cNvPr>
          <p:cNvSpPr/>
          <p:nvPr/>
        </p:nvSpPr>
        <p:spPr>
          <a:xfrm>
            <a:off x="772816" y="4739720"/>
            <a:ext cx="38459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4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Zabezpieczenia:</a:t>
            </a:r>
            <a:endParaRPr lang="pl-PL" sz="4000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D44861E5-25DB-41D8-88DE-8609BB76735A}"/>
              </a:ext>
            </a:extLst>
          </p:cNvPr>
          <p:cNvSpPr/>
          <p:nvPr/>
        </p:nvSpPr>
        <p:spPr>
          <a:xfrm>
            <a:off x="803616" y="5469031"/>
            <a:ext cx="76302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everywhere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ForceTLS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PKI – certyfikaty klienckie, dodatkowe uwierzytelnianie kluczem prywatnym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 -&gt; prawdopodobnie jedyne pewne zabezpieczenie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05026760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48B0719-DB81-4333-BBC4-EE1A56ABB53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78157" y="933820"/>
            <a:ext cx="8284723" cy="10452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Point-to-Point </a:t>
            </a:r>
            <a:r>
              <a:rPr lang="pl-PL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Tunneling</a:t>
            </a:r>
            <a:r>
              <a:rPr lang="pl-P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l-P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(PPTP)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Two Tunneling Protocol (L2TP) </a:t>
            </a:r>
            <a:endParaRPr lang="pl-PL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OpenVPN</a:t>
            </a:r>
            <a:endParaRPr lang="pl-PL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300BE5C-C240-406F-A406-A83BDE89CE7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42998" y="78835"/>
            <a:ext cx="8284724" cy="864096"/>
          </a:xfrm>
        </p:spPr>
        <p:txBody>
          <a:bodyPr/>
          <a:lstStyle/>
          <a:p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</a:t>
            </a:r>
          </a:p>
        </p:txBody>
      </p:sp>
      <p:sp>
        <p:nvSpPr>
          <p:cNvPr id="6" name="Symbol zastępczy tekstu 2">
            <a:extLst>
              <a:ext uri="{FF2B5EF4-FFF2-40B4-BE49-F238E27FC236}">
                <a16:creationId xmlns:a16="http://schemas.microsoft.com/office/drawing/2014/main" id="{B9130E6C-FE02-4086-8FB3-FAF72B37424B}"/>
              </a:ext>
            </a:extLst>
          </p:cNvPr>
          <p:cNvSpPr txBox="1">
            <a:spLocks/>
          </p:cNvSpPr>
          <p:nvPr/>
        </p:nvSpPr>
        <p:spPr bwMode="auto">
          <a:xfrm>
            <a:off x="795600" y="5708241"/>
            <a:ext cx="8284723" cy="104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kern="0">
                <a:latin typeface="Times New Roman" panose="02020603050405020304" pitchFamily="18" charset="0"/>
                <a:cs typeface="Times New Roman" panose="02020603050405020304" pitchFamily="18" charset="0"/>
              </a:rPr>
              <a:t>Brak geoblokowanie – lokalizacja serwera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kern="0">
                <a:latin typeface="Times New Roman" panose="02020603050405020304" pitchFamily="18" charset="0"/>
                <a:cs typeface="Times New Roman" panose="02020603050405020304" pitchFamily="18" charset="0"/>
              </a:rPr>
              <a:t>Anonimowość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kern="0">
                <a:latin typeface="Times New Roman" panose="02020603050405020304" pitchFamily="18" charset="0"/>
                <a:cs typeface="Times New Roman" panose="02020603050405020304" pitchFamily="18" charset="0"/>
              </a:rPr>
              <a:t>Tworzenie sieci peer-to-peer</a:t>
            </a:r>
            <a:endParaRPr lang="pl-PL" sz="1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EB62223-8B50-4A64-B963-7168CFA5A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57" y="1947949"/>
            <a:ext cx="7877991" cy="369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47514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6002</TotalTime>
  <Words>533</Words>
  <Application>Microsoft Office PowerPoint</Application>
  <PresentationFormat>Pokaz na ekranie (4:3)</PresentationFormat>
  <Paragraphs>94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209135</dc:creator>
  <cp:lastModifiedBy>Mad Hatter</cp:lastModifiedBy>
  <cp:revision>261</cp:revision>
  <cp:lastPrinted>2017-02-27T13:04:48Z</cp:lastPrinted>
  <dcterms:created xsi:type="dcterms:W3CDTF">2017-10-15T10:53:04Z</dcterms:created>
  <dcterms:modified xsi:type="dcterms:W3CDTF">2018-12-09T23:53:53Z</dcterms:modified>
</cp:coreProperties>
</file>