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96" r:id="rId4"/>
    <p:sldId id="258" r:id="rId5"/>
    <p:sldId id="297" r:id="rId6"/>
    <p:sldId id="299" r:id="rId7"/>
    <p:sldId id="300" r:id="rId8"/>
    <p:sldId id="295" r:id="rId9"/>
    <p:sldId id="302" r:id="rId10"/>
    <p:sldId id="303" r:id="rId11"/>
    <p:sldId id="261" r:id="rId12"/>
    <p:sldId id="301" r:id="rId13"/>
    <p:sldId id="264" r:id="rId14"/>
    <p:sldId id="304" r:id="rId15"/>
    <p:sldId id="306" r:id="rId16"/>
    <p:sldId id="305" r:id="rId17"/>
    <p:sldId id="307" r:id="rId18"/>
    <p:sldId id="308" r:id="rId19"/>
    <p:sldId id="310" r:id="rId20"/>
    <p:sldId id="311" r:id="rId21"/>
    <p:sldId id="309" r:id="rId22"/>
    <p:sldId id="312" r:id="rId23"/>
    <p:sldId id="314" r:id="rId24"/>
    <p:sldId id="315" r:id="rId25"/>
    <p:sldId id="335" r:id="rId26"/>
    <p:sldId id="334" r:id="rId27"/>
    <p:sldId id="316" r:id="rId28"/>
    <p:sldId id="320" r:id="rId29"/>
    <p:sldId id="317" r:id="rId30"/>
    <p:sldId id="321" r:id="rId31"/>
    <p:sldId id="318" r:id="rId32"/>
    <p:sldId id="319" r:id="rId33"/>
    <p:sldId id="325" r:id="rId34"/>
    <p:sldId id="336" r:id="rId35"/>
    <p:sldId id="326" r:id="rId36"/>
    <p:sldId id="330" r:id="rId37"/>
    <p:sldId id="331" r:id="rId38"/>
    <p:sldId id="322" r:id="rId39"/>
    <p:sldId id="323" r:id="rId40"/>
    <p:sldId id="324" r:id="rId41"/>
    <p:sldId id="327" r:id="rId42"/>
    <p:sldId id="328" r:id="rId43"/>
    <p:sldId id="329" r:id="rId44"/>
    <p:sldId id="337" r:id="rId45"/>
    <p:sldId id="332" r:id="rId4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241436" initials="S2" lastIdx="1" clrIdx="0">
    <p:extLst>
      <p:ext uri="{19B8F6BF-5375-455C-9EA6-DF929625EA0E}">
        <p15:presenceInfo xmlns:p15="http://schemas.microsoft.com/office/powerpoint/2012/main" userId="S::241436@student.pwr.edu.pl::d41d707d-9c91-4cc4-817a-c33a7cce0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434" autoAdjust="0"/>
  </p:normalViewPr>
  <p:slideViewPr>
    <p:cSldViewPr snapToObjects="1">
      <p:cViewPr varScale="1">
        <p:scale>
          <a:sx n="93" d="100"/>
          <a:sy n="93" d="100"/>
        </p:scale>
        <p:origin x="20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25ED49-EB40-7243-BF4F-1D52D9D70B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9E0462-CCEE-A149-9134-4F1B72BA6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BAE353-1772-854D-BC73-334887022800}" type="datetimeFigureOut">
              <a:rPr lang="pl-PL"/>
              <a:pPr>
                <a:defRPr/>
              </a:pPr>
              <a:t>10.05.2022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F2E7A-E96D-4B43-BFE1-62DC9490E9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559A92-9D11-8647-852E-B2557CADF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E8C2F4-4231-A748-BCC5-9C50A5B8D26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3DED056-D38B-7E46-8BC6-F981C728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204E80-DD08-B840-A14E-55531B72C6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FCDF35-7B55-2542-8F06-3EEE90D3389E}" type="datetimeFigureOut">
              <a:rPr lang="pl-PL"/>
              <a:pPr>
                <a:defRPr/>
              </a:pPr>
              <a:t>10.05.2022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6D5680E-5847-CF4E-9272-1E4D21888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8D7E35D-A778-A143-990B-B387603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382A4-4194-CE4C-847C-8D8DF2042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33B1CF-95C5-2345-B1F1-E8E9C907D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C06A6B4-27A0-2B43-954E-0092EF77C1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zależności</a:t>
            </a:r>
            <a:r>
              <a:rPr lang="en-US" dirty="0"/>
              <a:t> od </a:t>
            </a:r>
            <a:r>
              <a:rPr lang="en-US" dirty="0" err="1"/>
              <a:t>potrzeby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 </a:t>
            </a:r>
            <a:r>
              <a:rPr lang="en-US" dirty="0" err="1"/>
              <a:t>pentest</a:t>
            </a:r>
            <a:r>
              <a:rPr lang="en-US" dirty="0"/>
              <a:t> </a:t>
            </a:r>
            <a:r>
              <a:rPr lang="en-US" dirty="0" err="1"/>
              <a:t>webappki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, ale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musi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cześcią</a:t>
            </a:r>
            <a:r>
              <a:rPr lang="en-US" dirty="0"/>
              <a:t> </a:t>
            </a:r>
            <a:r>
              <a:rPr lang="en-US" dirty="0" err="1"/>
              <a:t>czegoś</a:t>
            </a:r>
            <a:r>
              <a:rPr lang="en-US" dirty="0"/>
              <a:t> </a:t>
            </a:r>
            <a:r>
              <a:rPr lang="en-US" dirty="0" err="1"/>
              <a:t>większego</a:t>
            </a:r>
            <a:r>
              <a:rPr lang="en-US" dirty="0"/>
              <a:t>. </a:t>
            </a:r>
            <a:r>
              <a:rPr lang="en-US" dirty="0" err="1"/>
              <a:t>Dobrze</a:t>
            </a:r>
            <a:r>
              <a:rPr lang="en-US" dirty="0"/>
              <a:t> jest </a:t>
            </a:r>
            <a:r>
              <a:rPr lang="en-US" dirty="0" err="1"/>
              <a:t>zacząć</a:t>
            </a:r>
            <a:r>
              <a:rPr lang="en-US" dirty="0"/>
              <a:t> od </a:t>
            </a:r>
            <a:r>
              <a:rPr lang="en-US" dirty="0" err="1"/>
              <a:t>jakiegoś</a:t>
            </a:r>
            <a:r>
              <a:rPr lang="en-US" dirty="0"/>
              <a:t> </a:t>
            </a:r>
            <a:r>
              <a:rPr lang="en-US" dirty="0" err="1"/>
              <a:t>rekonesansu</a:t>
            </a:r>
            <a:r>
              <a:rPr lang="en-US" dirty="0"/>
              <a:t> </a:t>
            </a:r>
            <a:r>
              <a:rPr lang="en-US" dirty="0" err="1"/>
              <a:t>pasywnego</a:t>
            </a:r>
            <a:r>
              <a:rPr lang="en-US" dirty="0"/>
              <a:t>/</a:t>
            </a:r>
            <a:r>
              <a:rPr lang="en-US" dirty="0" err="1"/>
              <a:t>aktywnego</a:t>
            </a:r>
            <a:r>
              <a:rPr lang="en-US" dirty="0"/>
              <a:t>, </a:t>
            </a:r>
            <a:r>
              <a:rPr lang="en-US" dirty="0" err="1"/>
              <a:t>uruchomić</a:t>
            </a:r>
            <a:r>
              <a:rPr lang="en-US" dirty="0"/>
              <a:t> </a:t>
            </a:r>
            <a:r>
              <a:rPr lang="en-US" dirty="0" err="1"/>
              <a:t>skan</a:t>
            </a:r>
            <a:r>
              <a:rPr lang="en-US" dirty="0"/>
              <a:t> </a:t>
            </a:r>
            <a:r>
              <a:rPr lang="en-US" dirty="0" err="1"/>
              <a:t>podatności</a:t>
            </a:r>
            <a:r>
              <a:rPr lang="en-US" dirty="0"/>
              <a:t> (Nessus, GVM, Qualys, </a:t>
            </a:r>
            <a:r>
              <a:rPr lang="en-US" dirty="0" err="1"/>
              <a:t>wpscan</a:t>
            </a:r>
            <a:r>
              <a:rPr lang="en-US" dirty="0"/>
              <a:t>, </a:t>
            </a:r>
            <a:r>
              <a:rPr lang="en-US" dirty="0" err="1"/>
              <a:t>joomscan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Dobrze</a:t>
            </a:r>
            <a:r>
              <a:rPr lang="en-US" dirty="0"/>
              <a:t> </a:t>
            </a:r>
            <a:r>
              <a:rPr lang="en-US" dirty="0" err="1"/>
              <a:t>pamiętać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samym</a:t>
            </a:r>
            <a:r>
              <a:rPr lang="en-US" dirty="0"/>
              <a:t> </a:t>
            </a:r>
            <a:r>
              <a:rPr lang="en-US" dirty="0" err="1"/>
              <a:t>Burpem</a:t>
            </a:r>
            <a:r>
              <a:rPr lang="en-US" dirty="0"/>
              <a:t> </a:t>
            </a:r>
            <a:r>
              <a:rPr lang="en-US" dirty="0" err="1"/>
              <a:t>żyje</a:t>
            </a:r>
            <a:r>
              <a:rPr lang="en-US" dirty="0"/>
              <a:t> </a:t>
            </a:r>
            <a:r>
              <a:rPr lang="en-US" dirty="0" err="1"/>
              <a:t>pentester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dobrze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znać</a:t>
            </a:r>
            <a:r>
              <a:rPr lang="en-US" dirty="0"/>
              <a:t> </a:t>
            </a:r>
            <a:r>
              <a:rPr lang="en-US" dirty="0" err="1"/>
              <a:t>jakies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budować</a:t>
            </a:r>
            <a:r>
              <a:rPr lang="en-US" dirty="0"/>
              <a:t> </a:t>
            </a:r>
            <a:r>
              <a:rPr lang="en-US" dirty="0" err="1"/>
              <a:t>własny</a:t>
            </a:r>
            <a:r>
              <a:rPr lang="en-US" dirty="0"/>
              <a:t> </a:t>
            </a:r>
            <a:r>
              <a:rPr lang="en-US" dirty="0" err="1"/>
              <a:t>warsztat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4762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Łukasz</a:t>
            </a:r>
            <a:r>
              <a:rPr lang="en-US" dirty="0"/>
              <a:t> o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mówił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XSS,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to </a:t>
            </a:r>
            <a:r>
              <a:rPr lang="en-US" dirty="0" err="1"/>
              <a:t>pominąć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3329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1800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6140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0991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75291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ZAP</a:t>
            </a:r>
          </a:p>
          <a:p>
            <a:r>
              <a:rPr lang="en-US" dirty="0"/>
              <a:t>Fiddler </a:t>
            </a:r>
            <a:r>
              <a:rPr lang="en-US" dirty="0" err="1"/>
              <a:t>Telrink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971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34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54796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654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774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24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4528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98476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4841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2556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26462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ZAP </a:t>
            </a:r>
            <a:r>
              <a:rPr lang="en-US" dirty="0" err="1"/>
              <a:t>lepiej</a:t>
            </a:r>
            <a:r>
              <a:rPr lang="en-US" dirty="0"/>
              <a:t> </a:t>
            </a:r>
            <a:r>
              <a:rPr lang="en-US" dirty="0" err="1"/>
              <a:t>wszykuje</a:t>
            </a:r>
            <a:r>
              <a:rPr lang="en-US" dirty="0"/>
              <a:t> DOM based XSS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796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09197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35140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2653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6341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7618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68775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52445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99915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jaki</a:t>
            </a:r>
            <a:r>
              <a:rPr lang="en-US" dirty="0"/>
              <a:t>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rozwiązna</a:t>
            </a:r>
            <a:r>
              <a:rPr lang="en-US" dirty="0"/>
              <a:t> jest </a:t>
            </a:r>
            <a:r>
              <a:rPr lang="en-US" dirty="0" err="1"/>
              <a:t>walidacja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.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nic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jest </a:t>
            </a:r>
            <a:r>
              <a:rPr lang="en-US" dirty="0" err="1"/>
              <a:t>weryfikowane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po </a:t>
            </a:r>
            <a:r>
              <a:rPr lang="en-US" dirty="0" err="1"/>
              <a:t>stronie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(HTML, JS), </a:t>
            </a:r>
            <a:r>
              <a:rPr lang="en-US" dirty="0" err="1"/>
              <a:t>czy</a:t>
            </a:r>
            <a:r>
              <a:rPr lang="en-US" dirty="0"/>
              <a:t> pole content-type, </a:t>
            </a:r>
            <a:r>
              <a:rPr lang="en-US" dirty="0" err="1"/>
              <a:t>rozszerzenie</a:t>
            </a:r>
            <a:r>
              <a:rPr lang="en-US" dirty="0"/>
              <a:t> </a:t>
            </a:r>
            <a:r>
              <a:rPr lang="en-US" dirty="0" err="1"/>
              <a:t>pliku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działał</a:t>
            </a:r>
            <a:r>
              <a:rPr lang="en-US" dirty="0"/>
              <a:t> php,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07506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Czasami</a:t>
            </a:r>
            <a:r>
              <a:rPr lang="en-US" dirty="0"/>
              <a:t> </a:t>
            </a:r>
            <a:r>
              <a:rPr lang="en-US" dirty="0" err="1"/>
              <a:t>trzeba</a:t>
            </a:r>
            <a:r>
              <a:rPr lang="en-US" dirty="0"/>
              <a:t> </a:t>
            </a:r>
            <a:r>
              <a:rPr lang="en-US" dirty="0" err="1"/>
              <a:t>kombinować</a:t>
            </a:r>
            <a:r>
              <a:rPr lang="en-US" dirty="0"/>
              <a:t> np. .</a:t>
            </a:r>
            <a:r>
              <a:rPr lang="en-US" dirty="0" err="1"/>
              <a:t>htaccess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uruchamianie</a:t>
            </a:r>
            <a:r>
              <a:rPr lang="en-US" dirty="0"/>
              <a:t> 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96175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94057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60119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10165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(L/R)FI – Local/Remote File Inclusion</a:t>
            </a:r>
          </a:p>
          <a:p>
            <a:r>
              <a:rPr lang="en-US" dirty="0"/>
              <a:t>LFI/RFI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chodzi</a:t>
            </a:r>
            <a:r>
              <a:rPr lang="en-US" dirty="0"/>
              <a:t> </a:t>
            </a:r>
            <a:r>
              <a:rPr lang="en-US" dirty="0" err="1"/>
              <a:t>bardziej</a:t>
            </a:r>
            <a:r>
              <a:rPr lang="en-US" dirty="0"/>
              <a:t> o </a:t>
            </a:r>
            <a:r>
              <a:rPr lang="en-US" dirty="0" err="1"/>
              <a:t>wykonywanie</a:t>
            </a:r>
            <a:r>
              <a:rPr lang="en-US" dirty="0"/>
              <a:t> </a:t>
            </a:r>
            <a:r>
              <a:rPr lang="en-US" dirty="0" err="1"/>
              <a:t>dowolnego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maszynie</a:t>
            </a:r>
            <a:r>
              <a:rPr lang="en-US" dirty="0"/>
              <a:t>. </a:t>
            </a:r>
            <a:r>
              <a:rPr lang="en-US" dirty="0" err="1"/>
              <a:t>Ogólnie</a:t>
            </a:r>
            <a:r>
              <a:rPr lang="en-US" dirty="0"/>
              <a:t> problem jest </a:t>
            </a:r>
            <a:r>
              <a:rPr lang="en-US" dirty="0" err="1"/>
              <a:t>taki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wykorzystywane</a:t>
            </a:r>
            <a:r>
              <a:rPr lang="en-US" dirty="0"/>
              <a:t> w php </a:t>
            </a:r>
            <a:r>
              <a:rPr lang="en-US" dirty="0" err="1"/>
              <a:t>funkcje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ładują</a:t>
            </a:r>
            <a:r>
              <a:rPr lang="en-US" dirty="0"/>
              <a:t> </a:t>
            </a:r>
            <a:r>
              <a:rPr lang="en-US" dirty="0" err="1"/>
              <a:t>cały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do php </a:t>
            </a:r>
            <a:r>
              <a:rPr lang="en-US" dirty="0" err="1"/>
              <a:t>tj</a:t>
            </a:r>
            <a:r>
              <a:rPr lang="en-US" dirty="0"/>
              <a:t>.: include(), </a:t>
            </a:r>
            <a:r>
              <a:rPr lang="en-US" dirty="0" err="1"/>
              <a:t>include_once</a:t>
            </a:r>
            <a:r>
              <a:rPr lang="en-US" dirty="0"/>
              <a:t>(), require(),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require_once</a:t>
            </a:r>
            <a:r>
              <a:rPr lang="en-US" dirty="0"/>
              <a:t>().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16363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dołączenia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</a:t>
            </a:r>
            <a:r>
              <a:rPr lang="en-US" dirty="0" err="1"/>
              <a:t>lokalnych</a:t>
            </a:r>
            <a:r>
              <a:rPr lang="en-US" dirty="0"/>
              <a:t>, a </a:t>
            </a:r>
            <a:r>
              <a:rPr lang="en-US" dirty="0" err="1"/>
              <a:t>następnie</a:t>
            </a:r>
            <a:r>
              <a:rPr lang="en-US" dirty="0"/>
              <a:t> </a:t>
            </a:r>
            <a:r>
              <a:rPr lang="en-US" dirty="0" err="1"/>
              <a:t>wymusić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pokazanie</a:t>
            </a:r>
            <a:r>
              <a:rPr lang="en-US" dirty="0"/>
              <a:t> </a:t>
            </a:r>
            <a:r>
              <a:rPr lang="en-US" dirty="0" err="1"/>
              <a:t>zawartości</a:t>
            </a:r>
            <a:r>
              <a:rPr lang="en-US" dirty="0"/>
              <a:t>,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serwerze</a:t>
            </a:r>
            <a:r>
              <a:rPr lang="en-US" dirty="0"/>
              <a:t>. W RFI mechanism </a:t>
            </a:r>
            <a:r>
              <a:rPr lang="en-US" dirty="0" err="1"/>
              <a:t>podobny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pliki</a:t>
            </a:r>
            <a:r>
              <a:rPr lang="en-US" dirty="0"/>
              <a:t> </a:t>
            </a:r>
            <a:r>
              <a:rPr lang="en-US" dirty="0" err="1"/>
              <a:t>zaciągamy</a:t>
            </a:r>
            <a:r>
              <a:rPr lang="en-US" dirty="0"/>
              <a:t> z </a:t>
            </a:r>
            <a:r>
              <a:rPr lang="en-US" dirty="0" err="1"/>
              <a:t>innego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599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</a:t>
            </a:r>
            <a:r>
              <a:rPr lang="en-US" dirty="0" err="1"/>
              <a:t>jedna</a:t>
            </a:r>
            <a:r>
              <a:rPr lang="en-US" dirty="0"/>
              <a:t> z </a:t>
            </a:r>
            <a:r>
              <a:rPr lang="en-US" dirty="0" err="1"/>
              <a:t>najbardziej</a:t>
            </a:r>
            <a:r>
              <a:rPr lang="en-US" dirty="0"/>
              <a:t> </a:t>
            </a:r>
            <a:r>
              <a:rPr lang="en-US" dirty="0" err="1"/>
              <a:t>znanych</a:t>
            </a:r>
            <a:r>
              <a:rPr lang="en-US" dirty="0"/>
              <a:t> </a:t>
            </a:r>
            <a:r>
              <a:rPr lang="en-US" dirty="0" err="1"/>
              <a:t>organizacji</a:t>
            </a:r>
            <a:r>
              <a:rPr lang="en-US" dirty="0"/>
              <a:t> </a:t>
            </a:r>
            <a:r>
              <a:rPr lang="en-US" dirty="0" err="1"/>
              <a:t>działających</a:t>
            </a:r>
            <a:r>
              <a:rPr lang="en-US" dirty="0"/>
              <a:t> w </a:t>
            </a:r>
            <a:r>
              <a:rPr lang="en-US" dirty="0" err="1"/>
              <a:t>obszarze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. </a:t>
            </a:r>
            <a:r>
              <a:rPr lang="en-US" dirty="0" err="1"/>
              <a:t>Organizacja</a:t>
            </a:r>
            <a:r>
              <a:rPr lang="en-US" dirty="0"/>
              <a:t> non-profit </a:t>
            </a:r>
            <a:r>
              <a:rPr lang="en-US" dirty="0" err="1"/>
              <a:t>dostarcza</a:t>
            </a:r>
            <a:r>
              <a:rPr lang="en-US" dirty="0"/>
              <a:t> </a:t>
            </a:r>
            <a:r>
              <a:rPr lang="en-US" dirty="0" err="1"/>
              <a:t>całą</a:t>
            </a:r>
            <a:r>
              <a:rPr lang="en-US" dirty="0"/>
              <a:t> </a:t>
            </a:r>
            <a:r>
              <a:rPr lang="en-US" dirty="0" err="1"/>
              <a:t>masę</a:t>
            </a:r>
            <a:r>
              <a:rPr lang="en-US" dirty="0"/>
              <a:t> open-</a:t>
            </a:r>
            <a:r>
              <a:rPr lang="en-US" dirty="0" err="1"/>
              <a:t>sourcowych</a:t>
            </a:r>
            <a:r>
              <a:rPr lang="en-US" dirty="0"/>
              <a:t> </a:t>
            </a:r>
            <a:r>
              <a:rPr lang="en-US" dirty="0" err="1"/>
              <a:t>narzędzi</a:t>
            </a:r>
            <a:r>
              <a:rPr lang="en-US" dirty="0"/>
              <a:t>, </a:t>
            </a:r>
            <a:r>
              <a:rPr lang="en-US" dirty="0" err="1"/>
              <a:t>podatnych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, </a:t>
            </a:r>
            <a:r>
              <a:rPr lang="en-US" dirty="0" err="1"/>
              <a:t>serii</a:t>
            </a:r>
            <a:r>
              <a:rPr lang="en-US" dirty="0"/>
              <a:t> </a:t>
            </a:r>
            <a:r>
              <a:rPr lang="en-US" dirty="0" err="1"/>
              <a:t>zaleceń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artykułów</a:t>
            </a:r>
            <a:r>
              <a:rPr lang="en-US" dirty="0"/>
              <a:t>,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celem</a:t>
            </a:r>
            <a:r>
              <a:rPr lang="en-US" dirty="0"/>
              <a:t> jest </a:t>
            </a:r>
            <a:r>
              <a:rPr lang="en-US" dirty="0" err="1"/>
              <a:t>ułatwienie</a:t>
            </a:r>
            <a:r>
              <a:rPr lang="en-US" dirty="0"/>
              <a:t>/</a:t>
            </a:r>
            <a:r>
              <a:rPr lang="en-US" dirty="0" err="1"/>
              <a:t>ustandaryzowanie</a:t>
            </a:r>
            <a:r>
              <a:rPr lang="en-US" dirty="0"/>
              <a:t> </a:t>
            </a:r>
            <a:r>
              <a:rPr lang="en-US" dirty="0" err="1"/>
              <a:t>weryfikacji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r>
              <a:rPr lang="en-US" dirty="0"/>
              <a:t>. OWASP Top 10 to </a:t>
            </a:r>
            <a:r>
              <a:rPr lang="en-US" dirty="0" err="1"/>
              <a:t>listy</a:t>
            </a:r>
            <a:r>
              <a:rPr lang="en-US" dirty="0"/>
              <a:t> </a:t>
            </a:r>
            <a:r>
              <a:rPr lang="en-US" dirty="0" err="1"/>
              <a:t>zawierające</a:t>
            </a:r>
            <a:r>
              <a:rPr lang="en-US" dirty="0"/>
              <a:t> 10 </a:t>
            </a:r>
            <a:r>
              <a:rPr lang="en-US" dirty="0" err="1"/>
              <a:t>najpoważniejszych</a:t>
            </a:r>
            <a:r>
              <a:rPr lang="en-US" dirty="0"/>
              <a:t> </a:t>
            </a:r>
            <a:r>
              <a:rPr lang="en-US" dirty="0" err="1"/>
              <a:t>podatności</a:t>
            </a:r>
            <a:r>
              <a:rPr lang="en-US" dirty="0"/>
              <a:t> </a:t>
            </a:r>
            <a:r>
              <a:rPr lang="en-US" dirty="0" err="1"/>
              <a:t>występujacych</a:t>
            </a:r>
            <a:r>
              <a:rPr lang="en-US" dirty="0"/>
              <a:t> w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kategoriach</a:t>
            </a:r>
            <a:r>
              <a:rPr lang="en-US" dirty="0"/>
              <a:t>. </a:t>
            </a:r>
          </a:p>
          <a:p>
            <a:r>
              <a:rPr lang="en-US" dirty="0"/>
              <a:t>Serverless - Cloud</a:t>
            </a:r>
          </a:p>
          <a:p>
            <a:r>
              <a:rPr lang="en-US" dirty="0"/>
              <a:t>Proactive Controls Project –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praktyki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programistów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39198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1915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48948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358015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3631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62284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Portswigger</a:t>
            </a:r>
            <a:r>
              <a:rPr lang="en-US"/>
              <a:t> academy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389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ASVS – Application Security Verification Standard, </a:t>
            </a:r>
            <a:r>
              <a:rPr lang="en-US" dirty="0" err="1"/>
              <a:t>podobne</a:t>
            </a:r>
            <a:r>
              <a:rPr lang="en-US" dirty="0"/>
              <a:t> do </a:t>
            </a:r>
            <a:r>
              <a:rPr lang="en-US" dirty="0" err="1"/>
              <a:t>checklisty</a:t>
            </a:r>
            <a:r>
              <a:rPr lang="en-US" dirty="0"/>
              <a:t> </a:t>
            </a:r>
            <a:r>
              <a:rPr lang="en-US" dirty="0" err="1"/>
              <a:t>podzielonej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obszarów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3 </a:t>
            </a:r>
            <a:r>
              <a:rPr lang="en-US" dirty="0" err="1"/>
              <a:t>poziomy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r>
              <a:rPr lang="en-US" dirty="0"/>
              <a:t>(</a:t>
            </a:r>
            <a:r>
              <a:rPr lang="en-US" dirty="0" err="1"/>
              <a:t>każda</a:t>
            </a:r>
            <a:r>
              <a:rPr lang="en-US" dirty="0"/>
              <a:t> </a:t>
            </a:r>
            <a:r>
              <a:rPr lang="en-US" dirty="0" err="1"/>
              <a:t>aplikacja,dane</a:t>
            </a:r>
            <a:r>
              <a:rPr lang="en-US" dirty="0"/>
              <a:t> </a:t>
            </a:r>
            <a:r>
              <a:rPr lang="en-US" dirty="0" err="1"/>
              <a:t>osobowe</a:t>
            </a:r>
            <a:r>
              <a:rPr lang="en-US" dirty="0"/>
              <a:t>, </a:t>
            </a:r>
            <a:r>
              <a:rPr lang="en-US" dirty="0" err="1"/>
              <a:t>poufne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)</a:t>
            </a:r>
          </a:p>
          <a:p>
            <a:r>
              <a:rPr lang="en-US" dirty="0"/>
              <a:t>Dependency Check – </a:t>
            </a:r>
            <a:r>
              <a:rPr lang="en-US" dirty="0" err="1"/>
              <a:t>wykrywanie</a:t>
            </a:r>
            <a:r>
              <a:rPr lang="en-US" dirty="0"/>
              <a:t> </a:t>
            </a:r>
            <a:r>
              <a:rPr lang="en-US" dirty="0" err="1"/>
              <a:t>podatnych</a:t>
            </a:r>
            <a:r>
              <a:rPr lang="en-US" dirty="0"/>
              <a:t> </a:t>
            </a:r>
            <a:r>
              <a:rPr lang="en-US" dirty="0" err="1"/>
              <a:t>bibliotek</a:t>
            </a:r>
            <a:r>
              <a:rPr lang="en-US" dirty="0"/>
              <a:t> </a:t>
            </a:r>
            <a:r>
              <a:rPr lang="en-US" dirty="0" err="1"/>
              <a:t>wykorzystywanych</a:t>
            </a:r>
            <a:r>
              <a:rPr lang="en-US" dirty="0"/>
              <a:t> w </a:t>
            </a:r>
            <a:r>
              <a:rPr lang="en-US" dirty="0" err="1"/>
              <a:t>aplikacji</a:t>
            </a:r>
            <a:endParaRPr lang="en-US" dirty="0"/>
          </a:p>
          <a:p>
            <a:r>
              <a:rPr lang="en-US" dirty="0"/>
              <a:t>Web Security Testing Guide – </a:t>
            </a:r>
            <a:r>
              <a:rPr lang="en-US" dirty="0" err="1"/>
              <a:t>podejście</a:t>
            </a:r>
            <a:r>
              <a:rPr lang="en-US" dirty="0"/>
              <a:t> do </a:t>
            </a:r>
            <a:r>
              <a:rPr lang="en-US" dirty="0" err="1"/>
              <a:t>tematu</a:t>
            </a:r>
            <a:r>
              <a:rPr lang="en-US" dirty="0"/>
              <a:t> </a:t>
            </a:r>
            <a:r>
              <a:rPr lang="en-US" dirty="0" err="1"/>
              <a:t>testowania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webowych</a:t>
            </a:r>
            <a:r>
              <a:rPr lang="en-US" dirty="0"/>
              <a:t> od </a:t>
            </a:r>
            <a:r>
              <a:rPr lang="en-US" dirty="0" err="1"/>
              <a:t>strony</a:t>
            </a:r>
            <a:r>
              <a:rPr lang="en-US" dirty="0"/>
              <a:t> </a:t>
            </a:r>
            <a:r>
              <a:rPr lang="en-US" dirty="0" err="1"/>
              <a:t>pentestera</a:t>
            </a:r>
            <a:endParaRPr lang="en-US" dirty="0"/>
          </a:p>
          <a:p>
            <a:r>
              <a:rPr lang="en-US" dirty="0"/>
              <a:t>Juice Shop – </a:t>
            </a:r>
            <a:r>
              <a:rPr lang="en-US" dirty="0" err="1"/>
              <a:t>podana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od OWASP, </a:t>
            </a:r>
          </a:p>
          <a:p>
            <a:r>
              <a:rPr lang="en-US" dirty="0"/>
              <a:t>Threat Dragon – </a:t>
            </a:r>
            <a:r>
              <a:rPr lang="en-US" dirty="0" err="1"/>
              <a:t>modelowanie</a:t>
            </a:r>
            <a:r>
              <a:rPr lang="en-US" dirty="0"/>
              <a:t> </a:t>
            </a:r>
            <a:r>
              <a:rPr lang="en-US" dirty="0" err="1"/>
              <a:t>zagrożeń</a:t>
            </a:r>
            <a:endParaRPr lang="en-US" dirty="0"/>
          </a:p>
          <a:p>
            <a:r>
              <a:rPr lang="en-US" dirty="0"/>
              <a:t>ZAP – </a:t>
            </a:r>
            <a:r>
              <a:rPr lang="en-US" dirty="0" err="1"/>
              <a:t>działa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zasadzie</a:t>
            </a:r>
            <a:r>
              <a:rPr lang="en-US" dirty="0"/>
              <a:t> </a:t>
            </a:r>
            <a:r>
              <a:rPr lang="en-US" dirty="0" err="1"/>
              <a:t>pośrednika</a:t>
            </a:r>
            <a:r>
              <a:rPr lang="en-US" dirty="0"/>
              <a:t> HTTP, </a:t>
            </a:r>
            <a:r>
              <a:rPr lang="en-US" dirty="0" err="1"/>
              <a:t>narzędzie</a:t>
            </a:r>
            <a:r>
              <a:rPr lang="en-US" dirty="0"/>
              <a:t> </a:t>
            </a:r>
            <a:r>
              <a:rPr lang="en-US" dirty="0" err="1"/>
              <a:t>podobne</a:t>
            </a:r>
            <a:r>
              <a:rPr lang="en-US" dirty="0"/>
              <a:t> do </a:t>
            </a:r>
            <a:r>
              <a:rPr lang="en-US" dirty="0" err="1"/>
              <a:t>Burpa</a:t>
            </a:r>
            <a:r>
              <a:rPr lang="en-US" dirty="0"/>
              <a:t>, o </a:t>
            </a:r>
            <a:r>
              <a:rPr lang="en-US" dirty="0" err="1"/>
              <a:t>nieco</a:t>
            </a:r>
            <a:r>
              <a:rPr lang="en-US" dirty="0"/>
              <a:t> </a:t>
            </a:r>
            <a:r>
              <a:rPr lang="en-US" dirty="0" err="1"/>
              <a:t>mniejszych</a:t>
            </a:r>
            <a:r>
              <a:rPr lang="en-US" dirty="0"/>
              <a:t> </a:t>
            </a:r>
            <a:r>
              <a:rPr lang="en-US" dirty="0" err="1"/>
              <a:t>możliwościach</a:t>
            </a:r>
            <a:endParaRPr lang="en-US" dirty="0"/>
          </a:p>
          <a:p>
            <a:r>
              <a:rPr lang="en-US" dirty="0" err="1"/>
              <a:t>CheatSheetSeries</a:t>
            </a:r>
            <a:r>
              <a:rPr lang="en-US" dirty="0"/>
              <a:t> – </a:t>
            </a:r>
            <a:r>
              <a:rPr lang="en-US" dirty="0" err="1"/>
              <a:t>ściągawki</a:t>
            </a:r>
            <a:r>
              <a:rPr lang="en-US" dirty="0"/>
              <a:t> </a:t>
            </a:r>
            <a:r>
              <a:rPr lang="en-US" dirty="0" err="1"/>
              <a:t>dotyczące</a:t>
            </a:r>
            <a:r>
              <a:rPr lang="en-US" dirty="0"/>
              <a:t> </a:t>
            </a:r>
            <a:r>
              <a:rPr lang="en-US" dirty="0" err="1"/>
              <a:t>implementacji</a:t>
            </a:r>
            <a:r>
              <a:rPr lang="en-US" dirty="0"/>
              <a:t> </a:t>
            </a:r>
            <a:r>
              <a:rPr lang="en-US" dirty="0" err="1"/>
              <a:t>pewnych</a:t>
            </a:r>
            <a:r>
              <a:rPr lang="en-US" dirty="0"/>
              <a:t> </a:t>
            </a:r>
            <a:r>
              <a:rPr lang="en-US" dirty="0" err="1"/>
              <a:t>mechanizmów</a:t>
            </a:r>
            <a:r>
              <a:rPr lang="en-US" dirty="0"/>
              <a:t> np. </a:t>
            </a:r>
            <a:r>
              <a:rPr lang="en-US" dirty="0" err="1"/>
              <a:t>Mechazmi</a:t>
            </a:r>
            <a:r>
              <a:rPr lang="en-US" dirty="0"/>
              <a:t> </a:t>
            </a:r>
            <a:r>
              <a:rPr lang="en-US" dirty="0" err="1"/>
              <a:t>odzyskiwania</a:t>
            </a:r>
            <a:r>
              <a:rPr lang="en-US" dirty="0"/>
              <a:t> </a:t>
            </a:r>
            <a:r>
              <a:rPr lang="en-US" dirty="0" err="1"/>
              <a:t>hasła</a:t>
            </a:r>
            <a:r>
              <a:rPr lang="en-US" dirty="0"/>
              <a:t>(</a:t>
            </a:r>
            <a:r>
              <a:rPr lang="en-US" dirty="0" err="1"/>
              <a:t>spójność</a:t>
            </a:r>
            <a:r>
              <a:rPr lang="en-US" dirty="0"/>
              <a:t> </a:t>
            </a:r>
            <a:r>
              <a:rPr lang="en-US" dirty="0" err="1"/>
              <a:t>polityki</a:t>
            </a:r>
            <a:r>
              <a:rPr lang="en-US" dirty="0"/>
              <a:t> </a:t>
            </a:r>
            <a:r>
              <a:rPr lang="en-US" dirty="0" err="1"/>
              <a:t>hasłę</a:t>
            </a:r>
            <a:r>
              <a:rPr lang="en-US" dirty="0"/>
              <a:t>, 2x </a:t>
            </a:r>
            <a:r>
              <a:rPr lang="en-US" dirty="0" err="1"/>
              <a:t>powtórzenie</a:t>
            </a:r>
            <a:r>
              <a:rPr lang="en-US" dirty="0"/>
              <a:t> </a:t>
            </a:r>
            <a:r>
              <a:rPr lang="en-US" dirty="0" err="1"/>
              <a:t>hasła</a:t>
            </a:r>
            <a:r>
              <a:rPr lang="en-US" dirty="0"/>
              <a:t>, captcha)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9934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Identyfikacja</a:t>
            </a:r>
            <a:r>
              <a:rPr lang="en-US" dirty="0"/>
              <a:t> –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jest to </a:t>
            </a:r>
            <a:r>
              <a:rPr lang="en-US" dirty="0" err="1"/>
              <a:t>osobny</a:t>
            </a:r>
            <a:r>
              <a:rPr lang="en-US" dirty="0"/>
              <a:t> process</a:t>
            </a:r>
          </a:p>
          <a:p>
            <a:r>
              <a:rPr lang="en-US" dirty="0" err="1"/>
              <a:t>Uwierzytelnianie</a:t>
            </a:r>
            <a:r>
              <a:rPr lang="en-US" dirty="0"/>
              <a:t> – </a:t>
            </a:r>
            <a:r>
              <a:rPr lang="en-US" dirty="0" err="1"/>
              <a:t>potocznie</a:t>
            </a:r>
            <a:r>
              <a:rPr lang="en-US" dirty="0"/>
              <a:t> </a:t>
            </a:r>
            <a:r>
              <a:rPr lang="en-US" dirty="0" err="1"/>
              <a:t>logowanie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410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Auth – </a:t>
            </a:r>
            <a:r>
              <a:rPr lang="en-US" dirty="0" err="1"/>
              <a:t>włączane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poziomie</a:t>
            </a:r>
            <a:r>
              <a:rPr lang="en-US" dirty="0"/>
              <a:t> </a:t>
            </a:r>
            <a:r>
              <a:rPr lang="en-US" dirty="0" err="1"/>
              <a:t>pliku</a:t>
            </a:r>
            <a:r>
              <a:rPr lang="en-US" dirty="0"/>
              <a:t> .</a:t>
            </a:r>
            <a:r>
              <a:rPr lang="en-US" dirty="0" err="1"/>
              <a:t>htaccess</a:t>
            </a:r>
            <a:r>
              <a:rPr lang="en-US" dirty="0"/>
              <a:t>(</a:t>
            </a:r>
            <a:r>
              <a:rPr lang="en-US" dirty="0" err="1"/>
              <a:t>pliku</a:t>
            </a:r>
            <a:r>
              <a:rPr lang="en-US" dirty="0"/>
              <a:t> </a:t>
            </a:r>
            <a:r>
              <a:rPr lang="en-US" dirty="0" err="1"/>
              <a:t>konfiguracyjnym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 WWW - apache)</a:t>
            </a:r>
          </a:p>
          <a:p>
            <a:r>
              <a:rPr lang="en-US" dirty="0" err="1"/>
              <a:t>Ciasteczka</a:t>
            </a:r>
            <a:r>
              <a:rPr lang="en-US" dirty="0"/>
              <a:t> – </a:t>
            </a:r>
            <a:r>
              <a:rPr lang="en-US" dirty="0" err="1"/>
              <a:t>najbardziej</a:t>
            </a:r>
            <a:r>
              <a:rPr lang="en-US" dirty="0"/>
              <a:t> </a:t>
            </a:r>
            <a:r>
              <a:rPr lang="en-US" dirty="0" err="1"/>
              <a:t>popularny</a:t>
            </a:r>
            <a:r>
              <a:rPr lang="en-US" dirty="0"/>
              <a:t> </a:t>
            </a:r>
            <a:r>
              <a:rPr lang="en-US" dirty="0" err="1"/>
              <a:t>mechanizm</a:t>
            </a:r>
            <a:r>
              <a:rPr lang="en-US" dirty="0"/>
              <a:t>, </a:t>
            </a:r>
            <a:r>
              <a:rPr lang="en-US" dirty="0" err="1"/>
              <a:t>ciastko</a:t>
            </a:r>
            <a:r>
              <a:rPr lang="en-US" dirty="0"/>
              <a:t> </a:t>
            </a:r>
            <a:r>
              <a:rPr lang="en-US" dirty="0" err="1"/>
              <a:t>identyfikuje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r>
              <a:rPr lang="en-US" dirty="0"/>
              <a:t>, jest </a:t>
            </a:r>
            <a:r>
              <a:rPr lang="en-US" dirty="0" err="1"/>
              <a:t>wysyłane</a:t>
            </a:r>
            <a:r>
              <a:rPr lang="en-US" dirty="0"/>
              <a:t> 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żądaniu</a:t>
            </a:r>
            <a:r>
              <a:rPr lang="en-US" dirty="0"/>
              <a:t> do </a:t>
            </a:r>
            <a:r>
              <a:rPr lang="en-US" dirty="0" err="1"/>
              <a:t>serwera</a:t>
            </a:r>
            <a:r>
              <a:rPr lang="en-US" dirty="0"/>
              <a:t>. Ma </a:t>
            </a:r>
            <a:r>
              <a:rPr lang="en-US" dirty="0" err="1"/>
              <a:t>formę</a:t>
            </a:r>
            <a:r>
              <a:rPr lang="en-US" dirty="0"/>
              <a:t> </a:t>
            </a:r>
            <a:r>
              <a:rPr lang="en-US" dirty="0" err="1"/>
              <a:t>małego</a:t>
            </a:r>
            <a:r>
              <a:rPr lang="en-US" dirty="0"/>
              <a:t> fragment </a:t>
            </a:r>
            <a:r>
              <a:rPr lang="en-US" dirty="0" err="1"/>
              <a:t>tekstu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jest </a:t>
            </a:r>
            <a:r>
              <a:rPr lang="en-US" dirty="0" err="1"/>
              <a:t>wysyłane</a:t>
            </a:r>
            <a:r>
              <a:rPr lang="en-US" dirty="0"/>
              <a:t> </a:t>
            </a:r>
          </a:p>
          <a:p>
            <a:r>
              <a:rPr lang="en-US" dirty="0" err="1"/>
              <a:t>Certyfikaty</a:t>
            </a:r>
            <a:r>
              <a:rPr lang="en-US" dirty="0"/>
              <a:t> – </a:t>
            </a:r>
            <a:r>
              <a:rPr lang="en-US" dirty="0" err="1"/>
              <a:t>spotykane</a:t>
            </a:r>
            <a:r>
              <a:rPr lang="en-US" dirty="0"/>
              <a:t> we </a:t>
            </a:r>
            <a:r>
              <a:rPr lang="en-US" dirty="0" err="1"/>
              <a:t>większych</a:t>
            </a:r>
            <a:r>
              <a:rPr lang="en-US" dirty="0"/>
              <a:t> </a:t>
            </a:r>
            <a:r>
              <a:rPr lang="en-US" dirty="0" err="1"/>
              <a:t>organizacjach</a:t>
            </a:r>
            <a:endParaRPr lang="en-US" dirty="0"/>
          </a:p>
          <a:p>
            <a:r>
              <a:rPr lang="en-US" dirty="0"/>
              <a:t>OpenID Connect – </a:t>
            </a:r>
            <a:r>
              <a:rPr lang="en-US" dirty="0" err="1"/>
              <a:t>wykorzystywany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SSO</a:t>
            </a:r>
          </a:p>
          <a:p>
            <a:r>
              <a:rPr lang="en-US" dirty="0"/>
              <a:t>OAuth 2.0 – </a:t>
            </a:r>
            <a:r>
              <a:rPr lang="en-US" dirty="0" err="1"/>
              <a:t>delegacja</a:t>
            </a:r>
            <a:r>
              <a:rPr lang="en-US" dirty="0"/>
              <a:t> </a:t>
            </a:r>
            <a:r>
              <a:rPr lang="en-US" dirty="0" err="1"/>
              <a:t>autoryzacji</a:t>
            </a:r>
            <a:r>
              <a:rPr lang="en-US" dirty="0"/>
              <a:t> do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serwisów</a:t>
            </a:r>
            <a:endParaRPr lang="en-US" dirty="0"/>
          </a:p>
          <a:p>
            <a:r>
              <a:rPr lang="en-US" dirty="0"/>
              <a:t>Kerberos – </a:t>
            </a:r>
            <a:r>
              <a:rPr lang="en-US" dirty="0" err="1"/>
              <a:t>środowiska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pracują</a:t>
            </a:r>
            <a:r>
              <a:rPr lang="en-US" dirty="0"/>
              <a:t> w </a:t>
            </a:r>
            <a:r>
              <a:rPr lang="en-US" dirty="0" err="1"/>
              <a:t>oparciu</a:t>
            </a:r>
            <a:r>
              <a:rPr lang="en-US" dirty="0"/>
              <a:t> o Active Directory(Windows Serwer)</a:t>
            </a:r>
          </a:p>
          <a:p>
            <a:r>
              <a:rPr lang="en-US" dirty="0" err="1"/>
              <a:t>Klucze</a:t>
            </a:r>
            <a:r>
              <a:rPr lang="en-US" dirty="0"/>
              <a:t> API – </a:t>
            </a:r>
            <a:r>
              <a:rPr lang="en-US" dirty="0" err="1"/>
              <a:t>nagłówek</a:t>
            </a:r>
            <a:r>
              <a:rPr lang="en-US" dirty="0"/>
              <a:t> X-API-KEY</a:t>
            </a:r>
          </a:p>
          <a:p>
            <a:r>
              <a:rPr lang="en-US" dirty="0"/>
              <a:t>JWT – JSON Web Token,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wykorzystywane</a:t>
            </a:r>
            <a:r>
              <a:rPr lang="en-US" dirty="0"/>
              <a:t> do </a:t>
            </a:r>
            <a:r>
              <a:rPr lang="en-US" dirty="0" err="1"/>
              <a:t>uwierzytelniania</a:t>
            </a:r>
            <a:r>
              <a:rPr lang="en-US" dirty="0"/>
              <a:t>, w </a:t>
            </a:r>
            <a:r>
              <a:rPr lang="en-US" dirty="0" err="1"/>
              <a:t>ramach</a:t>
            </a:r>
            <a:r>
              <a:rPr lang="en-US" dirty="0"/>
              <a:t> OAuth2.0 </a:t>
            </a:r>
            <a:r>
              <a:rPr lang="en-US" dirty="0" err="1"/>
              <a:t>i</a:t>
            </a:r>
            <a:r>
              <a:rPr lang="en-US" dirty="0"/>
              <a:t> OpenID Connect</a:t>
            </a:r>
          </a:p>
          <a:p>
            <a:r>
              <a:rPr lang="en-US" dirty="0"/>
              <a:t>OTP – One Time Password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7188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Szfrowanie</a:t>
            </a:r>
            <a:r>
              <a:rPr lang="en-US" dirty="0"/>
              <a:t> </a:t>
            </a:r>
            <a:r>
              <a:rPr lang="en-US" dirty="0" err="1"/>
              <a:t>pochłania</a:t>
            </a:r>
            <a:r>
              <a:rPr lang="en-US" dirty="0"/>
              <a:t> </a:t>
            </a:r>
            <a:r>
              <a:rPr lang="en-US" dirty="0" err="1"/>
              <a:t>dodatkowe</a:t>
            </a:r>
            <a:r>
              <a:rPr lang="en-US" dirty="0"/>
              <a:t> </a:t>
            </a:r>
            <a:r>
              <a:rPr lang="en-US" dirty="0" err="1"/>
              <a:t>zasoby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https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nieznacznie</a:t>
            </a:r>
            <a:r>
              <a:rPr lang="en-US" dirty="0"/>
              <a:t> </a:t>
            </a:r>
            <a:r>
              <a:rPr lang="en-US" dirty="0" err="1"/>
              <a:t>zwiększyć</a:t>
            </a:r>
            <a:r>
              <a:rPr lang="en-US" dirty="0"/>
              <a:t> </a:t>
            </a:r>
            <a:r>
              <a:rPr lang="en-US" dirty="0" err="1"/>
              <a:t>natężenie</a:t>
            </a:r>
            <a:r>
              <a:rPr lang="en-US" dirty="0"/>
              <a:t> </a:t>
            </a:r>
            <a:r>
              <a:rPr lang="en-US" dirty="0" err="1"/>
              <a:t>ruchu</a:t>
            </a:r>
            <a:r>
              <a:rPr lang="en-US" dirty="0"/>
              <a:t> w </a:t>
            </a:r>
            <a:r>
              <a:rPr lang="en-US" dirty="0" err="1"/>
              <a:t>sieci</a:t>
            </a:r>
            <a:r>
              <a:rPr lang="en-US" dirty="0"/>
              <a:t>.</a:t>
            </a:r>
          </a:p>
          <a:p>
            <a:r>
              <a:rPr lang="en-US" dirty="0"/>
              <a:t>Let`s encrypt – jest </a:t>
            </a:r>
            <a:r>
              <a:rPr lang="en-US" dirty="0" err="1"/>
              <a:t>darmowy</a:t>
            </a:r>
            <a:r>
              <a:rPr lang="en-US" dirty="0"/>
              <a:t>,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wydawany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3 </a:t>
            </a:r>
            <a:r>
              <a:rPr lang="en-US" dirty="0" err="1"/>
              <a:t>miesiące</a:t>
            </a:r>
            <a:r>
              <a:rPr lang="en-US" dirty="0"/>
              <a:t>. </a:t>
            </a:r>
            <a:r>
              <a:rPr lang="en-US" dirty="0" err="1"/>
              <a:t>Całą</a:t>
            </a:r>
            <a:r>
              <a:rPr lang="en-US" dirty="0"/>
              <a:t> </a:t>
            </a:r>
            <a:r>
              <a:rPr lang="en-US" dirty="0" err="1"/>
              <a:t>procedurę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przeprowadzić</a:t>
            </a:r>
            <a:r>
              <a:rPr lang="en-US"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konsolowego</a:t>
            </a:r>
            <a:r>
              <a:rPr lang="en-US" dirty="0"/>
              <a:t> </a:t>
            </a:r>
            <a:r>
              <a:rPr lang="en-US" dirty="0" err="1"/>
              <a:t>Certbota</a:t>
            </a:r>
            <a:r>
              <a:rPr lang="en-US" dirty="0"/>
              <a:t>(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okazji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to </a:t>
            </a:r>
            <a:r>
              <a:rPr lang="en-US" dirty="0" err="1"/>
              <a:t>automatyzować</a:t>
            </a:r>
            <a:r>
              <a:rPr lang="en-US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6842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896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C82B28-D6B4-1144-A31F-1DCE138A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EFD713E-4FAD-DA42-B537-00228A5CFC3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A52180-FFE9-AE44-BF1D-36EC8FB3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97808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645E337-6417-8F4E-BC9C-683830C1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EA1038E-2CC3-294C-9678-529B31B5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B3B12DE-3495-6442-BA76-5371C463E92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5033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6689707-910A-0F42-9A1C-1F0B48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87BD151-5B4B-0C4F-880A-5C05C371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31210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18B470C-C19A-7E44-9B4D-A6493B3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86DEFEB-AAA5-994F-A892-D20B78A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8550C3-2086-D040-90A2-C0F3C82BF8B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9230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7F44BB4-7402-E44A-A2C3-FEB2BED6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797F454-D705-5F40-B280-2A1B7079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C0F2833-20F1-AC48-8F35-B61892CE5B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4134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7FD625-300A-9349-AEAD-F12CCA56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20A4A7D-6792-B245-AF9D-A2C7C43C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0F3592-13D9-8246-BE3E-1AD47FD1D75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35524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2A4E8C1-FAA5-3C44-B823-1192D1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B273DF9-928E-9D49-A7AB-5E1A716B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7F5546-8B0C-C44B-A9E7-ECB46BE6168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474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D00E17-C8C0-8B45-8B1F-F991C6C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FDDDDE-91C0-854B-8955-85F2C72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D10619-EE0A-D549-BDE1-2FB2B03D657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9779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E5085CC-DE40-6D4E-A66E-9394938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03EB4AE4-2ACF-F742-874F-C957E16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5B3E2E-E679-5E46-9B41-C0CFD742E7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7256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2C381B8-FE70-9E41-9EC5-1ED0549B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BD84E43-66AB-5747-997E-24C7D1E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E02C-E2E2-4243-BBD7-4D77D6D68F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81943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E08D68EB-8CC2-1D40-B888-23274193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7BD6BB-12CF-7848-95C8-6E16EBDA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9.png"/><Relationship Id="rId4" Type="http://schemas.openxmlformats.org/officeDocument/2006/relationships/hyperlink" Target="https://sourceforge.net/projects/owaspbw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sskyrepo/PayloadsAllTheThing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ook.hacktricks.xyz/welcome/readme" TargetMode="External"/><Relationship Id="rId4" Type="http://schemas.openxmlformats.org/officeDocument/2006/relationships/hyperlink" Target="https://github.com/danielmiessler/SecLis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ASP/www-project-proactive-controls/blob/master/v3/OWASP_Top_10_Proactive_Controls_V3.pdf" TargetMode="External"/><Relationship Id="rId3" Type="http://schemas.openxmlformats.org/officeDocument/2006/relationships/hyperlink" Target="https://owasp.org/www-project-top-ten/" TargetMode="External"/><Relationship Id="rId7" Type="http://schemas.openxmlformats.org/officeDocument/2006/relationships/hyperlink" Target="https://owasp.org/www-project-api-securit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owasp.org/index.php/OWASP_Internet_of_Things_Project#tab=IoT_Top_10" TargetMode="External"/><Relationship Id="rId5" Type="http://schemas.openxmlformats.org/officeDocument/2006/relationships/hyperlink" Target="https://owasp.org/www-project-mobile-top-10/" TargetMode="External"/><Relationship Id="rId4" Type="http://schemas.openxmlformats.org/officeDocument/2006/relationships/hyperlink" Target="https://owasp.org/www-project-serverless-top-10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wasp-polan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799279-9413-2B41-88D5-4744088438D6}"/>
              </a:ext>
            </a:extLst>
          </p:cNvPr>
          <p:cNvSpPr/>
          <p:nvPr/>
        </p:nvSpPr>
        <p:spPr>
          <a:xfrm>
            <a:off x="1691679" y="692696"/>
            <a:ext cx="7056786" cy="2227383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438A96E1-2AB7-2446-A140-2E0C4B37D2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91679" y="692696"/>
            <a:ext cx="7056786" cy="22015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Kurs</a:t>
            </a:r>
            <a:r>
              <a:rPr lang="en-US" altLang="pl-PL" b="0" dirty="0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Pentestera</a:t>
            </a:r>
            <a:endParaRPr lang="pl-PL" altLang="pl-PL" b="0" dirty="0">
              <a:solidFill>
                <a:schemeClr val="bg1"/>
              </a:solidFill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AAEF3-8134-BF4A-86D9-1B7C01571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0" y="4242442"/>
            <a:ext cx="2664296" cy="2365496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F437B-0836-2844-9A31-53C7CCED0B98}"/>
              </a:ext>
            </a:extLst>
          </p:cNvPr>
          <p:cNvSpPr txBox="1"/>
          <p:nvPr/>
        </p:nvSpPr>
        <p:spPr>
          <a:xfrm>
            <a:off x="1547664" y="5987842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   </a:t>
            </a:r>
            <a:endParaRPr lang="pl-PL" sz="2400" dirty="0">
              <a:latin typeface="Kohinoor Bangla" panose="02000000000000000000" pitchFamily="2" charset="77"/>
              <a:cs typeface="Kohinoor Bangla" panose="02000000000000000000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F9BBE-09CF-E347-B012-BE6BCFD9EF37}"/>
              </a:ext>
            </a:extLst>
          </p:cNvPr>
          <p:cNvCxnSpPr>
            <a:cxnSpLocks/>
          </p:cNvCxnSpPr>
          <p:nvPr/>
        </p:nvCxnSpPr>
        <p:spPr>
          <a:xfrm>
            <a:off x="1691679" y="3383691"/>
            <a:ext cx="1368152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D8E08-2CF2-7843-B1C5-C67859813D57}"/>
              </a:ext>
            </a:extLst>
          </p:cNvPr>
          <p:cNvCxnSpPr>
            <a:cxnSpLocks/>
          </p:cNvCxnSpPr>
          <p:nvPr/>
        </p:nvCxnSpPr>
        <p:spPr>
          <a:xfrm>
            <a:off x="5652120" y="3390563"/>
            <a:ext cx="3096344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F8F6E99-FB83-4590-B28F-88BEEB5DC26F}"/>
              </a:ext>
            </a:extLst>
          </p:cNvPr>
          <p:cNvSpPr txBox="1"/>
          <p:nvPr/>
        </p:nvSpPr>
        <p:spPr>
          <a:xfrm>
            <a:off x="3203847" y="315973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WebApp v1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48BD5B9-107D-4FBB-87E3-484CB579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584" y="2272486"/>
            <a:ext cx="9726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9163306B-7BD8-4035-AFCA-9EB4EBE17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2533"/>
            <a:ext cx="7884368" cy="41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Przygotowanie środowiska</a:t>
            </a:r>
          </a:p>
        </p:txBody>
      </p:sp>
    </p:spTree>
    <p:extLst>
      <p:ext uri="{BB962C8B-B14F-4D97-AF65-F5344CB8AC3E}">
        <p14:creationId xmlns:p14="http://schemas.microsoft.com/office/powerpoint/2010/main" val="486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971599" y="1232876"/>
            <a:ext cx="195867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OWASP BWA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Kali Linux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8601771-3BF8-416F-85DD-AD5849DF9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91" y="2883099"/>
            <a:ext cx="4601217" cy="167663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48BD5B9-107D-4FBB-87E3-484CB579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584" y="2272486"/>
            <a:ext cx="9726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iekt 12">
            <a:extLst>
              <a:ext uri="{FF2B5EF4-FFF2-40B4-BE49-F238E27FC236}">
                <a16:creationId xmlns:a16="http://schemas.microsoft.com/office/drawing/2014/main" id="{2198EB47-B684-4844-AA15-020DB931C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90133"/>
              </p:ext>
            </p:extLst>
          </p:nvPr>
        </p:nvGraphicFramePr>
        <p:xfrm>
          <a:off x="2422977" y="4902363"/>
          <a:ext cx="4298043" cy="94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6" imgW="3390875" imgH="742884" progId="Excel.Sheet.12">
                  <p:embed/>
                </p:oleObj>
              </mc:Choice>
              <mc:Fallback>
                <p:oleObj name="Worksheet" r:id="rId6" imgW="3390875" imgH="742884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977" y="4902363"/>
                        <a:ext cx="4298043" cy="941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0A056E95-5791-4B7C-BAF1-4211C1AE0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19" y="1700808"/>
            <a:ext cx="4661140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BurpSuite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92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3D01AB86-43BF-4559-8770-F01A1BDB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49" y="1656344"/>
            <a:ext cx="7737301" cy="42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ADF7F638-DF1A-44EF-B0C8-5CF1F3B9D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68760"/>
            <a:ext cx="4294949" cy="52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CB80DA02-5E76-4D0D-BCB5-D5EF54DE1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2187411"/>
            <a:ext cx="7524328" cy="3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Instalacja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własnego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certyfikatu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83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, zrzut ekranu, monitor, srebrny&#10;&#10;Opis wygenerowany automatycznie">
            <a:extLst>
              <a:ext uri="{FF2B5EF4-FFF2-40B4-BE49-F238E27FC236}">
                <a16:creationId xmlns:a16="http://schemas.microsoft.com/office/drawing/2014/main" id="{622ED81B-B13E-493E-BDA3-12B04CF4E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5" y="466096"/>
            <a:ext cx="6571369" cy="1893360"/>
          </a:xfrm>
          <a:prstGeom prst="rect">
            <a:avLst/>
          </a:prstGeom>
        </p:spPr>
      </p:pic>
      <p:pic>
        <p:nvPicPr>
          <p:cNvPr id="8" name="Obraz 7" descr="Obraz zawierający tekst, monitor, zrzut ekranu, ekran&#10;&#10;Opis wygenerowany automatycznie">
            <a:extLst>
              <a:ext uri="{FF2B5EF4-FFF2-40B4-BE49-F238E27FC236}">
                <a16:creationId xmlns:a16="http://schemas.microsoft.com/office/drawing/2014/main" id="{9E65AEFB-C402-4A37-9255-4CA0EFC52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7" y="2509452"/>
            <a:ext cx="6228184" cy="39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Agenda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77144" y="1700808"/>
            <a:ext cx="3568606" cy="465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OWASP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Podstawowe</a:t>
            </a:r>
            <a:r>
              <a:rPr lang="en-US" sz="2000" dirty="0"/>
              <a:t> </a:t>
            </a:r>
            <a:r>
              <a:rPr lang="en-US" sz="2000" dirty="0" err="1"/>
              <a:t>pojęcia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Metody</a:t>
            </a:r>
            <a:r>
              <a:rPr lang="en-US" sz="2000" dirty="0"/>
              <a:t> </a:t>
            </a:r>
            <a:r>
              <a:rPr lang="en-US" sz="2000" dirty="0" err="1"/>
              <a:t>uwierzytelniania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vs HTTPS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vs POST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Przygotowanie</a:t>
            </a:r>
            <a:r>
              <a:rPr lang="en-US" sz="2000" dirty="0"/>
              <a:t> </a:t>
            </a:r>
            <a:r>
              <a:rPr lang="en-US" sz="2000" dirty="0" err="1"/>
              <a:t>środowiska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BurpSuite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Username enumeration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Unrestricted file upload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LFI/RFI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91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 descr="Obraz zawierający tekst, zrzut ekranu, monitor, czarny&#10;&#10;Opis wygenerowany automatycznie">
            <a:extLst>
              <a:ext uri="{FF2B5EF4-FFF2-40B4-BE49-F238E27FC236}">
                <a16:creationId xmlns:a16="http://schemas.microsoft.com/office/drawing/2014/main" id="{2D72A141-8B90-4C25-8FB3-A2F9FBCA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74" y="1912665"/>
            <a:ext cx="7668344" cy="35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E873653-799A-4ED4-B70B-222B14AE0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63" y="1568442"/>
            <a:ext cx="7211566" cy="46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830D0544-0A99-43F2-BF7C-22AE3EA7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10" y="1913037"/>
            <a:ext cx="7218550" cy="395573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5F09825-0174-4DAD-BC5E-4749ABED4EB6}"/>
              </a:ext>
            </a:extLst>
          </p:cNvPr>
          <p:cNvSpPr txBox="1"/>
          <p:nvPr/>
        </p:nvSpPr>
        <p:spPr>
          <a:xfrm flipH="1">
            <a:off x="1398409" y="6237312"/>
            <a:ext cx="72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Menu/Preferences/</a:t>
            </a:r>
            <a:r>
              <a:rPr lang="en-US" dirty="0" err="1"/>
              <a:t>Privacy&amp;Security</a:t>
            </a:r>
            <a:r>
              <a:rPr lang="en-US" dirty="0"/>
              <a:t>/View Certificates/Import</a:t>
            </a:r>
          </a:p>
        </p:txBody>
      </p:sp>
    </p:spTree>
    <p:extLst>
      <p:ext uri="{BB962C8B-B14F-4D97-AF65-F5344CB8AC3E}">
        <p14:creationId xmlns:p14="http://schemas.microsoft.com/office/powerpoint/2010/main" val="30846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BurpSuite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pre-configured browser vs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LibreWolf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2DBDD6BF-3260-42E0-89A1-04289529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3" y="1988840"/>
            <a:ext cx="8189266" cy="34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ED0B2C95-BA15-4008-8F89-321DE3D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" y="1772816"/>
            <a:ext cx="8081033" cy="36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Polecane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strony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i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publikacje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737036" y="1330990"/>
            <a:ext cx="8259890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Portswigger</a:t>
            </a:r>
            <a:r>
              <a:rPr lang="en-US" dirty="0"/>
              <a:t> Academy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Podatne</a:t>
            </a:r>
            <a:r>
              <a:rPr lang="en-US" dirty="0"/>
              <a:t> </a:t>
            </a:r>
            <a:r>
              <a:rPr lang="en-US" dirty="0" err="1"/>
              <a:t>maszyny</a:t>
            </a:r>
            <a:r>
              <a:rPr lang="en-US" dirty="0"/>
              <a:t> (Web Goat, Juice Shop, DVWA, BWA) + </a:t>
            </a:r>
            <a:r>
              <a:rPr lang="en-US" dirty="0" err="1"/>
              <a:t>praca</a:t>
            </a:r>
            <a:r>
              <a:rPr lang="en-US" dirty="0"/>
              <a:t> </a:t>
            </a:r>
            <a:r>
              <a:rPr lang="en-US" dirty="0" err="1"/>
              <a:t>własna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lub</a:t>
            </a:r>
            <a:r>
              <a:rPr lang="en-US" dirty="0"/>
              <a:t> YT, write-</a:t>
            </a:r>
            <a:r>
              <a:rPr lang="en-US" dirty="0" err="1"/>
              <a:t>upy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https://github.com/swisskyrepo/PayloadsAllTheThings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https://github.com/danielmiessler/SecLists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https://book.hacktricks.xyz/welcome/readme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Rozpoznanie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narzędzi</a:t>
            </a:r>
            <a:r>
              <a:rPr lang="en-US" dirty="0"/>
              <a:t>: OWASP ZAP, </a:t>
            </a:r>
            <a:r>
              <a:rPr lang="en-US" dirty="0" err="1"/>
              <a:t>dirb</a:t>
            </a:r>
            <a:r>
              <a:rPr lang="en-US" dirty="0"/>
              <a:t>, </a:t>
            </a:r>
            <a:r>
              <a:rPr lang="en-US" dirty="0" err="1"/>
              <a:t>dirbuster</a:t>
            </a:r>
            <a:r>
              <a:rPr lang="en-US" dirty="0"/>
              <a:t>, </a:t>
            </a:r>
            <a:r>
              <a:rPr lang="en-US" dirty="0" err="1"/>
              <a:t>gobuster</a:t>
            </a:r>
            <a:r>
              <a:rPr lang="en-US" dirty="0"/>
              <a:t>, </a:t>
            </a:r>
            <a:r>
              <a:rPr lang="en-US" dirty="0" err="1"/>
              <a:t>wfuzz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Bezpieczeństwo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webowych</a:t>
            </a:r>
            <a:r>
              <a:rPr lang="en-US" dirty="0"/>
              <a:t>, </a:t>
            </a:r>
            <a:r>
              <a:rPr lang="en-US" dirty="0" err="1"/>
              <a:t>Sekurak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Web Application Hacker's Handbook</a:t>
            </a:r>
          </a:p>
        </p:txBody>
      </p:sp>
    </p:spTree>
    <p:extLst>
      <p:ext uri="{BB962C8B-B14F-4D97-AF65-F5344CB8AC3E}">
        <p14:creationId xmlns:p14="http://schemas.microsoft.com/office/powerpoint/2010/main" val="19147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6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Live demo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1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Username enumeration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96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B7AA54C-18F9-43A0-B184-AD520307E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98" y="1727340"/>
            <a:ext cx="7236296" cy="34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E60EC528-D72C-4644-AE06-E9A7CEF2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78" y="1772816"/>
            <a:ext cx="7596336" cy="35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OWASP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58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68F2E306-607D-4D04-A3A3-9A947DC6D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78" y="2528637"/>
            <a:ext cx="7596336" cy="22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4AE305DC-03BA-46DF-8B14-395FD56D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276872"/>
            <a:ext cx="7884368" cy="20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137431D-EA99-4D40-8CA4-CAC978FE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14" y="1928664"/>
            <a:ext cx="7826464" cy="27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File Upload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20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755575" y="420906"/>
            <a:ext cx="796863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Metody</a:t>
            </a:r>
            <a:r>
              <a:rPr lang="pl-PL" dirty="0"/>
              <a:t> walid</a:t>
            </a:r>
            <a:r>
              <a:rPr lang="en-US" dirty="0"/>
              <a:t>ac</a:t>
            </a:r>
            <a:r>
              <a:rPr lang="pl-PL" dirty="0"/>
              <a:t>j</a:t>
            </a:r>
            <a:r>
              <a:rPr lang="en-US" dirty="0" err="1"/>
              <a:t>i</a:t>
            </a:r>
            <a:r>
              <a:rPr lang="pl-PL" dirty="0"/>
              <a:t> </a:t>
            </a:r>
            <a:r>
              <a:rPr lang="pl-PL" dirty="0" err="1"/>
              <a:t>przesyłan</a:t>
            </a:r>
            <a:r>
              <a:rPr lang="en-US" dirty="0" err="1"/>
              <a:t>ych</a:t>
            </a:r>
            <a:r>
              <a:rPr lang="pl-PL" dirty="0"/>
              <a:t> plik</a:t>
            </a:r>
            <a:r>
              <a:rPr lang="en-US" dirty="0" err="1"/>
              <a:t>ów</a:t>
            </a:r>
            <a:r>
              <a:rPr lang="pl-PL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rozszerzenia (zarówno </a:t>
            </a:r>
            <a:r>
              <a:rPr lang="pl-PL" dirty="0" err="1"/>
              <a:t>blacklist,jak</a:t>
            </a:r>
            <a:r>
              <a:rPr lang="pl-PL" dirty="0"/>
              <a:t> i </a:t>
            </a:r>
            <a:r>
              <a:rPr lang="pl-PL" dirty="0" err="1"/>
              <a:t>whitelist</a:t>
            </a:r>
            <a:r>
              <a:rPr lang="pl-PL" dirty="0"/>
              <a:t>),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sygnatury plików, nagłówki (ang. </a:t>
            </a:r>
            <a:r>
              <a:rPr lang="pl-PL" dirty="0" err="1"/>
              <a:t>magic</a:t>
            </a:r>
            <a:r>
              <a:rPr lang="pl-PL" dirty="0"/>
              <a:t> </a:t>
            </a:r>
            <a:r>
              <a:rPr lang="pl-PL" dirty="0" err="1"/>
              <a:t>bytes</a:t>
            </a:r>
            <a:r>
              <a:rPr lang="pl-PL" dirty="0"/>
              <a:t>),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weryfikacja wartości ustawionej przez przeglądarkę w nagłówku Content-</a:t>
            </a:r>
            <a:r>
              <a:rPr lang="pl-PL" dirty="0" err="1"/>
              <a:t>Type</a:t>
            </a:r>
            <a:r>
              <a:rPr lang="pl-PL" dirty="0"/>
              <a:t> - możliwość ominięcia za pomocą </a:t>
            </a:r>
            <a:r>
              <a:rPr lang="pl-PL" dirty="0" err="1"/>
              <a:t>Burpa</a:t>
            </a:r>
            <a:r>
              <a:rPr lang="pl-PL" dirty="0"/>
              <a:t>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minimalny i maksymalny rozmiar.</a:t>
            </a:r>
          </a:p>
        </p:txBody>
      </p:sp>
    </p:spTree>
    <p:extLst>
      <p:ext uri="{BB962C8B-B14F-4D97-AF65-F5344CB8AC3E}">
        <p14:creationId xmlns:p14="http://schemas.microsoft.com/office/powerpoint/2010/main" val="41803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77DF5318-22D6-40C7-9D62-3CE3F327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01" y="1268760"/>
            <a:ext cx="7048289" cy="45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82909B-086B-40A1-A77E-0918C9A3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14" y="2533229"/>
            <a:ext cx="7051464" cy="17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B38FC4C-8650-4DB1-967B-61C226D9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0" y="1920272"/>
            <a:ext cx="7379533" cy="355601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0447A8D-2AC5-4DA7-8460-B28EB238B8DC}"/>
              </a:ext>
            </a:extLst>
          </p:cNvPr>
          <p:cNvSpPr txBox="1"/>
          <p:nvPr/>
        </p:nvSpPr>
        <p:spPr>
          <a:xfrm>
            <a:off x="1907704" y="1340768"/>
            <a:ext cx="483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OWASP Bricks/File Upload pages/Upload #3</a:t>
            </a:r>
          </a:p>
        </p:txBody>
      </p:sp>
    </p:spTree>
    <p:extLst>
      <p:ext uri="{BB962C8B-B14F-4D97-AF65-F5344CB8AC3E}">
        <p14:creationId xmlns:p14="http://schemas.microsoft.com/office/powerpoint/2010/main" val="39457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LFI/RFI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71DF486-FBC2-DC7C-981B-8183D89E1C7E}"/>
              </a:ext>
            </a:extLst>
          </p:cNvPr>
          <p:cNvSpPr txBox="1"/>
          <p:nvPr/>
        </p:nvSpPr>
        <p:spPr>
          <a:xfrm>
            <a:off x="1691678" y="5013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03F2A2-1857-4FBC-61E5-C03979F9AEED}"/>
              </a:ext>
            </a:extLst>
          </p:cNvPr>
          <p:cNvSpPr txBox="1"/>
          <p:nvPr/>
        </p:nvSpPr>
        <p:spPr>
          <a:xfrm>
            <a:off x="1784043" y="5691889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(L/R)FI – Local/Remote File Inclusion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73E9AEE7-1E9F-4A61-BD20-70B3FEE0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64" y="1821776"/>
            <a:ext cx="7747164" cy="34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OWASP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971599" y="1928664"/>
            <a:ext cx="4617739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OWASP TOP 10s: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Web Application Security Risks - </a:t>
            </a:r>
            <a:r>
              <a:rPr lang="en-US" dirty="0" err="1">
                <a:hlinkClick r:id="rId3"/>
              </a:rPr>
              <a:t>seria</a:t>
            </a:r>
            <a:r>
              <a:rPr lang="en-US" dirty="0">
                <a:hlinkClick r:id="rId3"/>
              </a:rPr>
              <a:t> A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Interpretation for Serverless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Mobile Risks - M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IoT - I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API Security - API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Proactive Controls Project - 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63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F0E590A7-C9FD-48A6-AC69-0249199A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80" y="1844824"/>
            <a:ext cx="4648439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8" name="Obraz 7" descr="Obraz zawierający tekst, monitor, zrzut ekranu, wewnątrz&#10;&#10;Opis wygenerowany automatycznie">
            <a:extLst>
              <a:ext uri="{FF2B5EF4-FFF2-40B4-BE49-F238E27FC236}">
                <a16:creationId xmlns:a16="http://schemas.microsoft.com/office/drawing/2014/main" id="{82CE0BE7-ECF8-46F2-85D4-71AB5E0B2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04" y="2095431"/>
            <a:ext cx="4705592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CA856C18-D896-40BF-AF9F-C179D0CF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7" y="2132856"/>
            <a:ext cx="7017558" cy="28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4" name="Obraz 3" descr="Obraz zawierający tekst, zrzut ekranu, monitor, ekran&#10;&#10;Opis wygenerowany automatycznie">
            <a:extLst>
              <a:ext uri="{FF2B5EF4-FFF2-40B4-BE49-F238E27FC236}">
                <a16:creationId xmlns:a16="http://schemas.microsoft.com/office/drawing/2014/main" id="{C7DA11FD-FAE1-43B9-9B42-C9E3995CB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14" y="1928664"/>
            <a:ext cx="7296064" cy="37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0447A8D-2AC5-4DA7-8460-B28EB238B8DC}"/>
              </a:ext>
            </a:extLst>
          </p:cNvPr>
          <p:cNvSpPr txBox="1"/>
          <p:nvPr/>
        </p:nvSpPr>
        <p:spPr>
          <a:xfrm>
            <a:off x="2267744" y="33265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Dobrze</a:t>
            </a:r>
            <a:r>
              <a:rPr lang="en-US" dirty="0"/>
              <a:t> </a:t>
            </a:r>
            <a:r>
              <a:rPr lang="en-US" dirty="0" err="1"/>
              <a:t>zabezpieczony</a:t>
            </a:r>
            <a:r>
              <a:rPr lang="en-US" dirty="0"/>
              <a:t> file upload + LFI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25F863-9F5B-75F0-2FF4-6619AF82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65" y="980728"/>
            <a:ext cx="5694470" cy="53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Koniec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4309039-3692-4A15-A8C2-78812BCFB67C}"/>
              </a:ext>
            </a:extLst>
          </p:cNvPr>
          <p:cNvSpPr txBox="1"/>
          <p:nvPr/>
        </p:nvSpPr>
        <p:spPr>
          <a:xfrm>
            <a:off x="4879604" y="50445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Dziękuję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OWASP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971599" y="1928664"/>
            <a:ext cx="3369577" cy="4611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ciekawe</a:t>
            </a:r>
            <a:r>
              <a:rPr lang="en-US" dirty="0"/>
              <a:t> </a:t>
            </a:r>
            <a:r>
              <a:rPr lang="en-US" dirty="0" err="1"/>
              <a:t>projekty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ASVS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Dependency Check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Security Testing </a:t>
            </a:r>
            <a:r>
              <a:rPr lang="en-US" dirty="0" err="1"/>
              <a:t>Guige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Juice 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Threat Dragon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ZAP - Zed Attack Proxy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CheatSheetSeries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WebGoat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OWASP Poland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Podstawowe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pojęcia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886408" y="1215789"/>
            <a:ext cx="8064895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Identyfikacja</a:t>
            </a:r>
            <a:r>
              <a:rPr lang="en-US" dirty="0"/>
              <a:t> - </a:t>
            </a:r>
            <a:r>
              <a:rPr lang="en-US" dirty="0" err="1"/>
              <a:t>polega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przedstawieniu</a:t>
            </a:r>
            <a:r>
              <a:rPr lang="en-US" dirty="0"/>
              <a:t> </a:t>
            </a:r>
            <a:r>
              <a:rPr lang="en-US" dirty="0" err="1"/>
              <a:t>tożsamości</a:t>
            </a:r>
            <a:r>
              <a:rPr lang="en-US" dirty="0"/>
              <a:t>, </a:t>
            </a:r>
            <a:r>
              <a:rPr lang="en-US" dirty="0" err="1"/>
              <a:t>podaniu</a:t>
            </a:r>
            <a:r>
              <a:rPr lang="en-US" dirty="0"/>
              <a:t> </a:t>
            </a:r>
            <a:r>
              <a:rPr lang="en-US" dirty="0" err="1"/>
              <a:t>identyfikatora</a:t>
            </a:r>
            <a:r>
              <a:rPr lang="en-US" dirty="0"/>
              <a:t> – login </a:t>
            </a:r>
            <a:r>
              <a:rPr lang="en-US" dirty="0" err="1"/>
              <a:t>lub</a:t>
            </a:r>
            <a:r>
              <a:rPr lang="en-US" dirty="0"/>
              <a:t> e-mail.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Uwierzytelnienie</a:t>
            </a:r>
            <a:r>
              <a:rPr lang="en-US" dirty="0"/>
              <a:t> -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strike="sngStrike" dirty="0" err="1"/>
              <a:t>autentykacja</a:t>
            </a:r>
            <a:r>
              <a:rPr lang="en-US" dirty="0"/>
              <a:t>, </a:t>
            </a:r>
            <a:r>
              <a:rPr lang="en-US" dirty="0" err="1"/>
              <a:t>weryfikacja</a:t>
            </a:r>
            <a:r>
              <a:rPr lang="en-US" dirty="0"/>
              <a:t> </a:t>
            </a:r>
            <a:r>
              <a:rPr lang="en-US" dirty="0" err="1"/>
              <a:t>prawdziwości</a:t>
            </a:r>
            <a:r>
              <a:rPr lang="en-US" dirty="0"/>
              <a:t> </a:t>
            </a:r>
            <a:r>
              <a:rPr lang="en-US" dirty="0" err="1"/>
              <a:t>tożsamości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przedstawionych</a:t>
            </a:r>
            <a:r>
              <a:rPr lang="en-US" dirty="0"/>
              <a:t> </a:t>
            </a:r>
            <a:r>
              <a:rPr lang="en-US" dirty="0" err="1"/>
              <a:t>poświadczeń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Autoryzacja</a:t>
            </a:r>
            <a:r>
              <a:rPr lang="en-US" dirty="0"/>
              <a:t> - </a:t>
            </a:r>
            <a:r>
              <a:rPr lang="en-US" dirty="0" err="1"/>
              <a:t>określenie</a:t>
            </a:r>
            <a:r>
              <a:rPr lang="en-US" dirty="0"/>
              <a:t> do </a:t>
            </a:r>
            <a:r>
              <a:rPr lang="en-US" dirty="0" err="1"/>
              <a:t>jakich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ma </a:t>
            </a: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podmiot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jakie</a:t>
            </a:r>
            <a:r>
              <a:rPr lang="en-US" dirty="0"/>
              <a:t> </a:t>
            </a:r>
            <a:r>
              <a:rPr lang="en-US" dirty="0" err="1"/>
              <a:t>akcje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wykonać</a:t>
            </a:r>
            <a:r>
              <a:rPr lang="en-US" dirty="0"/>
              <a:t> </a:t>
            </a:r>
            <a:r>
              <a:rPr lang="en-US" dirty="0" err="1"/>
              <a:t>podmiot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9045625-A952-4783-B091-B026581E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9" y="4600979"/>
            <a:ext cx="7132153" cy="21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Sposoby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uwierzytelniania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B454BE-C647-450F-B136-0033AEC8DFBF}"/>
              </a:ext>
            </a:extLst>
          </p:cNvPr>
          <p:cNvSpPr txBox="1"/>
          <p:nvPr/>
        </p:nvSpPr>
        <p:spPr>
          <a:xfrm>
            <a:off x="971599" y="1928664"/>
            <a:ext cx="3271152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Brak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Ciasteczka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Certyfikaty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OpenID Connect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OAuth 2.0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Kerberos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Klucze</a:t>
            </a:r>
            <a:r>
              <a:rPr lang="en-US" dirty="0"/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2FA, OTP</a:t>
            </a:r>
          </a:p>
        </p:txBody>
      </p:sp>
    </p:spTree>
    <p:extLst>
      <p:ext uri="{BB962C8B-B14F-4D97-AF65-F5344CB8AC3E}">
        <p14:creationId xmlns:p14="http://schemas.microsoft.com/office/powerpoint/2010/main" val="30218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B4EF0-BBF0-457A-836B-0532704227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4112" y="1844823"/>
            <a:ext cx="4032448" cy="4968553"/>
          </a:xfrm>
        </p:spPr>
        <p:txBody>
          <a:bodyPr/>
          <a:lstStyle/>
          <a:p>
            <a:r>
              <a:rPr lang="en-US" sz="1800" dirty="0" err="1"/>
              <a:t>Szyfrowanie</a:t>
            </a:r>
            <a:r>
              <a:rPr lang="en-US" sz="1800" dirty="0"/>
              <a:t>,</a:t>
            </a:r>
          </a:p>
          <a:p>
            <a:r>
              <a:rPr lang="en-US" sz="1800" dirty="0"/>
              <a:t>443/</a:t>
            </a:r>
            <a:r>
              <a:rPr lang="en-US" sz="1800" dirty="0" err="1"/>
              <a:t>tcp</a:t>
            </a:r>
            <a:r>
              <a:rPr lang="en-US" sz="1800" dirty="0"/>
              <a:t>,</a:t>
            </a:r>
          </a:p>
          <a:p>
            <a:r>
              <a:rPr lang="en-US" sz="1800" dirty="0" err="1"/>
              <a:t>Możliwość</a:t>
            </a:r>
            <a:r>
              <a:rPr lang="en-US" sz="1800" dirty="0"/>
              <a:t> </a:t>
            </a:r>
            <a:r>
              <a:rPr lang="en-US" sz="1800" dirty="0" err="1"/>
              <a:t>przeprowadzenia</a:t>
            </a:r>
            <a:r>
              <a:rPr lang="en-US" sz="1800" dirty="0"/>
              <a:t> </a:t>
            </a:r>
            <a:r>
              <a:rPr lang="en-US" sz="1800" dirty="0" err="1"/>
              <a:t>bezpiecznych</a:t>
            </a:r>
            <a:r>
              <a:rPr lang="en-US" sz="1800" dirty="0"/>
              <a:t> </a:t>
            </a:r>
            <a:r>
              <a:rPr lang="en-US" sz="1800" dirty="0" err="1"/>
              <a:t>transakcji</a:t>
            </a:r>
            <a:r>
              <a:rPr lang="en-US" sz="1800" dirty="0"/>
              <a:t>,</a:t>
            </a:r>
          </a:p>
          <a:p>
            <a:r>
              <a:rPr lang="en-US" sz="1800" dirty="0"/>
              <a:t>SSL Decryption</a:t>
            </a:r>
          </a:p>
          <a:p>
            <a:r>
              <a:rPr lang="en-US" sz="1800" dirty="0" err="1"/>
              <a:t>Wpływa</a:t>
            </a:r>
            <a:r>
              <a:rPr lang="en-US" sz="1800" dirty="0"/>
              <a:t> </a:t>
            </a:r>
            <a:r>
              <a:rPr lang="en-US" sz="1800" dirty="0" err="1"/>
              <a:t>pozytywnie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SEO</a:t>
            </a:r>
          </a:p>
          <a:p>
            <a:r>
              <a:rPr lang="en-US" sz="1800" dirty="0" err="1"/>
              <a:t>Dodatkowy</a:t>
            </a:r>
            <a:r>
              <a:rPr lang="en-US" sz="1800" dirty="0"/>
              <a:t> </a:t>
            </a:r>
            <a:r>
              <a:rPr lang="en-US" sz="1800" dirty="0" err="1"/>
              <a:t>koszt</a:t>
            </a:r>
            <a:r>
              <a:rPr lang="en-US" sz="1800" dirty="0"/>
              <a:t>, </a:t>
            </a:r>
            <a:r>
              <a:rPr lang="en-US" sz="1800" dirty="0" err="1"/>
              <a:t>trzeba</a:t>
            </a:r>
            <a:r>
              <a:rPr lang="en-US" sz="1800" dirty="0"/>
              <a:t> </a:t>
            </a:r>
            <a:r>
              <a:rPr lang="en-US" sz="1800" dirty="0" err="1"/>
              <a:t>pamętać</a:t>
            </a:r>
            <a:r>
              <a:rPr lang="en-US" sz="1800" dirty="0"/>
              <a:t> o </a:t>
            </a:r>
            <a:r>
              <a:rPr lang="en-US" sz="1800" dirty="0" err="1"/>
              <a:t>odnowieniu</a:t>
            </a:r>
            <a:endParaRPr lang="pl-PL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A5F388-A3DB-49E9-92AE-AD5B8717746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5F2365-58F4-4EE8-81B1-15AEB612849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8223" y="1120625"/>
            <a:ext cx="3672409" cy="5081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75CAB1-6CB2-4022-A17E-36091DCA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11" y="1120625"/>
            <a:ext cx="4032449" cy="50601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49233A-0B5F-49B5-B498-41032B0FD4AA}"/>
              </a:ext>
            </a:extLst>
          </p:cNvPr>
          <p:cNvSpPr txBox="1"/>
          <p:nvPr/>
        </p:nvSpPr>
        <p:spPr>
          <a:xfrm>
            <a:off x="5004048" y="11871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B62E35F6-A7C6-4269-A273-640FAFE6B990}"/>
              </a:ext>
            </a:extLst>
          </p:cNvPr>
          <p:cNvSpPr txBox="1">
            <a:spLocks/>
          </p:cNvSpPr>
          <p:nvPr/>
        </p:nvSpPr>
        <p:spPr bwMode="auto">
          <a:xfrm>
            <a:off x="748223" y="1796272"/>
            <a:ext cx="403244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err="1"/>
              <a:t>Brak</a:t>
            </a:r>
            <a:r>
              <a:rPr lang="en-US" sz="1800" kern="0" dirty="0"/>
              <a:t> </a:t>
            </a:r>
            <a:r>
              <a:rPr lang="en-US" sz="1800" kern="0" dirty="0" err="1"/>
              <a:t>szyfrowania</a:t>
            </a:r>
            <a:r>
              <a:rPr lang="en-US" sz="1800" kern="0" dirty="0"/>
              <a:t>,</a:t>
            </a:r>
          </a:p>
          <a:p>
            <a:r>
              <a:rPr lang="en-US" sz="1800" kern="0" dirty="0"/>
              <a:t>80/</a:t>
            </a:r>
            <a:r>
              <a:rPr lang="en-US" sz="1800" kern="0" dirty="0" err="1"/>
              <a:t>tcp</a:t>
            </a:r>
            <a:r>
              <a:rPr lang="en-US" sz="1800" kern="0" dirty="0"/>
              <a:t>,</a:t>
            </a:r>
          </a:p>
          <a:p>
            <a:r>
              <a:rPr lang="en-US" sz="1800" kern="0" dirty="0"/>
              <a:t>Ruch </a:t>
            </a:r>
            <a:r>
              <a:rPr lang="en-US" sz="1800" kern="0" dirty="0" err="1"/>
              <a:t>można</a:t>
            </a:r>
            <a:r>
              <a:rPr lang="en-US" sz="1800" kern="0" dirty="0"/>
              <a:t> </a:t>
            </a:r>
            <a:r>
              <a:rPr lang="en-US" sz="1800" kern="0" dirty="0" err="1"/>
              <a:t>dowolnie</a:t>
            </a:r>
            <a:r>
              <a:rPr lang="en-US" sz="1800" kern="0" dirty="0"/>
              <a:t> </a:t>
            </a:r>
            <a:r>
              <a:rPr lang="en-US" sz="1800" kern="0" dirty="0" err="1"/>
              <a:t>przechwycić</a:t>
            </a:r>
            <a:r>
              <a:rPr lang="en-US" sz="1800" kern="0" dirty="0"/>
              <a:t> </a:t>
            </a:r>
            <a:r>
              <a:rPr lang="en-US" sz="1800" kern="0" dirty="0" err="1"/>
              <a:t>i</a:t>
            </a:r>
            <a:r>
              <a:rPr lang="en-US" sz="1800" kern="0" dirty="0"/>
              <a:t> </a:t>
            </a:r>
            <a:r>
              <a:rPr lang="en-US" sz="1800" kern="0" dirty="0" err="1"/>
              <a:t>modyfikować</a:t>
            </a:r>
            <a:r>
              <a:rPr lang="en-US" sz="1800" kern="0" dirty="0"/>
              <a:t>,</a:t>
            </a:r>
          </a:p>
          <a:p>
            <a:r>
              <a:rPr lang="en-US" sz="1800" kern="0" dirty="0" err="1"/>
              <a:t>Proste</a:t>
            </a:r>
            <a:r>
              <a:rPr lang="en-US" sz="1800" kern="0" dirty="0"/>
              <a:t> </a:t>
            </a:r>
            <a:r>
              <a:rPr lang="en-US" sz="1800" kern="0" dirty="0" err="1"/>
              <a:t>monitorowanie</a:t>
            </a:r>
            <a:r>
              <a:rPr lang="en-US" sz="1800" kern="0" dirty="0"/>
              <a:t> </a:t>
            </a:r>
            <a:r>
              <a:rPr lang="en-US" sz="1800" kern="0" dirty="0" err="1"/>
              <a:t>żądań</a:t>
            </a:r>
            <a:r>
              <a:rPr lang="en-US" sz="1800" kern="0" dirty="0"/>
              <a:t> – payload</a:t>
            </a:r>
          </a:p>
          <a:p>
            <a:r>
              <a:rPr lang="en-US" sz="1800" kern="0" dirty="0" err="1"/>
              <a:t>Ostrzeżenia</a:t>
            </a:r>
            <a:r>
              <a:rPr lang="en-US" sz="1800" kern="0" dirty="0"/>
              <a:t> </a:t>
            </a:r>
            <a:r>
              <a:rPr lang="en-US" sz="1800" kern="0" dirty="0" err="1"/>
              <a:t>przeglądarek</a:t>
            </a:r>
            <a:endParaRPr lang="en-US" sz="1800" kern="0" dirty="0"/>
          </a:p>
          <a:p>
            <a:endParaRPr lang="en-US" sz="1800" kern="0" dirty="0"/>
          </a:p>
          <a:p>
            <a:endParaRPr lang="pl-PL" sz="1800" kern="0" dirty="0"/>
          </a:p>
          <a:p>
            <a:endParaRPr lang="pl-PL" sz="1800" kern="0" dirty="0"/>
          </a:p>
          <a:p>
            <a:pPr marL="0" indent="0">
              <a:buNone/>
            </a:pPr>
            <a:endParaRPr lang="pl-PL" sz="1800" kern="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1575147-6D90-410B-B3DD-C0AF23167DE5}"/>
              </a:ext>
            </a:extLst>
          </p:cNvPr>
          <p:cNvSpPr txBox="1"/>
          <p:nvPr/>
        </p:nvSpPr>
        <p:spPr>
          <a:xfrm>
            <a:off x="755575" y="5674193"/>
            <a:ext cx="8262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gwarantuje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strona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jest </a:t>
            </a:r>
            <a:r>
              <a:rPr lang="en-US" dirty="0" err="1"/>
              <a:t>szkodliwa</a:t>
            </a:r>
            <a:r>
              <a:rPr lang="en-US" dirty="0"/>
              <a:t> -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jedynie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komunikacja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hostami</a:t>
            </a:r>
            <a:r>
              <a:rPr lang="en-US" dirty="0"/>
              <a:t> jest </a:t>
            </a:r>
            <a:r>
              <a:rPr lang="en-US" dirty="0" err="1"/>
              <a:t>szyfrowana</a:t>
            </a:r>
            <a:r>
              <a:rPr lang="en-US" dirty="0"/>
              <a:t>. </a:t>
            </a:r>
            <a:r>
              <a:rPr lang="en-US" dirty="0" err="1"/>
              <a:t>Znaczna</a:t>
            </a:r>
            <a:r>
              <a:rPr lang="en-US" dirty="0"/>
              <a:t> </a:t>
            </a:r>
            <a:r>
              <a:rPr lang="en-US" dirty="0" err="1"/>
              <a:t>większość</a:t>
            </a:r>
            <a:r>
              <a:rPr lang="en-US" dirty="0"/>
              <a:t> </a:t>
            </a:r>
            <a:r>
              <a:rPr lang="en-US" dirty="0" err="1"/>
              <a:t>stron</a:t>
            </a:r>
            <a:r>
              <a:rPr lang="en-US" dirty="0"/>
              <a:t> </a:t>
            </a:r>
            <a:r>
              <a:rPr lang="en-US" dirty="0" err="1"/>
              <a:t>phishingowych</a:t>
            </a:r>
            <a:r>
              <a:rPr lang="en-US" dirty="0"/>
              <a:t> ma HTTPS</a:t>
            </a:r>
          </a:p>
        </p:txBody>
      </p:sp>
    </p:spTree>
    <p:extLst>
      <p:ext uri="{BB962C8B-B14F-4D97-AF65-F5344CB8AC3E}">
        <p14:creationId xmlns:p14="http://schemas.microsoft.com/office/powerpoint/2010/main" val="2476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B4EF0-BBF0-457A-836B-0532704227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4112" y="1844823"/>
            <a:ext cx="4032448" cy="4968553"/>
          </a:xfrm>
        </p:spPr>
        <p:txBody>
          <a:bodyPr/>
          <a:lstStyle/>
          <a:p>
            <a:r>
              <a:rPr lang="en-US" sz="1800" dirty="0" err="1"/>
              <a:t>Wysyłanie</a:t>
            </a:r>
            <a:r>
              <a:rPr lang="en-US" sz="1800" dirty="0"/>
              <a:t> </a:t>
            </a:r>
            <a:r>
              <a:rPr lang="en-US" sz="1800" dirty="0" err="1"/>
              <a:t>danych</a:t>
            </a:r>
            <a:r>
              <a:rPr lang="en-US" sz="1800" dirty="0"/>
              <a:t> do </a:t>
            </a:r>
            <a:r>
              <a:rPr lang="en-US" sz="1800" dirty="0" err="1"/>
              <a:t>serwera</a:t>
            </a:r>
            <a:r>
              <a:rPr lang="en-US" sz="1800" dirty="0"/>
              <a:t> w </a:t>
            </a:r>
            <a:r>
              <a:rPr lang="en-US" sz="1800" dirty="0" err="1"/>
              <a:t>celu</a:t>
            </a:r>
            <a:r>
              <a:rPr lang="en-US" sz="1800" dirty="0"/>
              <a:t> </a:t>
            </a:r>
            <a:r>
              <a:rPr lang="en-US" sz="1800" dirty="0" err="1"/>
              <a:t>utworzenia</a:t>
            </a:r>
            <a:r>
              <a:rPr lang="en-US" sz="1800" dirty="0"/>
              <a:t>/</a:t>
            </a:r>
            <a:r>
              <a:rPr lang="en-US" sz="1800" dirty="0" err="1"/>
              <a:t>aktualizacji</a:t>
            </a:r>
            <a:r>
              <a:rPr lang="en-US" sz="1800" dirty="0"/>
              <a:t> </a:t>
            </a:r>
            <a:r>
              <a:rPr lang="en-US" sz="1800" dirty="0" err="1"/>
              <a:t>zasobu</a:t>
            </a:r>
            <a:r>
              <a:rPr lang="en-US" sz="1800" dirty="0"/>
              <a:t>,</a:t>
            </a:r>
          </a:p>
          <a:p>
            <a:r>
              <a:rPr lang="en-US" sz="1800" dirty="0" err="1"/>
              <a:t>Parametry</a:t>
            </a:r>
            <a:r>
              <a:rPr lang="en-US" sz="1800" dirty="0"/>
              <a:t> </a:t>
            </a:r>
            <a:r>
              <a:rPr lang="en-US" sz="1800" dirty="0" err="1"/>
              <a:t>przechowywane</a:t>
            </a:r>
            <a:r>
              <a:rPr lang="en-US" sz="1800" dirty="0"/>
              <a:t> w </a:t>
            </a:r>
            <a:r>
              <a:rPr lang="en-US" sz="1800" dirty="0" err="1"/>
              <a:t>głównej</a:t>
            </a:r>
            <a:r>
              <a:rPr lang="en-US" sz="1800" dirty="0"/>
              <a:t> </a:t>
            </a:r>
            <a:r>
              <a:rPr lang="en-US" sz="1800" dirty="0" err="1"/>
              <a:t>części</a:t>
            </a:r>
            <a:r>
              <a:rPr lang="en-US" sz="1800" dirty="0"/>
              <a:t> </a:t>
            </a:r>
            <a:r>
              <a:rPr lang="en-US" sz="1800" dirty="0" err="1"/>
              <a:t>zapytania</a:t>
            </a:r>
            <a:r>
              <a:rPr lang="en-US" sz="1800" dirty="0"/>
              <a:t>(http body),</a:t>
            </a:r>
          </a:p>
          <a:p>
            <a:r>
              <a:rPr lang="en-US" sz="1800" dirty="0" err="1"/>
              <a:t>Nie</a:t>
            </a:r>
            <a:r>
              <a:rPr lang="en-US" sz="1800" dirty="0"/>
              <a:t> </a:t>
            </a:r>
            <a:r>
              <a:rPr lang="en-US" sz="1800" dirty="0" err="1"/>
              <a:t>są</a:t>
            </a:r>
            <a:r>
              <a:rPr lang="en-US" sz="1800" dirty="0"/>
              <a:t> </a:t>
            </a:r>
            <a:r>
              <a:rPr lang="en-US" sz="1800" dirty="0" err="1"/>
              <a:t>widoczne</a:t>
            </a:r>
            <a:r>
              <a:rPr lang="en-US" sz="1800" dirty="0"/>
              <a:t> w </a:t>
            </a:r>
            <a:r>
              <a:rPr lang="en-US" sz="1800" dirty="0" err="1"/>
              <a:t>logach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historii</a:t>
            </a:r>
            <a:r>
              <a:rPr lang="en-US" sz="1800" dirty="0"/>
              <a:t> </a:t>
            </a:r>
            <a:r>
              <a:rPr lang="en-US" sz="1800" dirty="0" err="1"/>
              <a:t>przeglądania</a:t>
            </a:r>
            <a:r>
              <a:rPr lang="en-US" sz="1800" dirty="0"/>
              <a:t>,</a:t>
            </a:r>
          </a:p>
          <a:p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zalecane</a:t>
            </a:r>
            <a:r>
              <a:rPr lang="en-US" sz="1800" dirty="0"/>
              <a:t> do </a:t>
            </a:r>
            <a:r>
              <a:rPr lang="en-US" sz="1800" dirty="0" err="1"/>
              <a:t>przesyłania</a:t>
            </a:r>
            <a:r>
              <a:rPr lang="en-US" sz="1800" dirty="0"/>
              <a:t> </a:t>
            </a:r>
            <a:r>
              <a:rPr lang="en-US" sz="1800" dirty="0" err="1"/>
              <a:t>wrażliwych</a:t>
            </a:r>
            <a:r>
              <a:rPr lang="en-US" sz="1800" dirty="0"/>
              <a:t> </a:t>
            </a:r>
            <a:r>
              <a:rPr lang="en-US" sz="1800" dirty="0" err="1"/>
              <a:t>danych</a:t>
            </a:r>
            <a:endParaRPr lang="en-US" sz="1800" dirty="0"/>
          </a:p>
          <a:p>
            <a:r>
              <a:rPr lang="en-US" sz="1800" dirty="0" err="1"/>
              <a:t>Brak</a:t>
            </a:r>
            <a:r>
              <a:rPr lang="en-US" sz="1800" dirty="0"/>
              <a:t> </a:t>
            </a:r>
            <a:r>
              <a:rPr lang="en-US" sz="1800" dirty="0" err="1"/>
              <a:t>ograniczeń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A5F388-A3DB-49E9-92AE-AD5B8717746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5F2365-58F4-4EE8-81B1-15AEB612849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8223" y="1120625"/>
            <a:ext cx="3672409" cy="5081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75CAB1-6CB2-4022-A17E-36091DCA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11" y="1120625"/>
            <a:ext cx="4032449" cy="50601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49233A-0B5F-49B5-B498-41032B0FD4AA}"/>
              </a:ext>
            </a:extLst>
          </p:cNvPr>
          <p:cNvSpPr txBox="1"/>
          <p:nvPr/>
        </p:nvSpPr>
        <p:spPr>
          <a:xfrm>
            <a:off x="5004048" y="11871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B62E35F6-A7C6-4269-A273-640FAFE6B990}"/>
              </a:ext>
            </a:extLst>
          </p:cNvPr>
          <p:cNvSpPr txBox="1">
            <a:spLocks/>
          </p:cNvSpPr>
          <p:nvPr/>
        </p:nvSpPr>
        <p:spPr bwMode="auto">
          <a:xfrm>
            <a:off x="748223" y="1796272"/>
            <a:ext cx="403244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err="1"/>
              <a:t>Żądanie</a:t>
            </a:r>
            <a:r>
              <a:rPr lang="en-US" sz="1800" kern="0" dirty="0"/>
              <a:t> </a:t>
            </a:r>
            <a:r>
              <a:rPr lang="en-US" sz="1800" kern="0" dirty="0" err="1"/>
              <a:t>danych</a:t>
            </a:r>
            <a:r>
              <a:rPr lang="en-US" sz="1800" kern="0" dirty="0"/>
              <a:t> z </a:t>
            </a:r>
            <a:r>
              <a:rPr lang="en-US" sz="1800" kern="0" dirty="0" err="1"/>
              <a:t>określonego</a:t>
            </a:r>
            <a:r>
              <a:rPr lang="en-US" sz="1800" kern="0" dirty="0"/>
              <a:t> </a:t>
            </a:r>
            <a:r>
              <a:rPr lang="en-US" sz="1800" kern="0" dirty="0" err="1"/>
              <a:t>zasobu</a:t>
            </a:r>
            <a:r>
              <a:rPr lang="en-US" sz="1800" kern="0" dirty="0"/>
              <a:t>, bez </a:t>
            </a:r>
            <a:r>
              <a:rPr lang="en-US" sz="1800" kern="0" dirty="0" err="1"/>
              <a:t>modyfikowania</a:t>
            </a:r>
            <a:r>
              <a:rPr lang="en-US" sz="1800" kern="0" dirty="0"/>
              <a:t> ich,</a:t>
            </a:r>
          </a:p>
          <a:p>
            <a:r>
              <a:rPr lang="en-US" sz="1800" kern="0" dirty="0" err="1"/>
              <a:t>Parametry</a:t>
            </a:r>
            <a:r>
              <a:rPr lang="en-US" sz="1800" kern="0" dirty="0"/>
              <a:t> </a:t>
            </a:r>
            <a:r>
              <a:rPr lang="en-US" sz="1800" kern="0" dirty="0" err="1"/>
              <a:t>przesyłane</a:t>
            </a:r>
            <a:r>
              <a:rPr lang="en-US" sz="1800" kern="0" dirty="0"/>
              <a:t> w URL,</a:t>
            </a:r>
          </a:p>
          <a:p>
            <a:endParaRPr lang="en-US" sz="1800" kern="0" dirty="0"/>
          </a:p>
          <a:p>
            <a:r>
              <a:rPr lang="en-US" sz="1800" kern="0" dirty="0" err="1"/>
              <a:t>Widoczne</a:t>
            </a:r>
            <a:r>
              <a:rPr lang="en-US" sz="1800" kern="0" dirty="0"/>
              <a:t> w </a:t>
            </a:r>
            <a:r>
              <a:rPr lang="en-US" sz="1800" kern="0" dirty="0" err="1"/>
              <a:t>logach</a:t>
            </a:r>
            <a:r>
              <a:rPr lang="en-US" sz="1800" kern="0" dirty="0"/>
              <a:t> </a:t>
            </a:r>
            <a:r>
              <a:rPr lang="en-US" sz="1800" kern="0" dirty="0" err="1"/>
              <a:t>serwera</a:t>
            </a:r>
            <a:r>
              <a:rPr lang="en-US" sz="1800" kern="0" dirty="0"/>
              <a:t> http, </a:t>
            </a:r>
            <a:r>
              <a:rPr lang="en-US" sz="1800" kern="0" dirty="0" err="1"/>
              <a:t>historii</a:t>
            </a:r>
            <a:r>
              <a:rPr lang="en-US" sz="1800" kern="0" dirty="0"/>
              <a:t> </a:t>
            </a:r>
            <a:r>
              <a:rPr lang="en-US" sz="1800" kern="0" dirty="0" err="1"/>
              <a:t>przeglądania</a:t>
            </a:r>
            <a:r>
              <a:rPr lang="en-US" sz="1800" kern="0" dirty="0"/>
              <a:t>,  </a:t>
            </a:r>
          </a:p>
          <a:p>
            <a:r>
              <a:rPr lang="en-US" sz="1800" kern="0" dirty="0" err="1"/>
              <a:t>Niezalecane</a:t>
            </a:r>
            <a:r>
              <a:rPr lang="en-US" sz="1800" kern="0" dirty="0"/>
              <a:t> do </a:t>
            </a:r>
            <a:r>
              <a:rPr lang="en-US" sz="1800" kern="0" dirty="0" err="1"/>
              <a:t>przesyłania</a:t>
            </a:r>
            <a:r>
              <a:rPr lang="en-US" sz="1800" kern="0" dirty="0"/>
              <a:t> </a:t>
            </a:r>
            <a:r>
              <a:rPr lang="en-US" sz="1800" kern="0" dirty="0" err="1"/>
              <a:t>danych</a:t>
            </a:r>
            <a:endParaRPr lang="en-US" sz="1800" kern="0" dirty="0"/>
          </a:p>
          <a:p>
            <a:endParaRPr lang="en-US" sz="1800" kern="0" dirty="0"/>
          </a:p>
          <a:p>
            <a:r>
              <a:rPr lang="en-US" sz="1800" kern="0" dirty="0" err="1"/>
              <a:t>Tylko</a:t>
            </a:r>
            <a:r>
              <a:rPr lang="en-US" sz="1800" kern="0" dirty="0"/>
              <a:t> </a:t>
            </a:r>
            <a:r>
              <a:rPr lang="en-US" sz="1800" kern="0" dirty="0" err="1"/>
              <a:t>znaki</a:t>
            </a:r>
            <a:r>
              <a:rPr lang="en-US" sz="1800" kern="0" dirty="0"/>
              <a:t> ascii</a:t>
            </a:r>
          </a:p>
          <a:p>
            <a:endParaRPr lang="en-US" sz="1800" kern="0" dirty="0"/>
          </a:p>
          <a:p>
            <a:endParaRPr lang="pl-PL" sz="1800" kern="0" dirty="0"/>
          </a:p>
          <a:p>
            <a:endParaRPr lang="pl-PL" sz="1800" kern="0" dirty="0"/>
          </a:p>
          <a:p>
            <a:pPr marL="0" indent="0">
              <a:buNone/>
            </a:pPr>
            <a:endParaRPr lang="pl-PL" sz="1800" kern="0" dirty="0"/>
          </a:p>
        </p:txBody>
      </p:sp>
    </p:spTree>
    <p:extLst>
      <p:ext uri="{BB962C8B-B14F-4D97-AF65-F5344CB8AC3E}">
        <p14:creationId xmlns:p14="http://schemas.microsoft.com/office/powerpoint/2010/main" val="18207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3395</TotalTime>
  <Words>1088</Words>
  <Application>Microsoft Office PowerPoint</Application>
  <PresentationFormat>Pokaz na ekranie (4:3)</PresentationFormat>
  <Paragraphs>193</Paragraphs>
  <Slides>45</Slides>
  <Notes>45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2" baseType="lpstr">
      <vt:lpstr>Arial</vt:lpstr>
      <vt:lpstr>Calibri</vt:lpstr>
      <vt:lpstr>Kohinoor Bangla</vt:lpstr>
      <vt:lpstr>Kohinoor Bangla Medium</vt:lpstr>
      <vt:lpstr>Trebuchet MS</vt:lpstr>
      <vt:lpstr>szablon1-PL</vt:lpstr>
      <vt:lpstr>Worksheet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241436</dc:creator>
  <cp:lastModifiedBy>Damian Rybak (249062)</cp:lastModifiedBy>
  <cp:revision>179</cp:revision>
  <cp:lastPrinted>2017-02-27T13:04:48Z</cp:lastPrinted>
  <dcterms:created xsi:type="dcterms:W3CDTF">2018-12-18T15:17:15Z</dcterms:created>
  <dcterms:modified xsi:type="dcterms:W3CDTF">2022-05-10T15:54:12Z</dcterms:modified>
</cp:coreProperties>
</file>