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95" r:id="rId5"/>
    <p:sldId id="29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97" r:id="rId18"/>
    <p:sldId id="271" r:id="rId19"/>
    <p:sldId id="272" r:id="rId20"/>
    <p:sldId id="298" r:id="rId21"/>
    <p:sldId id="305" r:id="rId22"/>
    <p:sldId id="299" r:id="rId23"/>
    <p:sldId id="300" r:id="rId24"/>
    <p:sldId id="301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 241436" initials="S2" lastIdx="1" clrIdx="0">
    <p:extLst>
      <p:ext uri="{19B8F6BF-5375-455C-9EA6-DF929625EA0E}">
        <p15:presenceInfo xmlns:p15="http://schemas.microsoft.com/office/powerpoint/2012/main" userId="S::241436@student.pwr.edu.pl::d41d707d-9c91-4cc4-817a-c33a7cce02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89069" autoAdjust="0"/>
  </p:normalViewPr>
  <p:slideViewPr>
    <p:cSldViewPr snapToObjects="1">
      <p:cViewPr varScale="1">
        <p:scale>
          <a:sx n="101" d="100"/>
          <a:sy n="101" d="100"/>
        </p:scale>
        <p:origin x="24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5F25ED49-EB40-7243-BF4F-1D52D9D70B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A9E0462-CCEE-A149-9134-4F1B72BA64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ABAE353-1772-854D-BC73-334887022800}" type="datetimeFigureOut">
              <a:rPr lang="pl-PL"/>
              <a:pPr>
                <a:defRPr/>
              </a:pPr>
              <a:t>14.10.2020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EAF2E7A-E96D-4B43-BFE1-62DC9490E9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5559A92-9D11-8647-852E-B2557CADF5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0E8C2F4-4231-A748-BCC5-9C50A5B8D264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D3DED056-D38B-7E46-8BC6-F981C728D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F204E80-DD08-B840-A14E-55531B72C61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1FCDF35-7B55-2542-8F06-3EEE90D3389E}" type="datetimeFigureOut">
              <a:rPr lang="pl-PL"/>
              <a:pPr>
                <a:defRPr/>
              </a:pPr>
              <a:t>14.10.2020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26D5680E-5847-CF4E-9272-1E4D218885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D8D7E35D-A778-A143-990B-B3876034B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B5382A4-4194-CE4C-847C-8D8DF2042F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533B1CF-95C5-2345-B1F1-E8E9C907DC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CC06A6B4-27A0-2B43-954E-0092EF77C138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Dobra </a:t>
            </a:r>
            <a:r>
              <a:rPr lang="en-US" dirty="0" err="1"/>
              <a:t>praktyka</a:t>
            </a:r>
            <a:r>
              <a:rPr lang="en-US" dirty="0"/>
              <a:t> </a:t>
            </a:r>
            <a:r>
              <a:rPr lang="en-US" dirty="0" err="1"/>
              <a:t>prezentacji</a:t>
            </a:r>
            <a:r>
              <a:rPr lang="en-US" dirty="0"/>
              <a:t> </a:t>
            </a:r>
            <a:r>
              <a:rPr lang="en-US" dirty="0" err="1"/>
              <a:t>zakałada</a:t>
            </a:r>
            <a:r>
              <a:rPr lang="en-US" dirty="0"/>
              <a:t>, </a:t>
            </a:r>
            <a:r>
              <a:rPr lang="en-US" dirty="0" err="1"/>
              <a:t>że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 </a:t>
            </a:r>
            <a:r>
              <a:rPr lang="en-US" dirty="0" err="1"/>
              <a:t>mówiony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pojawia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slajdach</a:t>
            </a:r>
            <a:r>
              <a:rPr lang="en-US" dirty="0"/>
              <a:t>. Ze </a:t>
            </a:r>
            <a:r>
              <a:rPr lang="en-US" dirty="0" err="1"/>
              <a:t>względu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to, </a:t>
            </a:r>
            <a:r>
              <a:rPr lang="en-US" dirty="0" err="1"/>
              <a:t>że</a:t>
            </a:r>
            <a:r>
              <a:rPr lang="en-US" dirty="0"/>
              <a:t> jest to </a:t>
            </a:r>
            <a:r>
              <a:rPr lang="en-US" dirty="0" err="1"/>
              <a:t>preznetcja</a:t>
            </a:r>
            <a:r>
              <a:rPr lang="en-US" dirty="0"/>
              <a:t> o </a:t>
            </a:r>
            <a:r>
              <a:rPr lang="en-US" dirty="0" err="1"/>
              <a:t>konfiguracji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jakiej</a:t>
            </a:r>
            <a:r>
              <a:rPr lang="en-US" dirty="0"/>
              <a:t> </a:t>
            </a:r>
            <a:r>
              <a:rPr lang="en-US" dirty="0" err="1"/>
              <a:t>będziemy</a:t>
            </a:r>
            <a:r>
              <a:rPr lang="en-US" dirty="0"/>
              <a:t> </a:t>
            </a:r>
            <a:r>
              <a:rPr lang="en-US" dirty="0" err="1"/>
              <a:t>pracowali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tym</a:t>
            </a:r>
            <a:r>
              <a:rPr lang="en-US" dirty="0"/>
              <a:t> </a:t>
            </a:r>
            <a:r>
              <a:rPr lang="en-US" dirty="0" err="1"/>
              <a:t>kursie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późniejsze</a:t>
            </a:r>
            <a:r>
              <a:rPr lang="en-US" dirty="0"/>
              <a:t> </a:t>
            </a:r>
            <a:r>
              <a:rPr lang="en-US" dirty="0" err="1"/>
              <a:t>udostępnienie</a:t>
            </a:r>
            <a:r>
              <a:rPr lang="en-US" dirty="0"/>
              <a:t> </a:t>
            </a:r>
            <a:r>
              <a:rPr lang="en-US" dirty="0" err="1"/>
              <a:t>jej</a:t>
            </a:r>
            <a:r>
              <a:rPr lang="en-US" dirty="0"/>
              <a:t> </a:t>
            </a:r>
            <a:r>
              <a:rPr lang="en-US" dirty="0" err="1"/>
              <a:t>uczestnikom</a:t>
            </a:r>
            <a:r>
              <a:rPr lang="en-US" dirty="0"/>
              <a:t>, jest </a:t>
            </a:r>
            <a:r>
              <a:rPr lang="en-US" dirty="0" err="1"/>
              <a:t>tego</a:t>
            </a:r>
            <a:r>
              <a:rPr lang="en-US" dirty="0"/>
              <a:t> </a:t>
            </a:r>
            <a:r>
              <a:rPr lang="en-US" dirty="0" err="1"/>
              <a:t>tekstu</a:t>
            </a:r>
            <a:r>
              <a:rPr lang="en-US" dirty="0"/>
              <a:t> troche </a:t>
            </a:r>
            <a:r>
              <a:rPr lang="en-US" dirty="0" err="1"/>
              <a:t>więcej</a:t>
            </a:r>
            <a:r>
              <a:rPr lang="en-US" dirty="0"/>
              <a:t>, </a:t>
            </a:r>
            <a:r>
              <a:rPr lang="en-US" dirty="0" err="1"/>
              <a:t>żeby</a:t>
            </a:r>
            <a:r>
              <a:rPr lang="en-US" dirty="0"/>
              <a:t> </a:t>
            </a:r>
            <a:r>
              <a:rPr lang="en-US" dirty="0" err="1"/>
              <a:t>zobrazować</a:t>
            </a:r>
            <a:r>
              <a:rPr lang="en-US" dirty="0"/>
              <a:t> </a:t>
            </a:r>
            <a:r>
              <a:rPr lang="en-US" dirty="0" err="1"/>
              <a:t>pewne</a:t>
            </a:r>
            <a:r>
              <a:rPr lang="en-US" dirty="0"/>
              <a:t> </a:t>
            </a:r>
            <a:r>
              <a:rPr lang="en-US" dirty="0" err="1"/>
              <a:t>zagadnienia</a:t>
            </a:r>
            <a:endParaRPr lang="en-US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2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722484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13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746835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14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948411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15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65277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16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746027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17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16163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18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147982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19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027838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20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90927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21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4182165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22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944030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3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2391985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23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452986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24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8990705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25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8948172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26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4037105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27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2769951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28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7638315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29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3253791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Jak z </a:t>
            </a:r>
            <a:r>
              <a:rPr lang="en-US" dirty="0" err="1"/>
              <a:t>poziomu</a:t>
            </a:r>
            <a:r>
              <a:rPr lang="en-US" dirty="0"/>
              <a:t> </a:t>
            </a:r>
            <a:r>
              <a:rPr lang="en-US" dirty="0" err="1"/>
              <a:t>wirtualnej</a:t>
            </a:r>
            <a:r>
              <a:rPr lang="en-US" dirty="0"/>
              <a:t> </a:t>
            </a:r>
            <a:r>
              <a:rPr lang="en-US" dirty="0" err="1"/>
              <a:t>maszyny</a:t>
            </a:r>
            <a:r>
              <a:rPr lang="en-US" dirty="0"/>
              <a:t> </a:t>
            </a:r>
            <a:r>
              <a:rPr lang="en-US" dirty="0" err="1"/>
              <a:t>możemy</a:t>
            </a:r>
            <a:r>
              <a:rPr lang="en-US" dirty="0"/>
              <a:t> </a:t>
            </a:r>
            <a:r>
              <a:rPr lang="en-US" dirty="0" err="1"/>
              <a:t>wybrać</a:t>
            </a:r>
            <a:r>
              <a:rPr lang="en-US" dirty="0"/>
              <a:t> </a:t>
            </a:r>
            <a:r>
              <a:rPr lang="en-US" dirty="0" err="1"/>
              <a:t>sieć</a:t>
            </a:r>
            <a:r>
              <a:rPr lang="en-US" dirty="0"/>
              <a:t> </a:t>
            </a:r>
            <a:r>
              <a:rPr lang="en-US" dirty="0" err="1"/>
              <a:t>bezprzewodową</a:t>
            </a:r>
            <a:r>
              <a:rPr lang="en-US" dirty="0"/>
              <a:t> to </a:t>
            </a:r>
            <a:r>
              <a:rPr lang="en-US" dirty="0" err="1"/>
              <a:t>znaczy</a:t>
            </a:r>
            <a:r>
              <a:rPr lang="en-US" dirty="0"/>
              <a:t>, </a:t>
            </a:r>
            <a:r>
              <a:rPr lang="en-US" dirty="0" err="1"/>
              <a:t>że</a:t>
            </a:r>
            <a:r>
              <a:rPr lang="en-US" dirty="0"/>
              <a:t> </a:t>
            </a:r>
            <a:r>
              <a:rPr lang="en-US" dirty="0" err="1"/>
              <a:t>nasz</a:t>
            </a:r>
            <a:r>
              <a:rPr lang="en-US" dirty="0"/>
              <a:t> </a:t>
            </a:r>
            <a:r>
              <a:rPr lang="en-US" dirty="0" err="1"/>
              <a:t>poprawnie</a:t>
            </a:r>
            <a:r>
              <a:rPr lang="en-US" dirty="0"/>
              <a:t> </a:t>
            </a:r>
            <a:r>
              <a:rPr lang="en-US" dirty="0" err="1"/>
              <a:t>dodaliśmy</a:t>
            </a:r>
            <a:r>
              <a:rPr lang="en-US" dirty="0"/>
              <a:t> </a:t>
            </a:r>
            <a:r>
              <a:rPr lang="en-US" dirty="0" err="1"/>
              <a:t>urządzenie</a:t>
            </a:r>
            <a:r>
              <a:rPr lang="en-US" dirty="0"/>
              <a:t> USB do </a:t>
            </a:r>
            <a:r>
              <a:rPr lang="en-US" dirty="0" err="1"/>
              <a:t>naszej</a:t>
            </a:r>
            <a:r>
              <a:rPr lang="en-US" dirty="0"/>
              <a:t> </a:t>
            </a:r>
            <a:r>
              <a:rPr lang="en-US" dirty="0" err="1"/>
              <a:t>maszyny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30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1473956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31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3519561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32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338413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6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4842740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33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260379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7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518006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8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680972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9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708688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10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509913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11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176190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6A6B4-27A0-2B43-954E-0092EF77C138}" type="slidenum">
              <a:rPr lang="pl-PL" altLang="pl-PL" smtClean="0"/>
              <a:pPr/>
              <a:t>12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388406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6BC82B28-D6B4-1144-A31F-1DCE138A6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0EFD713E-4FAD-DA42-B537-00228A5CFC36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63A52180-FFE9-AE44-BF1D-36EC8FB31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9978088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4645E337-6417-8F4E-BC9C-683830C1E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1EA1038E-2CC3-294C-9678-529B31B5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4B3B12DE-3495-6442-BA76-5371C463E921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00503375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06689707-910A-0F42-9A1C-1F0B481B1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>
            <a:extLst>
              <a:ext uri="{FF2B5EF4-FFF2-40B4-BE49-F238E27FC236}">
                <a16:creationId xmlns:a16="http://schemas.microsoft.com/office/drawing/2014/main" id="{587BD151-5B4B-0C4F-880A-5C05C3719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/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70431210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318B470C-C19A-7E44-9B4D-A6493B324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386DEFEB-AAA5-994F-A892-D20B78A0C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6E8550C3-2086-D040-90A2-C0F3C82BF8BF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2992301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77F44BB4-7402-E44A-A2C3-FEB2BED61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B797F454-D705-5F40-B280-2A1B70799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AC0F2833-20F1-AC48-8F35-B61892CE5B96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5941342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6A7FD625-300A-9349-AEAD-F12CCA560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F20A4A7D-6792-B245-AF9D-A2C7C43CC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50F3592-13D9-8246-BE3E-1AD47FD1D758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5035524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C2A4E8C1-FAA5-3C44-B823-1192D129B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>
            <a:extLst>
              <a:ext uri="{FF2B5EF4-FFF2-40B4-BE49-F238E27FC236}">
                <a16:creationId xmlns:a16="http://schemas.microsoft.com/office/drawing/2014/main" id="{8B273DF9-928E-9D49-A7AB-5E1A716B6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87F5546-8B0C-C44B-A9E7-ECB46BE6168B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4647470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63D00E17-C8C0-8B45-8B1F-F991C6C0F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D7FDDDDE-91C0-854B-8955-85F2C72AC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7D10619-EE0A-D549-BDE1-2FB2B03D6573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1797794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BE5085CC-DE40-6D4E-A66E-93949383F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03EB4AE4-2ACF-F742-874F-C957E1654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B5B3E2E-E679-5E46-9B41-C0CFD742E7F1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6172569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42C381B8-FE70-9E41-9EC5-1ED0549B8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1BD84E43-66AB-5747-997E-24C7D1E93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7F8E02C-E2E2-4243-BBD7-4D77D6D68FAC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68819439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E08D68EB-8CC2-1D40-B888-232741938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C57BD6BB-12CF-7848-95C8-6E16EBDAE0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3799279-9413-2B41-88D5-4744088438D6}"/>
              </a:ext>
            </a:extLst>
          </p:cNvPr>
          <p:cNvSpPr/>
          <p:nvPr/>
        </p:nvSpPr>
        <p:spPr>
          <a:xfrm>
            <a:off x="1691679" y="692696"/>
            <a:ext cx="7056786" cy="2227383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291" name="Symbol zastępczy tekstu 2">
            <a:extLst>
              <a:ext uri="{FF2B5EF4-FFF2-40B4-BE49-F238E27FC236}">
                <a16:creationId xmlns:a16="http://schemas.microsoft.com/office/drawing/2014/main" id="{438A96E1-2AB7-2446-A140-2E0C4B37D210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691679" y="692696"/>
            <a:ext cx="7056786" cy="220157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/>
          <a:p>
            <a:pPr algn="ctr"/>
            <a:r>
              <a:rPr lang="en-US" altLang="pl-PL" b="0" dirty="0" err="1">
                <a:solidFill>
                  <a:schemeClr val="bg1"/>
                </a:solidFill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Kurs</a:t>
            </a:r>
            <a:r>
              <a:rPr lang="en-US" altLang="pl-PL" b="0" dirty="0">
                <a:solidFill>
                  <a:schemeClr val="bg1"/>
                </a:solidFill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 </a:t>
            </a:r>
            <a:r>
              <a:rPr lang="en-US" altLang="pl-PL" b="0" dirty="0" err="1">
                <a:solidFill>
                  <a:schemeClr val="bg1"/>
                </a:solidFill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Pentestera</a:t>
            </a:r>
            <a:endParaRPr lang="pl-PL" altLang="pl-PL" b="0" dirty="0">
              <a:solidFill>
                <a:schemeClr val="bg1"/>
              </a:solidFill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AAEF3-8134-BF4A-86D9-1B7C01571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440" y="4242442"/>
            <a:ext cx="2664296" cy="2365496"/>
          </a:xfrm>
          <a:prstGeom prst="rect">
            <a:avLst/>
          </a:prstGeom>
          <a:effectLst>
            <a:softEdge rad="2413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4F437B-0836-2844-9A31-53C7CCED0B98}"/>
              </a:ext>
            </a:extLst>
          </p:cNvPr>
          <p:cNvSpPr txBox="1"/>
          <p:nvPr/>
        </p:nvSpPr>
        <p:spPr>
          <a:xfrm>
            <a:off x="1403648" y="5972967"/>
            <a:ext cx="2592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Kohinoor Bangla" panose="02000000000000000000" pitchFamily="2" charset="77"/>
                <a:cs typeface="Kohinoor Bangla" panose="02000000000000000000" pitchFamily="2" charset="77"/>
              </a:rPr>
              <a:t>   Damian Rybak</a:t>
            </a:r>
            <a:endParaRPr lang="pl-PL" sz="2400" dirty="0">
              <a:latin typeface="Kohinoor Bangla" panose="02000000000000000000" pitchFamily="2" charset="77"/>
              <a:cs typeface="Kohinoor Bangla" panose="02000000000000000000" pitchFamily="2" charset="7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8F9BBE-09CF-E347-B012-BE6BCFD9EF37}"/>
              </a:ext>
            </a:extLst>
          </p:cNvPr>
          <p:cNvCxnSpPr>
            <a:cxnSpLocks/>
          </p:cNvCxnSpPr>
          <p:nvPr/>
        </p:nvCxnSpPr>
        <p:spPr>
          <a:xfrm>
            <a:off x="1691679" y="3383691"/>
            <a:ext cx="1368152" cy="0"/>
          </a:xfrm>
          <a:prstGeom prst="line">
            <a:avLst/>
          </a:prstGeom>
          <a:ln w="38100">
            <a:solidFill>
              <a:srgbClr val="B11C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AD8E08-2CF2-7843-B1C5-C67859813D57}"/>
              </a:ext>
            </a:extLst>
          </p:cNvPr>
          <p:cNvCxnSpPr>
            <a:cxnSpLocks/>
          </p:cNvCxnSpPr>
          <p:nvPr/>
        </p:nvCxnSpPr>
        <p:spPr>
          <a:xfrm>
            <a:off x="5652120" y="3390563"/>
            <a:ext cx="3096344" cy="0"/>
          </a:xfrm>
          <a:prstGeom prst="line">
            <a:avLst/>
          </a:prstGeom>
          <a:ln w="38100">
            <a:solidFill>
              <a:srgbClr val="B11C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ole tekstowe 1">
            <a:extLst>
              <a:ext uri="{FF2B5EF4-FFF2-40B4-BE49-F238E27FC236}">
                <a16:creationId xmlns:a16="http://schemas.microsoft.com/office/drawing/2014/main" id="{6F8F6E99-FB83-4590-B28F-88BEEB5DC26F}"/>
              </a:ext>
            </a:extLst>
          </p:cNvPr>
          <p:cNvSpPr txBox="1"/>
          <p:nvPr/>
        </p:nvSpPr>
        <p:spPr>
          <a:xfrm>
            <a:off x="3203847" y="315973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Wirtualizacja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CAF13-FA25-9243-8D0F-A88667A45C56}"/>
              </a:ext>
            </a:extLst>
          </p:cNvPr>
          <p:cNvSpPr txBox="1"/>
          <p:nvPr/>
        </p:nvSpPr>
        <p:spPr>
          <a:xfrm>
            <a:off x="971599" y="1928664"/>
            <a:ext cx="184731" cy="1039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pl-PL" sz="2000" dirty="0"/>
          </a:p>
          <a:p>
            <a:pPr>
              <a:lnSpc>
                <a:spcPct val="150000"/>
              </a:lnSpc>
            </a:pPr>
            <a:endParaRPr lang="pl-PL" sz="2400" dirty="0"/>
          </a:p>
        </p:txBody>
      </p:sp>
      <p:pic>
        <p:nvPicPr>
          <p:cNvPr id="7" name="Symbol zastępczy zawartości 4" descr="Obraz zawierający zrzut ekranu, komputer&#10;&#10;Opis wygenerowany automatycznie">
            <a:extLst>
              <a:ext uri="{FF2B5EF4-FFF2-40B4-BE49-F238E27FC236}">
                <a16:creationId xmlns:a16="http://schemas.microsoft.com/office/drawing/2014/main" id="{49A7748D-D56D-4297-9135-58C311F18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1640" y="1700808"/>
            <a:ext cx="6991709" cy="3816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4271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pic>
        <p:nvPicPr>
          <p:cNvPr id="7" name="Symbol zastępczy zawartości 4" descr="Obraz zawierający zrzut ekranu&#10;&#10;Opis wygenerowany automatycznie">
            <a:extLst>
              <a:ext uri="{FF2B5EF4-FFF2-40B4-BE49-F238E27FC236}">
                <a16:creationId xmlns:a16="http://schemas.microsoft.com/office/drawing/2014/main" id="{711A0A5F-2DF5-4773-B611-4301A1FDB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9672" y="1700808"/>
            <a:ext cx="5668559" cy="419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0086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pic>
        <p:nvPicPr>
          <p:cNvPr id="7" name="Symbol zastępczy zawartości 4" descr="Obraz zawierający monitor, zrzut ekranu, sprzęt elektroniczny, computer&#10;&#10;Opis wygenerowany automatycznie">
            <a:extLst>
              <a:ext uri="{FF2B5EF4-FFF2-40B4-BE49-F238E27FC236}">
                <a16:creationId xmlns:a16="http://schemas.microsoft.com/office/drawing/2014/main" id="{3B98C4FD-7705-457C-BC37-305F40FBC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9387" y="1765214"/>
            <a:ext cx="4229317" cy="3327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618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pic>
        <p:nvPicPr>
          <p:cNvPr id="7" name="Symbol zastępczy zawartości 4" descr="Obraz zawierający zrzut ekranu&#10;&#10;Opis wygenerowany automatycznie">
            <a:extLst>
              <a:ext uri="{FF2B5EF4-FFF2-40B4-BE49-F238E27FC236}">
                <a16:creationId xmlns:a16="http://schemas.microsoft.com/office/drawing/2014/main" id="{51A66503-388E-4E26-9F3D-5A587A2FA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7624" y="1844824"/>
            <a:ext cx="7399252" cy="3907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7053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pic>
        <p:nvPicPr>
          <p:cNvPr id="7" name="Symbol zastępczy zawartości 4" descr="Obraz zawierający monitor, zrzut ekranu, sprzęt elektroniczny, wyświetlanie&#10;&#10;Opis wygenerowany automatycznie">
            <a:extLst>
              <a:ext uri="{FF2B5EF4-FFF2-40B4-BE49-F238E27FC236}">
                <a16:creationId xmlns:a16="http://schemas.microsoft.com/office/drawing/2014/main" id="{C57A3711-3739-4517-80E5-4F04913B0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5519" y="1916832"/>
            <a:ext cx="5092962" cy="382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9658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pic>
        <p:nvPicPr>
          <p:cNvPr id="7" name="Symbol zastępczy zawartości 4" descr="Obraz zawierający zrzut ekranu, monitor, siedzi, ekran&#10;&#10;Opis wygenerowany automatycznie">
            <a:extLst>
              <a:ext uri="{FF2B5EF4-FFF2-40B4-BE49-F238E27FC236}">
                <a16:creationId xmlns:a16="http://schemas.microsoft.com/office/drawing/2014/main" id="{70A80F15-B228-4251-A1DD-78BC22DDA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8694" y="1700808"/>
            <a:ext cx="5086611" cy="380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3936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755575" y="188640"/>
            <a:ext cx="818926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l-PL" sz="28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Snapshoty</a:t>
            </a:r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CAF13-FA25-9243-8D0F-A88667A45C56}"/>
              </a:ext>
            </a:extLst>
          </p:cNvPr>
          <p:cNvSpPr txBox="1"/>
          <p:nvPr/>
        </p:nvSpPr>
        <p:spPr>
          <a:xfrm>
            <a:off x="834429" y="1628800"/>
            <a:ext cx="7246407" cy="1408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/>
              <a:t>Nazywane inaczej migawkami, są to kopie stanu i ustawień maszyny.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pl-PL" dirty="0"/>
              <a:t>Pozwalają na szybki powrót do wcześniejszego stanu maszyny.</a:t>
            </a:r>
          </a:p>
          <a:p>
            <a:pPr>
              <a:lnSpc>
                <a:spcPct val="150000"/>
              </a:lnSpc>
            </a:pPr>
            <a:endParaRPr lang="pl-PL" sz="2400" dirty="0"/>
          </a:p>
        </p:txBody>
      </p:sp>
      <p:pic>
        <p:nvPicPr>
          <p:cNvPr id="3" name="Obraz 2" descr="Obraz zawierający zrzut ekranu&#10;&#10;Opis wygenerowany automatycznie">
            <a:extLst>
              <a:ext uri="{FF2B5EF4-FFF2-40B4-BE49-F238E27FC236}">
                <a16:creationId xmlns:a16="http://schemas.microsoft.com/office/drawing/2014/main" id="{270BE1C1-6A76-4153-8C37-E1F1BF7A7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216" y="2996952"/>
            <a:ext cx="6921984" cy="350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90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1691678" y="3261257"/>
            <a:ext cx="734481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907704" y="3261257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l-PL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Interfejsy sieciowe w Virtual Box</a:t>
            </a:r>
          </a:p>
        </p:txBody>
      </p:sp>
    </p:spTree>
    <p:extLst>
      <p:ext uri="{BB962C8B-B14F-4D97-AF65-F5344CB8AC3E}">
        <p14:creationId xmlns:p14="http://schemas.microsoft.com/office/powerpoint/2010/main" val="3545566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CAF13-FA25-9243-8D0F-A88667A45C56}"/>
              </a:ext>
            </a:extLst>
          </p:cNvPr>
          <p:cNvSpPr txBox="1"/>
          <p:nvPr/>
        </p:nvSpPr>
        <p:spPr>
          <a:xfrm>
            <a:off x="971599" y="2017498"/>
            <a:ext cx="6686446" cy="854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dirty="0"/>
              <a:t>Obie </a:t>
            </a:r>
            <a:r>
              <a:rPr lang="en-US" dirty="0" err="1"/>
              <a:t>maszyny</a:t>
            </a:r>
            <a:r>
              <a:rPr lang="en-US" dirty="0"/>
              <a:t> </a:t>
            </a:r>
            <a:r>
              <a:rPr lang="en-US" dirty="0" err="1"/>
              <a:t>mają</a:t>
            </a:r>
            <a:r>
              <a:rPr lang="en-US" dirty="0"/>
              <a:t> ten </a:t>
            </a:r>
            <a:r>
              <a:rPr lang="en-US" dirty="0" err="1"/>
              <a:t>sam</a:t>
            </a:r>
            <a:r>
              <a:rPr lang="en-US" dirty="0"/>
              <a:t> </a:t>
            </a:r>
            <a:r>
              <a:rPr lang="en-US" dirty="0" err="1"/>
              <a:t>adres</a:t>
            </a:r>
            <a:r>
              <a:rPr lang="en-US" dirty="0"/>
              <a:t> MAC ! </a:t>
            </a:r>
            <a:r>
              <a:rPr lang="en-US" dirty="0" err="1"/>
              <a:t>Szybko</a:t>
            </a:r>
            <a:r>
              <a:rPr lang="en-US" dirty="0"/>
              <a:t> to </a:t>
            </a:r>
            <a:r>
              <a:rPr lang="en-US" dirty="0" err="1"/>
              <a:t>zmieniamy</a:t>
            </a:r>
            <a:endParaRPr lang="en-US" dirty="0"/>
          </a:p>
          <a:p>
            <a:pPr>
              <a:lnSpc>
                <a:spcPct val="150000"/>
              </a:lnSpc>
            </a:pPr>
            <a:endParaRPr lang="pl-PL" sz="2400" dirty="0"/>
          </a:p>
        </p:txBody>
      </p:sp>
      <p:pic>
        <p:nvPicPr>
          <p:cNvPr id="3" name="Obraz 2" descr="Obraz zawierający zrzut ekranu&#10;&#10;Opis wygenerowany automatycznie">
            <a:extLst>
              <a:ext uri="{FF2B5EF4-FFF2-40B4-BE49-F238E27FC236}">
                <a16:creationId xmlns:a16="http://schemas.microsoft.com/office/drawing/2014/main" id="{FB2618AE-1A1D-408D-9AE9-6ADA62A06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724495"/>
            <a:ext cx="5001403" cy="3699167"/>
          </a:xfrm>
          <a:prstGeom prst="rect">
            <a:avLst/>
          </a:prstGeom>
        </p:spPr>
      </p:pic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F45258B1-274F-4DD6-B5DA-AC59F732165F}"/>
              </a:ext>
            </a:extLst>
          </p:cNvPr>
          <p:cNvCxnSpPr/>
          <p:nvPr/>
        </p:nvCxnSpPr>
        <p:spPr>
          <a:xfrm>
            <a:off x="6455328" y="2422321"/>
            <a:ext cx="914400" cy="2013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A1676885-667D-4723-BC45-1BEC11DF26A9}"/>
              </a:ext>
            </a:extLst>
          </p:cNvPr>
          <p:cNvCxnSpPr/>
          <p:nvPr/>
        </p:nvCxnSpPr>
        <p:spPr>
          <a:xfrm flipV="1">
            <a:off x="1525019" y="3772949"/>
            <a:ext cx="2734811" cy="662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891414A4-3EF6-4C09-B3A9-6E8F2573CDD5}"/>
              </a:ext>
            </a:extLst>
          </p:cNvPr>
          <p:cNvSpPr txBox="1"/>
          <p:nvPr/>
        </p:nvSpPr>
        <p:spPr>
          <a:xfrm>
            <a:off x="552911" y="4559599"/>
            <a:ext cx="19442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Zmiana</a:t>
            </a:r>
            <a:r>
              <a:rPr lang="en-US" dirty="0"/>
              <a:t> </a:t>
            </a:r>
            <a:r>
              <a:rPr lang="en-US" dirty="0" err="1"/>
              <a:t>interfejsu</a:t>
            </a:r>
            <a:r>
              <a:rPr lang="en-US" dirty="0"/>
              <a:t> </a:t>
            </a:r>
          </a:p>
          <a:p>
            <a:pPr algn="ctr"/>
            <a:r>
              <a:rPr lang="en-US" dirty="0" err="1"/>
              <a:t>sieciowego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92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CAF13-FA25-9243-8D0F-A88667A45C56}"/>
              </a:ext>
            </a:extLst>
          </p:cNvPr>
          <p:cNvSpPr txBox="1"/>
          <p:nvPr/>
        </p:nvSpPr>
        <p:spPr>
          <a:xfrm>
            <a:off x="965197" y="1449334"/>
            <a:ext cx="7981737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NAT - domyślny tryb pracy, każda VM jest w osobnym </a:t>
            </a:r>
            <a:r>
              <a:rPr lang="pl-PL" dirty="0" err="1"/>
              <a:t>LAN`ie</a:t>
            </a:r>
            <a:r>
              <a:rPr lang="pl-PL" dirty="0"/>
              <a:t>, każda ma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    </a:t>
            </a:r>
            <a:r>
              <a:rPr lang="pl-PL" dirty="0"/>
              <a:t>dostęp do Internetu, ale VM nie są między sobą osiągalne(ping)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F20576BD-3378-4133-87E2-026F93B3B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290" y="2683628"/>
            <a:ext cx="6249420" cy="3438806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7A846598-404C-4B1E-AF41-EE2E00D12F21}"/>
              </a:ext>
            </a:extLst>
          </p:cNvPr>
          <p:cNvSpPr txBox="1"/>
          <p:nvPr/>
        </p:nvSpPr>
        <p:spPr>
          <a:xfrm>
            <a:off x="6858000" y="623731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Źródło</a:t>
            </a:r>
            <a:r>
              <a:rPr lang="en-US" dirty="0"/>
              <a:t>: nakivo.com</a:t>
            </a:r>
          </a:p>
        </p:txBody>
      </p:sp>
    </p:spTree>
    <p:extLst>
      <p:ext uri="{BB962C8B-B14F-4D97-AF65-F5344CB8AC3E}">
        <p14:creationId xmlns:p14="http://schemas.microsoft.com/office/powerpoint/2010/main" val="294710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755575" y="188640"/>
            <a:ext cx="818926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l-PL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Wirtualizacja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CAF13-FA25-9243-8D0F-A88667A45C56}"/>
              </a:ext>
            </a:extLst>
          </p:cNvPr>
          <p:cNvSpPr txBox="1"/>
          <p:nvPr/>
        </p:nvSpPr>
        <p:spPr>
          <a:xfrm>
            <a:off x="971599" y="1928664"/>
            <a:ext cx="6660798" cy="2655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/>
              <a:t>To technologia pozwalająca nam na uruchamianie różnych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pl-PL" dirty="0"/>
              <a:t>zasobów(</a:t>
            </a:r>
            <a:r>
              <a:rPr lang="pl-PL" dirty="0" err="1"/>
              <a:t>np</a:t>
            </a:r>
            <a:r>
              <a:rPr lang="pl-PL" dirty="0"/>
              <a:t> systemów operacyjnych) w ramach wirtualnego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pl-PL" dirty="0"/>
              <a:t>środowiska. Dzięki temu w ramach jednego fizycznego sprzętu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pl-PL" dirty="0"/>
              <a:t>możemy równocześnie pracować na różnych OS lub nawet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pl-PL" dirty="0" err="1"/>
              <a:t>wirtualizować</a:t>
            </a:r>
            <a:r>
              <a:rPr lang="pl-PL" dirty="0"/>
              <a:t> całe sieci komputerowe.</a:t>
            </a:r>
          </a:p>
          <a:p>
            <a:pPr>
              <a:lnSpc>
                <a:spcPct val="150000"/>
              </a:lnSpc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29164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CAF13-FA25-9243-8D0F-A88667A45C56}"/>
              </a:ext>
            </a:extLst>
          </p:cNvPr>
          <p:cNvSpPr txBox="1"/>
          <p:nvPr/>
        </p:nvSpPr>
        <p:spPr>
          <a:xfrm>
            <a:off x="965197" y="1449334"/>
            <a:ext cx="7913320" cy="1287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/>
              <a:t>Bridged Adapter – mostkowany, VM są osiągalne w sieci hosta, również 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      </a:t>
            </a:r>
            <a:r>
              <a:rPr lang="pl-PL"/>
              <a:t>mają dostęp do Internetu. Przydatne gdy mając na VM Kaliego 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      </a:t>
            </a:r>
            <a:r>
              <a:rPr lang="pl-PL"/>
              <a:t>chcemy przeskanować naszą fizyczną sieć LAN</a:t>
            </a:r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7A846598-404C-4B1E-AF41-EE2E00D12F21}"/>
              </a:ext>
            </a:extLst>
          </p:cNvPr>
          <p:cNvSpPr txBox="1"/>
          <p:nvPr/>
        </p:nvSpPr>
        <p:spPr>
          <a:xfrm>
            <a:off x="6858000" y="623731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Źródło: nakivo.com</a:t>
            </a:r>
            <a:endParaRPr lang="en-US" dirty="0"/>
          </a:p>
        </p:txBody>
      </p:sp>
      <p:pic>
        <p:nvPicPr>
          <p:cNvPr id="4" name="Obraz 3" descr="Obraz zawierający zrzut ekranu&#10;&#10;Opis wygenerowany automatycznie">
            <a:extLst>
              <a:ext uri="{FF2B5EF4-FFF2-40B4-BE49-F238E27FC236}">
                <a16:creationId xmlns:a16="http://schemas.microsoft.com/office/drawing/2014/main" id="{6A386E15-4A40-42A5-A641-CACBE01BA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691" y="3269921"/>
            <a:ext cx="6392331" cy="257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11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CAF13-FA25-9243-8D0F-A88667A45C56}"/>
              </a:ext>
            </a:extLst>
          </p:cNvPr>
          <p:cNvSpPr txBox="1"/>
          <p:nvPr/>
        </p:nvSpPr>
        <p:spPr>
          <a:xfrm>
            <a:off x="965197" y="1449334"/>
            <a:ext cx="8007320" cy="1703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Internal</a:t>
            </a:r>
            <a:r>
              <a:rPr lang="pl-PL" dirty="0"/>
              <a:t> Network – sieć w której znajdują się wszystkie VM, brak dostępu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    </a:t>
            </a:r>
            <a:r>
              <a:rPr lang="pl-PL" dirty="0"/>
              <a:t>do Internetu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dirty="0" err="1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7A846598-404C-4B1E-AF41-EE2E00D12F21}"/>
              </a:ext>
            </a:extLst>
          </p:cNvPr>
          <p:cNvSpPr txBox="1"/>
          <p:nvPr/>
        </p:nvSpPr>
        <p:spPr>
          <a:xfrm>
            <a:off x="6858000" y="623731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Źródło: nakivo.com</a:t>
            </a:r>
            <a:endParaRPr lang="en-US" dirty="0"/>
          </a:p>
        </p:txBody>
      </p:sp>
      <p:pic>
        <p:nvPicPr>
          <p:cNvPr id="3" name="Obraz 2" descr="Obraz zawierający zrzut ekranu&#10;&#10;Opis wygenerowany automatycznie">
            <a:extLst>
              <a:ext uri="{FF2B5EF4-FFF2-40B4-BE49-F238E27FC236}">
                <a16:creationId xmlns:a16="http://schemas.microsoft.com/office/drawing/2014/main" id="{FD9904B9-94DC-4D26-BBBF-F84E50B39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688" y="2722280"/>
            <a:ext cx="5452337" cy="309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31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CAF13-FA25-9243-8D0F-A88667A45C56}"/>
              </a:ext>
            </a:extLst>
          </p:cNvPr>
          <p:cNvSpPr txBox="1"/>
          <p:nvPr/>
        </p:nvSpPr>
        <p:spPr>
          <a:xfrm>
            <a:off x="965197" y="1449334"/>
            <a:ext cx="7844968" cy="253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u="sng" dirty="0"/>
              <a:t>NAT Network </a:t>
            </a:r>
            <a:r>
              <a:rPr lang="pl-PL" dirty="0"/>
              <a:t>– VM znajdują się w jednej wirtualnej sieci LAN, która ma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     </a:t>
            </a:r>
            <a:r>
              <a:rPr lang="pl-PL" dirty="0"/>
              <a:t>dostęp do Internetu. Wcześniej musimy utworzyć taką sieć w </a:t>
            </a:r>
            <a:r>
              <a:rPr lang="pl-PL" dirty="0" err="1"/>
              <a:t>Vbox</a:t>
            </a:r>
            <a:endParaRPr lang="pl-PL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dirty="0"/>
          </a:p>
          <a:p>
            <a:pPr>
              <a:lnSpc>
                <a:spcPct val="150000"/>
              </a:lnSpc>
            </a:pPr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7A846598-404C-4B1E-AF41-EE2E00D12F21}"/>
              </a:ext>
            </a:extLst>
          </p:cNvPr>
          <p:cNvSpPr txBox="1"/>
          <p:nvPr/>
        </p:nvSpPr>
        <p:spPr>
          <a:xfrm>
            <a:off x="6858000" y="623731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Źródło</a:t>
            </a:r>
            <a:r>
              <a:rPr lang="en-US" dirty="0"/>
              <a:t>: nakivo.com</a:t>
            </a:r>
          </a:p>
        </p:txBody>
      </p:sp>
      <p:pic>
        <p:nvPicPr>
          <p:cNvPr id="7" name="Obraz 6" descr="Obraz zawierający zrzut ekranu&#10;&#10;Opis wygenerowany automatycznie">
            <a:extLst>
              <a:ext uri="{FF2B5EF4-FFF2-40B4-BE49-F238E27FC236}">
                <a16:creationId xmlns:a16="http://schemas.microsoft.com/office/drawing/2014/main" id="{3A754430-5904-418A-B08F-B1E269D37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545" y="2728056"/>
            <a:ext cx="5740910" cy="318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10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CAF13-FA25-9243-8D0F-A88667A45C56}"/>
              </a:ext>
            </a:extLst>
          </p:cNvPr>
          <p:cNvSpPr txBox="1"/>
          <p:nvPr/>
        </p:nvSpPr>
        <p:spPr>
          <a:xfrm>
            <a:off x="965197" y="1449334"/>
            <a:ext cx="6224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NAT Network</a:t>
            </a:r>
          </a:p>
          <a:p>
            <a:endParaRPr lang="en-US"/>
          </a:p>
          <a:p>
            <a:r>
              <a:rPr lang="en-US"/>
              <a:t>VirtualBox/File/Preferences/Network/Add new NAT network</a:t>
            </a:r>
          </a:p>
          <a:p>
            <a:endParaRPr lang="en-US" dirty="0"/>
          </a:p>
        </p:txBody>
      </p:sp>
      <p:pic>
        <p:nvPicPr>
          <p:cNvPr id="4" name="Obraz 3" descr="Obraz zawierający zrzut ekranu&#10;&#10;Opis wygenerowany automatycznie">
            <a:extLst>
              <a:ext uri="{FF2B5EF4-FFF2-40B4-BE49-F238E27FC236}">
                <a16:creationId xmlns:a16="http://schemas.microsoft.com/office/drawing/2014/main" id="{BD73C727-A151-4F20-BF91-36542CF65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362" y="2587895"/>
            <a:ext cx="6331275" cy="39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70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CAF13-FA25-9243-8D0F-A88667A45C56}"/>
              </a:ext>
            </a:extLst>
          </p:cNvPr>
          <p:cNvSpPr txBox="1"/>
          <p:nvPr/>
        </p:nvSpPr>
        <p:spPr>
          <a:xfrm>
            <a:off x="965197" y="1449334"/>
            <a:ext cx="7545720" cy="3365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/>
              <a:t>Teraz wystarczy ustawić ten interfejs na każdej maszynie, jednocześnie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pl-PL" dirty="0"/>
              <a:t>wskazując utworzoną sieć NAT.</a:t>
            </a:r>
          </a:p>
          <a:p>
            <a:pPr>
              <a:lnSpc>
                <a:spcPct val="150000"/>
              </a:lnSpc>
            </a:pPr>
            <a:endParaRPr lang="pl-PL" dirty="0"/>
          </a:p>
          <a:p>
            <a:pPr>
              <a:lnSpc>
                <a:spcPct val="150000"/>
              </a:lnSpc>
            </a:pPr>
            <a:endParaRPr lang="pl-PL" dirty="0"/>
          </a:p>
          <a:p>
            <a:pPr>
              <a:lnSpc>
                <a:spcPct val="150000"/>
              </a:lnSpc>
            </a:pPr>
            <a:endParaRPr lang="pl-PL" dirty="0"/>
          </a:p>
          <a:p>
            <a:pPr>
              <a:lnSpc>
                <a:spcPct val="150000"/>
              </a:lnSpc>
            </a:pPr>
            <a:endParaRPr lang="pl-PL" dirty="0"/>
          </a:p>
          <a:p>
            <a:pPr>
              <a:lnSpc>
                <a:spcPct val="150000"/>
              </a:lnSpc>
            </a:pPr>
            <a:endParaRPr lang="pl-PL" dirty="0"/>
          </a:p>
          <a:p>
            <a:pPr>
              <a:lnSpc>
                <a:spcPct val="150000"/>
              </a:lnSpc>
            </a:pP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D06DC84-61BA-46BA-8FFD-B8BA0C7D1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259" y="2585151"/>
            <a:ext cx="5161595" cy="383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93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755575" y="188640"/>
            <a:ext cx="818926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l-PL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Wirtualizacja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CAF13-FA25-9243-8D0F-A88667A45C56}"/>
              </a:ext>
            </a:extLst>
          </p:cNvPr>
          <p:cNvSpPr txBox="1"/>
          <p:nvPr/>
        </p:nvSpPr>
        <p:spPr>
          <a:xfrm>
            <a:off x="971599" y="1928664"/>
            <a:ext cx="7622664" cy="9026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Host-</a:t>
            </a:r>
            <a:r>
              <a:rPr lang="pl-PL" dirty="0" err="1"/>
              <a:t>only</a:t>
            </a:r>
            <a:r>
              <a:rPr lang="pl-PL" dirty="0"/>
              <a:t> Adapter – sieć w której host i VM  są osiągalne, jednak nie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    </a:t>
            </a:r>
            <a:r>
              <a:rPr lang="pl-PL" dirty="0"/>
              <a:t>mamy dostępu do Internetu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Not Attached – brak interfejsu sieciowego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pl-PL" dirty="0"/>
              <a:t>Czy mając ustawiony interfejs sieciowy na Not Attached możemy w jakiś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pl-PL" dirty="0"/>
              <a:t>inny sposób uzyskać połączenie z Internetem </a:t>
            </a:r>
          </a:p>
          <a:p>
            <a:pPr>
              <a:lnSpc>
                <a:spcPct val="150000"/>
              </a:lnSpc>
            </a:pPr>
            <a:endParaRPr lang="pl-PL" dirty="0"/>
          </a:p>
          <a:p>
            <a:pPr>
              <a:lnSpc>
                <a:spcPct val="150000"/>
              </a:lnSpc>
            </a:pPr>
            <a:endParaRPr lang="pl-PL" sz="2000" dirty="0"/>
          </a:p>
          <a:p>
            <a:pPr>
              <a:lnSpc>
                <a:spcPct val="150000"/>
              </a:lnSpc>
            </a:pPr>
            <a:endParaRPr lang="pl-PL" sz="2000" dirty="0"/>
          </a:p>
          <a:p>
            <a:pPr>
              <a:lnSpc>
                <a:spcPct val="150000"/>
              </a:lnSpc>
            </a:pPr>
            <a:endParaRPr lang="pl-PL" sz="2000" dirty="0"/>
          </a:p>
          <a:p>
            <a:pPr>
              <a:lnSpc>
                <a:spcPct val="150000"/>
              </a:lnSpc>
            </a:pPr>
            <a:endParaRPr lang="pl-PL" sz="2000" dirty="0"/>
          </a:p>
          <a:p>
            <a:pPr>
              <a:lnSpc>
                <a:spcPct val="150000"/>
              </a:lnSpc>
            </a:pPr>
            <a:endParaRPr lang="pl-PL" sz="2000" dirty="0"/>
          </a:p>
          <a:p>
            <a:pPr>
              <a:lnSpc>
                <a:spcPct val="150000"/>
              </a:lnSpc>
            </a:pPr>
            <a:endParaRPr lang="pl-PL" sz="2000" dirty="0"/>
          </a:p>
          <a:p>
            <a:pPr>
              <a:lnSpc>
                <a:spcPct val="150000"/>
              </a:lnSpc>
            </a:pPr>
            <a:endParaRPr lang="pl-PL" sz="2000" dirty="0"/>
          </a:p>
          <a:p>
            <a:pPr>
              <a:lnSpc>
                <a:spcPct val="150000"/>
              </a:lnSpc>
            </a:pPr>
            <a:endParaRPr lang="pl-PL" sz="2000" dirty="0"/>
          </a:p>
          <a:p>
            <a:pPr>
              <a:lnSpc>
                <a:spcPct val="150000"/>
              </a:lnSpc>
            </a:pPr>
            <a:endParaRPr lang="pl-PL" sz="2000" dirty="0"/>
          </a:p>
          <a:p>
            <a:pPr>
              <a:lnSpc>
                <a:spcPct val="150000"/>
              </a:lnSpc>
            </a:pPr>
            <a:endParaRPr lang="pl-PL" sz="2000" dirty="0"/>
          </a:p>
          <a:p>
            <a:pPr>
              <a:lnSpc>
                <a:spcPct val="150000"/>
              </a:lnSpc>
            </a:pPr>
            <a:endParaRPr lang="pl-PL" sz="2000" dirty="0"/>
          </a:p>
          <a:p>
            <a:pPr>
              <a:lnSpc>
                <a:spcPct val="150000"/>
              </a:lnSpc>
            </a:pPr>
            <a:endParaRPr lang="pl-PL" sz="2000" dirty="0"/>
          </a:p>
          <a:p>
            <a:pPr>
              <a:lnSpc>
                <a:spcPct val="150000"/>
              </a:lnSpc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978488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882230" y="3284984"/>
            <a:ext cx="8189266" cy="1087875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l-PL" sz="1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033301" y="3430817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  <a:p>
            <a:r>
              <a:rPr lang="pl-PL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Konfiguracja zewnętrznej kart sieciowej na zajęcia z Wi-Fi </a:t>
            </a:r>
          </a:p>
          <a:p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20223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909413" y="188639"/>
            <a:ext cx="818926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l-PL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Tryby pracy karty sieciowej Wi-Fi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CAF13-FA25-9243-8D0F-A88667A45C56}"/>
              </a:ext>
            </a:extLst>
          </p:cNvPr>
          <p:cNvSpPr txBox="1"/>
          <p:nvPr/>
        </p:nvSpPr>
        <p:spPr>
          <a:xfrm>
            <a:off x="971599" y="1928664"/>
            <a:ext cx="7400487" cy="11242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Normalny – domyślny, standardowy tryb pracy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Nasłuchiwania – </a:t>
            </a:r>
            <a:r>
              <a:rPr lang="pl-PL" dirty="0" err="1"/>
              <a:t>promiscuous</a:t>
            </a:r>
            <a:r>
              <a:rPr lang="pl-PL" dirty="0"/>
              <a:t> </a:t>
            </a:r>
            <a:r>
              <a:rPr lang="pl-PL" dirty="0" err="1"/>
              <a:t>mode</a:t>
            </a:r>
            <a:r>
              <a:rPr lang="pl-PL" dirty="0"/>
              <a:t>, możliwość przechwytywania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    </a:t>
            </a:r>
            <a:r>
              <a:rPr lang="pl-PL" dirty="0"/>
              <a:t>pakietów w sieci do której jesteśmy aktualnie podłączeni, tryb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    </a:t>
            </a:r>
            <a:r>
              <a:rPr lang="pl-PL" dirty="0"/>
              <a:t>automatycznie włączany gdy korzystamy ze </a:t>
            </a:r>
            <a:r>
              <a:rPr lang="pl-PL" dirty="0" err="1"/>
              <a:t>sniffera</a:t>
            </a:r>
            <a:endParaRPr lang="pl-PL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u="sng" dirty="0"/>
              <a:t>Monitorowania</a:t>
            </a:r>
            <a:r>
              <a:rPr lang="pl-PL" dirty="0"/>
              <a:t> – monitor </a:t>
            </a:r>
            <a:r>
              <a:rPr lang="pl-PL" dirty="0" err="1"/>
              <a:t>mode</a:t>
            </a:r>
            <a:r>
              <a:rPr lang="pl-PL" dirty="0"/>
              <a:t>, umożliwia </a:t>
            </a:r>
            <a:r>
              <a:rPr lang="pl-PL" dirty="0" err="1"/>
              <a:t>prz</a:t>
            </a:r>
            <a:r>
              <a:rPr lang="en-US" dirty="0"/>
              <a:t>e</a:t>
            </a:r>
            <a:r>
              <a:rPr lang="pl-PL" dirty="0"/>
              <a:t>chwytywanie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    </a:t>
            </a:r>
            <a:r>
              <a:rPr lang="pl-PL" dirty="0"/>
              <a:t>pakietów, ze wszystkich sieci, które znajdują się w zasięgu 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pl-PL" dirty="0" err="1"/>
              <a:t>Sniffer</a:t>
            </a:r>
            <a:r>
              <a:rPr lang="pl-PL" dirty="0"/>
              <a:t> – określenie programów, dzięki którym można </a:t>
            </a:r>
            <a:r>
              <a:rPr lang="pl-PL" dirty="0" err="1"/>
              <a:t>przech</a:t>
            </a:r>
            <a:r>
              <a:rPr lang="en-US" dirty="0"/>
              <a:t>w</a:t>
            </a:r>
            <a:r>
              <a:rPr lang="pl-PL" dirty="0" err="1"/>
              <a:t>ytywać</a:t>
            </a:r>
            <a:r>
              <a:rPr lang="pl-PL" dirty="0"/>
              <a:t> i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pl-PL" dirty="0"/>
              <a:t>analizować ruch sieciowy np. </a:t>
            </a:r>
            <a:r>
              <a:rPr lang="pl-PL" dirty="0" err="1"/>
              <a:t>Wireshark</a:t>
            </a:r>
            <a:r>
              <a:rPr lang="pl-PL" dirty="0"/>
              <a:t>, </a:t>
            </a:r>
            <a:r>
              <a:rPr lang="pl-PL" dirty="0" err="1"/>
              <a:t>tcpdump</a:t>
            </a:r>
            <a:endParaRPr lang="pl-PL" dirty="0"/>
          </a:p>
          <a:p>
            <a:pPr>
              <a:lnSpc>
                <a:spcPct val="150000"/>
              </a:lnSpc>
            </a:pPr>
            <a:r>
              <a:rPr lang="pl-PL" dirty="0"/>
              <a:t> </a:t>
            </a:r>
          </a:p>
          <a:p>
            <a:pPr>
              <a:lnSpc>
                <a:spcPct val="150000"/>
              </a:lnSpc>
            </a:pPr>
            <a:endParaRPr lang="pl-PL" dirty="0"/>
          </a:p>
          <a:p>
            <a:pPr>
              <a:lnSpc>
                <a:spcPct val="150000"/>
              </a:lnSpc>
            </a:pPr>
            <a:endParaRPr lang="pl-PL" dirty="0"/>
          </a:p>
          <a:p>
            <a:pPr>
              <a:lnSpc>
                <a:spcPct val="150000"/>
              </a:lnSpc>
            </a:pPr>
            <a:endParaRPr lang="pl-PL" dirty="0"/>
          </a:p>
          <a:p>
            <a:pPr>
              <a:lnSpc>
                <a:spcPct val="150000"/>
              </a:lnSpc>
            </a:pPr>
            <a:endParaRPr lang="pl-PL" dirty="0"/>
          </a:p>
          <a:p>
            <a:pPr>
              <a:lnSpc>
                <a:spcPct val="150000"/>
              </a:lnSpc>
            </a:pPr>
            <a:endParaRPr lang="pl-PL" dirty="0"/>
          </a:p>
          <a:p>
            <a:pPr>
              <a:lnSpc>
                <a:spcPct val="150000"/>
              </a:lnSpc>
            </a:pPr>
            <a:endParaRPr lang="pl-PL" dirty="0"/>
          </a:p>
          <a:p>
            <a:pPr>
              <a:lnSpc>
                <a:spcPct val="150000"/>
              </a:lnSpc>
            </a:pPr>
            <a:endParaRPr lang="pl-PL" dirty="0"/>
          </a:p>
          <a:p>
            <a:pPr>
              <a:lnSpc>
                <a:spcPct val="150000"/>
              </a:lnSpc>
            </a:pPr>
            <a:endParaRPr lang="pl-PL" dirty="0"/>
          </a:p>
          <a:p>
            <a:pPr>
              <a:lnSpc>
                <a:spcPct val="150000"/>
              </a:lnSpc>
            </a:pPr>
            <a:endParaRPr lang="pl-PL" dirty="0"/>
          </a:p>
          <a:p>
            <a:pPr>
              <a:lnSpc>
                <a:spcPct val="150000"/>
              </a:lnSpc>
            </a:pPr>
            <a:endParaRPr lang="pl-PL" sz="2000" dirty="0"/>
          </a:p>
          <a:p>
            <a:pPr>
              <a:lnSpc>
                <a:spcPct val="150000"/>
              </a:lnSpc>
            </a:pPr>
            <a:endParaRPr lang="pl-PL" sz="2000" dirty="0"/>
          </a:p>
          <a:p>
            <a:pPr>
              <a:lnSpc>
                <a:spcPct val="150000"/>
              </a:lnSpc>
            </a:pPr>
            <a:endParaRPr lang="pl-PL" sz="2000" dirty="0"/>
          </a:p>
          <a:p>
            <a:pPr>
              <a:lnSpc>
                <a:spcPct val="150000"/>
              </a:lnSpc>
            </a:pPr>
            <a:endParaRPr lang="pl-PL" sz="2000" dirty="0"/>
          </a:p>
          <a:p>
            <a:pPr>
              <a:lnSpc>
                <a:spcPct val="150000"/>
              </a:lnSpc>
            </a:pPr>
            <a:endParaRPr lang="pl-PL" sz="2000" dirty="0"/>
          </a:p>
          <a:p>
            <a:pPr>
              <a:lnSpc>
                <a:spcPct val="150000"/>
              </a:lnSpc>
            </a:pPr>
            <a:endParaRPr lang="pl-PL" sz="2000" dirty="0"/>
          </a:p>
          <a:p>
            <a:pPr>
              <a:lnSpc>
                <a:spcPct val="150000"/>
              </a:lnSpc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583329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CAF13-FA25-9243-8D0F-A88667A45C56}"/>
              </a:ext>
            </a:extLst>
          </p:cNvPr>
          <p:cNvSpPr txBox="1"/>
          <p:nvPr/>
        </p:nvSpPr>
        <p:spPr>
          <a:xfrm>
            <a:off x="971599" y="1928664"/>
            <a:ext cx="7560841" cy="4732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dirty="0"/>
              <a:t>Lista kart sieciowych obsługujących tryb monitorowania</a:t>
            </a:r>
          </a:p>
          <a:p>
            <a:pPr>
              <a:lnSpc>
                <a:spcPct val="150000"/>
              </a:lnSpc>
            </a:pPr>
            <a:endParaRPr lang="pl-PL" dirty="0"/>
          </a:p>
          <a:p>
            <a:pPr>
              <a:lnSpc>
                <a:spcPct val="150000"/>
              </a:lnSpc>
            </a:pPr>
            <a:r>
              <a:rPr lang="pl-PL" dirty="0"/>
              <a:t>https://null-byte.wonderhowto.com/how-to/buy-best-wireless-network-adapter-for-wi-fi-hacking-2019-0178550/</a:t>
            </a:r>
          </a:p>
          <a:p>
            <a:pPr>
              <a:lnSpc>
                <a:spcPct val="150000"/>
              </a:lnSpc>
            </a:pPr>
            <a:endParaRPr lang="pl-PL" dirty="0"/>
          </a:p>
          <a:p>
            <a:pPr>
              <a:lnSpc>
                <a:spcPct val="150000"/>
              </a:lnSpc>
            </a:pPr>
            <a:r>
              <a:rPr lang="pl-PL" dirty="0"/>
              <a:t>Warto sprawdzić jeśli </a:t>
            </a:r>
            <a:r>
              <a:rPr lang="pl-PL" dirty="0" err="1"/>
              <a:t>posiadmy</a:t>
            </a:r>
            <a:r>
              <a:rPr lang="pl-PL" dirty="0"/>
              <a:t> czy obecna karta sieciowa Wi-Fi, nie umożliwia nam pracy w tym trybie</a:t>
            </a:r>
          </a:p>
          <a:p>
            <a:pPr>
              <a:lnSpc>
                <a:spcPct val="150000"/>
              </a:lnSpc>
            </a:pPr>
            <a:endParaRPr lang="pl-PL" dirty="0"/>
          </a:p>
          <a:p>
            <a:pPr>
              <a:lnSpc>
                <a:spcPct val="150000"/>
              </a:lnSpc>
            </a:pPr>
            <a:endParaRPr lang="pl-PL" dirty="0"/>
          </a:p>
          <a:p>
            <a:pPr>
              <a:lnSpc>
                <a:spcPct val="150000"/>
              </a:lnSpc>
            </a:pPr>
            <a:endParaRPr lang="pl-PL" dirty="0"/>
          </a:p>
          <a:p>
            <a:pPr>
              <a:lnSpc>
                <a:spcPct val="150000"/>
              </a:lnSpc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252041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9CAF13-FA25-9243-8D0F-A88667A45C56}"/>
              </a:ext>
            </a:extLst>
          </p:cNvPr>
          <p:cNvSpPr txBox="1"/>
          <p:nvPr/>
        </p:nvSpPr>
        <p:spPr>
          <a:xfrm>
            <a:off x="969595" y="586933"/>
            <a:ext cx="5659178" cy="2886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Maszyna</a:t>
            </a:r>
            <a:r>
              <a:rPr lang="en-US" sz="2000" dirty="0"/>
              <a:t> A/Settings/USB/USB1.1/Add new USB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pl-PL" sz="2400" dirty="0"/>
          </a:p>
        </p:txBody>
      </p:sp>
      <p:pic>
        <p:nvPicPr>
          <p:cNvPr id="3" name="Obraz 2" descr="Obraz zawierający zrzut ekranu&#10;&#10;Opis wygenerowany automatycznie">
            <a:extLst>
              <a:ext uri="{FF2B5EF4-FFF2-40B4-BE49-F238E27FC236}">
                <a16:creationId xmlns:a16="http://schemas.microsoft.com/office/drawing/2014/main" id="{8FE7C046-1255-4B40-9479-25558177C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241" y="2132856"/>
            <a:ext cx="5949517" cy="4400815"/>
          </a:xfrm>
          <a:prstGeom prst="rect">
            <a:avLst/>
          </a:prstGeom>
        </p:spPr>
      </p:pic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AA0F6EEF-FD32-4768-925D-688603684720}"/>
              </a:ext>
            </a:extLst>
          </p:cNvPr>
          <p:cNvCxnSpPr/>
          <p:nvPr/>
        </p:nvCxnSpPr>
        <p:spPr>
          <a:xfrm>
            <a:off x="3923939" y="3017143"/>
            <a:ext cx="3332480" cy="690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447D78CE-B768-47BA-A8B5-E8BAC0EBC5A2}"/>
              </a:ext>
            </a:extLst>
          </p:cNvPr>
          <p:cNvCxnSpPr/>
          <p:nvPr/>
        </p:nvCxnSpPr>
        <p:spPr>
          <a:xfrm flipH="1" flipV="1">
            <a:off x="3063856" y="3638550"/>
            <a:ext cx="4200525" cy="247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CB67AFE1-2A6C-4AAD-9C0A-F07366CCCC9A}"/>
              </a:ext>
            </a:extLst>
          </p:cNvPr>
          <p:cNvCxnSpPr/>
          <p:nvPr/>
        </p:nvCxnSpPr>
        <p:spPr>
          <a:xfrm>
            <a:off x="3063856" y="3732368"/>
            <a:ext cx="3314700" cy="24928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903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824223" y="188640"/>
            <a:ext cx="818926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l-PL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Rodzaje </a:t>
            </a:r>
            <a:r>
              <a:rPr lang="pl-PL" sz="28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hipernadzorców</a:t>
            </a:r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pic>
        <p:nvPicPr>
          <p:cNvPr id="7" name="Symbol zastępczy zawartości 4" descr="Obraz zawierający zrzut ekranu&#10;&#10;Opis wygenerowany automatycznie">
            <a:extLst>
              <a:ext uri="{FF2B5EF4-FFF2-40B4-BE49-F238E27FC236}">
                <a16:creationId xmlns:a16="http://schemas.microsoft.com/office/drawing/2014/main" id="{63E618A4-320D-4A8B-B3D1-408FD5B4F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4143" y="1928664"/>
            <a:ext cx="7186415" cy="3449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318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pic>
        <p:nvPicPr>
          <p:cNvPr id="7" name="Symbol zastępczy zawartości 4" descr="Obraz zawierający monitor, ekran, siedzi, komputer&#10;&#10;Opis wygenerowany automatycznie">
            <a:extLst>
              <a:ext uri="{FF2B5EF4-FFF2-40B4-BE49-F238E27FC236}">
                <a16:creationId xmlns:a16="http://schemas.microsoft.com/office/drawing/2014/main" id="{A161AB6D-957C-4A0D-B7A8-D9471E096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78033" y="2187511"/>
            <a:ext cx="3587934" cy="248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682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pic>
        <p:nvPicPr>
          <p:cNvPr id="7" name="Symbol zastępczy zawartości 4" descr="Obraz zawierający monitor, siedzi, stół, computer&#10;&#10;Opis wygenerowany automatycznie">
            <a:extLst>
              <a:ext uri="{FF2B5EF4-FFF2-40B4-BE49-F238E27FC236}">
                <a16:creationId xmlns:a16="http://schemas.microsoft.com/office/drawing/2014/main" id="{9088A99A-E7DD-4063-8DAC-93A036B3B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8221" y="2263200"/>
            <a:ext cx="4851649" cy="383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0509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pic>
        <p:nvPicPr>
          <p:cNvPr id="7" name="Symbol zastępczy zawartości 4" descr="Obraz zawierający zrzut ekranu, monitor, siedzi, ekran&#10;&#10;Opis wygenerowany automatycznie">
            <a:extLst>
              <a:ext uri="{FF2B5EF4-FFF2-40B4-BE49-F238E27FC236}">
                <a16:creationId xmlns:a16="http://schemas.microsoft.com/office/drawing/2014/main" id="{0FE25673-8816-469B-93A6-ADF5830C2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6591" y="1331119"/>
            <a:ext cx="4014909" cy="419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898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755575" y="188640"/>
            <a:ext cx="818926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l-PL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Linki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CAF13-FA25-9243-8D0F-A88667A45C56}"/>
              </a:ext>
            </a:extLst>
          </p:cNvPr>
          <p:cNvSpPr txBox="1"/>
          <p:nvPr/>
        </p:nvSpPr>
        <p:spPr>
          <a:xfrm>
            <a:off x="971599" y="1928664"/>
            <a:ext cx="7973242" cy="5609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https://www.it-adamczyk.pl/ciekawostki-it/plusy-i-minusy-wirtualizacji/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https://wiki.dataspace.pl/baza-wiedzy/virtualization/wirtualizacja-definicja-zalety-wady-i-zastosowanie/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https://www.nakivo.com/blog/virtualbox-network-setting-guide/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https://www.cellstream.com/reference-reading/tipsandtricks/409-getting-a-virtual-machine-to-access-wi-fi-monitor-mode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https://null-byte.wonderhowto.com/how-to/buy-best-wireless-network-adapter-for-wi-fi-hacking-2019-0178550/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https://security.stackexchange.com/questions/36997/what-is-the-difference-between-promiscuous-and-monitor-mode-in-wireless-networks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https://www.cybersafeness.pl/skanowanie-sieci/</a:t>
            </a:r>
          </a:p>
          <a:p>
            <a:pPr>
              <a:lnSpc>
                <a:spcPct val="150000"/>
              </a:lnSpc>
            </a:pPr>
            <a:endParaRPr lang="pl-PL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190503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2B4EF0-BBF0-457A-836B-05327042276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874112" y="1844823"/>
            <a:ext cx="4032448" cy="4968553"/>
          </a:xfrm>
        </p:spPr>
        <p:txBody>
          <a:bodyPr/>
          <a:lstStyle/>
          <a:p>
            <a:r>
              <a:rPr lang="pl-PL" sz="1800" dirty="0"/>
              <a:t>Programowa, hostowana </a:t>
            </a:r>
          </a:p>
          <a:p>
            <a:r>
              <a:rPr lang="pl-PL" sz="1800" dirty="0"/>
              <a:t>Program uruchomiony na danym systemie operacyjnym, nazywanym hostem</a:t>
            </a:r>
          </a:p>
          <a:p>
            <a:r>
              <a:rPr lang="pl-PL" sz="1800" dirty="0"/>
              <a:t>Każda maszyna wirtualna działa jako osobny proces w systemie</a:t>
            </a:r>
          </a:p>
          <a:p>
            <a:r>
              <a:rPr lang="pl-PL" sz="1800" dirty="0" err="1"/>
              <a:t>VMware</a:t>
            </a:r>
            <a:r>
              <a:rPr lang="pl-PL" sz="1800" dirty="0"/>
              <a:t> Workstation, </a:t>
            </a:r>
            <a:r>
              <a:rPr lang="pl-PL" sz="1800" dirty="0" err="1"/>
              <a:t>VirtualBox</a:t>
            </a:r>
            <a:endParaRPr lang="pl-PL" sz="1800" dirty="0"/>
          </a:p>
          <a:p>
            <a:endParaRPr lang="en-US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5A5F388-A3DB-49E9-92AE-AD5B87177465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65F2365-58F4-4EE8-81B1-15AEB612849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48223" y="1120625"/>
            <a:ext cx="3672409" cy="508175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Typu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A75CAB1-6CB2-4022-A17E-36091DCA2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111" y="1120625"/>
            <a:ext cx="4032449" cy="506012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EC49233A-0B5F-49B5-B498-41032B0FD4AA}"/>
              </a:ext>
            </a:extLst>
          </p:cNvPr>
          <p:cNvSpPr txBox="1"/>
          <p:nvPr/>
        </p:nvSpPr>
        <p:spPr>
          <a:xfrm>
            <a:off x="4874112" y="11672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Typu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18" name="Symbol zastępczy zawartości 2">
            <a:extLst>
              <a:ext uri="{FF2B5EF4-FFF2-40B4-BE49-F238E27FC236}">
                <a16:creationId xmlns:a16="http://schemas.microsoft.com/office/drawing/2014/main" id="{B62E35F6-A7C6-4269-A273-640FAFE6B990}"/>
              </a:ext>
            </a:extLst>
          </p:cNvPr>
          <p:cNvSpPr txBox="1">
            <a:spLocks/>
          </p:cNvSpPr>
          <p:nvPr/>
        </p:nvSpPr>
        <p:spPr bwMode="auto">
          <a:xfrm>
            <a:off x="748223" y="1796272"/>
            <a:ext cx="4032448" cy="4968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l-PL" sz="1800" kern="0" dirty="0"/>
              <a:t>Sprzętowa, natywna, </a:t>
            </a:r>
            <a:r>
              <a:rPr lang="pl-PL" sz="1800" kern="0" dirty="0" err="1"/>
              <a:t>bare</a:t>
            </a:r>
            <a:r>
              <a:rPr lang="pl-PL" sz="1800" kern="0" dirty="0"/>
              <a:t> metal</a:t>
            </a:r>
          </a:p>
          <a:p>
            <a:r>
              <a:rPr lang="pl-PL" sz="1800" kern="0" dirty="0"/>
              <a:t>Bardzo uproszczony system operacyjny działający w trybie jądra</a:t>
            </a:r>
          </a:p>
          <a:p>
            <a:r>
              <a:rPr lang="pl-PL" sz="1800" kern="0" dirty="0"/>
              <a:t>OS </a:t>
            </a:r>
            <a:r>
              <a:rPr lang="pl-PL" sz="1800" kern="0" dirty="0" err="1"/>
              <a:t>bespośrednio</a:t>
            </a:r>
            <a:r>
              <a:rPr lang="pl-PL" sz="1800" kern="0" dirty="0"/>
              <a:t> zarządza VM</a:t>
            </a:r>
          </a:p>
          <a:p>
            <a:r>
              <a:rPr lang="pl-PL" sz="1800" kern="0" dirty="0" err="1"/>
              <a:t>VMware</a:t>
            </a:r>
            <a:r>
              <a:rPr lang="pl-PL" sz="1800" kern="0" dirty="0"/>
              <a:t> ESX, ESXI</a:t>
            </a:r>
          </a:p>
          <a:p>
            <a:pPr marL="0" indent="0">
              <a:buNone/>
            </a:pPr>
            <a:endParaRPr lang="pl-PL" sz="1800" kern="0" dirty="0"/>
          </a:p>
        </p:txBody>
      </p:sp>
    </p:spTree>
    <p:extLst>
      <p:ext uri="{BB962C8B-B14F-4D97-AF65-F5344CB8AC3E}">
        <p14:creationId xmlns:p14="http://schemas.microsoft.com/office/powerpoint/2010/main" val="247639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2B4EF0-BBF0-457A-836B-05327042276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874112" y="1844823"/>
            <a:ext cx="4032448" cy="4968553"/>
          </a:xfrm>
        </p:spPr>
        <p:txBody>
          <a:bodyPr/>
          <a:lstStyle/>
          <a:p>
            <a:r>
              <a:rPr lang="pl-PL" sz="1800" dirty="0"/>
              <a:t>Wymaga większych zasobów sprzętowych(mapowanie fizycznych zasobów na logiczne)</a:t>
            </a:r>
          </a:p>
          <a:p>
            <a:r>
              <a:rPr lang="pl-PL" sz="1800" dirty="0"/>
              <a:t>Awaria, reset urządzenia powoduje wyłączenie </a:t>
            </a:r>
            <a:r>
              <a:rPr lang="pl-PL" sz="1800" dirty="0" err="1"/>
              <a:t>wszytkich</a:t>
            </a:r>
            <a:r>
              <a:rPr lang="pl-PL" sz="1800" dirty="0"/>
              <a:t> VM, SPOF</a:t>
            </a:r>
            <a:endParaRPr lang="en-US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5A5F388-A3DB-49E9-92AE-AD5B87177465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65F2365-58F4-4EE8-81B1-15AEB612849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48223" y="1120625"/>
            <a:ext cx="3672409" cy="508175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Zalety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A75CAB1-6CB2-4022-A17E-36091DCA2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111" y="1120625"/>
            <a:ext cx="4032449" cy="506012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EC49233A-0B5F-49B5-B498-41032B0FD4AA}"/>
              </a:ext>
            </a:extLst>
          </p:cNvPr>
          <p:cNvSpPr txBox="1"/>
          <p:nvPr/>
        </p:nvSpPr>
        <p:spPr>
          <a:xfrm>
            <a:off x="5004048" y="11672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Wady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ymbol zastępczy zawartości 2">
            <a:extLst>
              <a:ext uri="{FF2B5EF4-FFF2-40B4-BE49-F238E27FC236}">
                <a16:creationId xmlns:a16="http://schemas.microsoft.com/office/drawing/2014/main" id="{B62E35F6-A7C6-4269-A273-640FAFE6B990}"/>
              </a:ext>
            </a:extLst>
          </p:cNvPr>
          <p:cNvSpPr txBox="1">
            <a:spLocks/>
          </p:cNvSpPr>
          <p:nvPr/>
        </p:nvSpPr>
        <p:spPr bwMode="auto">
          <a:xfrm>
            <a:off x="748223" y="1796272"/>
            <a:ext cx="4032448" cy="4968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l-PL" sz="1800" kern="0" dirty="0"/>
              <a:t>Efektywne wykorzystanie zasobów sprzętowych</a:t>
            </a:r>
          </a:p>
          <a:p>
            <a:r>
              <a:rPr lang="pl-PL" sz="1800" kern="0" dirty="0"/>
              <a:t>Większa skalowalność i elastyczność</a:t>
            </a:r>
          </a:p>
          <a:p>
            <a:r>
              <a:rPr lang="pl-PL" sz="1800" kern="0" dirty="0"/>
              <a:t>Mniejsze koszty, mniej fizycznych urządzeń</a:t>
            </a:r>
          </a:p>
          <a:p>
            <a:r>
              <a:rPr lang="pl-PL" sz="1800" kern="0" dirty="0"/>
              <a:t>Względna izolacja</a:t>
            </a:r>
          </a:p>
          <a:p>
            <a:pPr marL="0" indent="0">
              <a:buNone/>
            </a:pPr>
            <a:endParaRPr lang="pl-PL" sz="1800" kern="0" dirty="0"/>
          </a:p>
        </p:txBody>
      </p:sp>
    </p:spTree>
    <p:extLst>
      <p:ext uri="{BB962C8B-B14F-4D97-AF65-F5344CB8AC3E}">
        <p14:creationId xmlns:p14="http://schemas.microsoft.com/office/powerpoint/2010/main" val="981379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755575" y="188640"/>
            <a:ext cx="818926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l-PL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Co nam będzie potrzebne?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BE7083AF-F800-4A68-9EF6-66CF99C71DED}"/>
              </a:ext>
            </a:extLst>
          </p:cNvPr>
          <p:cNvSpPr txBox="1"/>
          <p:nvPr/>
        </p:nvSpPr>
        <p:spPr>
          <a:xfrm>
            <a:off x="971599" y="1928664"/>
            <a:ext cx="5998437" cy="1131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Zainstalowany</a:t>
            </a:r>
            <a:r>
              <a:rPr lang="en-US" dirty="0"/>
              <a:t> VirtualBox </a:t>
            </a:r>
            <a:r>
              <a:rPr lang="en-US" dirty="0" err="1"/>
              <a:t>i</a:t>
            </a:r>
            <a:r>
              <a:rPr lang="en-US" dirty="0"/>
              <a:t> VirtualBox Extension Pack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Pobrany</a:t>
            </a:r>
            <a:r>
              <a:rPr lang="en-US" dirty="0"/>
              <a:t> </a:t>
            </a:r>
            <a:r>
              <a:rPr lang="en-US" dirty="0" err="1"/>
              <a:t>obraz</a:t>
            </a:r>
            <a:r>
              <a:rPr lang="en-US" dirty="0"/>
              <a:t> Kali Linux (.ova)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818544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1691678" y="3261257"/>
            <a:ext cx="734481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907704" y="3261257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l-PL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Przygotowanie środowiska</a:t>
            </a:r>
          </a:p>
        </p:txBody>
      </p:sp>
    </p:spTree>
    <p:extLst>
      <p:ext uri="{BB962C8B-B14F-4D97-AF65-F5344CB8AC3E}">
        <p14:creationId xmlns:p14="http://schemas.microsoft.com/office/powerpoint/2010/main" val="48684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755575" y="188640"/>
            <a:ext cx="818926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l-PL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Co robimy?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CAF13-FA25-9243-8D0F-A88667A45C56}"/>
              </a:ext>
            </a:extLst>
          </p:cNvPr>
          <p:cNvSpPr txBox="1"/>
          <p:nvPr/>
        </p:nvSpPr>
        <p:spPr>
          <a:xfrm>
            <a:off x="971599" y="1928664"/>
            <a:ext cx="6365845" cy="1408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Importujemy</a:t>
            </a:r>
            <a:r>
              <a:rPr lang="en-US" dirty="0"/>
              <a:t> </a:t>
            </a:r>
            <a:r>
              <a:rPr lang="en-US" dirty="0" err="1"/>
              <a:t>obraz</a:t>
            </a:r>
            <a:r>
              <a:rPr lang="en-US" dirty="0"/>
              <a:t> </a:t>
            </a:r>
            <a:r>
              <a:rPr lang="en-US" dirty="0" err="1"/>
              <a:t>kaliego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, aby </a:t>
            </a:r>
            <a:r>
              <a:rPr lang="en-US" dirty="0" err="1"/>
              <a:t>utworzyć</a:t>
            </a:r>
            <a:r>
              <a:rPr lang="en-US" dirty="0"/>
              <a:t> 2 </a:t>
            </a:r>
            <a:r>
              <a:rPr lang="en-US" dirty="0" err="1"/>
              <a:t>maszyny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Uruchamiamy</a:t>
            </a:r>
            <a:r>
              <a:rPr lang="en-US" dirty="0"/>
              <a:t> </a:t>
            </a:r>
            <a:r>
              <a:rPr lang="en-US" dirty="0" err="1"/>
              <a:t>jedną</a:t>
            </a:r>
            <a:r>
              <a:rPr lang="en-US" dirty="0"/>
              <a:t> z </a:t>
            </a:r>
            <a:r>
              <a:rPr lang="en-US" dirty="0" err="1"/>
              <a:t>nich</a:t>
            </a:r>
            <a:r>
              <a:rPr lang="en-US" dirty="0"/>
              <a:t> </a:t>
            </a:r>
            <a:r>
              <a:rPr lang="en-US" dirty="0" err="1"/>
              <a:t>ustawianmy</a:t>
            </a:r>
            <a:r>
              <a:rPr lang="en-US" dirty="0"/>
              <a:t> </a:t>
            </a:r>
            <a:r>
              <a:rPr lang="en-US" dirty="0" err="1"/>
              <a:t>hasło</a:t>
            </a:r>
            <a:r>
              <a:rPr lang="en-US" dirty="0"/>
              <a:t>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root`a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</a:p>
          <a:p>
            <a:r>
              <a:rPr lang="en-US" dirty="0"/>
              <a:t>    </a:t>
            </a:r>
            <a:r>
              <a:rPr lang="en-US" dirty="0" err="1"/>
              <a:t>instalujemy</a:t>
            </a:r>
            <a:r>
              <a:rPr lang="en-US" dirty="0"/>
              <a:t> Guest Additions</a:t>
            </a:r>
          </a:p>
          <a:p>
            <a:pPr>
              <a:lnSpc>
                <a:spcPct val="150000"/>
              </a:lnSpc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996465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7E5030-7631-F444-BFA9-D44FA1393886}"/>
              </a:ext>
            </a:extLst>
          </p:cNvPr>
          <p:cNvSpPr/>
          <p:nvPr/>
        </p:nvSpPr>
        <p:spPr>
          <a:xfrm>
            <a:off x="755575" y="188640"/>
            <a:ext cx="8189266" cy="796207"/>
          </a:xfrm>
          <a:prstGeom prst="roundRect">
            <a:avLst/>
          </a:prstGeom>
          <a:solidFill>
            <a:srgbClr val="B11C0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22C70-B557-0843-B8EE-121CD3532E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1599" y="188640"/>
            <a:ext cx="8064895" cy="79620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l-PL" sz="2800" dirty="0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Uwagi ogólne do pracy w </a:t>
            </a:r>
            <a:r>
              <a:rPr lang="pl-PL" sz="2800" dirty="0" err="1">
                <a:latin typeface="Kohinoor Bangla Medium" panose="02000000000000000000" pitchFamily="2" charset="77"/>
                <a:cs typeface="Kohinoor Bangla Medium" panose="02000000000000000000" pitchFamily="2" charset="77"/>
              </a:rPr>
              <a:t>VBox</a:t>
            </a:r>
            <a:endParaRPr lang="pl-PL" sz="2800" dirty="0">
              <a:latin typeface="Kohinoor Bangla Medium" panose="02000000000000000000" pitchFamily="2" charset="77"/>
              <a:cs typeface="Kohinoor Bangla Medium" panose="02000000000000000000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CAF13-FA25-9243-8D0F-A88667A45C56}"/>
              </a:ext>
            </a:extLst>
          </p:cNvPr>
          <p:cNvSpPr txBox="1"/>
          <p:nvPr/>
        </p:nvSpPr>
        <p:spPr>
          <a:xfrm>
            <a:off x="971599" y="1928664"/>
            <a:ext cx="6654450" cy="1408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Sekretny</a:t>
            </a:r>
            <a:r>
              <a:rPr lang="en-US" dirty="0"/>
              <a:t> Host Key to </a:t>
            </a:r>
            <a:r>
              <a:rPr lang="en-US" dirty="0" err="1"/>
              <a:t>prawy</a:t>
            </a:r>
            <a:r>
              <a:rPr lang="en-US" dirty="0"/>
              <a:t> Ctrl (Windows)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Tryb</a:t>
            </a:r>
            <a:r>
              <a:rPr lang="en-US" dirty="0"/>
              <a:t> </a:t>
            </a:r>
            <a:r>
              <a:rPr lang="en-US" dirty="0" err="1"/>
              <a:t>pełnoekranowy</a:t>
            </a:r>
            <a:r>
              <a:rPr lang="en-US" dirty="0"/>
              <a:t> View/Full-screen mode </a:t>
            </a:r>
            <a:r>
              <a:rPr lang="en-US" dirty="0" err="1"/>
              <a:t>lub</a:t>
            </a:r>
            <a:r>
              <a:rPr lang="en-US" dirty="0"/>
              <a:t> Host </a:t>
            </a:r>
            <a:r>
              <a:rPr lang="en-US" dirty="0" err="1"/>
              <a:t>Key+F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Wyjście</a:t>
            </a:r>
            <a:r>
              <a:rPr lang="en-US" dirty="0"/>
              <a:t> z </a:t>
            </a:r>
            <a:r>
              <a:rPr lang="en-US" dirty="0" err="1"/>
              <a:t>pełnoekranowego</a:t>
            </a:r>
            <a:r>
              <a:rPr lang="en-US" dirty="0"/>
              <a:t> </a:t>
            </a:r>
            <a:r>
              <a:rPr lang="en-US" dirty="0" err="1"/>
              <a:t>ponownie</a:t>
            </a:r>
            <a:r>
              <a:rPr lang="en-US" dirty="0"/>
              <a:t> Host </a:t>
            </a:r>
            <a:r>
              <a:rPr lang="en-US" dirty="0" err="1"/>
              <a:t>Key+F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859143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szablon1-PL</Template>
  <TotalTime>871</TotalTime>
  <Words>777</Words>
  <Application>Microsoft Office PowerPoint</Application>
  <PresentationFormat>Pokaz na ekranie (4:3)</PresentationFormat>
  <Paragraphs>168</Paragraphs>
  <Slides>33</Slides>
  <Notes>30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33</vt:i4>
      </vt:variant>
    </vt:vector>
  </HeadingPairs>
  <TitlesOfParts>
    <vt:vector size="39" baseType="lpstr">
      <vt:lpstr>Arial</vt:lpstr>
      <vt:lpstr>Calibri</vt:lpstr>
      <vt:lpstr>Kohinoor Bangla</vt:lpstr>
      <vt:lpstr>Kohinoor Bangla Medium</vt:lpstr>
      <vt:lpstr>Trebuchet MS</vt:lpstr>
      <vt:lpstr>szablon1-PL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241436</dc:creator>
  <cp:lastModifiedBy>Ahmed_Quas</cp:lastModifiedBy>
  <cp:revision>101</cp:revision>
  <cp:lastPrinted>2017-02-27T13:04:48Z</cp:lastPrinted>
  <dcterms:created xsi:type="dcterms:W3CDTF">2018-12-18T15:17:15Z</dcterms:created>
  <dcterms:modified xsi:type="dcterms:W3CDTF">2020-10-14T11:51:00Z</dcterms:modified>
</cp:coreProperties>
</file>