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8" r:id="rId4"/>
    <p:sldId id="295" r:id="rId5"/>
    <p:sldId id="296" r:id="rId6"/>
    <p:sldId id="297" r:id="rId7"/>
    <p:sldId id="294" r:id="rId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241436" initials="S2" lastIdx="1" clrIdx="0">
    <p:extLst>
      <p:ext uri="{19B8F6BF-5375-455C-9EA6-DF929625EA0E}">
        <p15:presenceInfo xmlns:p15="http://schemas.microsoft.com/office/powerpoint/2012/main" userId="S::241436@student.pwr.edu.pl::d41d707d-9c91-4cc4-817a-c33a7cce0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1528" autoAdjust="0"/>
  </p:normalViewPr>
  <p:slideViewPr>
    <p:cSldViewPr snapToObjects="1">
      <p:cViewPr varScale="1">
        <p:scale>
          <a:sx n="102" d="100"/>
          <a:sy n="102" d="100"/>
        </p:scale>
        <p:origin x="24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25ED49-EB40-7243-BF4F-1D52D9D70B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9E0462-CCEE-A149-9134-4F1B72BA6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BAE353-1772-854D-BC73-334887022800}" type="datetimeFigureOut">
              <a:rPr lang="pl-PL"/>
              <a:pPr>
                <a:defRPr/>
              </a:pPr>
              <a:t>2021-12-15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F2E7A-E96D-4B43-BFE1-62DC9490E9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559A92-9D11-8647-852E-B2557CADF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E8C2F4-4231-A748-BCC5-9C50A5B8D26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3DED056-D38B-7E46-8BC6-F981C728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204E80-DD08-B840-A14E-55531B72C6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FCDF35-7B55-2542-8F06-3EEE90D3389E}" type="datetimeFigureOut">
              <a:rPr lang="pl-PL"/>
              <a:pPr>
                <a:defRPr/>
              </a:pPr>
              <a:t>2021-12-15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6D5680E-5847-CF4E-9272-1E4D21888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8D7E35D-A778-A143-990B-B387603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382A4-4194-CE4C-847C-8D8DF2042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33B1CF-95C5-2345-B1F1-E8E9C907D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C06A6B4-27A0-2B43-954E-0092EF77C1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248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814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452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296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0599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5358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C82B28-D6B4-1144-A31F-1DCE138A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EFD713E-4FAD-DA42-B537-00228A5CFC3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A52180-FFE9-AE44-BF1D-36EC8FB3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97808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645E337-6417-8F4E-BC9C-683830C1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EA1038E-2CC3-294C-9678-529B31B5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B3B12DE-3495-6442-BA76-5371C463E92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5033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6689707-910A-0F42-9A1C-1F0B48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87BD151-5B4B-0C4F-880A-5C05C371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31210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18B470C-C19A-7E44-9B4D-A6493B3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86DEFEB-AAA5-994F-A892-D20B78A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8550C3-2086-D040-90A2-C0F3C82BF8B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9230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7F44BB4-7402-E44A-A2C3-FEB2BED6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797F454-D705-5F40-B280-2A1B7079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C0F2833-20F1-AC48-8F35-B61892CE5B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4134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7FD625-300A-9349-AEAD-F12CCA56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20A4A7D-6792-B245-AF9D-A2C7C43C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0F3592-13D9-8246-BE3E-1AD47FD1D75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35524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2A4E8C1-FAA5-3C44-B823-1192D1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B273DF9-928E-9D49-A7AB-5E1A716B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7F5546-8B0C-C44B-A9E7-ECB46BE6168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474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D00E17-C8C0-8B45-8B1F-F991C6C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FDDDDE-91C0-854B-8955-85F2C72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D10619-EE0A-D549-BDE1-2FB2B03D657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9779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E5085CC-DE40-6D4E-A66E-9394938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03EB4AE4-2ACF-F742-874F-C957E16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5B3E2E-E679-5E46-9B41-C0CFD742E7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7256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2C381B8-FE70-9E41-9EC5-1ED0549B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BD84E43-66AB-5747-997E-24C7D1E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E02C-E2E2-4243-BBD7-4D77D6D68F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81943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E08D68EB-8CC2-1D40-B888-23274193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7BD6BB-12CF-7848-95C8-6E16EBDA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799279-9413-2B41-88D5-4744088438D6}"/>
              </a:ext>
            </a:extLst>
          </p:cNvPr>
          <p:cNvSpPr/>
          <p:nvPr/>
        </p:nvSpPr>
        <p:spPr>
          <a:xfrm>
            <a:off x="1691679" y="692696"/>
            <a:ext cx="7056786" cy="2227383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438A96E1-2AB7-2446-A140-2E0C4B37D2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91679" y="692696"/>
            <a:ext cx="7056786" cy="22015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pl-PL" b="0" dirty="0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OSINT</a:t>
            </a:r>
            <a:endParaRPr lang="pl-PL" altLang="pl-PL" b="0" dirty="0">
              <a:solidFill>
                <a:schemeClr val="bg1"/>
              </a:solidFill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AAEF3-8134-BF4A-86D9-1B7C0157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0" y="4242442"/>
            <a:ext cx="2664296" cy="2365496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CDDC6F4A-71C7-4115-B48A-3D9CBF732708}"/>
              </a:ext>
            </a:extLst>
          </p:cNvPr>
          <p:cNvSpPr txBox="1"/>
          <p:nvPr/>
        </p:nvSpPr>
        <p:spPr>
          <a:xfrm>
            <a:off x="3059831" y="3112724"/>
            <a:ext cx="26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Maksymilian Górski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67DA633-93C9-4B3C-9769-55E38780C40C}"/>
              </a:ext>
            </a:extLst>
          </p:cNvPr>
          <p:cNvCxnSpPr>
            <a:cxnSpLocks/>
          </p:cNvCxnSpPr>
          <p:nvPr/>
        </p:nvCxnSpPr>
        <p:spPr>
          <a:xfrm>
            <a:off x="1691679" y="3343556"/>
            <a:ext cx="1368152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A1AD16DF-EF5B-4470-B104-8045A56C316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34887" y="3343557"/>
            <a:ext cx="3013577" cy="6871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976B456-1153-456A-860D-3BFD23AC4F65}"/>
              </a:ext>
            </a:extLst>
          </p:cNvPr>
          <p:cNvSpPr txBox="1"/>
          <p:nvPr/>
        </p:nvSpPr>
        <p:spPr>
          <a:xfrm>
            <a:off x="3059831" y="3639845"/>
            <a:ext cx="26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Łukasz Dolata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80324B4-DB7C-4B4D-8E4C-8099FAC50AC2}"/>
              </a:ext>
            </a:extLst>
          </p:cNvPr>
          <p:cNvCxnSpPr>
            <a:cxnSpLocks/>
          </p:cNvCxnSpPr>
          <p:nvPr/>
        </p:nvCxnSpPr>
        <p:spPr>
          <a:xfrm>
            <a:off x="1691679" y="3870677"/>
            <a:ext cx="1728193" cy="6872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EBEE99FF-1983-4EDF-8031-ACBA6E71E757}"/>
              </a:ext>
            </a:extLst>
          </p:cNvPr>
          <p:cNvCxnSpPr>
            <a:cxnSpLocks/>
          </p:cNvCxnSpPr>
          <p:nvPr/>
        </p:nvCxnSpPr>
        <p:spPr>
          <a:xfrm>
            <a:off x="5364088" y="3870677"/>
            <a:ext cx="3384376" cy="6872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Jakie aspekty poruszmy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68188" y="1340768"/>
            <a:ext cx="7705956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Czym jest OSINT?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Dlaczego go używamy?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Dlaczego też ważne jest przestrzeganie jego zasad?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Lista narzędzi, o której chcemy dzisiaj opowiedzieć.</a:t>
            </a:r>
          </a:p>
        </p:txBody>
      </p:sp>
    </p:spTree>
    <p:extLst>
      <p:ext uri="{BB962C8B-B14F-4D97-AF65-F5344CB8AC3E}">
        <p14:creationId xmlns:p14="http://schemas.microsoft.com/office/powerpoint/2010/main" val="12916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jest OSINT?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68188" y="1340768"/>
            <a:ext cx="7880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</a:t>
            </a:r>
            <a:r>
              <a:rPr lang="pl-PL" sz="2400" dirty="0"/>
              <a:t>pen </a:t>
            </a:r>
            <a:r>
              <a:rPr lang="pl-PL" sz="2400" b="1" dirty="0"/>
              <a:t>S</a:t>
            </a:r>
            <a:r>
              <a:rPr lang="pl-PL" sz="2400" dirty="0"/>
              <a:t>ource </a:t>
            </a:r>
            <a:r>
              <a:rPr lang="pl-PL" sz="2400" b="1" dirty="0" err="1"/>
              <a:t>I</a:t>
            </a:r>
            <a:r>
              <a:rPr lang="pl-PL" sz="2400" dirty="0" err="1"/>
              <a:t>n</a:t>
            </a:r>
            <a:r>
              <a:rPr lang="pl-PL" sz="2400" b="1" dirty="0" err="1"/>
              <a:t>T</a:t>
            </a:r>
            <a:r>
              <a:rPr lang="pl-PL" sz="2400" dirty="0" err="1"/>
              <a:t>elligence</a:t>
            </a:r>
            <a:r>
              <a:rPr lang="pl-PL" sz="2400" dirty="0"/>
              <a:t>  (tzw. </a:t>
            </a:r>
            <a:r>
              <a:rPr lang="pl-PL" sz="2400" b="1" dirty="0"/>
              <a:t>Biały Wywiad) </a:t>
            </a:r>
            <a:r>
              <a:rPr lang="pl-PL" sz="2400" dirty="0"/>
              <a:t>– zdobywanie informacji o celu w legalny sposób. Informacje możliwe do zdobycia na stronach internetowych, mediach społecznościowych</a:t>
            </a:r>
          </a:p>
          <a:p>
            <a:r>
              <a:rPr lang="pl-PL" sz="2400" dirty="0"/>
              <a:t>i wszystkim co </a:t>
            </a:r>
            <a:r>
              <a:rPr lang="pl-PL" sz="2400" b="1" i="1" dirty="0"/>
              <a:t>publicznie</a:t>
            </a:r>
          </a:p>
          <a:p>
            <a:r>
              <a:rPr lang="pl-PL" sz="2400" dirty="0"/>
              <a:t>udostępnione.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C539CF3-1EEE-48D3-9145-57032A64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0" y="3038559"/>
            <a:ext cx="674726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6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Dlaczego go używamy?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F38A23F-C055-43D4-AFAA-DEC2D75CFE75}"/>
              </a:ext>
            </a:extLst>
          </p:cNvPr>
          <p:cNvSpPr txBox="1"/>
          <p:nvPr/>
        </p:nvSpPr>
        <p:spPr>
          <a:xfrm>
            <a:off x="912814" y="2348880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Pozwala on 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Poznanie powierzchownej struktury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Znalezienie części pracowników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Poznanie ich sposobu życia, czy kompetencji -  co może odbić się, np. na jakości haseł jakich używają wewnątrz firmowej infrastruktury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Poznanie reputacji firmy (Czy często mają problemy? Czy mają rozwinięty i zaawansowany dział IT?)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Rozpoznanie systemu, na jakim działa infrastruktura i/lub zdobycie informacji o jakości kodu, na którym się opiera – a także potencjalnych podatności jakich możemy się spodziewać w testowanym środowisku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A3959C-EBB0-4240-9E69-F0721F9F07F8}"/>
              </a:ext>
            </a:extLst>
          </p:cNvPr>
          <p:cNvSpPr txBox="1"/>
          <p:nvPr/>
        </p:nvSpPr>
        <p:spPr>
          <a:xfrm>
            <a:off x="817760" y="1412776"/>
            <a:ext cx="806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Niesamowicie przydatny w socjotechnice i przygotowaniu do testu penetracyjnego!</a:t>
            </a:r>
          </a:p>
        </p:txBody>
      </p:sp>
    </p:spTree>
    <p:extLst>
      <p:ext uri="{BB962C8B-B14F-4D97-AF65-F5344CB8AC3E}">
        <p14:creationId xmlns:p14="http://schemas.microsoft.com/office/powerpoint/2010/main" val="233565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Dlaczego ważne jest przestrzeganie zasad </a:t>
            </a:r>
            <a:r>
              <a:rPr lang="pl-PL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OSINTu</a:t>
            </a:r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631862" y="997462"/>
            <a:ext cx="7880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Jedno słowo:</a:t>
            </a:r>
            <a:r>
              <a:rPr lang="pl-PL" sz="2400" b="1" dirty="0"/>
              <a:t> </a:t>
            </a:r>
            <a:r>
              <a:rPr lang="pl-PL" sz="4800" b="1" dirty="0"/>
              <a:t>więzienie</a:t>
            </a:r>
            <a:endParaRPr lang="pl-PL" sz="4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4559E7C-AF17-4C07-8A2B-1B336C16E0BD}"/>
              </a:ext>
            </a:extLst>
          </p:cNvPr>
          <p:cNvSpPr txBox="1"/>
          <p:nvPr/>
        </p:nvSpPr>
        <p:spPr>
          <a:xfrm>
            <a:off x="910070" y="1882137"/>
            <a:ext cx="78802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1400" b="1" dirty="0"/>
              <a:t> Nielegalny dostęp do systemu</a:t>
            </a:r>
            <a:r>
              <a:rPr lang="pl-PL" sz="1400" dirty="0"/>
              <a:t> (</a:t>
            </a:r>
            <a:r>
              <a:rPr lang="pl-PL" sz="1400" b="1" i="1" dirty="0" err="1"/>
              <a:t>hacking</a:t>
            </a:r>
            <a:r>
              <a:rPr lang="pl-PL" sz="1400" dirty="0"/>
              <a:t>) - art. 267 § 1 i 2 k.k. Przestępstwo to ścigane jest na wniosek poszkodowanego. Grozi za nie kara grzywny, kara ograniczenia wolności lub pozbawienie wolności do 2 lat.</a:t>
            </a:r>
            <a:br>
              <a:rPr lang="pl-PL" sz="1400" dirty="0"/>
            </a:br>
            <a:endParaRPr 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400" b="1" dirty="0"/>
              <a:t> Naruszenie tajemnicy korespondencji/komunikacji</a:t>
            </a:r>
            <a:r>
              <a:rPr lang="pl-PL" sz="1400" dirty="0"/>
              <a:t> (</a:t>
            </a:r>
            <a:r>
              <a:rPr lang="pl-PL" sz="1400" b="1" i="1" dirty="0" err="1"/>
              <a:t>sniffing</a:t>
            </a:r>
            <a:r>
              <a:rPr lang="pl-PL" sz="1400" dirty="0"/>
              <a:t>) - art. 267 § 3 k.k. Tego typu przestępstwo polega na uzyskaniu zastrzeżonej informacji, np. poprzez </a:t>
            </a:r>
            <a:r>
              <a:rPr lang="pl-PL" sz="1400" b="1" i="1" dirty="0" err="1"/>
              <a:t>sniffery</a:t>
            </a:r>
            <a:r>
              <a:rPr lang="pl-PL" sz="1400" dirty="0"/>
              <a:t>, czyli programy umożliwiające przechwytywanie danych (haseł i identyfikatorów użytkowników). Za taki czyn grozi maksymalnie do 2 lat pozbawienia wolności.</a:t>
            </a:r>
            <a:br>
              <a:rPr lang="pl-PL" sz="1400" dirty="0"/>
            </a:br>
            <a:endParaRPr 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400" b="1" dirty="0"/>
              <a:t> Naruszenie integralności danych</a:t>
            </a:r>
            <a:r>
              <a:rPr lang="pl-PL" sz="1400" dirty="0"/>
              <a:t> (</a:t>
            </a:r>
            <a:r>
              <a:rPr lang="pl-PL" sz="1400" b="1" i="1" dirty="0"/>
              <a:t>wirusy</a:t>
            </a:r>
            <a:r>
              <a:rPr lang="pl-PL" sz="1400" dirty="0"/>
              <a:t>, </a:t>
            </a:r>
            <a:r>
              <a:rPr lang="pl-PL" sz="1400" b="1" i="1" dirty="0"/>
              <a:t>robaki</a:t>
            </a:r>
            <a:r>
              <a:rPr lang="pl-PL" sz="1400" dirty="0"/>
              <a:t>, </a:t>
            </a:r>
            <a:r>
              <a:rPr lang="pl-PL" sz="1400" b="1" i="1" dirty="0" err="1"/>
              <a:t>trojany</a:t>
            </a:r>
            <a:r>
              <a:rPr lang="pl-PL" sz="1400" dirty="0"/>
              <a:t>), 268 k.k., art. 268a k.k. Przestępstwo to dotyczy m.in. kradzieży danych osobowych, udostępniania ich podmiotom trzecim bez zgody właściciela, a także wykorzystywania ich w sposób do tego nieuprawniony. Za popełnienie tych czynów przewidziane są sankcje finansowe (maksymalnie do 100 000 zł).</a:t>
            </a:r>
            <a:br>
              <a:rPr lang="pl-PL" sz="1400" dirty="0"/>
            </a:br>
            <a:endParaRPr 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400" b="1" dirty="0"/>
              <a:t> Naruszenie integralności systemu </a:t>
            </a:r>
            <a:r>
              <a:rPr lang="pl-PL" sz="1400" dirty="0"/>
              <a:t>- art. 269 k.k. Przykładem takiego przestępstwa są np. ataki </a:t>
            </a:r>
            <a:r>
              <a:rPr lang="pl-PL" sz="1400" b="1" i="1" dirty="0" err="1"/>
              <a:t>DoS</a:t>
            </a:r>
            <a:r>
              <a:rPr lang="pl-PL" sz="1400" b="1" i="1" dirty="0"/>
              <a:t>/</a:t>
            </a:r>
            <a:r>
              <a:rPr lang="pl-PL" sz="1400" b="1" i="1" dirty="0" err="1"/>
              <a:t>DDoS</a:t>
            </a:r>
            <a:r>
              <a:rPr lang="pl-PL" sz="1400" b="1" i="1" dirty="0"/>
              <a:t> </a:t>
            </a:r>
            <a:r>
              <a:rPr lang="pl-PL" sz="1400" dirty="0"/>
              <a:t>(</a:t>
            </a:r>
            <a:r>
              <a:rPr lang="pl-PL" sz="1400" b="1" i="1" dirty="0"/>
              <a:t>Ping </a:t>
            </a:r>
            <a:r>
              <a:rPr lang="pl-PL" sz="1400" b="1" i="1" dirty="0" err="1"/>
              <a:t>flood</a:t>
            </a:r>
            <a:r>
              <a:rPr lang="pl-PL" sz="1400" dirty="0"/>
              <a:t>), które polegają na przeciążeniu łącza internetowego. Mogą one doprowadzić np. do niedostępności danych usług. Polski ustawodawca przewidział maksymalną karę za ten czyn do 8 lat pozbawienia wolności (w przypadku, gdy mowa jest o naruszeniu bezpieczeństwa państwa).</a:t>
            </a:r>
            <a:br>
              <a:rPr lang="pl-PL" sz="1400" dirty="0"/>
            </a:br>
            <a:endParaRPr 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400" b="1" dirty="0"/>
              <a:t> Wytwarzanie i/lub udostępnianie „</a:t>
            </a:r>
            <a:r>
              <a:rPr lang="pl-PL" sz="1400" b="1" i="1" dirty="0"/>
              <a:t>narzędzi </a:t>
            </a:r>
            <a:r>
              <a:rPr lang="pl-PL" sz="1400" b="1" i="1" dirty="0" err="1"/>
              <a:t>hakerskich</a:t>
            </a:r>
            <a:r>
              <a:rPr lang="pl-PL" sz="1400" b="1" dirty="0"/>
              <a:t>” </a:t>
            </a:r>
            <a:r>
              <a:rPr lang="pl-PL" sz="1400" dirty="0"/>
              <a:t>- art. 269a k.k., art. 269b k.k. Za popełnienie tego przestępstwa grozi kara od 3 miesięcy do 5 lat pozbawienia wolności.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3772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7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Lista różnych narzędzi wykorzystywanych w </a:t>
            </a:r>
            <a:r>
              <a:rPr lang="pl-PL" sz="27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OSINT’cie</a:t>
            </a:r>
            <a:r>
              <a:rPr lang="pl-PL" sz="27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62487" y="1340768"/>
            <a:ext cx="3859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/>
              <a:t>OSINT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/>
              <a:t>Google </a:t>
            </a:r>
            <a:r>
              <a:rPr lang="pl-PL" sz="2400" b="1" dirty="0" err="1"/>
              <a:t>Dorks</a:t>
            </a:r>
            <a:r>
              <a:rPr lang="pl-PL" sz="2400" b="1" dirty="0"/>
              <a:t> </a:t>
            </a:r>
            <a:r>
              <a:rPr lang="pl-PL" sz="2400" dirty="0"/>
              <a:t>(specjalne operatory)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/>
              <a:t>Temp-maile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/>
              <a:t>Shodan.io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haveIbeenPWNed</a:t>
            </a:r>
            <a:r>
              <a:rPr lang="pl-PL" sz="2400" b="1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theHarvester</a:t>
            </a: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findomain</a:t>
            </a: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spiderFoot</a:t>
            </a: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b="1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5C0B378-DA3A-4160-A381-5C3D3B43E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19" y="1493912"/>
            <a:ext cx="4293578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9955F-809E-6742-8FDF-D7EFD5BCF501}"/>
              </a:ext>
            </a:extLst>
          </p:cNvPr>
          <p:cNvSpPr txBox="1"/>
          <p:nvPr/>
        </p:nvSpPr>
        <p:spPr>
          <a:xfrm>
            <a:off x="755576" y="2322801"/>
            <a:ext cx="8388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b="1" dirty="0"/>
              <a:t>A teraz czas na demo…</a:t>
            </a:r>
          </a:p>
        </p:txBody>
      </p:sp>
    </p:spTree>
    <p:extLst>
      <p:ext uri="{BB962C8B-B14F-4D97-AF65-F5344CB8AC3E}">
        <p14:creationId xmlns:p14="http://schemas.microsoft.com/office/powerpoint/2010/main" val="15215649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1043</TotalTime>
  <Words>492</Words>
  <Application>Microsoft Office PowerPoint</Application>
  <PresentationFormat>Pokaz na ekranie (4:3)</PresentationFormat>
  <Paragraphs>44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Kohinoor Bangla</vt:lpstr>
      <vt:lpstr>Kohinoor Bangla Medium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241436</dc:creator>
  <cp:lastModifiedBy>Maksymilian Górski</cp:lastModifiedBy>
  <cp:revision>135</cp:revision>
  <cp:lastPrinted>2017-02-27T13:04:48Z</cp:lastPrinted>
  <dcterms:created xsi:type="dcterms:W3CDTF">2018-12-18T15:17:15Z</dcterms:created>
  <dcterms:modified xsi:type="dcterms:W3CDTF">2021-12-15T18:12:48Z</dcterms:modified>
</cp:coreProperties>
</file>