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315" r:id="rId3"/>
    <p:sldId id="316" r:id="rId4"/>
    <p:sldId id="317" r:id="rId5"/>
    <p:sldId id="318" r:id="rId6"/>
    <p:sldId id="319" r:id="rId7"/>
    <p:sldId id="342" r:id="rId8"/>
    <p:sldId id="257" r:id="rId9"/>
    <p:sldId id="327" r:id="rId10"/>
    <p:sldId id="306" r:id="rId11"/>
    <p:sldId id="307" r:id="rId12"/>
    <p:sldId id="309" r:id="rId13"/>
    <p:sldId id="310" r:id="rId14"/>
    <p:sldId id="311" r:id="rId15"/>
    <p:sldId id="321" r:id="rId16"/>
    <p:sldId id="312" r:id="rId17"/>
    <p:sldId id="324" r:id="rId18"/>
    <p:sldId id="313" r:id="rId19"/>
    <p:sldId id="314" r:id="rId20"/>
    <p:sldId id="322" r:id="rId21"/>
    <p:sldId id="323" r:id="rId22"/>
    <p:sldId id="325" r:id="rId23"/>
    <p:sldId id="326" r:id="rId24"/>
    <p:sldId id="320" r:id="rId25"/>
    <p:sldId id="297" r:id="rId26"/>
    <p:sldId id="328" r:id="rId27"/>
    <p:sldId id="329" r:id="rId28"/>
    <p:sldId id="337" r:id="rId29"/>
    <p:sldId id="335" r:id="rId30"/>
    <p:sldId id="331" r:id="rId31"/>
    <p:sldId id="336" r:id="rId32"/>
    <p:sldId id="334" r:id="rId33"/>
    <p:sldId id="333" r:id="rId34"/>
    <p:sldId id="338" r:id="rId35"/>
    <p:sldId id="339" r:id="rId36"/>
    <p:sldId id="340" r:id="rId37"/>
    <p:sldId id="341" r:id="rId38"/>
    <p:sldId id="308" r:id="rId39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 241436" initials="S2" lastIdx="1" clrIdx="0">
    <p:extLst>
      <p:ext uri="{19B8F6BF-5375-455C-9EA6-DF929625EA0E}">
        <p15:presenceInfo xmlns:p15="http://schemas.microsoft.com/office/powerpoint/2012/main" userId="S::241436@student.pwr.edu.pl::d41d707d-9c91-4cc4-817a-c33a7cce0296" providerId="AD"/>
      </p:ext>
    </p:extLst>
  </p:cmAuthor>
  <p:cmAuthor id="2" name="Damian Rybak (249062)" initials="DR(" lastIdx="1" clrIdx="1">
    <p:extLst>
      <p:ext uri="{19B8F6BF-5375-455C-9EA6-DF929625EA0E}">
        <p15:presenceInfo xmlns:p15="http://schemas.microsoft.com/office/powerpoint/2012/main" userId="S::249062@student.pwr.edu.pl::21663ae1-ef59-491b-a919-ee68247457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74665" autoAdjust="0"/>
  </p:normalViewPr>
  <p:slideViewPr>
    <p:cSldViewPr snapToObjects="1">
      <p:cViewPr>
        <p:scale>
          <a:sx n="100" d="100"/>
          <a:sy n="100" d="100"/>
        </p:scale>
        <p:origin x="1248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F25ED49-EB40-7243-BF4F-1D52D9D70B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A9E0462-CCEE-A149-9134-4F1B72BA64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ABAE353-1772-854D-BC73-334887022800}" type="datetimeFigureOut">
              <a:rPr lang="pl-PL"/>
              <a:pPr>
                <a:defRPr/>
              </a:pPr>
              <a:t>17.11.2021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EAF2E7A-E96D-4B43-BFE1-62DC9490E9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559A92-9D11-8647-852E-B2557CADF5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0E8C2F4-4231-A748-BCC5-9C50A5B8D26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3DED056-D38B-7E46-8BC6-F981C728D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F204E80-DD08-B840-A14E-55531B72C6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1FCDF35-7B55-2542-8F06-3EEE90D3389E}" type="datetimeFigureOut">
              <a:rPr lang="pl-PL"/>
              <a:pPr>
                <a:defRPr/>
              </a:pPr>
              <a:t>16.11.2021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26D5680E-5847-CF4E-9272-1E4D218885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8D7E35D-A778-A143-990B-B3876034B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5382A4-4194-CE4C-847C-8D8DF2042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533B1CF-95C5-2345-B1F1-E8E9C907D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C06A6B4-27A0-2B43-954E-0092EF77C138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4762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 </a:t>
            </a:r>
            <a:r>
              <a:rPr lang="en-US" dirty="0" err="1"/>
              <a:t>zależności</a:t>
            </a:r>
            <a:r>
              <a:rPr lang="en-US" dirty="0"/>
              <a:t> od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jaką</a:t>
            </a:r>
            <a:r>
              <a:rPr lang="en-US" dirty="0"/>
              <a:t> </a:t>
            </a:r>
            <a:r>
              <a:rPr lang="en-US" dirty="0" err="1"/>
              <a:t>mamy</a:t>
            </a:r>
            <a:r>
              <a:rPr lang="en-US" dirty="0"/>
              <a:t> </a:t>
            </a:r>
            <a:r>
              <a:rPr lang="en-US" dirty="0" err="1"/>
              <a:t>kartę</a:t>
            </a:r>
            <a:r>
              <a:rPr lang="en-US" dirty="0"/>
              <a:t> </a:t>
            </a:r>
            <a:r>
              <a:rPr lang="en-US" dirty="0" err="1"/>
              <a:t>sieciową</a:t>
            </a:r>
            <a:r>
              <a:rPr lang="en-US" dirty="0"/>
              <a:t> to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takiej</a:t>
            </a:r>
            <a:r>
              <a:rPr lang="en-US" dirty="0"/>
              <a:t> </a:t>
            </a:r>
            <a:r>
              <a:rPr lang="en-US" dirty="0" err="1"/>
              <a:t>częstotliwości</a:t>
            </a:r>
            <a:r>
              <a:rPr lang="en-US" dirty="0"/>
              <a:t> </a:t>
            </a:r>
            <a:r>
              <a:rPr lang="en-US" dirty="0" err="1"/>
              <a:t>pracujemy</a:t>
            </a:r>
            <a:r>
              <a:rPr lang="en-US" dirty="0"/>
              <a:t>, </a:t>
            </a:r>
            <a:r>
              <a:rPr lang="en-US" dirty="0" err="1"/>
              <a:t>obecnie</a:t>
            </a:r>
            <a:r>
              <a:rPr lang="en-US" dirty="0"/>
              <a:t> </a:t>
            </a:r>
            <a:r>
              <a:rPr lang="en-US" dirty="0" err="1"/>
              <a:t>karty</a:t>
            </a:r>
            <a:r>
              <a:rPr lang="en-US" dirty="0"/>
              <a:t> </a:t>
            </a:r>
            <a:r>
              <a:rPr lang="en-US" dirty="0" err="1"/>
              <a:t>sieciowe</a:t>
            </a:r>
            <a:r>
              <a:rPr lang="en-US" dirty="0"/>
              <a:t> </a:t>
            </a:r>
            <a:r>
              <a:rPr lang="en-US" dirty="0" err="1"/>
              <a:t>obsługują</a:t>
            </a:r>
            <a:r>
              <a:rPr lang="en-US" dirty="0"/>
              <a:t> </a:t>
            </a:r>
            <a:r>
              <a:rPr lang="en-US" dirty="0" err="1"/>
              <a:t>oba</a:t>
            </a:r>
            <a:r>
              <a:rPr lang="en-US" dirty="0"/>
              <a:t> </a:t>
            </a:r>
            <a:r>
              <a:rPr lang="en-US" dirty="0" err="1"/>
              <a:t>tryby</a:t>
            </a:r>
            <a:r>
              <a:rPr lang="en-US" dirty="0"/>
              <a:t>.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przykładu</a:t>
            </a:r>
            <a:r>
              <a:rPr lang="en-US" dirty="0"/>
              <a:t> </a:t>
            </a:r>
            <a:r>
              <a:rPr lang="en-US" dirty="0" err="1"/>
              <a:t>moja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sieciowa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pracowała</a:t>
            </a:r>
            <a:r>
              <a:rPr lang="en-US" dirty="0"/>
              <a:t> w </a:t>
            </a:r>
            <a:r>
              <a:rPr lang="en-US" dirty="0" err="1"/>
              <a:t>trybie</a:t>
            </a:r>
            <a:r>
              <a:rPr lang="en-US" dirty="0"/>
              <a:t> </a:t>
            </a:r>
            <a:r>
              <a:rPr lang="en-US" dirty="0" err="1"/>
              <a:t>monitorowania</a:t>
            </a:r>
            <a:r>
              <a:rPr lang="en-US" dirty="0"/>
              <a:t> </a:t>
            </a:r>
            <a:r>
              <a:rPr lang="en-US" dirty="0" err="1"/>
              <a:t>obsługuje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2,4 GHz.</a:t>
            </a:r>
          </a:p>
          <a:p>
            <a:r>
              <a:rPr lang="en-US" dirty="0"/>
              <a:t>Z </a:t>
            </a:r>
            <a:r>
              <a:rPr lang="en-US" dirty="0" err="1"/>
              <a:t>reguły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wyższa</a:t>
            </a:r>
            <a:r>
              <a:rPr lang="en-US" dirty="0"/>
              <a:t> </a:t>
            </a:r>
            <a:r>
              <a:rPr lang="en-US" dirty="0" err="1"/>
              <a:t>częstotliwość</a:t>
            </a:r>
            <a:r>
              <a:rPr lang="en-US" dirty="0"/>
              <a:t>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mniejszy</a:t>
            </a:r>
            <a:r>
              <a:rPr lang="en-US" dirty="0"/>
              <a:t> </a:t>
            </a:r>
            <a:r>
              <a:rPr lang="en-US" dirty="0" err="1"/>
              <a:t>zasięg</a:t>
            </a:r>
            <a:r>
              <a:rPr lang="en-US" dirty="0"/>
              <a:t>(</a:t>
            </a:r>
            <a:r>
              <a:rPr lang="en-US" dirty="0" err="1"/>
              <a:t>większe</a:t>
            </a:r>
            <a:r>
              <a:rPr lang="en-US" dirty="0"/>
              <a:t> </a:t>
            </a:r>
            <a:r>
              <a:rPr lang="en-US" dirty="0" err="1"/>
              <a:t>tłumienie</a:t>
            </a:r>
            <a:r>
              <a:rPr lang="en-US" dirty="0"/>
              <a:t>), ale </a:t>
            </a:r>
            <a:r>
              <a:rPr lang="en-US" dirty="0" err="1"/>
              <a:t>większa</a:t>
            </a:r>
            <a:r>
              <a:rPr lang="en-US" dirty="0"/>
              <a:t> </a:t>
            </a:r>
            <a:r>
              <a:rPr lang="en-US" dirty="0" err="1"/>
              <a:t>przepustowość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00494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Pasmo</a:t>
            </a:r>
            <a:r>
              <a:rPr lang="en-US" dirty="0"/>
              <a:t> – </a:t>
            </a:r>
            <a:r>
              <a:rPr lang="en-US" dirty="0" err="1"/>
              <a:t>zakres</a:t>
            </a:r>
            <a:r>
              <a:rPr lang="en-US" dirty="0"/>
              <a:t> </a:t>
            </a:r>
            <a:r>
              <a:rPr lang="en-US" dirty="0" err="1"/>
              <a:t>częstotliwości</a:t>
            </a:r>
            <a:endParaRPr lang="en-US" dirty="0"/>
          </a:p>
          <a:p>
            <a:r>
              <a:rPr lang="en-US" dirty="0" err="1"/>
              <a:t>Kanał</a:t>
            </a:r>
            <a:r>
              <a:rPr lang="en-US" dirty="0"/>
              <a:t> – </a:t>
            </a:r>
            <a:r>
              <a:rPr lang="en-US" dirty="0" err="1"/>
              <a:t>pasmo</a:t>
            </a:r>
            <a:r>
              <a:rPr lang="en-US" dirty="0"/>
              <a:t> </a:t>
            </a:r>
            <a:r>
              <a:rPr lang="en-US" dirty="0" err="1"/>
              <a:t>częstotliwości</a:t>
            </a:r>
            <a:r>
              <a:rPr lang="en-US" dirty="0"/>
              <a:t> </a:t>
            </a:r>
            <a:r>
              <a:rPr lang="en-US" dirty="0" err="1"/>
              <a:t>używane</a:t>
            </a:r>
            <a:r>
              <a:rPr lang="en-US" dirty="0"/>
              <a:t> do </a:t>
            </a:r>
            <a:r>
              <a:rPr lang="en-US" dirty="0" err="1"/>
              <a:t>transmisji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r>
              <a:rPr lang="en-US" dirty="0" err="1"/>
              <a:t>Mamy</a:t>
            </a:r>
            <a:r>
              <a:rPr lang="en-US" dirty="0"/>
              <a:t> 13 </a:t>
            </a:r>
            <a:r>
              <a:rPr lang="en-US" dirty="0" err="1"/>
              <a:t>kanałów</a:t>
            </a:r>
            <a:r>
              <a:rPr lang="en-US" dirty="0"/>
              <a:t> w </a:t>
            </a:r>
            <a:r>
              <a:rPr lang="en-US" dirty="0" err="1"/>
              <a:t>Polsce</a:t>
            </a:r>
            <a:r>
              <a:rPr lang="en-US" dirty="0"/>
              <a:t>. </a:t>
            </a:r>
            <a:r>
              <a:rPr lang="en-US" dirty="0" err="1"/>
              <a:t>Sieć</a:t>
            </a:r>
            <a:r>
              <a:rPr lang="en-US" dirty="0"/>
              <a:t> jest </a:t>
            </a:r>
            <a:r>
              <a:rPr lang="en-US" dirty="0" err="1"/>
              <a:t>rozgłaszana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pojedynczym</a:t>
            </a:r>
            <a:r>
              <a:rPr lang="en-US" dirty="0"/>
              <a:t> </a:t>
            </a:r>
            <a:r>
              <a:rPr lang="en-US" dirty="0" err="1"/>
              <a:t>kanale</a:t>
            </a:r>
            <a:r>
              <a:rPr lang="en-US" dirty="0"/>
              <a:t>, ale z </a:t>
            </a:r>
            <a:r>
              <a:rPr lang="en-US" dirty="0" err="1"/>
              <a:t>reguły</a:t>
            </a:r>
            <a:r>
              <a:rPr lang="en-US" dirty="0"/>
              <a:t> </a:t>
            </a:r>
            <a:r>
              <a:rPr lang="en-US" dirty="0" err="1"/>
              <a:t>zachodzi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inne</a:t>
            </a:r>
            <a:r>
              <a:rPr lang="en-US" dirty="0"/>
              <a:t>, w ten </a:t>
            </a:r>
            <a:r>
              <a:rPr lang="en-US" dirty="0" err="1"/>
              <a:t>sposób</a:t>
            </a:r>
            <a:r>
              <a:rPr lang="en-US" dirty="0"/>
              <a:t> </a:t>
            </a:r>
            <a:r>
              <a:rPr lang="en-US" dirty="0" err="1"/>
              <a:t>sieci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wzajemnie</a:t>
            </a:r>
            <a:r>
              <a:rPr lang="en-US" dirty="0"/>
              <a:t> </a:t>
            </a:r>
            <a:r>
              <a:rPr lang="en-US" dirty="0" err="1"/>
              <a:t>zakłócają</a:t>
            </a:r>
            <a:r>
              <a:rPr lang="en-US" dirty="0"/>
              <a:t>. </a:t>
            </a:r>
            <a:r>
              <a:rPr lang="en-US" dirty="0" err="1"/>
              <a:t>Zazwyczaj</a:t>
            </a:r>
            <a:r>
              <a:rPr lang="en-US" dirty="0"/>
              <a:t> </a:t>
            </a:r>
            <a:r>
              <a:rPr lang="en-US" dirty="0" err="1"/>
              <a:t>kanał</a:t>
            </a:r>
            <a:r>
              <a:rPr lang="en-US" dirty="0"/>
              <a:t> </a:t>
            </a:r>
            <a:r>
              <a:rPr lang="en-US" dirty="0" err="1"/>
              <a:t>wybierany</a:t>
            </a:r>
            <a:r>
              <a:rPr lang="en-US" dirty="0"/>
              <a:t> jest </a:t>
            </a:r>
            <a:r>
              <a:rPr lang="en-US" dirty="0" err="1"/>
              <a:t>automatycznie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AP, </a:t>
            </a:r>
            <a:r>
              <a:rPr lang="en-US" dirty="0" err="1"/>
              <a:t>jednak</a:t>
            </a:r>
            <a:r>
              <a:rPr lang="en-US" dirty="0"/>
              <a:t> </a:t>
            </a:r>
            <a:r>
              <a:rPr lang="en-US" dirty="0" err="1"/>
              <a:t>zawsze</a:t>
            </a:r>
            <a:r>
              <a:rPr lang="en-US" dirty="0"/>
              <a:t> </a:t>
            </a:r>
            <a:r>
              <a:rPr lang="en-US" dirty="0" err="1"/>
              <a:t>istnieje</a:t>
            </a:r>
            <a:r>
              <a:rPr lang="en-US" dirty="0"/>
              <a:t> </a:t>
            </a:r>
            <a:r>
              <a:rPr lang="en-US" dirty="0" err="1"/>
              <a:t>możliwość</a:t>
            </a:r>
            <a:r>
              <a:rPr lang="en-US" dirty="0"/>
              <a:t> </a:t>
            </a:r>
            <a:r>
              <a:rPr lang="en-US" dirty="0" err="1"/>
              <a:t>ustawienie</a:t>
            </a:r>
            <a:r>
              <a:rPr lang="en-US" dirty="0"/>
              <a:t> </a:t>
            </a:r>
            <a:r>
              <a:rPr lang="en-US" dirty="0" err="1"/>
              <a:t>statycznego</a:t>
            </a:r>
            <a:endParaRPr lang="en-US" dirty="0"/>
          </a:p>
          <a:p>
            <a:endParaRPr lang="en-US" dirty="0"/>
          </a:p>
          <a:p>
            <a:r>
              <a:rPr lang="en-US" dirty="0"/>
              <a:t>WLAN </a:t>
            </a:r>
            <a:r>
              <a:rPr lang="en-US" dirty="0" err="1"/>
              <a:t>działa</a:t>
            </a:r>
            <a:r>
              <a:rPr lang="en-US" dirty="0"/>
              <a:t> w </a:t>
            </a:r>
            <a:r>
              <a:rPr lang="en-US" dirty="0" err="1"/>
              <a:t>paśmie</a:t>
            </a:r>
            <a:r>
              <a:rPr lang="en-US" dirty="0"/>
              <a:t> ISM, </a:t>
            </a:r>
            <a:r>
              <a:rPr lang="en-US" dirty="0" err="1"/>
              <a:t>które</a:t>
            </a:r>
            <a:r>
              <a:rPr lang="en-US" dirty="0"/>
              <a:t> jest </a:t>
            </a:r>
            <a:r>
              <a:rPr lang="en-US" dirty="0" err="1"/>
              <a:t>nielicencjonowane</a:t>
            </a:r>
            <a:r>
              <a:rPr lang="en-US" dirty="0"/>
              <a:t>, </a:t>
            </a:r>
            <a:r>
              <a:rPr lang="en-US" dirty="0" err="1"/>
              <a:t>przeznaczone</a:t>
            </a:r>
            <a:r>
              <a:rPr lang="en-US" dirty="0"/>
              <a:t> do </a:t>
            </a:r>
            <a:r>
              <a:rPr lang="en-US" dirty="0" err="1"/>
              <a:t>zastosowań</a:t>
            </a:r>
            <a:r>
              <a:rPr lang="en-US" dirty="0"/>
              <a:t> </a:t>
            </a:r>
            <a:r>
              <a:rPr lang="en-US" dirty="0" err="1"/>
              <a:t>przemysłowych</a:t>
            </a:r>
            <a:r>
              <a:rPr lang="en-US" dirty="0"/>
              <a:t>, </a:t>
            </a:r>
            <a:r>
              <a:rPr lang="en-US" dirty="0" err="1"/>
              <a:t>naukowych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medycznych</a:t>
            </a:r>
            <a:r>
              <a:rPr lang="en-US" dirty="0"/>
              <a:t>. W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paśmie</a:t>
            </a:r>
            <a:r>
              <a:rPr lang="en-US" dirty="0"/>
              <a:t> </a:t>
            </a:r>
            <a:r>
              <a:rPr lang="en-US" dirty="0" err="1"/>
              <a:t>działa</a:t>
            </a:r>
            <a:r>
              <a:rPr lang="en-US" dirty="0"/>
              <a:t> </a:t>
            </a: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dużo</a:t>
            </a:r>
            <a:r>
              <a:rPr lang="en-US" dirty="0"/>
              <a:t> </a:t>
            </a:r>
            <a:r>
              <a:rPr lang="en-US" dirty="0" err="1"/>
              <a:t>systemów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mogą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wzajemnie</a:t>
            </a:r>
            <a:r>
              <a:rPr lang="en-US" dirty="0"/>
              <a:t> </a:t>
            </a:r>
            <a:r>
              <a:rPr lang="en-US" dirty="0" err="1"/>
              <a:t>zakłócać</a:t>
            </a:r>
            <a:r>
              <a:rPr lang="pl-P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37575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Inne</a:t>
            </a:r>
            <a:r>
              <a:rPr lang="en-US" dirty="0"/>
              <a:t> </a:t>
            </a:r>
            <a:r>
              <a:rPr lang="en-US" dirty="0" err="1"/>
              <a:t>źródła</a:t>
            </a:r>
            <a:r>
              <a:rPr lang="en-US" dirty="0"/>
              <a:t> </a:t>
            </a:r>
            <a:r>
              <a:rPr lang="en-US" dirty="0" err="1"/>
              <a:t>tłumienia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Architektura</a:t>
            </a:r>
            <a:r>
              <a:rPr lang="en-US" dirty="0"/>
              <a:t> </a:t>
            </a:r>
            <a:r>
              <a:rPr lang="en-US" dirty="0" err="1"/>
              <a:t>budynku</a:t>
            </a:r>
            <a:r>
              <a:rPr lang="en-US" dirty="0"/>
              <a:t> (</a:t>
            </a:r>
            <a:r>
              <a:rPr lang="en-US" dirty="0" err="1"/>
              <a:t>ściany</a:t>
            </a:r>
            <a:r>
              <a:rPr lang="en-US" dirty="0"/>
              <a:t>, </a:t>
            </a:r>
            <a:r>
              <a:rPr lang="en-US" dirty="0" err="1"/>
              <a:t>drzwi</a:t>
            </a:r>
            <a:r>
              <a:rPr lang="en-US" dirty="0"/>
              <a:t>, </a:t>
            </a:r>
            <a:r>
              <a:rPr lang="en-US" dirty="0" err="1"/>
              <a:t>wyposażenie</a:t>
            </a:r>
            <a:r>
              <a:rPr lang="en-US" dirty="0"/>
              <a:t> </a:t>
            </a:r>
            <a:r>
              <a:rPr lang="en-US" dirty="0" err="1"/>
              <a:t>wnętrza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Zakłócenia</a:t>
            </a:r>
            <a:r>
              <a:rPr lang="en-US" dirty="0"/>
              <a:t> od </a:t>
            </a:r>
            <a:r>
              <a:rPr lang="en-US" dirty="0" err="1"/>
              <a:t>innych</a:t>
            </a:r>
            <a:r>
              <a:rPr lang="en-US" dirty="0"/>
              <a:t> </a:t>
            </a:r>
            <a:r>
              <a:rPr lang="en-US" dirty="0" err="1"/>
              <a:t>urządzeń</a:t>
            </a:r>
            <a:r>
              <a:rPr lang="en-US" dirty="0"/>
              <a:t> </a:t>
            </a:r>
            <a:r>
              <a:rPr lang="en-US" dirty="0" err="1"/>
              <a:t>pracujących</a:t>
            </a:r>
            <a:r>
              <a:rPr lang="en-US" dirty="0"/>
              <a:t> w </a:t>
            </a:r>
            <a:r>
              <a:rPr lang="en-US" dirty="0" err="1"/>
              <a:t>podobnym</a:t>
            </a:r>
            <a:r>
              <a:rPr lang="en-US" dirty="0"/>
              <a:t> </a:t>
            </a:r>
            <a:r>
              <a:rPr lang="en-US" dirty="0" err="1"/>
              <a:t>paśmie</a:t>
            </a:r>
            <a:r>
              <a:rPr lang="en-US" dirty="0"/>
              <a:t> np </a:t>
            </a:r>
            <a:r>
              <a:rPr lang="en-US" dirty="0" err="1"/>
              <a:t>mikrofalówki</a:t>
            </a:r>
            <a:r>
              <a:rPr lang="en-US" dirty="0"/>
              <a:t>, Bluetooth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dzieje</a:t>
            </a:r>
            <a:r>
              <a:rPr lang="en-US" dirty="0"/>
              <a:t> z </a:t>
            </a:r>
            <a:r>
              <a:rPr lang="en-US" dirty="0" err="1"/>
              <a:t>falą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Odbcie</a:t>
            </a:r>
            <a:r>
              <a:rPr lang="en-US" dirty="0"/>
              <a:t> – </a:t>
            </a:r>
            <a:r>
              <a:rPr lang="en-US" dirty="0" err="1"/>
              <a:t>zmiana</a:t>
            </a:r>
            <a:r>
              <a:rPr lang="en-US" dirty="0"/>
              <a:t> </a:t>
            </a:r>
            <a:r>
              <a:rPr lang="en-US" dirty="0" err="1"/>
              <a:t>kierunku</a:t>
            </a:r>
            <a:r>
              <a:rPr lang="en-US" dirty="0"/>
              <a:t> </a:t>
            </a:r>
            <a:r>
              <a:rPr lang="en-US" dirty="0" err="1"/>
              <a:t>rozchodzenia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fali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Dyfrakcja</a:t>
            </a:r>
            <a:r>
              <a:rPr lang="en-US" dirty="0"/>
              <a:t> – </a:t>
            </a:r>
            <a:r>
              <a:rPr lang="en-US" dirty="0" err="1"/>
              <a:t>uginanie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fali</a:t>
            </a:r>
            <a:r>
              <a:rPr lang="en-US" dirty="0"/>
              <a:t>, po </a:t>
            </a:r>
            <a:r>
              <a:rPr lang="en-US" dirty="0" err="1"/>
              <a:t>napotkaniu</a:t>
            </a:r>
            <a:r>
              <a:rPr lang="en-US" dirty="0"/>
              <a:t> </a:t>
            </a:r>
            <a:r>
              <a:rPr lang="en-US" dirty="0" err="1"/>
              <a:t>przeszkody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Efekt</a:t>
            </a:r>
            <a:r>
              <a:rPr lang="en-US" dirty="0"/>
              <a:t> </a:t>
            </a:r>
            <a:r>
              <a:rPr lang="en-US" dirty="0" err="1"/>
              <a:t>falowodowy</a:t>
            </a:r>
            <a:r>
              <a:rPr lang="en-US" dirty="0"/>
              <a:t> – </a:t>
            </a:r>
            <a:r>
              <a:rPr lang="en-US" dirty="0" err="1"/>
              <a:t>propagacja</a:t>
            </a:r>
            <a:r>
              <a:rPr lang="en-US" dirty="0"/>
              <a:t> </a:t>
            </a:r>
            <a:r>
              <a:rPr lang="en-US" dirty="0" err="1"/>
              <a:t>fal</a:t>
            </a:r>
            <a:r>
              <a:rPr lang="en-US" dirty="0"/>
              <a:t> w </a:t>
            </a:r>
            <a:r>
              <a:rPr lang="en-US" dirty="0" err="1"/>
              <a:t>długich</a:t>
            </a:r>
            <a:r>
              <a:rPr lang="en-US" dirty="0"/>
              <a:t> </a:t>
            </a:r>
            <a:r>
              <a:rPr lang="en-US" dirty="0" err="1"/>
              <a:t>pomieszczeniach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Wielodrogowa</a:t>
            </a:r>
            <a:r>
              <a:rPr lang="en-US" dirty="0"/>
              <a:t> </a:t>
            </a:r>
            <a:r>
              <a:rPr lang="en-US" dirty="0" err="1"/>
              <a:t>propagacja</a:t>
            </a:r>
            <a:r>
              <a:rPr lang="en-US" dirty="0"/>
              <a:t> – ten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sygnał</a:t>
            </a:r>
            <a:r>
              <a:rPr lang="en-US" dirty="0"/>
              <a:t> </a:t>
            </a:r>
            <a:r>
              <a:rPr lang="en-US" dirty="0" err="1"/>
              <a:t>dociera</a:t>
            </a:r>
            <a:r>
              <a:rPr lang="en-US" dirty="0"/>
              <a:t> za </a:t>
            </a:r>
            <a:r>
              <a:rPr lang="en-US" dirty="0" err="1"/>
              <a:t>pomocą</a:t>
            </a:r>
            <a:r>
              <a:rPr lang="en-US" dirty="0"/>
              <a:t> </a:t>
            </a:r>
            <a:r>
              <a:rPr lang="en-US" dirty="0" err="1"/>
              <a:t>więcej</a:t>
            </a:r>
            <a:r>
              <a:rPr lang="en-US" dirty="0"/>
              <a:t> </a:t>
            </a:r>
            <a:r>
              <a:rPr lang="en-US" dirty="0" err="1"/>
              <a:t>niż</a:t>
            </a:r>
            <a:r>
              <a:rPr lang="en-US" dirty="0"/>
              <a:t> </a:t>
            </a:r>
            <a:r>
              <a:rPr lang="en-US" dirty="0" err="1"/>
              <a:t>jednej</a:t>
            </a:r>
            <a:r>
              <a:rPr lang="en-US" dirty="0"/>
              <a:t> </a:t>
            </a:r>
            <a:r>
              <a:rPr lang="en-US" dirty="0" err="1"/>
              <a:t>drogi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Podsumowując</a:t>
            </a:r>
            <a:r>
              <a:rPr lang="en-US" dirty="0"/>
              <a:t> – </a:t>
            </a: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trudno</a:t>
            </a:r>
            <a:r>
              <a:rPr lang="en-US" dirty="0"/>
              <a:t> </a:t>
            </a:r>
            <a:r>
              <a:rPr lang="en-US" dirty="0" err="1"/>
              <a:t>określić</a:t>
            </a:r>
            <a:r>
              <a:rPr lang="en-US" dirty="0"/>
              <a:t> </a:t>
            </a:r>
            <a:r>
              <a:rPr lang="en-US" dirty="0" err="1"/>
              <a:t>obszar</a:t>
            </a:r>
            <a:r>
              <a:rPr lang="en-US" dirty="0"/>
              <a:t> </a:t>
            </a:r>
            <a:r>
              <a:rPr lang="en-US" dirty="0" err="1"/>
              <a:t>pokrycia</a:t>
            </a:r>
            <a:r>
              <a:rPr lang="en-US" dirty="0"/>
              <a:t> – </a:t>
            </a:r>
            <a:r>
              <a:rPr lang="en-US" dirty="0" err="1"/>
              <a:t>obszar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którym</a:t>
            </a:r>
            <a:r>
              <a:rPr lang="en-US" dirty="0"/>
              <a:t> </a:t>
            </a:r>
            <a:r>
              <a:rPr lang="en-US" dirty="0" err="1"/>
              <a:t>działa</a:t>
            </a:r>
            <a:r>
              <a:rPr lang="en-US" dirty="0"/>
              <a:t> </a:t>
            </a:r>
            <a:r>
              <a:rPr lang="en-US" dirty="0" err="1"/>
              <a:t>sieć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00499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Ad-hoc – </a:t>
            </a:r>
            <a:r>
              <a:rPr lang="en-US" dirty="0" err="1"/>
              <a:t>zdecentralizowana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, </a:t>
            </a:r>
            <a:r>
              <a:rPr lang="en-US" dirty="0" err="1"/>
              <a:t>brak</a:t>
            </a:r>
            <a:r>
              <a:rPr lang="en-US" dirty="0"/>
              <a:t> </a:t>
            </a:r>
            <a:r>
              <a:rPr lang="en-US" dirty="0" err="1"/>
              <a:t>głównego</a:t>
            </a:r>
            <a:r>
              <a:rPr lang="en-US" dirty="0"/>
              <a:t> </a:t>
            </a:r>
            <a:r>
              <a:rPr lang="en-US" dirty="0" err="1"/>
              <a:t>urządzenia</a:t>
            </a:r>
            <a:endParaRPr lang="en-US" dirty="0"/>
          </a:p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infrastruktury</a:t>
            </a:r>
            <a:r>
              <a:rPr lang="en-US" dirty="0"/>
              <a:t> – </a:t>
            </a:r>
            <a:r>
              <a:rPr lang="en-US" dirty="0" err="1"/>
              <a:t>istnieje</a:t>
            </a:r>
            <a:r>
              <a:rPr lang="en-US" dirty="0"/>
              <a:t> </a:t>
            </a:r>
            <a:r>
              <a:rPr lang="en-US" dirty="0" err="1"/>
              <a:t>centralny</a:t>
            </a:r>
            <a:r>
              <a:rPr lang="en-US" dirty="0"/>
              <a:t> access point, z </a:t>
            </a:r>
            <a:r>
              <a:rPr lang="en-US" dirty="0" err="1"/>
              <a:t>którym</a:t>
            </a:r>
            <a:r>
              <a:rPr lang="en-US" dirty="0"/>
              <a:t> </a:t>
            </a:r>
            <a:r>
              <a:rPr lang="en-US" dirty="0" err="1"/>
              <a:t>komunikują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urządzenia</a:t>
            </a:r>
            <a:r>
              <a:rPr lang="en-US" dirty="0"/>
              <a:t>(</a:t>
            </a:r>
            <a:r>
              <a:rPr lang="en-US" dirty="0" err="1"/>
              <a:t>nawet</a:t>
            </a:r>
            <a:r>
              <a:rPr lang="en-US" dirty="0"/>
              <a:t> </a:t>
            </a:r>
            <a:r>
              <a:rPr lang="en-US" dirty="0" err="1"/>
              <a:t>gdy</a:t>
            </a:r>
            <a:r>
              <a:rPr lang="en-US" dirty="0"/>
              <a:t> </a:t>
            </a:r>
            <a:r>
              <a:rPr lang="en-US" dirty="0" err="1"/>
              <a:t>komunikacja</a:t>
            </a:r>
            <a:r>
              <a:rPr lang="en-US" dirty="0"/>
              <a:t> </a:t>
            </a:r>
            <a:r>
              <a:rPr lang="en-US" dirty="0" err="1"/>
              <a:t>odbywa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urządzeniami</a:t>
            </a:r>
            <a:r>
              <a:rPr lang="en-US" dirty="0"/>
              <a:t> </a:t>
            </a:r>
            <a:r>
              <a:rPr lang="en-US" dirty="0" err="1"/>
              <a:t>podłączonymi</a:t>
            </a:r>
            <a:r>
              <a:rPr lang="en-US" dirty="0"/>
              <a:t> do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samego</a:t>
            </a:r>
            <a:r>
              <a:rPr lang="en-US" dirty="0"/>
              <a:t> AP). AP jest </a:t>
            </a:r>
            <a:r>
              <a:rPr lang="en-US" dirty="0" err="1"/>
              <a:t>połączony</a:t>
            </a:r>
            <a:r>
              <a:rPr lang="en-US" dirty="0"/>
              <a:t> z </a:t>
            </a:r>
            <a:r>
              <a:rPr lang="en-US" dirty="0" err="1"/>
              <a:t>tradycyjną</a:t>
            </a:r>
            <a:r>
              <a:rPr lang="en-US" dirty="0"/>
              <a:t> </a:t>
            </a:r>
            <a:r>
              <a:rPr lang="en-US" dirty="0" err="1"/>
              <a:t>siecią</a:t>
            </a:r>
            <a:r>
              <a:rPr lang="en-US" dirty="0"/>
              <a:t> </a:t>
            </a:r>
            <a:r>
              <a:rPr lang="en-US" dirty="0" err="1"/>
              <a:t>przewodową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87135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 – Extended Service Set, </a:t>
            </a:r>
            <a:r>
              <a:rPr lang="en-US" dirty="0" err="1"/>
              <a:t>połączenie</a:t>
            </a:r>
            <a:r>
              <a:rPr lang="en-US" dirty="0"/>
              <a:t> </a:t>
            </a:r>
            <a:r>
              <a:rPr lang="en-US" dirty="0" err="1"/>
              <a:t>wielu</a:t>
            </a:r>
            <a:r>
              <a:rPr lang="en-US" dirty="0"/>
              <a:t> BSS, </a:t>
            </a:r>
            <a:r>
              <a:rPr lang="en-US" dirty="0" err="1"/>
              <a:t>tworzą</a:t>
            </a:r>
            <a:r>
              <a:rPr lang="en-US" dirty="0"/>
              <a:t> </a:t>
            </a:r>
            <a:r>
              <a:rPr lang="en-US" dirty="0" err="1"/>
              <a:t>jedną</a:t>
            </a:r>
            <a:r>
              <a:rPr lang="en-US" dirty="0"/>
              <a:t> </a:t>
            </a:r>
            <a:r>
              <a:rPr lang="en-US" dirty="0" err="1"/>
              <a:t>sieć</a:t>
            </a:r>
            <a:r>
              <a:rPr lang="en-US" dirty="0"/>
              <a:t> </a:t>
            </a:r>
            <a:r>
              <a:rPr lang="en-US" dirty="0" err="1"/>
              <a:t>bezprzewodową</a:t>
            </a:r>
            <a:r>
              <a:rPr lang="en-US" dirty="0"/>
              <a:t> </a:t>
            </a:r>
            <a:r>
              <a:rPr lang="en-US" dirty="0" err="1"/>
              <a:t>dzięki</a:t>
            </a:r>
            <a:r>
              <a:rPr lang="en-US" dirty="0"/>
              <a:t> </a:t>
            </a:r>
            <a:r>
              <a:rPr lang="en-US" dirty="0" err="1"/>
              <a:t>połączeniu</a:t>
            </a:r>
            <a:r>
              <a:rPr lang="en-US" dirty="0"/>
              <a:t> </a:t>
            </a:r>
            <a:r>
              <a:rPr lang="en-US" dirty="0" err="1"/>
              <a:t>kablowym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lub</a:t>
            </a:r>
            <a:r>
              <a:rPr lang="en-US" dirty="0"/>
              <a:t> </a:t>
            </a:r>
            <a:r>
              <a:rPr lang="en-US" dirty="0" err="1"/>
              <a:t>przewodowym</a:t>
            </a:r>
            <a:endParaRPr lang="en-US" dirty="0"/>
          </a:p>
          <a:p>
            <a:endParaRPr lang="en-US" dirty="0"/>
          </a:p>
          <a:p>
            <a:r>
              <a:rPr lang="en-US" dirty="0"/>
              <a:t>Z </a:t>
            </a:r>
            <a:r>
              <a:rPr lang="en-US" dirty="0" err="1"/>
              <a:t>reguły</a:t>
            </a:r>
            <a:r>
              <a:rPr lang="en-US" dirty="0"/>
              <a:t> AP jest </a:t>
            </a:r>
            <a:r>
              <a:rPr lang="en-US" dirty="0" err="1"/>
              <a:t>zintegrowane</a:t>
            </a:r>
            <a:r>
              <a:rPr lang="en-US" dirty="0"/>
              <a:t> z </a:t>
            </a:r>
            <a:r>
              <a:rPr lang="en-US" dirty="0" err="1"/>
              <a:t>powszechnie</a:t>
            </a:r>
            <a:r>
              <a:rPr lang="en-US" dirty="0"/>
              <a:t> </a:t>
            </a:r>
            <a:r>
              <a:rPr lang="en-US" dirty="0" err="1"/>
              <a:t>nazywanym</a:t>
            </a:r>
            <a:r>
              <a:rPr lang="en-US" dirty="0"/>
              <a:t> “</a:t>
            </a:r>
            <a:r>
              <a:rPr lang="en-US" dirty="0" err="1"/>
              <a:t>routerem</a:t>
            </a:r>
            <a:r>
              <a:rPr lang="en-US" dirty="0"/>
              <a:t>” (</a:t>
            </a:r>
            <a:r>
              <a:rPr lang="en-US" dirty="0" err="1"/>
              <a:t>router+switch+AP+i</a:t>
            </a:r>
            <a:r>
              <a:rPr lang="en-US" dirty="0"/>
              <a:t> </a:t>
            </a:r>
            <a:r>
              <a:rPr lang="en-US" dirty="0" err="1"/>
              <a:t>czasem</a:t>
            </a:r>
            <a:r>
              <a:rPr lang="en-US" dirty="0"/>
              <a:t> </a:t>
            </a:r>
            <a:r>
              <a:rPr lang="en-US" dirty="0" err="1"/>
              <a:t>coś</a:t>
            </a:r>
            <a:r>
              <a:rPr lang="en-US" dirty="0"/>
              <a:t> </a:t>
            </a:r>
            <a:r>
              <a:rPr lang="en-US" dirty="0" err="1"/>
              <a:t>jeszcze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9253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SSID - Service Set </a:t>
            </a:r>
            <a:r>
              <a:rPr lang="pl-PL" dirty="0" err="1"/>
              <a:t>Identifier</a:t>
            </a:r>
            <a:r>
              <a:rPr lang="pl-PL" dirty="0"/>
              <a:t>, służy do identyfikacji danego ESS, w obrębie którego każdy BSS jest identyfikowany przy pomocy BSSID.</a:t>
            </a:r>
            <a:endParaRPr lang="en-US" dirty="0"/>
          </a:p>
          <a:p>
            <a:r>
              <a:rPr lang="pl-PL" dirty="0"/>
              <a:t>BSSID - Basic Server Set </a:t>
            </a:r>
            <a:r>
              <a:rPr lang="pl-PL" dirty="0" err="1"/>
              <a:t>Identifier</a:t>
            </a:r>
            <a:r>
              <a:rPr lang="pl-PL" dirty="0"/>
              <a:t>, adres MAC służący do identyfikacji każdego BSS, oficjalna nazwa BSS, która jest powiązana tylko z jednym AP.</a:t>
            </a:r>
            <a:endParaRPr lang="en-US" dirty="0"/>
          </a:p>
          <a:p>
            <a:r>
              <a:rPr lang="pl-PL" dirty="0"/>
              <a:t>Ze względów bezpieczeństwa, ESS może rozsyłać także dodatkowe SSID, w celu zapewnienia różnych poziomów dostępu do sieci.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79564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Ad5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strony</a:t>
            </a:r>
            <a:r>
              <a:rPr lang="en-US" dirty="0"/>
              <a:t> </a:t>
            </a:r>
            <a:r>
              <a:rPr lang="en-US" dirty="0" err="1"/>
              <a:t>sieci</a:t>
            </a:r>
            <a:r>
              <a:rPr lang="en-US" dirty="0"/>
              <a:t> </a:t>
            </a:r>
            <a:r>
              <a:rPr lang="en-US" dirty="0" err="1"/>
              <a:t>publicznej</a:t>
            </a:r>
            <a:r>
              <a:rPr lang="en-US" dirty="0"/>
              <a:t> od </a:t>
            </a:r>
            <a:r>
              <a:rPr lang="en-US" dirty="0" err="1"/>
              <a:t>WAN`u</a:t>
            </a:r>
            <a:endParaRPr lang="en-US" dirty="0"/>
          </a:p>
          <a:p>
            <a:r>
              <a:rPr lang="en-US" dirty="0"/>
              <a:t>Ad7 WPS – Wi-Fi protected Setup, </a:t>
            </a:r>
            <a:r>
              <a:rPr lang="en-US" dirty="0" err="1"/>
              <a:t>umożliwia</a:t>
            </a:r>
            <a:r>
              <a:rPr lang="en-US" dirty="0"/>
              <a:t> </a:t>
            </a:r>
            <a:r>
              <a:rPr lang="en-US" dirty="0" err="1"/>
              <a:t>szybsze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łatwiejsze</a:t>
            </a:r>
            <a:r>
              <a:rPr lang="en-US" dirty="0"/>
              <a:t> </a:t>
            </a:r>
            <a:r>
              <a:rPr lang="en-US" dirty="0" err="1"/>
              <a:t>podłączenie</a:t>
            </a:r>
            <a:r>
              <a:rPr lang="en-US" dirty="0"/>
              <a:t> </a:t>
            </a:r>
            <a:r>
              <a:rPr lang="en-US" dirty="0" err="1"/>
              <a:t>urządzenia</a:t>
            </a:r>
            <a:r>
              <a:rPr lang="en-US" dirty="0"/>
              <a:t> </a:t>
            </a:r>
            <a:r>
              <a:rPr lang="en-US" dirty="0" err="1"/>
              <a:t>poprzez</a:t>
            </a:r>
            <a:r>
              <a:rPr lang="en-US" dirty="0"/>
              <a:t> </a:t>
            </a:r>
            <a:r>
              <a:rPr lang="en-US" dirty="0" err="1"/>
              <a:t>podanie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PIN. </a:t>
            </a:r>
            <a:r>
              <a:rPr lang="en-US" dirty="0" err="1"/>
              <a:t>Dużo</a:t>
            </a:r>
            <a:r>
              <a:rPr lang="en-US" dirty="0"/>
              <a:t> </a:t>
            </a:r>
            <a:r>
              <a:rPr lang="en-US" dirty="0" err="1"/>
              <a:t>wykrytych</a:t>
            </a:r>
            <a:r>
              <a:rPr lang="en-US" dirty="0"/>
              <a:t> </a:t>
            </a:r>
            <a:r>
              <a:rPr lang="en-US" dirty="0" err="1"/>
              <a:t>luk</a:t>
            </a:r>
            <a:endParaRPr lang="en-US" dirty="0"/>
          </a:p>
          <a:p>
            <a:r>
              <a:rPr lang="en-US" dirty="0"/>
              <a:t>Ad8 UPnP – Universal Plug and Play – </a:t>
            </a:r>
            <a:r>
              <a:rPr lang="en-US" dirty="0" err="1"/>
              <a:t>automatyczne</a:t>
            </a:r>
            <a:r>
              <a:rPr lang="en-US" dirty="0"/>
              <a:t> </a:t>
            </a:r>
            <a:r>
              <a:rPr lang="en-US" dirty="0" err="1"/>
              <a:t>przekierowanie</a:t>
            </a:r>
            <a:r>
              <a:rPr lang="en-US" dirty="0"/>
              <a:t> </a:t>
            </a:r>
            <a:r>
              <a:rPr lang="en-US" dirty="0" err="1"/>
              <a:t>portów</a:t>
            </a:r>
            <a:r>
              <a:rPr lang="en-US" dirty="0"/>
              <a:t>. Router </a:t>
            </a:r>
            <a:r>
              <a:rPr lang="en-US" dirty="0" err="1"/>
              <a:t>otrzymuje</a:t>
            </a:r>
            <a:r>
              <a:rPr lang="en-US" dirty="0"/>
              <a:t> </a:t>
            </a:r>
            <a:r>
              <a:rPr lang="en-US" dirty="0" err="1"/>
              <a:t>żądanie</a:t>
            </a:r>
            <a:r>
              <a:rPr lang="en-US" dirty="0"/>
              <a:t> </a:t>
            </a:r>
            <a:r>
              <a:rPr lang="en-US" dirty="0" err="1"/>
              <a:t>przekierowania</a:t>
            </a:r>
            <a:r>
              <a:rPr lang="en-US" dirty="0"/>
              <a:t> od </a:t>
            </a:r>
            <a:r>
              <a:rPr lang="en-US" dirty="0" err="1"/>
              <a:t>usługi</a:t>
            </a:r>
            <a:r>
              <a:rPr lang="en-US" dirty="0"/>
              <a:t>. Problem </a:t>
            </a:r>
            <a:r>
              <a:rPr lang="en-US" dirty="0" err="1"/>
              <a:t>pojawia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w </a:t>
            </a:r>
            <a:r>
              <a:rPr lang="en-US" dirty="0" err="1"/>
              <a:t>momencie</a:t>
            </a:r>
            <a:r>
              <a:rPr lang="en-US" dirty="0"/>
              <a:t>, </a:t>
            </a:r>
            <a:r>
              <a:rPr lang="en-US" dirty="0" err="1"/>
              <a:t>gdy</a:t>
            </a:r>
            <a:r>
              <a:rPr lang="en-US" dirty="0"/>
              <a:t> </a:t>
            </a:r>
            <a:r>
              <a:rPr lang="en-US" dirty="0" err="1"/>
              <a:t>tą</a:t>
            </a:r>
            <a:r>
              <a:rPr lang="en-US" dirty="0"/>
              <a:t> </a:t>
            </a:r>
            <a:r>
              <a:rPr lang="en-US" dirty="0" err="1"/>
              <a:t>żądającą</a:t>
            </a:r>
            <a:r>
              <a:rPr lang="en-US" dirty="0"/>
              <a:t> </a:t>
            </a:r>
            <a:r>
              <a:rPr lang="en-US" dirty="0" err="1"/>
              <a:t>usługą</a:t>
            </a:r>
            <a:r>
              <a:rPr lang="en-US" dirty="0"/>
              <a:t> jest </a:t>
            </a:r>
            <a:r>
              <a:rPr lang="en-US" dirty="0" err="1"/>
              <a:t>złośliwe</a:t>
            </a:r>
            <a:r>
              <a:rPr lang="en-US" dirty="0"/>
              <a:t> </a:t>
            </a:r>
            <a:r>
              <a:rPr lang="en-US" dirty="0" err="1"/>
              <a:t>oprogramowanie</a:t>
            </a:r>
            <a:r>
              <a:rPr lang="en-US" dirty="0"/>
              <a:t>, </a:t>
            </a:r>
            <a:r>
              <a:rPr lang="en-US" dirty="0" err="1"/>
              <a:t>chociaż</a:t>
            </a:r>
            <a:r>
              <a:rPr lang="en-US" dirty="0"/>
              <a:t> jest to </a:t>
            </a:r>
            <a:r>
              <a:rPr lang="en-US" dirty="0" err="1"/>
              <a:t>raczej</a:t>
            </a:r>
            <a:r>
              <a:rPr lang="en-US" dirty="0"/>
              <a:t> </a:t>
            </a:r>
            <a:r>
              <a:rPr lang="en-US" dirty="0" err="1"/>
              <a:t>bardzo</a:t>
            </a:r>
            <a:r>
              <a:rPr lang="en-US" dirty="0"/>
              <a:t> </a:t>
            </a:r>
            <a:r>
              <a:rPr lang="en-US" dirty="0" err="1"/>
              <a:t>podejrzany</a:t>
            </a:r>
            <a:r>
              <a:rPr lang="en-US" dirty="0"/>
              <a:t> </a:t>
            </a:r>
            <a:r>
              <a:rPr lang="en-US" dirty="0" err="1"/>
              <a:t>ruch</a:t>
            </a:r>
            <a:r>
              <a:rPr lang="en-US" dirty="0"/>
              <a:t>, </a:t>
            </a:r>
            <a:r>
              <a:rPr lang="en-US" dirty="0" err="1"/>
              <a:t>połączenie</a:t>
            </a:r>
            <a:r>
              <a:rPr lang="en-US" dirty="0"/>
              <a:t> z </a:t>
            </a:r>
            <a:r>
              <a:rPr lang="en-US" dirty="0" err="1"/>
              <a:t>serwerami</a:t>
            </a:r>
            <a:r>
              <a:rPr lang="en-US" dirty="0"/>
              <a:t> C&amp;C(Command and Control)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też</a:t>
            </a:r>
            <a:r>
              <a:rPr lang="en-US" dirty="0"/>
              <a:t> </a:t>
            </a:r>
            <a:r>
              <a:rPr lang="en-US" dirty="0" err="1"/>
              <a:t>realizowane</a:t>
            </a:r>
            <a:r>
              <a:rPr lang="en-US" dirty="0"/>
              <a:t> </a:t>
            </a:r>
            <a:r>
              <a:rPr lang="en-US" dirty="0" err="1"/>
              <a:t>innymi</a:t>
            </a:r>
            <a:r>
              <a:rPr lang="en-US" dirty="0"/>
              <a:t> </a:t>
            </a:r>
            <a:r>
              <a:rPr lang="en-US" dirty="0" err="1"/>
              <a:t>metodami</a:t>
            </a:r>
            <a:r>
              <a:rPr lang="en-US" dirty="0"/>
              <a:t> np. </a:t>
            </a:r>
            <a:r>
              <a:rPr lang="en-US" dirty="0" err="1"/>
              <a:t>udawanie</a:t>
            </a:r>
            <a:r>
              <a:rPr lang="en-US" dirty="0"/>
              <a:t> </a:t>
            </a:r>
            <a:r>
              <a:rPr lang="en-US" dirty="0" err="1"/>
              <a:t>zapytań</a:t>
            </a:r>
            <a:r>
              <a:rPr lang="en-US" dirty="0"/>
              <a:t> DNS, </a:t>
            </a:r>
            <a:r>
              <a:rPr lang="en-US" dirty="0" err="1"/>
              <a:t>ruch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porcie</a:t>
            </a:r>
            <a:r>
              <a:rPr lang="en-US" dirty="0"/>
              <a:t> 53, DNS </a:t>
            </a:r>
            <a:r>
              <a:rPr lang="en-US" dirty="0" err="1"/>
              <a:t>trudno</a:t>
            </a:r>
            <a:r>
              <a:rPr lang="en-US" dirty="0"/>
              <a:t> </a:t>
            </a:r>
            <a:r>
              <a:rPr lang="en-US" dirty="0" err="1"/>
              <a:t>zablokować</a:t>
            </a:r>
            <a:endParaRPr lang="en-US" dirty="0"/>
          </a:p>
          <a:p>
            <a:r>
              <a:rPr lang="en-US" dirty="0"/>
              <a:t>Ad9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mniej</a:t>
            </a:r>
            <a:r>
              <a:rPr lang="en-US" dirty="0"/>
              <a:t> </a:t>
            </a:r>
            <a:r>
              <a:rPr lang="en-US" dirty="0" err="1"/>
              <a:t>niepotrzebnych</a:t>
            </a:r>
            <a:r>
              <a:rPr lang="en-US" dirty="0"/>
              <a:t> </a:t>
            </a:r>
            <a:r>
              <a:rPr lang="en-US" dirty="0" err="1"/>
              <a:t>ficzerów</a:t>
            </a:r>
            <a:r>
              <a:rPr lang="en-US" dirty="0"/>
              <a:t>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mniej</a:t>
            </a:r>
            <a:r>
              <a:rPr lang="en-US" dirty="0"/>
              <a:t> </a:t>
            </a:r>
            <a:r>
              <a:rPr lang="en-US" dirty="0" err="1"/>
              <a:t>miejsc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74253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Sposoby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zabezpieczenia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None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filtrowanie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poziomie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PSK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współdzielony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wszystkim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służy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wygenerowania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4660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WEP – </a:t>
            </a:r>
            <a:r>
              <a:rPr lang="en-US" dirty="0" err="1"/>
              <a:t>pierwszy</a:t>
            </a:r>
            <a:r>
              <a:rPr lang="en-US" dirty="0"/>
              <a:t> standard </a:t>
            </a:r>
            <a:r>
              <a:rPr lang="en-US" dirty="0" err="1"/>
              <a:t>szyfrowania</a:t>
            </a:r>
            <a:r>
              <a:rPr lang="en-US" dirty="0"/>
              <a:t> </a:t>
            </a:r>
            <a:r>
              <a:rPr lang="en-US" dirty="0" err="1"/>
              <a:t>stosowany</a:t>
            </a:r>
            <a:r>
              <a:rPr lang="en-US" dirty="0"/>
              <a:t> w </a:t>
            </a:r>
            <a:r>
              <a:rPr lang="en-US" dirty="0" err="1"/>
              <a:t>sieciach</a:t>
            </a:r>
            <a:r>
              <a:rPr lang="en-US" dirty="0"/>
              <a:t> WLAN, </a:t>
            </a:r>
            <a:r>
              <a:rPr lang="en-US" dirty="0" err="1"/>
              <a:t>jego</a:t>
            </a:r>
            <a:r>
              <a:rPr lang="en-US" dirty="0"/>
              <a:t> </a:t>
            </a:r>
            <a:r>
              <a:rPr lang="en-US" dirty="0" err="1"/>
              <a:t>początki</a:t>
            </a:r>
            <a:r>
              <a:rPr lang="en-US" dirty="0"/>
              <a:t> </a:t>
            </a:r>
            <a:r>
              <a:rPr lang="en-US" dirty="0" err="1"/>
              <a:t>sięgają</a:t>
            </a:r>
            <a:r>
              <a:rPr lang="en-US" dirty="0"/>
              <a:t> 1999 </a:t>
            </a:r>
            <a:r>
              <a:rPr lang="en-US" dirty="0" err="1"/>
              <a:t>roku</a:t>
            </a:r>
            <a:r>
              <a:rPr lang="en-US" dirty="0"/>
              <a:t>. </a:t>
            </a:r>
            <a:r>
              <a:rPr lang="en-US" dirty="0" err="1"/>
              <a:t>Największym</a:t>
            </a:r>
            <a:r>
              <a:rPr lang="en-US" dirty="0"/>
              <a:t> </a:t>
            </a:r>
            <a:r>
              <a:rPr lang="en-US" dirty="0" err="1"/>
              <a:t>problemem</a:t>
            </a:r>
            <a:r>
              <a:rPr lang="en-US" dirty="0"/>
              <a:t> jest </a:t>
            </a:r>
            <a:r>
              <a:rPr lang="en-US" dirty="0" err="1"/>
              <a:t>tutaj</a:t>
            </a:r>
            <a:r>
              <a:rPr lang="en-US" dirty="0"/>
              <a:t> </a:t>
            </a:r>
            <a:r>
              <a:rPr lang="en-US" dirty="0" err="1"/>
              <a:t>przesyłanie</a:t>
            </a:r>
            <a:r>
              <a:rPr lang="en-US" dirty="0"/>
              <a:t> w </a:t>
            </a:r>
            <a:r>
              <a:rPr lang="en-US" dirty="0" err="1"/>
              <a:t>sposób</a:t>
            </a:r>
            <a:r>
              <a:rPr lang="en-US" dirty="0"/>
              <a:t> </a:t>
            </a:r>
            <a:r>
              <a:rPr lang="en-US" dirty="0" err="1"/>
              <a:t>jawny</a:t>
            </a:r>
            <a:r>
              <a:rPr lang="en-US" dirty="0"/>
              <a:t> </a:t>
            </a:r>
            <a:r>
              <a:rPr lang="en-US" dirty="0" err="1"/>
              <a:t>wektora</a:t>
            </a:r>
            <a:r>
              <a:rPr lang="en-US" dirty="0"/>
              <a:t> IV. </a:t>
            </a:r>
            <a:r>
              <a:rPr lang="en-US" dirty="0" err="1"/>
              <a:t>Szybko</a:t>
            </a:r>
            <a:r>
              <a:rPr lang="en-US" dirty="0"/>
              <a:t> </a:t>
            </a:r>
            <a:r>
              <a:rPr lang="en-US" dirty="0" err="1"/>
              <a:t>okazało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24 – </a:t>
            </a:r>
            <a:r>
              <a:rPr lang="en-US" dirty="0" err="1"/>
              <a:t>bitowa</a:t>
            </a:r>
            <a:r>
              <a:rPr lang="en-US" dirty="0"/>
              <a:t> </a:t>
            </a:r>
            <a:r>
              <a:rPr lang="en-US" dirty="0" err="1"/>
              <a:t>długość</a:t>
            </a:r>
            <a:r>
              <a:rPr lang="en-US" dirty="0"/>
              <a:t> </a:t>
            </a:r>
            <a:r>
              <a:rPr lang="en-US" dirty="0" err="1"/>
              <a:t>wektora</a:t>
            </a:r>
            <a:r>
              <a:rPr lang="en-US" dirty="0"/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inicjując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ego, jest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wystarczająca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Dość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szybko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dojść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kolizji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czyli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wystąpienia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wartości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wektora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IV.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oznacza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że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szyfrowane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samym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Częste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powtarzanie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pozwoliło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który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wykorzystuje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podobieństwa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zależności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między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matematyczne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między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kluczami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ten jest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czasami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określany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‘related key attack’.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Stosuje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szyfr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strumieniowy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RC-4,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który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wspomniane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polegające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danych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zaszyfrowanych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samym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kontrola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integralności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CRC-32.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WPA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wprowadzony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2003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tymczasowe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rozwiązanie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mające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poprawę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bezpieczeństwa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likwidując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największe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podatności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WEP. Jest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słownikową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offline,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dodatkowo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stosuje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szyfr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strumieniowy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RC-4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TKIP(z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połączeniem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RC-4)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kontroli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integralność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WPA2 –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wprowadzony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2004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wykorzystuje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szyfrowanie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AES (Advanced Encryption Standard).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Niestety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ten standard jest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przechwycenie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pakietów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podczas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uwierzytelniania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Dokładnie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chodzi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tutaj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operację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nazywaną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4-way handshake.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Przechwycony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pakiet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atakujący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wykorzystuje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słownikowego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łamania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Integralność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CCMP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WPA3 – standard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wprowadzony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2018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niestety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jeszcze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powszechnie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stosowany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Jednym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usprawnień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uniemożliwienie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łamania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hasła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znaną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WPA2.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6075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Podatność</a:t>
            </a:r>
            <a:r>
              <a:rPr lang="en-US" dirty="0"/>
              <a:t> </a:t>
            </a:r>
            <a:r>
              <a:rPr lang="en-US" dirty="0" err="1"/>
              <a:t>związana</a:t>
            </a:r>
            <a:r>
              <a:rPr lang="en-US" dirty="0"/>
              <a:t> z </a:t>
            </a:r>
            <a:r>
              <a:rPr lang="en-US" dirty="0" err="1"/>
              <a:t>podaniem</a:t>
            </a:r>
            <a:r>
              <a:rPr lang="en-US" dirty="0"/>
              <a:t> 8 </a:t>
            </a:r>
            <a:r>
              <a:rPr lang="en-US" dirty="0" err="1"/>
              <a:t>cyfrowego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znajdującego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obudowie</a:t>
            </a:r>
            <a:r>
              <a:rPr lang="en-US" dirty="0"/>
              <a:t> </a:t>
            </a:r>
            <a:r>
              <a:rPr lang="en-US" dirty="0" err="1"/>
              <a:t>urządzenia</a:t>
            </a:r>
            <a:r>
              <a:rPr lang="en-US" dirty="0"/>
              <a:t> </a:t>
            </a:r>
            <a:r>
              <a:rPr lang="en-US" dirty="0" err="1"/>
              <a:t>dotyczy</a:t>
            </a:r>
            <a:r>
              <a:rPr lang="en-US" dirty="0"/>
              <a:t> </a:t>
            </a:r>
            <a:r>
              <a:rPr lang="en-US" dirty="0" err="1"/>
              <a:t>sposobu</a:t>
            </a:r>
            <a:r>
              <a:rPr lang="en-US" dirty="0"/>
              <a:t> </a:t>
            </a:r>
            <a:r>
              <a:rPr lang="en-US" dirty="0" err="1"/>
              <a:t>weryfikacji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PIN. </a:t>
            </a:r>
            <a:r>
              <a:rPr lang="en-US" dirty="0" err="1"/>
              <a:t>Okazuje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ostatnia</a:t>
            </a:r>
            <a:r>
              <a:rPr lang="en-US" dirty="0"/>
              <a:t> </a:t>
            </a:r>
            <a:r>
              <a:rPr lang="en-US" dirty="0" err="1"/>
              <a:t>cyfra</a:t>
            </a:r>
            <a:r>
              <a:rPr lang="en-US" dirty="0"/>
              <a:t> jest </a:t>
            </a:r>
            <a:r>
              <a:rPr lang="en-US" dirty="0" err="1"/>
              <a:t>sumą</a:t>
            </a:r>
            <a:r>
              <a:rPr lang="en-US" dirty="0"/>
              <a:t> </a:t>
            </a:r>
            <a:r>
              <a:rPr lang="en-US" dirty="0" err="1"/>
              <a:t>kontrolną</a:t>
            </a:r>
            <a:r>
              <a:rPr lang="en-US" dirty="0"/>
              <a:t> 7 </a:t>
            </a:r>
            <a:r>
              <a:rPr lang="en-US" dirty="0" err="1"/>
              <a:t>pozostałych</a:t>
            </a:r>
            <a:r>
              <a:rPr lang="en-US" dirty="0"/>
              <a:t> </a:t>
            </a:r>
            <a:r>
              <a:rPr lang="en-US" dirty="0" err="1"/>
              <a:t>cyfr</a:t>
            </a:r>
            <a:r>
              <a:rPr lang="en-US" dirty="0"/>
              <a:t>. Jest to </a:t>
            </a:r>
            <a:r>
              <a:rPr lang="en-US" dirty="0" err="1"/>
              <a:t>już</a:t>
            </a:r>
            <a:r>
              <a:rPr lang="en-US" dirty="0"/>
              <a:t> spore </a:t>
            </a:r>
            <a:r>
              <a:rPr lang="en-US" dirty="0" err="1"/>
              <a:t>uproszczenie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atakującego</a:t>
            </a:r>
            <a:r>
              <a:rPr lang="en-US" dirty="0"/>
              <a:t>, </a:t>
            </a:r>
            <a:r>
              <a:rPr lang="en-US" dirty="0" err="1"/>
              <a:t>ponieważ</a:t>
            </a:r>
            <a:r>
              <a:rPr lang="en-US" dirty="0"/>
              <a:t>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prób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musi</a:t>
            </a:r>
            <a:r>
              <a:rPr lang="en-US" dirty="0"/>
              <a:t> </a:t>
            </a:r>
            <a:r>
              <a:rPr lang="en-US" dirty="0" err="1"/>
              <a:t>podjąć</a:t>
            </a:r>
            <a:r>
              <a:rPr lang="en-US" dirty="0"/>
              <a:t> </a:t>
            </a:r>
            <a:r>
              <a:rPr lang="en-US" dirty="0" err="1"/>
              <a:t>atakujący</a:t>
            </a:r>
            <a:r>
              <a:rPr lang="en-US" dirty="0"/>
              <a:t> </a:t>
            </a:r>
            <a:r>
              <a:rPr lang="en-US" dirty="0" err="1"/>
              <a:t>spada</a:t>
            </a:r>
            <a:r>
              <a:rPr lang="en-US" dirty="0"/>
              <a:t> </a:t>
            </a:r>
            <a:r>
              <a:rPr lang="en-US" dirty="0" err="1"/>
              <a:t>dziesięciokrotnie</a:t>
            </a:r>
            <a:r>
              <a:rPr lang="en-US" dirty="0"/>
              <a:t>. </a:t>
            </a:r>
            <a:r>
              <a:rPr lang="en-US" dirty="0" err="1"/>
              <a:t>Jednak</a:t>
            </a:r>
            <a:r>
              <a:rPr lang="en-US" dirty="0"/>
              <a:t> </a:t>
            </a:r>
            <a:r>
              <a:rPr lang="en-US" dirty="0" err="1"/>
              <a:t>największą</a:t>
            </a:r>
            <a:r>
              <a:rPr lang="en-US" dirty="0"/>
              <a:t> </a:t>
            </a:r>
            <a:r>
              <a:rPr lang="en-US" dirty="0" err="1"/>
              <a:t>wadą</a:t>
            </a:r>
            <a:r>
              <a:rPr lang="en-US" dirty="0"/>
              <a:t> </a:t>
            </a:r>
            <a:r>
              <a:rPr lang="en-US" dirty="0" err="1"/>
              <a:t>bezpieczeństwa</a:t>
            </a:r>
            <a:r>
              <a:rPr lang="en-US" dirty="0"/>
              <a:t> </a:t>
            </a:r>
            <a:r>
              <a:rPr lang="en-US" dirty="0" err="1"/>
              <a:t>kryptograficznego</a:t>
            </a:r>
            <a:r>
              <a:rPr lang="en-US" dirty="0"/>
              <a:t> jest </a:t>
            </a:r>
            <a:r>
              <a:rPr lang="en-US" dirty="0" err="1"/>
              <a:t>tutaj</a:t>
            </a:r>
            <a:r>
              <a:rPr lang="en-US" dirty="0"/>
              <a:t> </a:t>
            </a:r>
            <a:r>
              <a:rPr lang="en-US" dirty="0" err="1"/>
              <a:t>fakt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weryfikacja</a:t>
            </a:r>
            <a:r>
              <a:rPr lang="en-US" dirty="0"/>
              <a:t> </a:t>
            </a:r>
            <a:r>
              <a:rPr lang="en-US" dirty="0" err="1"/>
              <a:t>poprawności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odbywa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dwuetapowo</a:t>
            </a:r>
            <a:r>
              <a:rPr lang="en-US" dirty="0"/>
              <a:t>. Na </a:t>
            </a:r>
            <a:r>
              <a:rPr lang="en-US" dirty="0" err="1"/>
              <a:t>samym</a:t>
            </a:r>
            <a:r>
              <a:rPr lang="en-US" dirty="0"/>
              <a:t> </a:t>
            </a:r>
            <a:r>
              <a:rPr lang="en-US" dirty="0" err="1"/>
              <a:t>początku</a:t>
            </a:r>
            <a:r>
              <a:rPr lang="en-US" dirty="0"/>
              <a:t> </a:t>
            </a:r>
            <a:r>
              <a:rPr lang="en-US" dirty="0" err="1"/>
              <a:t>sprawdzamy</a:t>
            </a:r>
            <a:r>
              <a:rPr lang="en-US" dirty="0"/>
              <a:t> 4 </a:t>
            </a:r>
            <a:r>
              <a:rPr lang="en-US" dirty="0" err="1"/>
              <a:t>pierwsze</a:t>
            </a:r>
            <a:r>
              <a:rPr lang="en-US" dirty="0"/>
              <a:t> </a:t>
            </a:r>
            <a:r>
              <a:rPr lang="en-US" dirty="0" err="1"/>
              <a:t>cyfry</a:t>
            </a:r>
            <a:r>
              <a:rPr lang="en-US" dirty="0"/>
              <a:t>, a </a:t>
            </a:r>
            <a:r>
              <a:rPr lang="en-US" dirty="0" err="1"/>
              <a:t>następnie</a:t>
            </a:r>
            <a:r>
              <a:rPr lang="en-US" dirty="0"/>
              <a:t> 3 </a:t>
            </a:r>
            <a:r>
              <a:rPr lang="en-US" dirty="0" err="1"/>
              <a:t>kolejne</a:t>
            </a:r>
            <a:r>
              <a:rPr lang="en-US" dirty="0"/>
              <a:t>, </a:t>
            </a:r>
            <a:r>
              <a:rPr lang="en-US" dirty="0" err="1"/>
              <a:t>wiadomo</a:t>
            </a:r>
            <a:r>
              <a:rPr lang="en-US" dirty="0"/>
              <a:t> </a:t>
            </a:r>
            <a:r>
              <a:rPr lang="en-US" dirty="0" err="1"/>
              <a:t>również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ostatnia</a:t>
            </a:r>
            <a:r>
              <a:rPr lang="en-US" dirty="0"/>
              <a:t> </a:t>
            </a:r>
            <a:r>
              <a:rPr lang="en-US" dirty="0" err="1"/>
              <a:t>cyfra</a:t>
            </a:r>
            <a:r>
              <a:rPr lang="en-US" dirty="0"/>
              <a:t> jest </a:t>
            </a:r>
            <a:r>
              <a:rPr lang="en-US" dirty="0" err="1"/>
              <a:t>sumą</a:t>
            </a:r>
            <a:r>
              <a:rPr lang="en-US" dirty="0"/>
              <a:t> </a:t>
            </a:r>
            <a:r>
              <a:rPr lang="en-US" dirty="0" err="1"/>
              <a:t>kontrolą</a:t>
            </a:r>
            <a:r>
              <a:rPr lang="en-US" dirty="0"/>
              <a:t> 7 </a:t>
            </a:r>
            <a:r>
              <a:rPr lang="en-US" dirty="0" err="1"/>
              <a:t>poprzednich</a:t>
            </a:r>
            <a:r>
              <a:rPr lang="en-US" dirty="0"/>
              <a:t>. </a:t>
            </a:r>
            <a:r>
              <a:rPr lang="en-US" dirty="0" err="1"/>
              <a:t>Znając</a:t>
            </a:r>
            <a:r>
              <a:rPr lang="en-US" dirty="0"/>
              <a:t> </a:t>
            </a:r>
            <a:r>
              <a:rPr lang="en-US" dirty="0" err="1"/>
              <a:t>sposób</a:t>
            </a:r>
            <a:r>
              <a:rPr lang="en-US" dirty="0"/>
              <a:t> </a:t>
            </a:r>
            <a:r>
              <a:rPr lang="en-US" dirty="0" err="1"/>
              <a:t>weryfikacji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PIN </a:t>
            </a:r>
            <a:r>
              <a:rPr lang="en-US" dirty="0" err="1"/>
              <a:t>okazuje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teraz</a:t>
            </a:r>
            <a:r>
              <a:rPr lang="en-US" dirty="0"/>
              <a:t> </a:t>
            </a:r>
            <a:r>
              <a:rPr lang="en-US" dirty="0" err="1"/>
              <a:t>musimy</a:t>
            </a:r>
            <a:r>
              <a:rPr lang="en-US" dirty="0"/>
              <a:t> </a:t>
            </a:r>
            <a:r>
              <a:rPr lang="en-US" dirty="0" err="1"/>
              <a:t>sprawdzić</a:t>
            </a:r>
            <a:r>
              <a:rPr lang="en-US" dirty="0"/>
              <a:t> w </a:t>
            </a:r>
            <a:r>
              <a:rPr lang="en-US" dirty="0" err="1"/>
              <a:t>najgorszym</a:t>
            </a:r>
            <a:r>
              <a:rPr lang="en-US" dirty="0"/>
              <a:t> </a:t>
            </a:r>
            <a:r>
              <a:rPr lang="en-US" dirty="0" err="1"/>
              <a:t>przypadku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10^4+10^3 co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11 000 </a:t>
            </a:r>
            <a:r>
              <a:rPr lang="en-US" dirty="0" err="1"/>
              <a:t>kombinacji</a:t>
            </a:r>
            <a:r>
              <a:rPr lang="en-US" dirty="0"/>
              <a:t>. Do </a:t>
            </a:r>
            <a:r>
              <a:rPr lang="en-US" dirty="0" err="1"/>
              <a:t>przeprowadzenia</a:t>
            </a:r>
            <a:r>
              <a:rPr lang="en-US" dirty="0"/>
              <a:t> </a:t>
            </a:r>
            <a:r>
              <a:rPr lang="en-US" dirty="0" err="1"/>
              <a:t>ataków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WPS </a:t>
            </a:r>
            <a:r>
              <a:rPr lang="en-US" dirty="0" err="1"/>
              <a:t>możemy</a:t>
            </a:r>
            <a:r>
              <a:rPr lang="en-US" dirty="0"/>
              <a:t> </a:t>
            </a:r>
            <a:r>
              <a:rPr lang="en-US" dirty="0" err="1"/>
              <a:t>skorzystać</a:t>
            </a:r>
            <a:r>
              <a:rPr lang="en-US" dirty="0"/>
              <a:t> z </a:t>
            </a:r>
            <a:r>
              <a:rPr lang="en-US" dirty="0" err="1"/>
              <a:t>takich</a:t>
            </a:r>
            <a:r>
              <a:rPr lang="en-US" dirty="0"/>
              <a:t> </a:t>
            </a:r>
            <a:r>
              <a:rPr lang="en-US" dirty="0" err="1"/>
              <a:t>programów</a:t>
            </a:r>
            <a:r>
              <a:rPr lang="en-US" dirty="0"/>
              <a:t>/</a:t>
            </a:r>
            <a:r>
              <a:rPr lang="en-US" dirty="0" err="1"/>
              <a:t>skryptów</a:t>
            </a:r>
            <a:r>
              <a:rPr lang="en-US" dirty="0"/>
              <a:t> jak: reaver, wash, </a:t>
            </a:r>
            <a:r>
              <a:rPr lang="en-US" dirty="0" err="1"/>
              <a:t>eapscan</a:t>
            </a:r>
            <a:r>
              <a:rPr lang="en-US" dirty="0"/>
              <a:t>, </a:t>
            </a:r>
            <a:r>
              <a:rPr lang="en-US" dirty="0" err="1"/>
              <a:t>wpscrack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2483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Jednokierunkowa</a:t>
            </a:r>
            <a:r>
              <a:rPr lang="en-US" dirty="0"/>
              <a:t> – </a:t>
            </a:r>
            <a:r>
              <a:rPr lang="en-US" dirty="0" err="1"/>
              <a:t>prawie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możliwe</a:t>
            </a:r>
            <a:r>
              <a:rPr lang="en-US" dirty="0"/>
              <a:t> jest </a:t>
            </a:r>
            <a:r>
              <a:rPr lang="en-US" dirty="0" err="1"/>
              <a:t>otrzymanie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wejściowych</a:t>
            </a:r>
            <a:r>
              <a:rPr lang="en-US" dirty="0"/>
              <a:t>, </a:t>
            </a:r>
            <a:r>
              <a:rPr lang="en-US" dirty="0" err="1"/>
              <a:t>znając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skrótu</a:t>
            </a:r>
            <a:endParaRPr lang="en-US" dirty="0"/>
          </a:p>
          <a:p>
            <a:r>
              <a:rPr lang="en-US" dirty="0" err="1"/>
              <a:t>Bezkolizyjna</a:t>
            </a:r>
            <a:r>
              <a:rPr lang="en-US" dirty="0"/>
              <a:t> – </a:t>
            </a:r>
            <a:r>
              <a:rPr lang="en-US" dirty="0" err="1"/>
              <a:t>trudno</a:t>
            </a:r>
            <a:r>
              <a:rPr lang="en-US" dirty="0"/>
              <a:t> </a:t>
            </a:r>
            <a:r>
              <a:rPr lang="en-US" dirty="0" err="1"/>
              <a:t>znaleźć</a:t>
            </a:r>
            <a:r>
              <a:rPr lang="en-US" dirty="0"/>
              <a:t> </a:t>
            </a:r>
            <a:r>
              <a:rPr lang="en-US" dirty="0" err="1"/>
              <a:t>dwa</a:t>
            </a:r>
            <a:r>
              <a:rPr lang="en-US" dirty="0"/>
              <a:t> </a:t>
            </a:r>
            <a:r>
              <a:rPr lang="en-US" dirty="0" err="1"/>
              <a:t>takie</a:t>
            </a:r>
            <a:r>
              <a:rPr lang="en-US" dirty="0"/>
              <a:t> same </a:t>
            </a:r>
            <a:r>
              <a:rPr lang="en-US" dirty="0" err="1"/>
              <a:t>ciągi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generują</a:t>
            </a:r>
            <a:r>
              <a:rPr lang="en-US" dirty="0"/>
              <a:t> </a:t>
            </a:r>
            <a:r>
              <a:rPr lang="en-US" dirty="0" err="1"/>
              <a:t>taką</a:t>
            </a:r>
            <a:r>
              <a:rPr lang="en-US" dirty="0"/>
              <a:t> </a:t>
            </a:r>
            <a:r>
              <a:rPr lang="en-US" dirty="0" err="1"/>
              <a:t>samą</a:t>
            </a:r>
            <a:r>
              <a:rPr lang="en-US" dirty="0"/>
              <a:t>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skrótu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Cecha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</a:t>
            </a:r>
            <a:r>
              <a:rPr lang="en-US" dirty="0" err="1"/>
              <a:t>kryptograficznych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można</a:t>
            </a:r>
            <a:r>
              <a:rPr lang="en-US" dirty="0"/>
              <a:t> </a:t>
            </a:r>
            <a:r>
              <a:rPr lang="en-US" dirty="0" err="1"/>
              <a:t>uznać</a:t>
            </a:r>
            <a:r>
              <a:rPr lang="en-US" dirty="0"/>
              <a:t> za </a:t>
            </a:r>
            <a:r>
              <a:rPr lang="en-US" dirty="0" err="1"/>
              <a:t>bezpieczne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Sposób</a:t>
            </a:r>
            <a:r>
              <a:rPr lang="en-US" dirty="0"/>
              <a:t> </a:t>
            </a:r>
            <a:r>
              <a:rPr lang="en-US" dirty="0" err="1"/>
              <a:t>działania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jest </a:t>
            </a:r>
            <a:r>
              <a:rPr lang="en-US" dirty="0" err="1"/>
              <a:t>powszechnie</a:t>
            </a:r>
            <a:r>
              <a:rPr lang="en-US" dirty="0"/>
              <a:t> </a:t>
            </a:r>
            <a:r>
              <a:rPr lang="en-US" dirty="0" err="1"/>
              <a:t>znany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poddany</a:t>
            </a:r>
            <a:r>
              <a:rPr lang="en-US" dirty="0"/>
              <a:t> </a:t>
            </a:r>
            <a:r>
              <a:rPr lang="en-US" dirty="0" err="1"/>
              <a:t>krytyce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specjalistów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Trochę</a:t>
            </a:r>
            <a:r>
              <a:rPr lang="en-US" dirty="0"/>
              <a:t> jak z DNA:</a:t>
            </a:r>
          </a:p>
          <a:p>
            <a:pPr marL="171450" indent="-171450">
              <a:buFontTx/>
              <a:buChar char="-"/>
            </a:pPr>
            <a:r>
              <a:rPr lang="en-US" dirty="0"/>
              <a:t>Jak </a:t>
            </a:r>
            <a:r>
              <a:rPr lang="en-US" dirty="0" err="1"/>
              <a:t>różne</a:t>
            </a:r>
            <a:r>
              <a:rPr lang="en-US" dirty="0"/>
              <a:t> to </a:t>
            </a:r>
            <a:r>
              <a:rPr lang="en-US" dirty="0" err="1"/>
              <a:t>na</a:t>
            </a:r>
            <a:r>
              <a:rPr lang="en-US" dirty="0"/>
              <a:t> 100% </a:t>
            </a:r>
            <a:r>
              <a:rPr lang="en-US" dirty="0" err="1"/>
              <a:t>nie</a:t>
            </a:r>
            <a:r>
              <a:rPr lang="en-US" dirty="0"/>
              <a:t> jest to </a:t>
            </a:r>
            <a:r>
              <a:rPr lang="en-US" dirty="0" err="1"/>
              <a:t>samo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Jak jest </a:t>
            </a:r>
            <a:r>
              <a:rPr lang="en-US" dirty="0" err="1"/>
              <a:t>zgodność</a:t>
            </a:r>
            <a:r>
              <a:rPr lang="en-US" dirty="0"/>
              <a:t> to </a:t>
            </a:r>
            <a:r>
              <a:rPr lang="en-US" dirty="0" err="1"/>
              <a:t>najprawdopodobniej</a:t>
            </a:r>
            <a:r>
              <a:rPr lang="en-US" dirty="0"/>
              <a:t> to 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, ale </a:t>
            </a:r>
            <a:r>
              <a:rPr lang="en-US" dirty="0" err="1"/>
              <a:t>może</a:t>
            </a:r>
            <a:r>
              <a:rPr lang="en-US" dirty="0"/>
              <a:t> to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też</a:t>
            </a:r>
            <a:r>
              <a:rPr lang="en-US" dirty="0"/>
              <a:t> </a:t>
            </a:r>
            <a:r>
              <a:rPr lang="en-US" dirty="0" err="1"/>
              <a:t>wynik</a:t>
            </a:r>
            <a:r>
              <a:rPr lang="en-US" dirty="0"/>
              <a:t> </a:t>
            </a:r>
            <a:r>
              <a:rPr lang="en-US" dirty="0" err="1"/>
              <a:t>kolizji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MD5, SHA,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Zastosowanie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Przechowywanie</a:t>
            </a:r>
            <a:r>
              <a:rPr lang="en-US" dirty="0"/>
              <a:t> </a:t>
            </a:r>
            <a:r>
              <a:rPr lang="en-US" dirty="0" err="1"/>
              <a:t>haseł</a:t>
            </a:r>
            <a:r>
              <a:rPr lang="en-US" dirty="0"/>
              <a:t> w </a:t>
            </a:r>
            <a:r>
              <a:rPr lang="en-US" dirty="0" err="1"/>
              <a:t>bazie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Badanie</a:t>
            </a:r>
            <a:r>
              <a:rPr lang="en-US" dirty="0"/>
              <a:t> </a:t>
            </a:r>
            <a:r>
              <a:rPr lang="en-US" dirty="0" err="1"/>
              <a:t>integralność</a:t>
            </a:r>
            <a:r>
              <a:rPr lang="en-US" dirty="0"/>
              <a:t> </a:t>
            </a:r>
            <a:r>
              <a:rPr lang="en-US" dirty="0" err="1"/>
              <a:t>plików</a:t>
            </a:r>
            <a:r>
              <a:rPr lang="en-US" dirty="0"/>
              <a:t> (</a:t>
            </a:r>
            <a:r>
              <a:rPr lang="en-US" dirty="0" err="1"/>
              <a:t>podczas</a:t>
            </a:r>
            <a:r>
              <a:rPr lang="en-US" dirty="0"/>
              <a:t> </a:t>
            </a:r>
            <a:r>
              <a:rPr lang="en-US" dirty="0" err="1"/>
              <a:t>pobierania</a:t>
            </a:r>
            <a:r>
              <a:rPr lang="pl-PL" dirty="0"/>
              <a:t>, czy pobraliśmy właściwy plik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Podpis</a:t>
            </a:r>
            <a:r>
              <a:rPr lang="en-US" dirty="0"/>
              <a:t> </a:t>
            </a:r>
            <a:r>
              <a:rPr lang="en-US" dirty="0" err="1"/>
              <a:t>cyfrowy</a:t>
            </a:r>
            <a:r>
              <a:rPr lang="en-US" dirty="0"/>
              <a:t>,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składowych</a:t>
            </a:r>
            <a:r>
              <a:rPr lang="pl-PL" dirty="0"/>
              <a:t> ()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Jest </a:t>
            </a:r>
            <a:r>
              <a:rPr lang="en-US" dirty="0" err="1"/>
              <a:t>jednym</a:t>
            </a:r>
            <a:r>
              <a:rPr lang="en-US" dirty="0"/>
              <a:t> z IoC,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ktoś</a:t>
            </a:r>
            <a:r>
              <a:rPr lang="en-US" dirty="0"/>
              <a:t> po </a:t>
            </a:r>
            <a:r>
              <a:rPr lang="en-US" dirty="0" err="1"/>
              <a:t>drugiej</a:t>
            </a:r>
            <a:r>
              <a:rPr lang="en-US" dirty="0"/>
              <a:t> </a:t>
            </a:r>
            <a:r>
              <a:rPr lang="en-US" dirty="0" err="1"/>
              <a:t>stronie</a:t>
            </a:r>
            <a:r>
              <a:rPr lang="en-US" dirty="0"/>
              <a:t> </a:t>
            </a:r>
            <a:r>
              <a:rPr lang="en-US" dirty="0" err="1"/>
              <a:t>globu</a:t>
            </a:r>
            <a:r>
              <a:rPr lang="en-US" dirty="0"/>
              <a:t> </a:t>
            </a:r>
            <a:r>
              <a:rPr lang="en-US" dirty="0" err="1"/>
              <a:t>wykryje</a:t>
            </a:r>
            <a:r>
              <a:rPr lang="en-US" dirty="0"/>
              <a:t> </a:t>
            </a:r>
            <a:r>
              <a:rPr lang="en-US" dirty="0" err="1"/>
              <a:t>złośliwy</a:t>
            </a:r>
            <a:r>
              <a:rPr lang="en-US" dirty="0"/>
              <a:t> </a:t>
            </a:r>
            <a:r>
              <a:rPr lang="en-US" dirty="0" err="1"/>
              <a:t>plik</a:t>
            </a:r>
            <a:r>
              <a:rPr lang="en-US" dirty="0"/>
              <a:t> to </a:t>
            </a:r>
            <a:r>
              <a:rPr lang="en-US" dirty="0" err="1"/>
              <a:t>wystarczy</a:t>
            </a:r>
            <a:r>
              <a:rPr lang="en-US" dirty="0"/>
              <a:t>, aby </a:t>
            </a:r>
            <a:r>
              <a:rPr lang="en-US" dirty="0" err="1"/>
              <a:t>przesłał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jego</a:t>
            </a:r>
            <a:r>
              <a:rPr lang="en-US" dirty="0"/>
              <a:t> hash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mamy</a:t>
            </a:r>
            <a:r>
              <a:rPr lang="en-US" dirty="0"/>
              <a:t> </a:t>
            </a:r>
            <a:r>
              <a:rPr lang="en-US" dirty="0" err="1"/>
              <a:t>taki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plik</a:t>
            </a:r>
            <a:r>
              <a:rPr lang="en-US" dirty="0"/>
              <a:t> to </a:t>
            </a:r>
            <a:r>
              <a:rPr lang="en-US" dirty="0" err="1"/>
              <a:t>najprawdopodobniej</a:t>
            </a:r>
            <a:r>
              <a:rPr lang="en-US" dirty="0"/>
              <a:t> on </a:t>
            </a:r>
            <a:r>
              <a:rPr lang="en-US" dirty="0" err="1"/>
              <a:t>też</a:t>
            </a:r>
            <a:r>
              <a:rPr lang="en-US" dirty="0"/>
              <a:t> jest </a:t>
            </a:r>
            <a:r>
              <a:rPr lang="en-US" dirty="0" err="1"/>
              <a:t>szkodliwy</a:t>
            </a:r>
            <a:r>
              <a:rPr lang="pl-PL" dirty="0"/>
              <a:t>, </a:t>
            </a:r>
            <a:br>
              <a:rPr lang="pl-PL" dirty="0"/>
            </a:br>
            <a:r>
              <a:rPr lang="pl-PL" dirty="0"/>
              <a:t>Nie zawsze działa, wiele wirusów to obchodzi dodając losowe dane za każdym pobraniem lub zainfekowaniem złośliwego pliku, co w rezultacie zmienia </a:t>
            </a:r>
            <a:r>
              <a:rPr lang="pl-PL" dirty="0" err="1"/>
              <a:t>hash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2297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10941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Pewne</a:t>
            </a:r>
            <a:r>
              <a:rPr lang="en-US" dirty="0"/>
              <a:t> </a:t>
            </a:r>
            <a:r>
              <a:rPr lang="en-US" dirty="0" err="1"/>
              <a:t>ramki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mogą</a:t>
            </a:r>
            <a:r>
              <a:rPr lang="en-US" dirty="0"/>
              <a:t> </a:t>
            </a:r>
            <a:r>
              <a:rPr lang="en-US" dirty="0" err="1"/>
              <a:t>być</a:t>
            </a:r>
            <a:r>
              <a:rPr lang="en-US" dirty="0"/>
              <a:t> </a:t>
            </a:r>
            <a:r>
              <a:rPr lang="en-US" dirty="0" err="1"/>
              <a:t>szyfrowane</a:t>
            </a:r>
            <a:endParaRPr lang="en-US" dirty="0"/>
          </a:p>
          <a:p>
            <a:r>
              <a:rPr lang="pl-PL" dirty="0"/>
              <a:t>zarządzania - stosowana do utrzymania łączności np. </a:t>
            </a:r>
            <a:r>
              <a:rPr lang="pl-PL" dirty="0" err="1"/>
              <a:t>wyszukiwanie,uwierzytelnianie</a:t>
            </a:r>
            <a:r>
              <a:rPr lang="pl-PL" dirty="0"/>
              <a:t>, powiązanie z AP</a:t>
            </a:r>
          </a:p>
          <a:p>
            <a:r>
              <a:rPr lang="pl-PL" dirty="0"/>
              <a:t>kontrolna - wspomaganie wymiany danych pomiędzy bezprzewodowymi urządzeniami klienckimi</a:t>
            </a:r>
          </a:p>
          <a:p>
            <a:r>
              <a:rPr lang="pl-PL" dirty="0"/>
              <a:t>danych - </a:t>
            </a:r>
            <a:r>
              <a:rPr lang="pl-PL" dirty="0" err="1"/>
              <a:t>przesył</a:t>
            </a:r>
            <a:r>
              <a:rPr lang="pl-PL" dirty="0"/>
              <a:t> właściwych danych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66905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u="none" dirty="0" err="1"/>
              <a:t>Association</a:t>
            </a:r>
            <a:r>
              <a:rPr lang="pl-PL" u="none" dirty="0"/>
              <a:t> </a:t>
            </a:r>
            <a:r>
              <a:rPr lang="pl-PL" u="none" dirty="0" err="1"/>
              <a:t>request</a:t>
            </a:r>
            <a:r>
              <a:rPr lang="pl-PL" u="none" dirty="0"/>
              <a:t> 0x00 - klient wysyła ramkę, w celu poinformowania AP, że chce nawiązać z nim połączenie, ramka zawiera SSID sieci i obsługiwane szybkości</a:t>
            </a:r>
            <a:endParaRPr lang="en-US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/>
              <a:t>P</a:t>
            </a:r>
            <a:r>
              <a:rPr lang="pl-PL" u="none" dirty="0" err="1"/>
              <a:t>robe</a:t>
            </a:r>
            <a:r>
              <a:rPr lang="pl-PL" u="none" dirty="0"/>
              <a:t> </a:t>
            </a:r>
            <a:r>
              <a:rPr lang="pl-PL" u="none" dirty="0" err="1"/>
              <a:t>request</a:t>
            </a:r>
            <a:r>
              <a:rPr lang="pl-PL" u="none" dirty="0"/>
              <a:t> 0x04 - wysyłana przez klienta gdy żąda </a:t>
            </a:r>
            <a:r>
              <a:rPr lang="pl-PL" u="none" dirty="0" err="1"/>
              <a:t>onon</a:t>
            </a:r>
            <a:r>
              <a:rPr lang="pl-PL" u="none" dirty="0"/>
              <a:t> informacji od innego klienta bezprzewodowe</a:t>
            </a:r>
            <a:r>
              <a:rPr lang="en-US" u="none" dirty="0"/>
              <a:t>go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b="0" i="0" dirty="0" err="1">
                <a:solidFill>
                  <a:srgbClr val="24292E"/>
                </a:solidFill>
                <a:effectLst/>
                <a:latin typeface="-apple-system"/>
              </a:rPr>
              <a:t>Beacon</a:t>
            </a:r>
            <a:r>
              <a:rPr lang="pl-PL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pl-PL" b="0" i="0" dirty="0" err="1">
                <a:solidFill>
                  <a:srgbClr val="24292E"/>
                </a:solidFill>
                <a:effectLst/>
                <a:latin typeface="-apple-system"/>
              </a:rPr>
              <a:t>frame</a:t>
            </a:r>
            <a:r>
              <a:rPr lang="pl-PL" b="0" i="0" dirty="0">
                <a:solidFill>
                  <a:srgbClr val="24292E"/>
                </a:solidFill>
                <a:effectLst/>
                <a:latin typeface="-apple-system"/>
              </a:rPr>
              <a:t> 0x08 - ramka sygnału nawigacyjnego, wysyłana w określonych odstępach czasowych, regularnie w celu ogłoszenia swojej obecności, zawiera nazwę SSID, obsługiwane standardy i ustawienia zabezpieczeń. Ramki tego typu są stosowane w celu poinformowania klientów jakie sieci i jakie punkty dostępowe są dostępne na danym obszarze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b="0" i="0" dirty="0" err="1">
                <a:solidFill>
                  <a:srgbClr val="24292E"/>
                </a:solidFill>
                <a:effectLst/>
                <a:latin typeface="-apple-system"/>
              </a:rPr>
              <a:t>Deassociation</a:t>
            </a:r>
            <a:r>
              <a:rPr lang="pl-PL" b="0" i="0" dirty="0">
                <a:solidFill>
                  <a:srgbClr val="24292E"/>
                </a:solidFill>
                <a:effectLst/>
                <a:latin typeface="-apple-system"/>
              </a:rPr>
              <a:t> 0x0A - wysłane z urządzenia, które chce zakończyć połączenie. W AP usuwane z tabeli asocjacji i skasowana zostaje przydzielona do niego pamięć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2058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dirty="0" err="1"/>
              <a:t>Request</a:t>
            </a:r>
            <a:r>
              <a:rPr lang="pl-PL" dirty="0"/>
              <a:t> to Sen</a:t>
            </a:r>
            <a:r>
              <a:rPr lang="en-US" dirty="0"/>
              <a:t>d</a:t>
            </a:r>
            <a:r>
              <a:rPr lang="pl-PL" b="0" i="0" dirty="0">
                <a:solidFill>
                  <a:srgbClr val="24292E"/>
                </a:solidFill>
                <a:effectLst/>
                <a:latin typeface="-apple-system"/>
              </a:rPr>
              <a:t>, RTS wraz z CTS zapewnia AP dodatkową metodę ograniczania kolizji tzw. </a:t>
            </a:r>
            <a:r>
              <a:rPr lang="pl-PL" b="0" i="0" dirty="0" err="1">
                <a:solidFill>
                  <a:srgbClr val="24292E"/>
                </a:solidFill>
                <a:effectLst/>
                <a:latin typeface="-apple-system"/>
              </a:rPr>
              <a:t>two-way</a:t>
            </a:r>
            <a:r>
              <a:rPr lang="pl-PL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pl-PL" b="0" i="0" dirty="0" err="1">
                <a:solidFill>
                  <a:srgbClr val="24292E"/>
                </a:solidFill>
                <a:effectLst/>
                <a:latin typeface="-apple-system"/>
              </a:rPr>
              <a:t>handshake</a:t>
            </a:r>
            <a:r>
              <a:rPr lang="pl-PL" b="0" i="0" dirty="0">
                <a:solidFill>
                  <a:srgbClr val="24292E"/>
                </a:solidFill>
                <a:effectLst/>
                <a:latin typeface="-apple-system"/>
              </a:rPr>
              <a:t>. Klient zanim zacznie wysyłać ramki z danymi, </a:t>
            </a:r>
            <a:r>
              <a:rPr lang="pl-PL" b="0" i="0" dirty="0" err="1">
                <a:solidFill>
                  <a:srgbClr val="24292E"/>
                </a:solidFill>
                <a:effectLst/>
                <a:latin typeface="-apple-system"/>
              </a:rPr>
              <a:t>wysła</a:t>
            </a:r>
            <a:r>
              <a:rPr lang="pl-PL" b="0" i="0" dirty="0">
                <a:solidFill>
                  <a:srgbClr val="24292E"/>
                </a:solidFill>
                <a:effectLst/>
                <a:latin typeface="-apple-system"/>
              </a:rPr>
              <a:t> ramkę RTS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 err="1"/>
              <a:t>Clear</a:t>
            </a:r>
            <a:r>
              <a:rPr lang="pl-PL" dirty="0"/>
              <a:t> to </a:t>
            </a:r>
            <a:r>
              <a:rPr lang="pl-PL" dirty="0" err="1"/>
              <a:t>Send</a:t>
            </a:r>
            <a:r>
              <a:rPr lang="pl-PL" b="0" i="0" dirty="0">
                <a:solidFill>
                  <a:srgbClr val="24292E"/>
                </a:solidFill>
                <a:effectLst/>
                <a:latin typeface="-apple-system"/>
              </a:rPr>
              <a:t>, CTS - odpowiedź AP na RTS, informuje, że kanał jest wolny i można wysyłać ramkę z danymi.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40296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 to </a:t>
            </a:r>
            <a:r>
              <a:rPr lang="en-US" dirty="0" err="1"/>
              <a:t>zaczyna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urządzenia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wcześniej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uwierzytelniają</a:t>
            </a:r>
            <a:r>
              <a:rPr lang="en-US" dirty="0"/>
              <a:t>(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sprawdzają</a:t>
            </a:r>
            <a:r>
              <a:rPr lang="en-US" dirty="0"/>
              <a:t>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obsługują</a:t>
            </a:r>
            <a:r>
              <a:rPr lang="en-US" dirty="0"/>
              <a:t> </a:t>
            </a:r>
            <a:r>
              <a:rPr lang="en-US" dirty="0" err="1"/>
              <a:t>dobry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negocjuja</a:t>
            </a:r>
            <a:r>
              <a:rPr lang="en-US" dirty="0"/>
              <a:t> </a:t>
            </a:r>
            <a:r>
              <a:rPr lang="en-US" dirty="0" err="1"/>
              <a:t>inne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802.11)</a:t>
            </a:r>
          </a:p>
          <a:p>
            <a:r>
              <a:rPr lang="en-US" dirty="0"/>
              <a:t>PMK = PSK(passphrase, ale </a:t>
            </a:r>
            <a:r>
              <a:rPr lang="en-US" dirty="0" err="1"/>
              <a:t>nieco</a:t>
            </a:r>
            <a:r>
              <a:rPr lang="en-US" dirty="0"/>
              <a:t> </a:t>
            </a:r>
            <a:r>
              <a:rPr lang="en-US" dirty="0" err="1"/>
              <a:t>przetworzone</a:t>
            </a:r>
            <a:r>
              <a:rPr lang="en-US" dirty="0"/>
              <a:t>)</a:t>
            </a:r>
          </a:p>
          <a:p>
            <a:r>
              <a:rPr lang="en-US" dirty="0"/>
              <a:t>PTK = Pairwise Transport Key, </a:t>
            </a:r>
            <a:r>
              <a:rPr lang="en-US" dirty="0" err="1"/>
              <a:t>wykorzystywany</a:t>
            </a:r>
            <a:r>
              <a:rPr lang="en-US" dirty="0"/>
              <a:t> do </a:t>
            </a:r>
            <a:r>
              <a:rPr lang="en-US" dirty="0" err="1"/>
              <a:t>szyfrowania</a:t>
            </a:r>
            <a:r>
              <a:rPr lang="en-US" dirty="0"/>
              <a:t> </a:t>
            </a:r>
            <a:r>
              <a:rPr lang="en-US" dirty="0" err="1"/>
              <a:t>wiadomości</a:t>
            </a:r>
            <a:r>
              <a:rPr lang="en-US" dirty="0"/>
              <a:t> unicast</a:t>
            </a:r>
          </a:p>
          <a:p>
            <a:r>
              <a:rPr lang="en-US" dirty="0"/>
              <a:t>GTK = Group Transport Key, </a:t>
            </a:r>
            <a:r>
              <a:rPr lang="en-US" dirty="0" err="1"/>
              <a:t>szyfrowanie</a:t>
            </a:r>
            <a:r>
              <a:rPr lang="en-US" dirty="0"/>
              <a:t> broadcast, </a:t>
            </a:r>
            <a:r>
              <a:rPr lang="en-US" dirty="0" err="1"/>
              <a:t>każdy</a:t>
            </a:r>
            <a:r>
              <a:rPr lang="en-US" dirty="0"/>
              <a:t> </a:t>
            </a:r>
            <a:r>
              <a:rPr lang="en-US" dirty="0" err="1"/>
              <a:t>klient</a:t>
            </a:r>
            <a:r>
              <a:rPr lang="en-US" dirty="0"/>
              <a:t> ma </a:t>
            </a:r>
            <a:r>
              <a:rPr lang="en-US" dirty="0" err="1"/>
              <a:t>taki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GTK</a:t>
            </a:r>
          </a:p>
          <a:p>
            <a:r>
              <a:rPr lang="en-US" dirty="0"/>
              <a:t>MIC = Message Integrity Check</a:t>
            </a:r>
          </a:p>
          <a:p>
            <a:r>
              <a:rPr lang="en-US" dirty="0"/>
              <a:t>ACK = </a:t>
            </a:r>
            <a:r>
              <a:rPr lang="en-US" dirty="0" err="1"/>
              <a:t>potwierdzenie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wszystko</a:t>
            </a:r>
            <a:r>
              <a:rPr lang="en-US" dirty="0"/>
              <a:t> </a:t>
            </a:r>
            <a:r>
              <a:rPr lang="en-US" dirty="0" err="1"/>
              <a:t>działa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83957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6163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60609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75741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90326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Channel chopping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8750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38908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29825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27123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47572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13247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48025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44397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917271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595551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568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9210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Szyfrowanie</a:t>
            </a:r>
            <a:r>
              <a:rPr lang="en-US" dirty="0"/>
              <a:t> </a:t>
            </a:r>
            <a:r>
              <a:rPr lang="en-US" dirty="0" err="1"/>
              <a:t>symetryczne</a:t>
            </a:r>
            <a:r>
              <a:rPr lang="en-US" dirty="0"/>
              <a:t> – ten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klucz</a:t>
            </a:r>
            <a:r>
              <a:rPr lang="en-US" dirty="0"/>
              <a:t> do </a:t>
            </a:r>
            <a:r>
              <a:rPr lang="en-US" dirty="0" err="1"/>
              <a:t>szyfrowania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odszyfrowania</a:t>
            </a:r>
            <a:r>
              <a:rPr lang="en-US" dirty="0"/>
              <a:t> np DES, AES – </a:t>
            </a:r>
            <a:r>
              <a:rPr lang="en-US" dirty="0" err="1"/>
              <a:t>stosowane</a:t>
            </a:r>
            <a:r>
              <a:rPr lang="en-US" dirty="0"/>
              <a:t> </a:t>
            </a:r>
            <a:r>
              <a:rPr lang="en-US" dirty="0" err="1"/>
              <a:t>praktycznie</a:t>
            </a:r>
            <a:r>
              <a:rPr lang="en-US" dirty="0"/>
              <a:t> </a:t>
            </a:r>
            <a:r>
              <a:rPr lang="en-US" dirty="0" err="1"/>
              <a:t>wszędzie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dyski</a:t>
            </a:r>
            <a:r>
              <a:rPr lang="en-US" dirty="0"/>
              <a:t> </a:t>
            </a:r>
            <a:r>
              <a:rPr lang="en-US" dirty="0" err="1"/>
              <a:t>twarde</a:t>
            </a:r>
            <a:r>
              <a:rPr lang="en-US" dirty="0"/>
              <a:t>, </a:t>
            </a:r>
            <a:r>
              <a:rPr lang="en-US" dirty="0" err="1"/>
              <a:t>dokumenty</a:t>
            </a:r>
            <a:r>
              <a:rPr lang="en-US" dirty="0"/>
              <a:t> Word, </a:t>
            </a:r>
            <a:r>
              <a:rPr lang="en-US" dirty="0" err="1"/>
              <a:t>większość</a:t>
            </a:r>
            <a:r>
              <a:rPr lang="en-US" dirty="0"/>
              <a:t> </a:t>
            </a:r>
            <a:r>
              <a:rPr lang="en-US" dirty="0" err="1"/>
              <a:t>komunikacji</a:t>
            </a:r>
            <a:r>
              <a:rPr lang="en-US" dirty="0"/>
              <a:t> w internecine</a:t>
            </a:r>
            <a:endParaRPr lang="pl-PL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Protokół SSL, odpowiadający za bezpieczne połączenie (strony </a:t>
            </a:r>
            <a:r>
              <a:rPr lang="pl-PL" dirty="0" err="1"/>
              <a:t>https</a:t>
            </a:r>
            <a:r>
              <a:rPr lang="pl-PL" dirty="0"/>
              <a:t>) </a:t>
            </a:r>
            <a:r>
              <a:rPr lang="pl-PL" dirty="0" err="1"/>
              <a:t>działą</a:t>
            </a:r>
            <a:r>
              <a:rPr lang="pl-PL" dirty="0"/>
              <a:t> na zasadzie szyfrowania symetrycznego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6403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Szyfrowanie</a:t>
            </a:r>
            <a:r>
              <a:rPr lang="en-US" dirty="0"/>
              <a:t> </a:t>
            </a:r>
            <a:r>
              <a:rPr lang="en-US" dirty="0" err="1"/>
              <a:t>asymetryczne</a:t>
            </a:r>
            <a:r>
              <a:rPr lang="en-US" dirty="0"/>
              <a:t> – </a:t>
            </a:r>
            <a:r>
              <a:rPr lang="en-US" dirty="0" err="1"/>
              <a:t>różne</a:t>
            </a:r>
            <a:r>
              <a:rPr lang="en-US" dirty="0"/>
              <a:t> </a:t>
            </a:r>
            <a:r>
              <a:rPr lang="en-US" dirty="0" err="1"/>
              <a:t>klucze</a:t>
            </a:r>
            <a:r>
              <a:rPr lang="en-US" dirty="0"/>
              <a:t>, </a:t>
            </a:r>
            <a:r>
              <a:rPr lang="en-US" dirty="0" err="1"/>
              <a:t>znajomość</a:t>
            </a:r>
            <a:r>
              <a:rPr lang="en-US" dirty="0"/>
              <a:t> </a:t>
            </a:r>
            <a:r>
              <a:rPr lang="en-US" dirty="0" err="1"/>
              <a:t>jednego</a:t>
            </a:r>
            <a:r>
              <a:rPr lang="en-US" dirty="0"/>
              <a:t> z </a:t>
            </a:r>
            <a:r>
              <a:rPr lang="en-US" dirty="0" err="1"/>
              <a:t>kluczy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pozwala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odgadnięcie</a:t>
            </a:r>
            <a:r>
              <a:rPr lang="en-US" dirty="0"/>
              <a:t> </a:t>
            </a:r>
            <a:r>
              <a:rPr lang="en-US" dirty="0" err="1"/>
              <a:t>drugiego</a:t>
            </a:r>
            <a:r>
              <a:rPr lang="en-US" dirty="0"/>
              <a:t> np. RSA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Wykorzystywane</a:t>
            </a:r>
            <a:r>
              <a:rPr lang="en-US" dirty="0"/>
              <a:t> </a:t>
            </a:r>
            <a:r>
              <a:rPr lang="en-US" dirty="0" err="1"/>
              <a:t>podczas</a:t>
            </a:r>
            <a:r>
              <a:rPr lang="en-US" dirty="0"/>
              <a:t> </a:t>
            </a:r>
            <a:r>
              <a:rPr lang="en-US" dirty="0" err="1"/>
              <a:t>nawiązywania</a:t>
            </a:r>
            <a:r>
              <a:rPr lang="en-US" dirty="0"/>
              <a:t> </a:t>
            </a:r>
            <a:r>
              <a:rPr lang="en-US" dirty="0" err="1"/>
              <a:t>szyfrowanego</a:t>
            </a:r>
            <a:r>
              <a:rPr lang="en-US" dirty="0"/>
              <a:t> </a:t>
            </a:r>
            <a:r>
              <a:rPr lang="en-US" dirty="0" err="1"/>
              <a:t>połączenia</a:t>
            </a:r>
            <a:r>
              <a:rPr lang="en-US" dirty="0"/>
              <a:t>(</a:t>
            </a:r>
            <a:r>
              <a:rPr lang="en-US" dirty="0" err="1"/>
              <a:t>alg</a:t>
            </a:r>
            <a:r>
              <a:rPr lang="en-US" dirty="0"/>
              <a:t> </a:t>
            </a:r>
            <a:r>
              <a:rPr lang="en-US" dirty="0" err="1"/>
              <a:t>Diffiego-Hellmana</a:t>
            </a:r>
            <a:r>
              <a:rPr lang="en-US" dirty="0"/>
              <a:t>), </a:t>
            </a:r>
            <a:r>
              <a:rPr lang="en-US" dirty="0" err="1"/>
              <a:t>pozwala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wymianę</a:t>
            </a:r>
            <a:r>
              <a:rPr lang="en-US" dirty="0"/>
              <a:t> </a:t>
            </a:r>
            <a:r>
              <a:rPr lang="en-US" dirty="0" err="1"/>
              <a:t>kluczy</a:t>
            </a:r>
            <a:r>
              <a:rPr lang="en-US" dirty="0"/>
              <a:t> </a:t>
            </a:r>
            <a:r>
              <a:rPr lang="en-US" dirty="0" err="1"/>
              <a:t>symetrycznych</a:t>
            </a:r>
            <a:r>
              <a:rPr lang="en-US" dirty="0"/>
              <a:t> w </a:t>
            </a:r>
            <a:r>
              <a:rPr lang="en-US" dirty="0" err="1"/>
              <a:t>kanale</a:t>
            </a:r>
            <a:r>
              <a:rPr lang="en-US" dirty="0"/>
              <a:t> </a:t>
            </a:r>
            <a:r>
              <a:rPr lang="en-US" dirty="0" err="1"/>
              <a:t>narażonym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podsłuch</a:t>
            </a:r>
            <a:r>
              <a:rPr lang="en-US" dirty="0"/>
              <a:t>.</a:t>
            </a:r>
            <a:endParaRPr lang="pl-PL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Jest wolniejszą metodą niż szyfrowanie symetryczne przez co używa się go tylko gdy potrzebujemy sporadycznego połączenia lub weryfikacji, a nie ciągłej komunikacji,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Np. podpis cyfrowy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266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Podpis generowany jest poprzez stworzenie skrótu (</a:t>
            </a:r>
            <a:r>
              <a:rPr lang="pl-PL" dirty="0" err="1"/>
              <a:t>hash</a:t>
            </a:r>
            <a:r>
              <a:rPr lang="pl-PL" dirty="0"/>
              <a:t>) z dokumentu a następnie zaszyfrowanie go kluczem prywatnym nadawcy,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Taki podpis dołączany jest do wiadomości,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Odbiorca generuje funkcję skrótu z otrzymanego dokumentu a następnie deszyfruje dołączony podpis kluczem publicznym,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Jeśli obydwie funkcje skrótu są takie same to znaczy że podpis jest zweryfikowany a dokument nie został </a:t>
            </a:r>
            <a:r>
              <a:rPr lang="pl-PL" dirty="0" err="1"/>
              <a:t>sfałszowny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73882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Czyli</a:t>
            </a:r>
            <a:r>
              <a:rPr lang="en-US" dirty="0"/>
              <a:t> jest to medium </a:t>
            </a:r>
            <a:r>
              <a:rPr lang="en-US" dirty="0" err="1"/>
              <a:t>bezprzewodowe</a:t>
            </a:r>
            <a:r>
              <a:rPr lang="en-US" dirty="0"/>
              <a:t>, w </a:t>
            </a:r>
            <a:r>
              <a:rPr lang="en-US" dirty="0" err="1"/>
              <a:t>postaci</a:t>
            </a:r>
            <a:r>
              <a:rPr lang="en-US" dirty="0"/>
              <a:t> </a:t>
            </a:r>
            <a:r>
              <a:rPr lang="en-US" dirty="0" err="1"/>
              <a:t>fali</a:t>
            </a:r>
            <a:r>
              <a:rPr lang="en-US" dirty="0"/>
              <a:t> </a:t>
            </a:r>
            <a:r>
              <a:rPr lang="en-US" dirty="0" err="1"/>
              <a:t>elektromagnatycznej</a:t>
            </a:r>
            <a:r>
              <a:rPr lang="en-US" dirty="0"/>
              <a:t>, </a:t>
            </a:r>
            <a:r>
              <a:rPr lang="en-US" dirty="0" err="1"/>
              <a:t>mamy</a:t>
            </a:r>
            <a:r>
              <a:rPr lang="en-US" dirty="0"/>
              <a:t> do </a:t>
            </a:r>
            <a:r>
              <a:rPr lang="en-US" dirty="0" err="1"/>
              <a:t>niej</a:t>
            </a:r>
            <a:r>
              <a:rPr lang="en-US" dirty="0"/>
              <a:t> </a:t>
            </a:r>
            <a:r>
              <a:rPr lang="en-US" dirty="0" err="1"/>
              <a:t>dostęp</a:t>
            </a:r>
            <a:r>
              <a:rPr lang="en-US" dirty="0"/>
              <a:t> </a:t>
            </a:r>
            <a:r>
              <a:rPr lang="en-US" dirty="0" err="1"/>
              <a:t>wszędzie</a:t>
            </a:r>
            <a:r>
              <a:rPr lang="en-US" dirty="0"/>
              <a:t> </a:t>
            </a:r>
            <a:r>
              <a:rPr lang="en-US" dirty="0" err="1"/>
              <a:t>gdzie</a:t>
            </a:r>
            <a:r>
              <a:rPr lang="en-US" dirty="0"/>
              <a:t> </a:t>
            </a:r>
            <a:r>
              <a:rPr lang="en-US" dirty="0" err="1"/>
              <a:t>dochodzi</a:t>
            </a:r>
            <a:r>
              <a:rPr lang="en-US" dirty="0"/>
              <a:t> </a:t>
            </a:r>
            <a:r>
              <a:rPr lang="en-US" dirty="0" err="1"/>
              <a:t>sygnał</a:t>
            </a:r>
            <a:r>
              <a:rPr lang="en-US" dirty="0"/>
              <a:t> o </a:t>
            </a:r>
            <a:r>
              <a:rPr lang="en-US" dirty="0" err="1"/>
              <a:t>odpowiedniej</a:t>
            </a:r>
            <a:r>
              <a:rPr lang="en-US" dirty="0"/>
              <a:t> </a:t>
            </a:r>
            <a:r>
              <a:rPr lang="en-US" dirty="0" err="1"/>
              <a:t>mocy</a:t>
            </a:r>
            <a:r>
              <a:rPr lang="en-US" dirty="0"/>
              <a:t>, </a:t>
            </a:r>
            <a:r>
              <a:rPr lang="en-US" dirty="0" err="1"/>
              <a:t>który</a:t>
            </a:r>
            <a:r>
              <a:rPr lang="en-US" dirty="0"/>
              <a:t> jest </a:t>
            </a:r>
            <a:r>
              <a:rPr lang="en-US" dirty="0" err="1"/>
              <a:t>zdolny</a:t>
            </a:r>
            <a:r>
              <a:rPr lang="en-US" dirty="0"/>
              <a:t> </a:t>
            </a:r>
            <a:r>
              <a:rPr lang="en-US" dirty="0" err="1"/>
              <a:t>odebrać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odpowiednio</a:t>
            </a:r>
            <a:r>
              <a:rPr lang="en-US" dirty="0"/>
              <a:t> </a:t>
            </a:r>
            <a:r>
              <a:rPr lang="en-US" dirty="0" err="1"/>
              <a:t>zinterpretować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sieciowa</a:t>
            </a:r>
            <a:r>
              <a:rPr lang="en-US" dirty="0"/>
              <a:t>. </a:t>
            </a:r>
            <a:r>
              <a:rPr lang="en-US" dirty="0" err="1"/>
              <a:t>Czyli</a:t>
            </a:r>
            <a:r>
              <a:rPr lang="en-US" dirty="0"/>
              <a:t> </a:t>
            </a:r>
            <a:r>
              <a:rPr lang="en-US" dirty="0" err="1"/>
              <a:t>możemy</a:t>
            </a:r>
            <a:r>
              <a:rPr lang="en-US" dirty="0"/>
              <a:t> </a:t>
            </a:r>
            <a:r>
              <a:rPr lang="en-US" dirty="0" err="1"/>
              <a:t>sobie</a:t>
            </a:r>
            <a:r>
              <a:rPr lang="en-US" dirty="0"/>
              <a:t> </a:t>
            </a:r>
            <a:r>
              <a:rPr lang="en-US" dirty="0" err="1"/>
              <a:t>siedzieć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ławce</a:t>
            </a:r>
            <a:r>
              <a:rPr lang="en-US" dirty="0"/>
              <a:t> w </a:t>
            </a:r>
            <a:r>
              <a:rPr lang="en-US" dirty="0" err="1"/>
              <a:t>parku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odbierać</a:t>
            </a:r>
            <a:r>
              <a:rPr lang="en-US" dirty="0"/>
              <a:t> </a:t>
            </a:r>
            <a:r>
              <a:rPr lang="en-US" dirty="0" err="1"/>
              <a:t>sygnał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emitowany</a:t>
            </a:r>
            <a:r>
              <a:rPr lang="en-US" dirty="0"/>
              <a:t> z </a:t>
            </a:r>
            <a:r>
              <a:rPr lang="en-US" dirty="0" err="1"/>
              <a:t>jakiegoś</a:t>
            </a:r>
            <a:r>
              <a:rPr lang="en-US" dirty="0"/>
              <a:t> </a:t>
            </a:r>
            <a:r>
              <a:rPr lang="en-US" dirty="0" err="1"/>
              <a:t>mieszkania</a:t>
            </a:r>
            <a:r>
              <a:rPr lang="en-US" dirty="0"/>
              <a:t> w </a:t>
            </a:r>
            <a:r>
              <a:rPr lang="en-US" dirty="0" err="1"/>
              <a:t>pobliżu</a:t>
            </a:r>
            <a:r>
              <a:rPr lang="en-US" dirty="0"/>
              <a:t>, </a:t>
            </a:r>
            <a:r>
              <a:rPr lang="en-US" dirty="0" err="1"/>
              <a:t>czyli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musimy</a:t>
            </a:r>
            <a:r>
              <a:rPr lang="en-US" dirty="0"/>
              <a:t> </a:t>
            </a:r>
            <a:r>
              <a:rPr lang="en-US" dirty="0" err="1"/>
              <a:t>fizycznie</a:t>
            </a:r>
            <a:r>
              <a:rPr lang="en-US" dirty="0"/>
              <a:t> </a:t>
            </a:r>
            <a:r>
              <a:rPr lang="en-US" dirty="0" err="1"/>
              <a:t>wchodzić</a:t>
            </a:r>
            <a:r>
              <a:rPr lang="en-US" dirty="0"/>
              <a:t> do </a:t>
            </a:r>
            <a:r>
              <a:rPr lang="en-US" dirty="0" err="1"/>
              <a:t>pomieszczenia</a:t>
            </a:r>
            <a:r>
              <a:rPr lang="en-US" dirty="0"/>
              <a:t>.</a:t>
            </a:r>
          </a:p>
          <a:p>
            <a:r>
              <a:rPr lang="en-US" dirty="0" err="1"/>
              <a:t>Dosyć</a:t>
            </a:r>
            <a:r>
              <a:rPr lang="en-US" dirty="0"/>
              <a:t> </a:t>
            </a:r>
            <a:r>
              <a:rPr lang="en-US" dirty="0" err="1"/>
              <a:t>trudno</a:t>
            </a:r>
            <a:r>
              <a:rPr lang="en-US" dirty="0"/>
              <a:t> jest </a:t>
            </a:r>
            <a:r>
              <a:rPr lang="en-US" dirty="0" err="1"/>
              <a:t>fizycznie</a:t>
            </a:r>
            <a:r>
              <a:rPr lang="en-US" dirty="0"/>
              <a:t> </a:t>
            </a:r>
            <a:r>
              <a:rPr lang="en-US" dirty="0" err="1"/>
              <a:t>ograniczyć</a:t>
            </a:r>
            <a:r>
              <a:rPr lang="en-US" dirty="0"/>
              <a:t> </a:t>
            </a:r>
            <a:r>
              <a:rPr lang="en-US" dirty="0" err="1"/>
              <a:t>dostęp</a:t>
            </a:r>
            <a:r>
              <a:rPr lang="en-US" dirty="0"/>
              <a:t> do </a:t>
            </a:r>
            <a:r>
              <a:rPr lang="en-US" dirty="0" err="1"/>
              <a:t>danej</a:t>
            </a:r>
            <a:r>
              <a:rPr lang="en-US" dirty="0"/>
              <a:t> </a:t>
            </a:r>
            <a:r>
              <a:rPr lang="en-US" dirty="0" err="1"/>
              <a:t>sieci</a:t>
            </a:r>
            <a:r>
              <a:rPr lang="en-US" dirty="0"/>
              <a:t>.</a:t>
            </a:r>
            <a:endParaRPr lang="pl-PL" dirty="0"/>
          </a:p>
          <a:p>
            <a:endParaRPr lang="pl-PL" dirty="0"/>
          </a:p>
          <a:p>
            <a:r>
              <a:rPr lang="pl-PL" dirty="0"/>
              <a:t>Zbyt rozszerzony zasięg wifi jest poważnym ryzykiem bezpieczeństwa dla firmy, pozwala to potencjalnemu intruzowi na wejście do sieci firmowej bez obecności w biurze. Wiele urządzeń </a:t>
            </a:r>
            <a:r>
              <a:rPr lang="pl-PL" dirty="0" err="1"/>
              <a:t>IoT</a:t>
            </a:r>
            <a:r>
              <a:rPr lang="pl-PL" dirty="0"/>
              <a:t> działa przez wifi co dodatkowo tworzy zagrożenie nawet dla zwykłego obywatela (złodziej otwierający rolety w oknach)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22484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6616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BC82B28-D6B4-1144-A31F-1DCE138A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0EFD713E-4FAD-DA42-B537-00228A5CFC3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3A52180-FFE9-AE44-BF1D-36EC8FB3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978088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645E337-6417-8F4E-BC9C-683830C1E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EA1038E-2CC3-294C-9678-529B31B5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B3B12DE-3495-6442-BA76-5371C463E92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50337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6689707-910A-0F42-9A1C-1F0B481B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587BD151-5B4B-0C4F-880A-5C05C3719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0431210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18B470C-C19A-7E44-9B4D-A6493B32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386DEFEB-AAA5-994F-A892-D20B78A0C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E8550C3-2086-D040-90A2-C0F3C82BF8B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99230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7F44BB4-7402-E44A-A2C3-FEB2BED6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797F454-D705-5F40-B280-2A1B70799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C0F2833-20F1-AC48-8F35-B61892CE5B9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94134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A7FD625-300A-9349-AEAD-F12CCA56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F20A4A7D-6792-B245-AF9D-A2C7C43CC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50F3592-13D9-8246-BE3E-1AD47FD1D75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035524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C2A4E8C1-FAA5-3C44-B823-1192D129B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8B273DF9-928E-9D49-A7AB-5E1A716B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87F5546-8B0C-C44B-A9E7-ECB46BE6168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64747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63D00E17-C8C0-8B45-8B1F-F991C6C0F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7FDDDDE-91C0-854B-8955-85F2C72A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7D10619-EE0A-D549-BDE1-2FB2B03D657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79779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BE5085CC-DE40-6D4E-A66E-93949383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03EB4AE4-2ACF-F742-874F-C957E16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5B3E2E-E679-5E46-9B41-C0CFD742E7F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17256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2C381B8-FE70-9E41-9EC5-1ED0549B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BD84E43-66AB-5747-997E-24C7D1E9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7F8E02C-E2E2-4243-BBD7-4D77D6D68FA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881943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E08D68EB-8CC2-1D40-B888-232741938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C57BD6BB-12CF-7848-95C8-6E16EBDAE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ekurak.pl/bezpieczenstwo-sieci-wi-fi-czesc-1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ifi-professionals.com/2019/01/4-way-handshake" TargetMode="External"/><Relationship Id="rId5" Type="http://schemas.openxmlformats.org/officeDocument/2006/relationships/hyperlink" Target="http://slow7.pl/sieci-komputerowe/item/35-atak-na-wlan-metodologia-narzedzia-i-praktyka" TargetMode="External"/><Relationship Id="rId4" Type="http://schemas.openxmlformats.org/officeDocument/2006/relationships/hyperlink" Target="http://slow7.pl/windows-7/item/49-wifi-bez-tajemni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3799279-9413-2B41-88D5-4744088438D6}"/>
              </a:ext>
            </a:extLst>
          </p:cNvPr>
          <p:cNvSpPr/>
          <p:nvPr/>
        </p:nvSpPr>
        <p:spPr>
          <a:xfrm>
            <a:off x="1691679" y="692696"/>
            <a:ext cx="7056786" cy="2227383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438A96E1-2AB7-2446-A140-2E0C4B37D21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691679" y="692696"/>
            <a:ext cx="7056786" cy="22015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algn="ctr"/>
            <a:r>
              <a:rPr lang="en-US" altLang="pl-PL" b="0" dirty="0" err="1">
                <a:solidFill>
                  <a:schemeClr val="bg1"/>
                </a:solidFill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Kurs</a:t>
            </a:r>
            <a:r>
              <a:rPr lang="en-US" altLang="pl-PL" b="0" dirty="0">
                <a:solidFill>
                  <a:schemeClr val="bg1"/>
                </a:solidFill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altLang="pl-PL" b="0" dirty="0" err="1">
                <a:solidFill>
                  <a:schemeClr val="bg1"/>
                </a:solidFill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Pentestera</a:t>
            </a:r>
            <a:endParaRPr lang="pl-PL" altLang="pl-PL" b="0" dirty="0">
              <a:solidFill>
                <a:schemeClr val="bg1"/>
              </a:solidFill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AAEF3-8134-BF4A-86D9-1B7C01571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40" y="4242442"/>
            <a:ext cx="2664296" cy="2365496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F437B-0836-2844-9A31-53C7CCED0B98}"/>
              </a:ext>
            </a:extLst>
          </p:cNvPr>
          <p:cNvSpPr txBox="1"/>
          <p:nvPr/>
        </p:nvSpPr>
        <p:spPr>
          <a:xfrm>
            <a:off x="1403648" y="5972967"/>
            <a:ext cx="259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Kohinoor Bangla" panose="02000000000000000000" pitchFamily="2" charset="77"/>
                <a:cs typeface="Kohinoor Bangla" panose="02000000000000000000" pitchFamily="2" charset="77"/>
              </a:rPr>
              <a:t>   Damian Rybak</a:t>
            </a:r>
            <a:endParaRPr lang="pl-PL" sz="2400" dirty="0">
              <a:latin typeface="Kohinoor Bangla" panose="02000000000000000000" pitchFamily="2" charset="77"/>
              <a:cs typeface="Kohinoor Bangla" panose="02000000000000000000" pitchFamily="2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8F9BBE-09CF-E347-B012-BE6BCFD9EF37}"/>
              </a:ext>
            </a:extLst>
          </p:cNvPr>
          <p:cNvCxnSpPr>
            <a:cxnSpLocks/>
          </p:cNvCxnSpPr>
          <p:nvPr/>
        </p:nvCxnSpPr>
        <p:spPr>
          <a:xfrm>
            <a:off x="1691679" y="3383691"/>
            <a:ext cx="1368152" cy="0"/>
          </a:xfrm>
          <a:prstGeom prst="line">
            <a:avLst/>
          </a:prstGeom>
          <a:ln w="38100">
            <a:solidFill>
              <a:srgbClr val="B11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AD8E08-2CF2-7843-B1C5-C67859813D57}"/>
              </a:ext>
            </a:extLst>
          </p:cNvPr>
          <p:cNvCxnSpPr>
            <a:cxnSpLocks/>
          </p:cNvCxnSpPr>
          <p:nvPr/>
        </p:nvCxnSpPr>
        <p:spPr>
          <a:xfrm>
            <a:off x="5652120" y="3390563"/>
            <a:ext cx="3096344" cy="0"/>
          </a:xfrm>
          <a:prstGeom prst="line">
            <a:avLst/>
          </a:prstGeom>
          <a:ln w="38100">
            <a:solidFill>
              <a:srgbClr val="B11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F8F6E99-FB83-4590-B28F-88BEEB5DC26F}"/>
              </a:ext>
            </a:extLst>
          </p:cNvPr>
          <p:cNvSpPr txBox="1"/>
          <p:nvPr/>
        </p:nvSpPr>
        <p:spPr>
          <a:xfrm>
            <a:off x="3203848" y="315973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WiFi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F2641876-14F5-42EB-9A60-DD523D273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772816"/>
            <a:ext cx="5829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E2BBDB7-9783-43C2-A2FD-DFF7D4EC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402848"/>
            <a:ext cx="5114925" cy="479107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0CD08610-AFB8-41F6-8075-388EC82766E4}"/>
              </a:ext>
            </a:extLst>
          </p:cNvPr>
          <p:cNvSpPr txBox="1"/>
          <p:nvPr/>
        </p:nvSpPr>
        <p:spPr>
          <a:xfrm>
            <a:off x="5508104" y="638132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Źródło</a:t>
            </a:r>
            <a:r>
              <a:rPr lang="en-US" dirty="0"/>
              <a:t>: Wikipedia</a:t>
            </a:r>
          </a:p>
        </p:txBody>
      </p:sp>
    </p:spTree>
    <p:extLst>
      <p:ext uri="{BB962C8B-B14F-4D97-AF65-F5344CB8AC3E}">
        <p14:creationId xmlns:p14="http://schemas.microsoft.com/office/powerpoint/2010/main" val="285886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142EFC2-88A2-4FD2-A385-8841D2DEC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21" y="2204864"/>
            <a:ext cx="5734050" cy="31337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FC4254F-4F3B-44B9-BD5C-763B5667A317}"/>
              </a:ext>
            </a:extLst>
          </p:cNvPr>
          <p:cNvSpPr txBox="1"/>
          <p:nvPr/>
        </p:nvSpPr>
        <p:spPr>
          <a:xfrm>
            <a:off x="4788024" y="580526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Źródło</a:t>
            </a:r>
            <a:r>
              <a:rPr lang="en-US" dirty="0"/>
              <a:t>: http://www.sloneczko.net/</a:t>
            </a:r>
          </a:p>
        </p:txBody>
      </p:sp>
    </p:spTree>
    <p:extLst>
      <p:ext uri="{BB962C8B-B14F-4D97-AF65-F5344CB8AC3E}">
        <p14:creationId xmlns:p14="http://schemas.microsoft.com/office/powerpoint/2010/main" val="274702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Architektury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sieci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IEEE 802.11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758FBE4-F20E-42B6-8234-C74067E2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29" y="3284984"/>
            <a:ext cx="6588224" cy="2715069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97189CD9-ABA7-4FA6-9EEF-AF9094494DA5}"/>
              </a:ext>
            </a:extLst>
          </p:cNvPr>
          <p:cNvCxnSpPr/>
          <p:nvPr/>
        </p:nvCxnSpPr>
        <p:spPr>
          <a:xfrm flipH="1" flipV="1">
            <a:off x="6444208" y="5517232"/>
            <a:ext cx="792088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0182DE-1894-459B-A0BF-9BAC1F825BB1}"/>
              </a:ext>
            </a:extLst>
          </p:cNvPr>
          <p:cNvSpPr txBox="1"/>
          <p:nvPr/>
        </p:nvSpPr>
        <p:spPr>
          <a:xfrm>
            <a:off x="6156176" y="63000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infrastruktury</a:t>
            </a:r>
            <a:endParaRPr lang="en-US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6FC4561-5656-4E32-AED2-81845EB38E21}"/>
              </a:ext>
            </a:extLst>
          </p:cNvPr>
          <p:cNvSpPr txBox="1"/>
          <p:nvPr/>
        </p:nvSpPr>
        <p:spPr>
          <a:xfrm>
            <a:off x="971599" y="1844824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BSS – Basic Service Set</a:t>
            </a:r>
          </a:p>
          <a:p>
            <a:r>
              <a:rPr lang="en-US" dirty="0"/>
              <a:t>IBSS – Independent BSS</a:t>
            </a:r>
          </a:p>
        </p:txBody>
      </p:sp>
    </p:spTree>
    <p:extLst>
      <p:ext uri="{BB962C8B-B14F-4D97-AF65-F5344CB8AC3E}">
        <p14:creationId xmlns:p14="http://schemas.microsoft.com/office/powerpoint/2010/main" val="30579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Architektury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sieci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IEEE 802.11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30A4E86-56D2-47C7-A0A2-18AEA362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717032"/>
            <a:ext cx="6029325" cy="225742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4211960" y="61653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66EE90E-C8B2-485A-B106-F5B75AEAEBCF}"/>
              </a:ext>
            </a:extLst>
          </p:cNvPr>
          <p:cNvSpPr txBox="1"/>
          <p:nvPr/>
        </p:nvSpPr>
        <p:spPr>
          <a:xfrm>
            <a:off x="971599" y="174145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 – Extended Service Set</a:t>
            </a:r>
          </a:p>
        </p:txBody>
      </p:sp>
    </p:spTree>
    <p:extLst>
      <p:ext uri="{BB962C8B-B14F-4D97-AF65-F5344CB8AC3E}">
        <p14:creationId xmlns:p14="http://schemas.microsoft.com/office/powerpoint/2010/main" val="25965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5378580F-6529-4544-B1B0-3FDA9DF97BF7}"/>
              </a:ext>
            </a:extLst>
          </p:cNvPr>
          <p:cNvSpPr txBox="1"/>
          <p:nvPr/>
        </p:nvSpPr>
        <p:spPr>
          <a:xfrm>
            <a:off x="611560" y="3244334"/>
            <a:ext cx="853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SSID vs BSSID</a:t>
            </a:r>
          </a:p>
        </p:txBody>
      </p:sp>
    </p:spTree>
    <p:extLst>
      <p:ext uri="{BB962C8B-B14F-4D97-AF65-F5344CB8AC3E}">
        <p14:creationId xmlns:p14="http://schemas.microsoft.com/office/powerpoint/2010/main" val="37585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Podstawy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bezpieczeństwa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sieci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bezprzewodowych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971600" y="1556792"/>
            <a:ext cx="7973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Automatyczna</a:t>
            </a:r>
            <a:r>
              <a:rPr lang="en-US" dirty="0"/>
              <a:t> </a:t>
            </a:r>
            <a:r>
              <a:rPr lang="en-US" dirty="0" err="1"/>
              <a:t>lub</a:t>
            </a:r>
            <a:r>
              <a:rPr lang="en-US" dirty="0"/>
              <a:t> </a:t>
            </a:r>
            <a:r>
              <a:rPr lang="en-US" dirty="0" err="1"/>
              <a:t>okresowa</a:t>
            </a:r>
            <a:r>
              <a:rPr lang="en-US" dirty="0"/>
              <a:t> </a:t>
            </a:r>
            <a:r>
              <a:rPr lang="en-US" dirty="0" err="1"/>
              <a:t>aktualizacja</a:t>
            </a:r>
            <a:r>
              <a:rPr lang="en-US" dirty="0"/>
              <a:t> </a:t>
            </a:r>
            <a:r>
              <a:rPr lang="en-US" dirty="0" err="1"/>
              <a:t>oprogramowania</a:t>
            </a:r>
            <a:r>
              <a:rPr lang="en-US" dirty="0"/>
              <a:t> </a:t>
            </a:r>
            <a:r>
              <a:rPr lang="en-US" dirty="0" err="1"/>
              <a:t>routera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Ustawienie</a:t>
            </a:r>
            <a:r>
              <a:rPr lang="en-US" dirty="0"/>
              <a:t> </a:t>
            </a:r>
            <a:r>
              <a:rPr lang="en-US" dirty="0" err="1"/>
              <a:t>szyfrowania</a:t>
            </a:r>
            <a:r>
              <a:rPr lang="en-US" dirty="0"/>
              <a:t> WPA2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Ustawienie</a:t>
            </a:r>
            <a:r>
              <a:rPr lang="en-US" dirty="0"/>
              <a:t> </a:t>
            </a:r>
            <a:r>
              <a:rPr lang="en-US" dirty="0" err="1"/>
              <a:t>silnego</a:t>
            </a:r>
            <a:r>
              <a:rPr lang="en-US" dirty="0"/>
              <a:t> </a:t>
            </a:r>
            <a:r>
              <a:rPr lang="en-US" dirty="0" err="1"/>
              <a:t>hasła</a:t>
            </a:r>
            <a:r>
              <a:rPr lang="en-US" dirty="0"/>
              <a:t> do </a:t>
            </a:r>
            <a:r>
              <a:rPr lang="en-US" dirty="0" err="1"/>
              <a:t>sieci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Zmiana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logowania</a:t>
            </a:r>
            <a:r>
              <a:rPr lang="en-US" dirty="0"/>
              <a:t> do </a:t>
            </a:r>
            <a:r>
              <a:rPr lang="en-US" dirty="0" err="1"/>
              <a:t>trybu</a:t>
            </a:r>
            <a:r>
              <a:rPr lang="en-US" dirty="0"/>
              <a:t> </a:t>
            </a:r>
            <a:r>
              <a:rPr lang="en-US" dirty="0" err="1"/>
              <a:t>konfiguracji</a:t>
            </a:r>
            <a:r>
              <a:rPr lang="en-US" dirty="0"/>
              <a:t> </a:t>
            </a:r>
            <a:r>
              <a:rPr lang="en-US" dirty="0" err="1"/>
              <a:t>urządzenia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Wyłączenie</a:t>
            </a:r>
            <a:r>
              <a:rPr lang="en-US" dirty="0"/>
              <a:t> </a:t>
            </a:r>
            <a:r>
              <a:rPr lang="en-US" dirty="0" err="1"/>
              <a:t>możliwości</a:t>
            </a:r>
            <a:r>
              <a:rPr lang="en-US" dirty="0"/>
              <a:t> </a:t>
            </a:r>
            <a:r>
              <a:rPr lang="en-US" dirty="0" err="1"/>
              <a:t>zdalnej</a:t>
            </a:r>
            <a:r>
              <a:rPr lang="en-US" dirty="0"/>
              <a:t> </a:t>
            </a:r>
            <a:r>
              <a:rPr lang="en-US" dirty="0" err="1"/>
              <a:t>konfiguracji</a:t>
            </a:r>
            <a:r>
              <a:rPr lang="en-US" dirty="0"/>
              <a:t> </a:t>
            </a:r>
            <a:r>
              <a:rPr lang="en-US" dirty="0" err="1"/>
              <a:t>routera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Włączenie</a:t>
            </a:r>
            <a:r>
              <a:rPr lang="en-US" dirty="0"/>
              <a:t> </a:t>
            </a:r>
            <a:r>
              <a:rPr lang="en-US" dirty="0" err="1"/>
              <a:t>firewalla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Wyłączenie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WPS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Wyłączenie</a:t>
            </a:r>
            <a:r>
              <a:rPr lang="en-US" dirty="0"/>
              <a:t> UPnP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Wyłączenie</a:t>
            </a:r>
            <a:r>
              <a:rPr lang="en-US" dirty="0"/>
              <a:t> </a:t>
            </a:r>
            <a:r>
              <a:rPr lang="en-US" dirty="0" err="1"/>
              <a:t>innych</a:t>
            </a:r>
            <a:r>
              <a:rPr lang="en-US" dirty="0"/>
              <a:t> </a:t>
            </a:r>
            <a:r>
              <a:rPr lang="en-US" dirty="0" err="1"/>
              <a:t>zbędnych</a:t>
            </a:r>
            <a:r>
              <a:rPr lang="en-US" dirty="0"/>
              <a:t> </a:t>
            </a:r>
            <a:r>
              <a:rPr lang="en-US" dirty="0" err="1"/>
              <a:t>funkcji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Sposoby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uwierzytelniania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w sieciach Wi-Fi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17425" y="1744266"/>
            <a:ext cx="7973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 – </a:t>
            </a:r>
            <a:r>
              <a:rPr lang="en-US" dirty="0" err="1"/>
              <a:t>sieć</a:t>
            </a:r>
            <a:r>
              <a:rPr lang="en-US" dirty="0"/>
              <a:t> </a:t>
            </a:r>
            <a:r>
              <a:rPr lang="en-US" dirty="0" err="1"/>
              <a:t>otwarta</a:t>
            </a:r>
            <a:r>
              <a:rPr lang="en-US" dirty="0"/>
              <a:t>, </a:t>
            </a:r>
            <a:r>
              <a:rPr lang="en-US" dirty="0" err="1"/>
              <a:t>otwarty</a:t>
            </a:r>
            <a:r>
              <a:rPr lang="en-US" dirty="0"/>
              <a:t> system </a:t>
            </a:r>
            <a:r>
              <a:rPr lang="en-US" dirty="0" err="1"/>
              <a:t>uwierzytelniania</a:t>
            </a:r>
            <a:r>
              <a:rPr lang="en-US" dirty="0"/>
              <a:t> – </a:t>
            </a:r>
            <a:r>
              <a:rPr lang="en-US" dirty="0" err="1"/>
              <a:t>brak</a:t>
            </a:r>
            <a:r>
              <a:rPr lang="en-US" dirty="0"/>
              <a:t> </a:t>
            </a:r>
            <a:r>
              <a:rPr lang="en-US" dirty="0" err="1"/>
              <a:t>uwierzytelniania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Personal, PSK Pre-shared key, </a:t>
            </a:r>
            <a:r>
              <a:rPr lang="en-US" dirty="0" err="1"/>
              <a:t>klucz</a:t>
            </a:r>
            <a:r>
              <a:rPr lang="en-US" dirty="0"/>
              <a:t> </a:t>
            </a:r>
            <a:r>
              <a:rPr lang="en-US" dirty="0" err="1"/>
              <a:t>współdzielony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Enterprise – </a:t>
            </a:r>
            <a:r>
              <a:rPr lang="en-US" dirty="0" err="1"/>
              <a:t>wymaga</a:t>
            </a:r>
            <a:r>
              <a:rPr lang="en-US" dirty="0"/>
              <a:t> </a:t>
            </a:r>
            <a:r>
              <a:rPr lang="en-US" dirty="0" err="1"/>
              <a:t>serwera</a:t>
            </a:r>
            <a:r>
              <a:rPr lang="en-US" dirty="0"/>
              <a:t> RADIUS</a:t>
            </a:r>
          </a:p>
        </p:txBody>
      </p:sp>
    </p:spTree>
    <p:extLst>
      <p:ext uri="{BB962C8B-B14F-4D97-AF65-F5344CB8AC3E}">
        <p14:creationId xmlns:p14="http://schemas.microsoft.com/office/powerpoint/2010/main" val="4069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Standardy szyfrowania stosowane w sieciach Wi-Fi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971600" y="1556792"/>
            <a:ext cx="7973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WEP - Wired Equivalent 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WPA - Wi-Fi Protected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WPA2 - Wi-Fi Protected Access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WPA3 - Wi-Fi Protected Access 3</a:t>
            </a:r>
          </a:p>
        </p:txBody>
      </p:sp>
    </p:spTree>
    <p:extLst>
      <p:ext uri="{BB962C8B-B14F-4D97-AF65-F5344CB8AC3E}">
        <p14:creationId xmlns:p14="http://schemas.microsoft.com/office/powerpoint/2010/main" val="397905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Funkcja WPS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46484" y="1549184"/>
            <a:ext cx="7973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Jest to funkcja umożliwiająca szybsze i łatwiejsze podłączenie urządzenia do sieci. W ramach tej funkcji zdefiniowano następujące metody uwierzytelniania: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podanie 8 cyfrowego kodu PIN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wewnętrzna – wymaga dostępu do panelu administracyjnego, znacznie mniej popularne rozwiązanie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zewnętrzna – podanie kodu PIN najczęściej znajdującego się na obudowie routera Wi-Fi, rozwiązanie dosyć popularne. Niestety pewna podatność jest związana z tą metodą.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naciśnięcie odpowiedniego przycisku na routerze Wi-Fi</a:t>
            </a:r>
          </a:p>
        </p:txBody>
      </p:sp>
    </p:spTree>
    <p:extLst>
      <p:ext uri="{BB962C8B-B14F-4D97-AF65-F5344CB8AC3E}">
        <p14:creationId xmlns:p14="http://schemas.microsoft.com/office/powerpoint/2010/main" val="8912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Często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„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mieszane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”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pojęcia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695D7C9-24E5-4E5F-97DE-7C780DB3D482}"/>
              </a:ext>
            </a:extLst>
          </p:cNvPr>
          <p:cNvSpPr txBox="1"/>
          <p:nvPr/>
        </p:nvSpPr>
        <p:spPr>
          <a:xfrm>
            <a:off x="971599" y="1556792"/>
            <a:ext cx="7973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Hashowanie</a:t>
            </a:r>
            <a:r>
              <a:rPr lang="en-US" dirty="0"/>
              <a:t> – </a:t>
            </a:r>
            <a:r>
              <a:rPr lang="en-US" dirty="0" err="1"/>
              <a:t>funkcja</a:t>
            </a:r>
            <a:r>
              <a:rPr lang="en-US" dirty="0"/>
              <a:t> </a:t>
            </a:r>
            <a:r>
              <a:rPr lang="en-US" dirty="0" err="1"/>
              <a:t>hashująca</a:t>
            </a:r>
            <a:r>
              <a:rPr lang="en-US" dirty="0"/>
              <a:t>, </a:t>
            </a:r>
            <a:r>
              <a:rPr lang="en-US" dirty="0" err="1"/>
              <a:t>funkcja</a:t>
            </a:r>
            <a:r>
              <a:rPr lang="en-US" dirty="0"/>
              <a:t> </a:t>
            </a:r>
            <a:r>
              <a:rPr lang="en-US" dirty="0" err="1"/>
              <a:t>skrótu</a:t>
            </a:r>
            <a:r>
              <a:rPr lang="en-US" dirty="0"/>
              <a:t>, </a:t>
            </a:r>
            <a:r>
              <a:rPr lang="en-US" dirty="0" err="1"/>
              <a:t>funkcja</a:t>
            </a:r>
            <a:r>
              <a:rPr lang="en-US" dirty="0"/>
              <a:t> </a:t>
            </a:r>
            <a:r>
              <a:rPr lang="en-US" dirty="0" err="1"/>
              <a:t>jednokierunkowa</a:t>
            </a:r>
            <a:r>
              <a:rPr lang="en-US" dirty="0"/>
              <a:t>, jest to taka </a:t>
            </a:r>
            <a:r>
              <a:rPr lang="en-US" dirty="0" err="1"/>
              <a:t>funkcja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</a:t>
            </a:r>
            <a:r>
              <a:rPr lang="en-US" dirty="0" err="1"/>
              <a:t>powinna</a:t>
            </a:r>
            <a:r>
              <a:rPr lang="en-US" dirty="0"/>
              <a:t> </a:t>
            </a:r>
            <a:r>
              <a:rPr lang="en-US" dirty="0" err="1"/>
              <a:t>posiadać</a:t>
            </a:r>
            <a:r>
              <a:rPr lang="en-US" dirty="0"/>
              <a:t> </a:t>
            </a:r>
            <a:r>
              <a:rPr lang="en-US" dirty="0" err="1"/>
              <a:t>następujące</a:t>
            </a:r>
            <a:r>
              <a:rPr lang="en-US" dirty="0"/>
              <a:t> </a:t>
            </a:r>
            <a:r>
              <a:rPr lang="en-US" dirty="0" err="1"/>
              <a:t>właściwości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Jednokierunkowa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Bezkolizyjna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Różne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 </a:t>
            </a:r>
            <a:r>
              <a:rPr lang="en-US" dirty="0" err="1"/>
              <a:t>wejściowe</a:t>
            </a:r>
            <a:r>
              <a:rPr lang="en-US" dirty="0"/>
              <a:t>, </a:t>
            </a:r>
            <a:r>
              <a:rPr lang="en-US" dirty="0" err="1"/>
              <a:t>generują</a:t>
            </a:r>
            <a:r>
              <a:rPr lang="en-US" dirty="0"/>
              <a:t> </a:t>
            </a:r>
            <a:r>
              <a:rPr lang="en-US" dirty="0" err="1"/>
              <a:t>ciąg</a:t>
            </a:r>
            <a:r>
              <a:rPr lang="en-US" dirty="0"/>
              <a:t> o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samej</a:t>
            </a:r>
            <a:r>
              <a:rPr lang="en-US" dirty="0"/>
              <a:t> </a:t>
            </a:r>
            <a:r>
              <a:rPr lang="en-US" dirty="0" err="1"/>
              <a:t>długości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Drobna</a:t>
            </a:r>
            <a:r>
              <a:rPr lang="en-US" dirty="0"/>
              <a:t> </a:t>
            </a:r>
            <a:r>
              <a:rPr lang="en-US" dirty="0" err="1"/>
              <a:t>zmiana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wejściu</a:t>
            </a:r>
            <a:r>
              <a:rPr lang="en-US" dirty="0"/>
              <a:t> to </a:t>
            </a:r>
            <a:r>
              <a:rPr lang="en-US" dirty="0" err="1"/>
              <a:t>duża</a:t>
            </a:r>
            <a:r>
              <a:rPr lang="en-US" dirty="0"/>
              <a:t> </a:t>
            </a:r>
            <a:r>
              <a:rPr lang="en-US" dirty="0" err="1"/>
              <a:t>zmiana</a:t>
            </a:r>
            <a:r>
              <a:rPr lang="en-US" dirty="0"/>
              <a:t> </a:t>
            </a:r>
            <a:r>
              <a:rPr lang="en-US" dirty="0" err="1"/>
              <a:t>wynikowej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skrótu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F14D75F-16BF-4A00-A486-DB31C26E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641" y="3952852"/>
            <a:ext cx="5124746" cy="228744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9578067-B739-4CA3-A08C-31A9485C153B}"/>
              </a:ext>
            </a:extLst>
          </p:cNvPr>
          <p:cNvSpPr txBox="1"/>
          <p:nvPr/>
        </p:nvSpPr>
        <p:spPr>
          <a:xfrm>
            <a:off x="4716014" y="626026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Źródło:https</a:t>
            </a:r>
            <a:r>
              <a:rPr lang="en-US" dirty="0"/>
              <a:t>://medium.com/@tom_rock</a:t>
            </a:r>
          </a:p>
        </p:txBody>
      </p:sp>
    </p:spTree>
    <p:extLst>
      <p:ext uri="{BB962C8B-B14F-4D97-AF65-F5344CB8AC3E}">
        <p14:creationId xmlns:p14="http://schemas.microsoft.com/office/powerpoint/2010/main" val="8276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Ramka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WiFi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730431-BFD7-4775-942F-FD32E8C6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82" y="1988840"/>
            <a:ext cx="6528749" cy="339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wal 1">
            <a:extLst>
              <a:ext uri="{FF2B5EF4-FFF2-40B4-BE49-F238E27FC236}">
                <a16:creationId xmlns:a16="http://schemas.microsoft.com/office/drawing/2014/main" id="{66F748D4-D648-4F93-B24F-E353A1551B08}"/>
              </a:ext>
            </a:extLst>
          </p:cNvPr>
          <p:cNvSpPr/>
          <p:nvPr/>
        </p:nvSpPr>
        <p:spPr>
          <a:xfrm>
            <a:off x="1907704" y="4276700"/>
            <a:ext cx="1656184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Typy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ramek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WiFi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B31E4E9-45EC-4E80-AA84-29D516CD41AF}"/>
              </a:ext>
            </a:extLst>
          </p:cNvPr>
          <p:cNvSpPr txBox="1"/>
          <p:nvPr/>
        </p:nvSpPr>
        <p:spPr>
          <a:xfrm>
            <a:off x="971599" y="2132856"/>
            <a:ext cx="174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/>
              <a:t>Zarządzania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/>
              <a:t>Kontrolna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Podtypy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ramek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zarządzania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B31E4E9-45EC-4E80-AA84-29D516CD41AF}"/>
              </a:ext>
            </a:extLst>
          </p:cNvPr>
          <p:cNvSpPr txBox="1"/>
          <p:nvPr/>
        </p:nvSpPr>
        <p:spPr>
          <a:xfrm>
            <a:off x="971227" y="2132856"/>
            <a:ext cx="7973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Association</a:t>
            </a:r>
            <a:r>
              <a:rPr lang="pl-PL" dirty="0"/>
              <a:t> </a:t>
            </a:r>
            <a:r>
              <a:rPr lang="pl-PL" dirty="0" err="1"/>
              <a:t>request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Beacon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Podtypy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ramek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kontrolnych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B31E4E9-45EC-4E80-AA84-29D516CD41AF}"/>
              </a:ext>
            </a:extLst>
          </p:cNvPr>
          <p:cNvSpPr txBox="1"/>
          <p:nvPr/>
        </p:nvSpPr>
        <p:spPr>
          <a:xfrm>
            <a:off x="971227" y="2132856"/>
            <a:ext cx="797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RTS – Ready to Send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CTS – Clear to Send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A3E0DF0-E50F-4297-A537-A689E6C90DC5}"/>
              </a:ext>
            </a:extLst>
          </p:cNvPr>
          <p:cNvSpPr txBox="1"/>
          <p:nvPr/>
        </p:nvSpPr>
        <p:spPr>
          <a:xfrm>
            <a:off x="3671898" y="610011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CSMA/CA = RTS + CTS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17DC50-7F57-4ACE-AFFB-3DD3FC89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2"/>
            <a:ext cx="3205163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4 – Way Handshake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46484" y="1549184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1026" name="Picture 2" descr="IEEE 802.11i-2004 - Wikipedia">
            <a:extLst>
              <a:ext uri="{FF2B5EF4-FFF2-40B4-BE49-F238E27FC236}">
                <a16:creationId xmlns:a16="http://schemas.microsoft.com/office/drawing/2014/main" id="{60304BAF-700F-4B84-B7BE-E2F699337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7" y="1970338"/>
            <a:ext cx="3743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3BF571B-798B-42B7-8662-7146BFEE6297}"/>
              </a:ext>
            </a:extLst>
          </p:cNvPr>
          <p:cNvSpPr txBox="1"/>
          <p:nvPr/>
        </p:nvSpPr>
        <p:spPr>
          <a:xfrm>
            <a:off x="1405074" y="5435932"/>
            <a:ext cx="633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PTK = PRF(PMK + </a:t>
            </a:r>
            <a:r>
              <a:rPr lang="en-US" dirty="0" err="1"/>
              <a:t>ANonce</a:t>
            </a:r>
            <a:r>
              <a:rPr lang="en-US" dirty="0"/>
              <a:t> + </a:t>
            </a:r>
            <a:r>
              <a:rPr lang="en-US" dirty="0" err="1"/>
              <a:t>SNonce</a:t>
            </a:r>
            <a:r>
              <a:rPr lang="en-US" dirty="0"/>
              <a:t> + MAC(A) + MAC(S))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1B530FE-1D6E-415C-B2AF-C0B2F6F475B0}"/>
              </a:ext>
            </a:extLst>
          </p:cNvPr>
          <p:cNvSpPr txBox="1"/>
          <p:nvPr/>
        </p:nvSpPr>
        <p:spPr>
          <a:xfrm>
            <a:off x="5796136" y="15491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5038081-0D3C-40E2-BA45-81DE6512E223}"/>
              </a:ext>
            </a:extLst>
          </p:cNvPr>
          <p:cNvSpPr txBox="1"/>
          <p:nvPr/>
        </p:nvSpPr>
        <p:spPr>
          <a:xfrm>
            <a:off x="3040656" y="15491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423F398-0FCE-4AC2-B82F-A35072A85F55}"/>
              </a:ext>
            </a:extLst>
          </p:cNvPr>
          <p:cNvSpPr txBox="1"/>
          <p:nvPr/>
        </p:nvSpPr>
        <p:spPr>
          <a:xfrm>
            <a:off x="3206746" y="6289533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 = </a:t>
            </a: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losowa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1691678" y="3261257"/>
            <a:ext cx="734481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07704" y="326125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Atak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z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przechwyceniem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i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łamaniem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handshake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455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46484" y="1549184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11" name="Obraz 10" descr="Obraz zawierający tekst&#10;&#10;Opis wygenerowany automatycznie">
            <a:extLst>
              <a:ext uri="{FF2B5EF4-FFF2-40B4-BE49-F238E27FC236}">
                <a16:creationId xmlns:a16="http://schemas.microsoft.com/office/drawing/2014/main" id="{083C8018-2F2F-46ED-B2C9-7D714B046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92" y="1771565"/>
            <a:ext cx="4191215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2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46484" y="1549184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899AE174-0ED6-4FF8-B6F5-1922E5723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42" y="1622332"/>
            <a:ext cx="4203916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46484" y="1549184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987543B-1783-4370-8D30-4E6A1FF98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64" y="3066550"/>
            <a:ext cx="5971071" cy="7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1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46484" y="1549184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4" name="Obraz 3" descr="Obraz zawierający monitor, zrzut ekranu, komputer, computer&#10;&#10;Opis wygenerowany automatycznie">
            <a:extLst>
              <a:ext uri="{FF2B5EF4-FFF2-40B4-BE49-F238E27FC236}">
                <a16:creationId xmlns:a16="http://schemas.microsoft.com/office/drawing/2014/main" id="{46BEA434-8170-4665-828C-79EE2F6E1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74" y="1619157"/>
            <a:ext cx="5874052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695D7C9-24E5-4E5F-97DE-7C780DB3D482}"/>
              </a:ext>
            </a:extLst>
          </p:cNvPr>
          <p:cNvSpPr txBox="1"/>
          <p:nvPr/>
        </p:nvSpPr>
        <p:spPr>
          <a:xfrm>
            <a:off x="971599" y="1556792"/>
            <a:ext cx="7973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Kodowanie</a:t>
            </a:r>
            <a:r>
              <a:rPr lang="en-US" dirty="0"/>
              <a:t> – </a:t>
            </a:r>
            <a:r>
              <a:rPr lang="en-US" dirty="0" err="1"/>
              <a:t>zmiana</a:t>
            </a:r>
            <a:r>
              <a:rPr lang="en-US" dirty="0"/>
              <a:t> </a:t>
            </a:r>
            <a:r>
              <a:rPr lang="en-US" dirty="0" err="1"/>
              <a:t>reprezentacji</a:t>
            </a:r>
            <a:r>
              <a:rPr lang="en-US" dirty="0"/>
              <a:t> </a:t>
            </a:r>
            <a:r>
              <a:rPr lang="en-US" dirty="0" err="1"/>
              <a:t>informacji</a:t>
            </a:r>
            <a:r>
              <a:rPr lang="en-US" dirty="0"/>
              <a:t>,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dodawania</a:t>
            </a:r>
            <a:r>
              <a:rPr lang="en-US" dirty="0"/>
              <a:t> </a:t>
            </a:r>
            <a:r>
              <a:rPr lang="en-US" dirty="0" err="1"/>
              <a:t>nadmiarowej</a:t>
            </a:r>
            <a:r>
              <a:rPr lang="en-US" dirty="0"/>
              <a:t> </a:t>
            </a:r>
            <a:r>
              <a:rPr lang="en-US" dirty="0" err="1"/>
              <a:t>informacji</a:t>
            </a:r>
            <a:r>
              <a:rPr lang="en-US" dirty="0"/>
              <a:t>, w </a:t>
            </a:r>
            <a:r>
              <a:rPr lang="en-US" dirty="0" err="1"/>
              <a:t>celu</a:t>
            </a:r>
            <a:r>
              <a:rPr lang="en-US" dirty="0"/>
              <a:t> </a:t>
            </a:r>
            <a:r>
              <a:rPr lang="en-US" dirty="0" err="1"/>
              <a:t>zapewnienia</a:t>
            </a:r>
            <a:r>
              <a:rPr lang="en-US" dirty="0"/>
              <a:t> </a:t>
            </a:r>
            <a:r>
              <a:rPr lang="en-US" dirty="0" err="1"/>
              <a:t>odpowiedniej</a:t>
            </a:r>
            <a:r>
              <a:rPr lang="en-US" dirty="0"/>
              <a:t> </a:t>
            </a:r>
            <a:r>
              <a:rPr lang="en-US" dirty="0" err="1"/>
              <a:t>poprawności</a:t>
            </a:r>
            <a:r>
              <a:rPr lang="en-US" dirty="0"/>
              <a:t> </a:t>
            </a:r>
            <a:r>
              <a:rPr lang="en-US" dirty="0" err="1"/>
              <a:t>transmisji</a:t>
            </a:r>
            <a:r>
              <a:rPr lang="en-US" dirty="0"/>
              <a:t>. </a:t>
            </a:r>
            <a:r>
              <a:rPr lang="en-US" dirty="0" err="1"/>
              <a:t>Dzięki</a:t>
            </a:r>
            <a:r>
              <a:rPr lang="en-US" dirty="0"/>
              <a:t> </a:t>
            </a:r>
            <a:r>
              <a:rPr lang="en-US" dirty="0" err="1"/>
              <a:t>temu</a:t>
            </a:r>
            <a:r>
              <a:rPr lang="en-US" dirty="0"/>
              <a:t> </a:t>
            </a:r>
            <a:r>
              <a:rPr lang="en-US" dirty="0" err="1"/>
              <a:t>mamy</a:t>
            </a:r>
            <a:r>
              <a:rPr lang="en-US" dirty="0"/>
              <a:t> </a:t>
            </a:r>
            <a:r>
              <a:rPr lang="en-US" dirty="0" err="1"/>
              <a:t>możliwości</a:t>
            </a:r>
            <a:r>
              <a:rPr lang="en-US" dirty="0"/>
              <a:t> </a:t>
            </a:r>
            <a:r>
              <a:rPr lang="en-US" dirty="0" err="1"/>
              <a:t>wykrycia</a:t>
            </a:r>
            <a:r>
              <a:rPr lang="en-US" dirty="0"/>
              <a:t> </a:t>
            </a:r>
            <a:r>
              <a:rPr lang="en-US" dirty="0" err="1"/>
              <a:t>błędów</a:t>
            </a:r>
            <a:r>
              <a:rPr lang="en-US" dirty="0"/>
              <a:t> </a:t>
            </a:r>
            <a:r>
              <a:rPr lang="en-US" dirty="0" err="1"/>
              <a:t>powstałych</a:t>
            </a:r>
            <a:r>
              <a:rPr lang="en-US" dirty="0"/>
              <a:t> </a:t>
            </a:r>
            <a:r>
              <a:rPr lang="en-US" dirty="0" err="1"/>
              <a:t>podczas</a:t>
            </a:r>
            <a:r>
              <a:rPr lang="en-US" dirty="0"/>
              <a:t> </a:t>
            </a:r>
            <a:r>
              <a:rPr lang="en-US" dirty="0" err="1"/>
              <a:t>transmisji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korekcji</a:t>
            </a:r>
            <a:r>
              <a:rPr lang="en-US" dirty="0"/>
              <a:t> </a:t>
            </a:r>
            <a:r>
              <a:rPr lang="en-US" dirty="0" err="1"/>
              <a:t>części</a:t>
            </a:r>
            <a:r>
              <a:rPr lang="en-US" dirty="0"/>
              <a:t> z </a:t>
            </a:r>
            <a:r>
              <a:rPr lang="en-US" dirty="0" err="1"/>
              <a:t>nich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80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46484" y="1549184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411E190-AEEE-4904-AF86-D4F9EE315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09" y="2462100"/>
            <a:ext cx="6292712" cy="23711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3A5E829-C4BA-492A-A4E0-B8FD122E8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17032"/>
            <a:ext cx="6187386" cy="48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46484" y="1549184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9" name="Obraz 8" descr="Obraz zawierający monitor, ekran, sprzęt elektroniczny, zrzut ekranu&#10;&#10;Opis wygenerowany automatycznie">
            <a:extLst>
              <a:ext uri="{FF2B5EF4-FFF2-40B4-BE49-F238E27FC236}">
                <a16:creationId xmlns:a16="http://schemas.microsoft.com/office/drawing/2014/main" id="{FC550349-FD96-4A87-B859-DAF20E94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43" y="1733850"/>
            <a:ext cx="5823249" cy="36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2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46484" y="1549184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EDE02301-90DE-4A68-9363-69E05B417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85" y="2736522"/>
            <a:ext cx="6024029" cy="83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7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46484" y="1549184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3" name="Obraz 2" descr="Obraz zawierający monitor, komputer, stół, telefon&#10;&#10;Opis wygenerowany automatycznie">
            <a:extLst>
              <a:ext uri="{FF2B5EF4-FFF2-40B4-BE49-F238E27FC236}">
                <a16:creationId xmlns:a16="http://schemas.microsoft.com/office/drawing/2014/main" id="{6CA8FBFB-02C2-4124-8434-844E7355C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36" y="1752514"/>
            <a:ext cx="4432528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1691678" y="3261257"/>
            <a:ext cx="734481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07704" y="326125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Odszyfrowanie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pakietów</a:t>
            </a:r>
            <a:r>
              <a:rPr lang="en-US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802.11 w Wireshark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45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46484" y="1549184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E24EA3A2-759B-4928-A8AE-DB784345A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9" y="1366274"/>
            <a:ext cx="5869001" cy="41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46484" y="1549184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596F1EE0-0115-4501-AC6E-F08908748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2" y="1864809"/>
            <a:ext cx="6204815" cy="3128381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D722E1E-6F98-4129-AFA4-3506E848E9D3}"/>
              </a:ext>
            </a:extLst>
          </p:cNvPr>
          <p:cNvSpPr txBox="1"/>
          <p:nvPr/>
        </p:nvSpPr>
        <p:spPr>
          <a:xfrm>
            <a:off x="1930697" y="5517232"/>
            <a:ext cx="620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Edit/Preferences/Protocols/IEEE 802.11/Decryption keys</a:t>
            </a:r>
          </a:p>
        </p:txBody>
      </p:sp>
    </p:spTree>
    <p:extLst>
      <p:ext uri="{BB962C8B-B14F-4D97-AF65-F5344CB8AC3E}">
        <p14:creationId xmlns:p14="http://schemas.microsoft.com/office/powerpoint/2010/main" val="18601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5F4DCC0-AE5A-4AD2-A978-928490AF5C16}"/>
              </a:ext>
            </a:extLst>
          </p:cNvPr>
          <p:cNvSpPr txBox="1"/>
          <p:nvPr/>
        </p:nvSpPr>
        <p:spPr>
          <a:xfrm>
            <a:off x="1046484" y="1549184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03F0188A-B2D5-4785-9F1F-50D63996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87" y="1531407"/>
            <a:ext cx="6562825" cy="46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0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Źródła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809669" y="1412776"/>
            <a:ext cx="76328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https://sekurak.pl/bezpieczenstwo-sieci-wi-fi-czesc-1/</a:t>
            </a:r>
            <a:endParaRPr lang="en-US" sz="2400" dirty="0"/>
          </a:p>
          <a:p>
            <a:r>
              <a:rPr lang="en-US" dirty="0">
                <a:hlinkClick r:id="rId4"/>
              </a:rPr>
              <a:t>http://slow7.pl/windows-7/item/49-wifi-bez-tajemnic</a:t>
            </a:r>
            <a:endParaRPr lang="en-US" dirty="0"/>
          </a:p>
          <a:p>
            <a:r>
              <a:rPr lang="en-US" dirty="0">
                <a:hlinkClick r:id="rId5"/>
              </a:rPr>
              <a:t>http://slow7.pl/sieci-komputerowe/item/35-atak-na-wlan-metodologia-narzedzia-i-praktyka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https://www.wifi-professionals.com/2019/01/4-way-handshake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695D7C9-24E5-4E5F-97DE-7C780DB3D482}"/>
              </a:ext>
            </a:extLst>
          </p:cNvPr>
          <p:cNvSpPr txBox="1"/>
          <p:nvPr/>
        </p:nvSpPr>
        <p:spPr>
          <a:xfrm>
            <a:off x="971599" y="1556792"/>
            <a:ext cx="797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Szyfrowanie</a:t>
            </a:r>
            <a:r>
              <a:rPr lang="en-US" dirty="0"/>
              <a:t> – </a:t>
            </a:r>
            <a:r>
              <a:rPr lang="en-US" dirty="0" err="1"/>
              <a:t>utajnienie</a:t>
            </a:r>
            <a:r>
              <a:rPr lang="en-US" dirty="0"/>
              <a:t> </a:t>
            </a:r>
            <a:r>
              <a:rPr lang="en-US" dirty="0" err="1"/>
              <a:t>tekstu</a:t>
            </a:r>
            <a:r>
              <a:rPr lang="en-US" dirty="0"/>
              <a:t>, </a:t>
            </a:r>
            <a:r>
              <a:rPr lang="en-US" dirty="0" err="1"/>
              <a:t>funkcja</a:t>
            </a:r>
            <a:r>
              <a:rPr lang="en-US" dirty="0"/>
              <a:t> </a:t>
            </a:r>
            <a:r>
              <a:rPr lang="en-US" dirty="0" err="1"/>
              <a:t>zamieniająca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jawny</a:t>
            </a:r>
            <a:r>
              <a:rPr lang="en-US" dirty="0"/>
              <a:t> w </a:t>
            </a:r>
            <a:r>
              <a:rPr lang="en-US" dirty="0" err="1"/>
              <a:t>szyfrogram</a:t>
            </a:r>
            <a:r>
              <a:rPr lang="en-US" dirty="0"/>
              <a:t>. </a:t>
            </a:r>
            <a:r>
              <a:rPr lang="en-US" dirty="0" err="1"/>
              <a:t>Szyfrogramu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da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odczytać</a:t>
            </a:r>
            <a:r>
              <a:rPr lang="en-US" dirty="0"/>
              <a:t> bez </a:t>
            </a:r>
            <a:r>
              <a:rPr lang="en-US" dirty="0" err="1"/>
              <a:t>podania</a:t>
            </a:r>
            <a:r>
              <a:rPr lang="en-US" dirty="0"/>
              <a:t> </a:t>
            </a:r>
            <a:r>
              <a:rPr lang="en-US" dirty="0" err="1"/>
              <a:t>klucza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3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695D7C9-24E5-4E5F-97DE-7C780DB3D482}"/>
              </a:ext>
            </a:extLst>
          </p:cNvPr>
          <p:cNvSpPr txBox="1"/>
          <p:nvPr/>
        </p:nvSpPr>
        <p:spPr>
          <a:xfrm>
            <a:off x="971599" y="1556792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Szyfrowanie symetryczne</a:t>
            </a:r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C473EB5-0E49-4286-A241-996102AF9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560" y="2636912"/>
            <a:ext cx="5443355" cy="32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695D7C9-24E5-4E5F-97DE-7C780DB3D482}"/>
              </a:ext>
            </a:extLst>
          </p:cNvPr>
          <p:cNvSpPr txBox="1"/>
          <p:nvPr/>
        </p:nvSpPr>
        <p:spPr>
          <a:xfrm>
            <a:off x="971599" y="1556792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Szyfrowanie</a:t>
            </a:r>
            <a:r>
              <a:rPr lang="en-US" dirty="0"/>
              <a:t> </a:t>
            </a:r>
            <a:r>
              <a:rPr lang="en-US" dirty="0" err="1"/>
              <a:t>asymetryczne</a:t>
            </a:r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8E8B45C-67DB-4865-B47D-A2844AD44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98069"/>
            <a:ext cx="4807534" cy="34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695D7C9-24E5-4E5F-97DE-7C780DB3D482}"/>
              </a:ext>
            </a:extLst>
          </p:cNvPr>
          <p:cNvSpPr txBox="1"/>
          <p:nvPr/>
        </p:nvSpPr>
        <p:spPr>
          <a:xfrm>
            <a:off x="971599" y="1556792"/>
            <a:ext cx="79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Podpis cyfrowy</a:t>
            </a:r>
            <a:endParaRPr lang="en-US" dirty="0"/>
          </a:p>
        </p:txBody>
      </p:sp>
      <p:pic>
        <p:nvPicPr>
          <p:cNvPr id="1026" name="Picture 2" descr="BSI - Bezpieczeństwo systemów informatycznych Zbigniew Suski">
            <a:extLst>
              <a:ext uri="{FF2B5EF4-FFF2-40B4-BE49-F238E27FC236}">
                <a16:creationId xmlns:a16="http://schemas.microsoft.com/office/drawing/2014/main" id="{E3A3B84A-D5A5-4D55-873B-4DB01C83E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21" y="2060848"/>
            <a:ext cx="48196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00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WiFi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2639481"/>
            <a:ext cx="7632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Wifi to </a:t>
            </a:r>
            <a:r>
              <a:rPr lang="en-US" dirty="0" err="1"/>
              <a:t>zestaw</a:t>
            </a:r>
            <a:r>
              <a:rPr lang="en-US" dirty="0"/>
              <a:t> </a:t>
            </a:r>
            <a:r>
              <a:rPr lang="en-US" dirty="0" err="1"/>
              <a:t>standardów</a:t>
            </a:r>
            <a:r>
              <a:rPr lang="en-US" dirty="0"/>
              <a:t> </a:t>
            </a:r>
            <a:r>
              <a:rPr lang="en-US" dirty="0" err="1"/>
              <a:t>opartych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IEEE 802.11 </a:t>
            </a:r>
            <a:r>
              <a:rPr lang="en-US" dirty="0" err="1"/>
              <a:t>wykorzystywany</a:t>
            </a:r>
            <a:r>
              <a:rPr lang="en-US" dirty="0"/>
              <a:t> do </a:t>
            </a:r>
            <a:r>
              <a:rPr lang="en-US" dirty="0" err="1"/>
              <a:t>budowy</a:t>
            </a:r>
            <a:r>
              <a:rPr lang="en-US" dirty="0"/>
              <a:t> bezprzewodowych </a:t>
            </a:r>
            <a:r>
              <a:rPr lang="en-US" dirty="0" err="1"/>
              <a:t>sieci</a:t>
            </a:r>
            <a:r>
              <a:rPr lang="en-US" dirty="0"/>
              <a:t> LAN</a:t>
            </a:r>
            <a:endParaRPr lang="pl-PL" sz="24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91270E4-F98A-4409-91A7-7293877AD113}"/>
              </a:ext>
            </a:extLst>
          </p:cNvPr>
          <p:cNvSpPr txBox="1"/>
          <p:nvPr/>
        </p:nvSpPr>
        <p:spPr>
          <a:xfrm>
            <a:off x="971599" y="542247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WLAN = Wireless LAN</a:t>
            </a:r>
          </a:p>
        </p:txBody>
      </p:sp>
    </p:spTree>
    <p:extLst>
      <p:ext uri="{BB962C8B-B14F-4D97-AF65-F5344CB8AC3E}">
        <p14:creationId xmlns:p14="http://schemas.microsoft.com/office/powerpoint/2010/main" val="1291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2B4EF0-BBF0-457A-836B-05327042276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4112" y="1844823"/>
            <a:ext cx="4032448" cy="4968553"/>
          </a:xfrm>
        </p:spPr>
        <p:txBody>
          <a:bodyPr/>
          <a:lstStyle/>
          <a:p>
            <a:r>
              <a:rPr lang="en-US" sz="1800" dirty="0" err="1"/>
              <a:t>Łącze</a:t>
            </a:r>
            <a:r>
              <a:rPr lang="en-US" sz="1800" dirty="0"/>
              <a:t> </a:t>
            </a:r>
            <a:r>
              <a:rPr lang="en-US" sz="1800" dirty="0" err="1"/>
              <a:t>kablowe</a:t>
            </a:r>
            <a:endParaRPr lang="en-US" sz="1800" dirty="0"/>
          </a:p>
          <a:p>
            <a:r>
              <a:rPr lang="en-US" sz="1800" dirty="0" err="1"/>
              <a:t>Wykrywanie</a:t>
            </a:r>
            <a:r>
              <a:rPr lang="en-US" sz="1800" dirty="0"/>
              <a:t> </a:t>
            </a:r>
            <a:r>
              <a:rPr lang="en-US" sz="1800" dirty="0" err="1"/>
              <a:t>kolizji</a:t>
            </a:r>
            <a:r>
              <a:rPr lang="en-US" sz="1800" dirty="0"/>
              <a:t> CSMA/CD</a:t>
            </a:r>
          </a:p>
          <a:p>
            <a:r>
              <a:rPr lang="en-US" sz="1800" dirty="0" err="1"/>
              <a:t>Wymagane</a:t>
            </a:r>
            <a:r>
              <a:rPr lang="en-US" sz="1800" dirty="0"/>
              <a:t> </a:t>
            </a:r>
            <a:r>
              <a:rPr lang="en-US" sz="1800" dirty="0" err="1"/>
              <a:t>połączenie</a:t>
            </a:r>
            <a:r>
              <a:rPr lang="en-US" sz="1800" dirty="0"/>
              <a:t> </a:t>
            </a:r>
            <a:r>
              <a:rPr lang="en-US" sz="1800" dirty="0" err="1"/>
              <a:t>przewodowe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Występują</a:t>
            </a:r>
            <a:r>
              <a:rPr lang="en-US" sz="1800" dirty="0"/>
              <a:t>, </a:t>
            </a:r>
            <a:r>
              <a:rPr lang="en-US" sz="1800" dirty="0" err="1"/>
              <a:t>jednak</a:t>
            </a:r>
            <a:r>
              <a:rPr lang="en-US" sz="1800" dirty="0"/>
              <a:t> </a:t>
            </a:r>
            <a:r>
              <a:rPr lang="en-US" sz="1800" dirty="0" err="1"/>
              <a:t>nie</a:t>
            </a:r>
            <a:r>
              <a:rPr lang="en-US" sz="1800" dirty="0"/>
              <a:t> </a:t>
            </a:r>
            <a:r>
              <a:rPr lang="en-US" sz="1800" dirty="0" err="1"/>
              <a:t>są</a:t>
            </a:r>
            <a:r>
              <a:rPr lang="en-US" sz="1800" dirty="0"/>
              <a:t> </a:t>
            </a:r>
            <a:r>
              <a:rPr lang="en-US" sz="1800" dirty="0" err="1"/>
              <a:t>aż</a:t>
            </a:r>
            <a:r>
              <a:rPr lang="en-US" sz="1800" dirty="0"/>
              <a:t> </a:t>
            </a:r>
            <a:r>
              <a:rPr lang="en-US" sz="1800" dirty="0" err="1"/>
              <a:t>tak</a:t>
            </a:r>
            <a:r>
              <a:rPr lang="en-US" sz="1800" dirty="0"/>
              <a:t> </a:t>
            </a:r>
            <a:r>
              <a:rPr lang="en-US" sz="1800" dirty="0" err="1"/>
              <a:t>istotne</a:t>
            </a:r>
            <a:r>
              <a:rPr lang="en-US" sz="1800" dirty="0"/>
              <a:t>, </a:t>
            </a:r>
            <a:r>
              <a:rPr lang="en-US" sz="1800" dirty="0" err="1"/>
              <a:t>chyba</a:t>
            </a:r>
            <a:r>
              <a:rPr lang="en-US" sz="1800" dirty="0"/>
              <a:t> </a:t>
            </a:r>
            <a:r>
              <a:rPr lang="en-US" sz="1800" dirty="0" err="1"/>
              <a:t>że</a:t>
            </a:r>
            <a:r>
              <a:rPr lang="en-US" sz="1800" dirty="0"/>
              <a:t> </a:t>
            </a:r>
            <a:r>
              <a:rPr lang="en-US" sz="1800" dirty="0" err="1"/>
              <a:t>mamy</a:t>
            </a:r>
            <a:r>
              <a:rPr lang="en-US" sz="1800" dirty="0"/>
              <a:t> </a:t>
            </a:r>
            <a:r>
              <a:rPr lang="en-US" sz="1800" dirty="0" err="1"/>
              <a:t>światłowód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nas</a:t>
            </a:r>
            <a:r>
              <a:rPr lang="en-US" sz="1800" dirty="0"/>
              <a:t> to </a:t>
            </a:r>
            <a:r>
              <a:rPr lang="en-US" sz="1800" dirty="0" err="1"/>
              <a:t>nie</a:t>
            </a:r>
            <a:r>
              <a:rPr lang="en-US" sz="1800" dirty="0"/>
              <a:t> </a:t>
            </a:r>
            <a:r>
              <a:rPr lang="en-US" sz="1800" dirty="0" err="1"/>
              <a:t>interesuje</a:t>
            </a:r>
            <a:endParaRPr lang="en-US" sz="1800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5A5F388-A3DB-49E9-92AE-AD5B8717746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5F2365-58F4-4EE8-81B1-15AEB612849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48223" y="1120625"/>
            <a:ext cx="3672409" cy="5081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WLAN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A75CAB1-6CB2-4022-A17E-36091DCA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11" y="1120625"/>
            <a:ext cx="4032449" cy="50601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C49233A-0B5F-49B5-B498-41032B0FD4AA}"/>
              </a:ext>
            </a:extLst>
          </p:cNvPr>
          <p:cNvSpPr txBox="1"/>
          <p:nvPr/>
        </p:nvSpPr>
        <p:spPr>
          <a:xfrm>
            <a:off x="4874112" y="11672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ymbol zastępczy zawartości 2">
            <a:extLst>
              <a:ext uri="{FF2B5EF4-FFF2-40B4-BE49-F238E27FC236}">
                <a16:creationId xmlns:a16="http://schemas.microsoft.com/office/drawing/2014/main" id="{B62E35F6-A7C6-4269-A273-640FAFE6B990}"/>
              </a:ext>
            </a:extLst>
          </p:cNvPr>
          <p:cNvSpPr txBox="1">
            <a:spLocks/>
          </p:cNvSpPr>
          <p:nvPr/>
        </p:nvSpPr>
        <p:spPr bwMode="auto">
          <a:xfrm>
            <a:off x="748223" y="1796272"/>
            <a:ext cx="4032448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err="1"/>
              <a:t>Fale</a:t>
            </a:r>
            <a:r>
              <a:rPr lang="en-US" sz="1800" kern="0" dirty="0"/>
              <a:t> </a:t>
            </a:r>
            <a:r>
              <a:rPr lang="en-US" sz="1800" kern="0" dirty="0" err="1"/>
              <a:t>radiowe</a:t>
            </a:r>
            <a:endParaRPr lang="en-US" sz="1800" kern="0" dirty="0"/>
          </a:p>
          <a:p>
            <a:r>
              <a:rPr lang="en-US" sz="1800" kern="0" dirty="0" err="1"/>
              <a:t>Unikananie</a:t>
            </a:r>
            <a:r>
              <a:rPr lang="en-US" sz="1800" kern="0" dirty="0"/>
              <a:t> </a:t>
            </a:r>
            <a:r>
              <a:rPr lang="en-US" sz="1800" kern="0" dirty="0" err="1"/>
              <a:t>kolizji</a:t>
            </a:r>
            <a:r>
              <a:rPr lang="en-US" sz="1800" kern="0" dirty="0"/>
              <a:t> CSMA/CA</a:t>
            </a:r>
          </a:p>
          <a:p>
            <a:r>
              <a:rPr lang="en-US" sz="1800" kern="0" dirty="0" err="1"/>
              <a:t>Każde</a:t>
            </a:r>
            <a:r>
              <a:rPr lang="en-US" sz="1800" kern="0" dirty="0"/>
              <a:t> </a:t>
            </a:r>
            <a:r>
              <a:rPr lang="en-US" sz="1800" kern="0" dirty="0" err="1"/>
              <a:t>urządzenie</a:t>
            </a:r>
            <a:r>
              <a:rPr lang="en-US" sz="1800" kern="0" dirty="0"/>
              <a:t> z </a:t>
            </a:r>
            <a:r>
              <a:rPr lang="en-US" sz="1800" kern="0" dirty="0" err="1"/>
              <a:t>kartą</a:t>
            </a:r>
            <a:r>
              <a:rPr lang="en-US" sz="1800" kern="0" dirty="0"/>
              <a:t> </a:t>
            </a:r>
            <a:r>
              <a:rPr lang="en-US" sz="1800" kern="0" dirty="0" err="1"/>
              <a:t>sieciową</a:t>
            </a:r>
            <a:r>
              <a:rPr lang="en-US" sz="1800" kern="0" dirty="0"/>
              <a:t> w </a:t>
            </a:r>
            <a:r>
              <a:rPr lang="en-US" sz="1800" kern="0" dirty="0" err="1"/>
              <a:t>zasięgu</a:t>
            </a:r>
            <a:r>
              <a:rPr lang="en-US" sz="1800" kern="0" dirty="0"/>
              <a:t> AP</a:t>
            </a:r>
          </a:p>
          <a:p>
            <a:r>
              <a:rPr lang="en-US" sz="1800" kern="0" dirty="0" err="1"/>
              <a:t>Występują</a:t>
            </a:r>
            <a:r>
              <a:rPr lang="en-US" sz="1800" kern="0" dirty="0"/>
              <a:t> </a:t>
            </a:r>
            <a:r>
              <a:rPr lang="en-US" sz="1800" kern="0" dirty="0" err="1"/>
              <a:t>zakłócenia</a:t>
            </a:r>
            <a:r>
              <a:rPr lang="en-US" sz="1800" kern="0" dirty="0"/>
              <a:t> </a:t>
            </a:r>
            <a:r>
              <a:rPr lang="en-US" sz="1800" kern="0" dirty="0" err="1"/>
              <a:t>sygnału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7086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3324</TotalTime>
  <Words>2206</Words>
  <Application>Microsoft Office PowerPoint</Application>
  <PresentationFormat>Pokaz na ekranie (4:3)</PresentationFormat>
  <Paragraphs>217</Paragraphs>
  <Slides>38</Slides>
  <Notes>38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5" baseType="lpstr">
      <vt:lpstr>-apple-system</vt:lpstr>
      <vt:lpstr>Arial</vt:lpstr>
      <vt:lpstr>Calibri</vt:lpstr>
      <vt:lpstr>Kohinoor Bangla</vt:lpstr>
      <vt:lpstr>Kohinoor Bangla Medium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241436</dc:creator>
  <cp:lastModifiedBy>Łukasz Dolata</cp:lastModifiedBy>
  <cp:revision>189</cp:revision>
  <cp:lastPrinted>2017-02-27T13:04:48Z</cp:lastPrinted>
  <dcterms:created xsi:type="dcterms:W3CDTF">2018-12-18T15:17:15Z</dcterms:created>
  <dcterms:modified xsi:type="dcterms:W3CDTF">2021-11-17T16:54:18Z</dcterms:modified>
</cp:coreProperties>
</file>