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8" r:id="rId4"/>
    <p:sldId id="297" r:id="rId5"/>
    <p:sldId id="258" r:id="rId6"/>
    <p:sldId id="295" r:id="rId7"/>
    <p:sldId id="296" r:id="rId8"/>
    <p:sldId id="286" r:id="rId9"/>
    <p:sldId id="290" r:id="rId10"/>
    <p:sldId id="289" r:id="rId11"/>
    <p:sldId id="294" r:id="rId12"/>
    <p:sldId id="292" r:id="rId13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241436" initials="S2" lastIdx="1" clrIdx="0">
    <p:extLst>
      <p:ext uri="{19B8F6BF-5375-455C-9EA6-DF929625EA0E}">
        <p15:presenceInfo xmlns:p15="http://schemas.microsoft.com/office/powerpoint/2012/main" userId="S::241436@student.pwr.edu.pl::d41d707d-9c91-4cc4-817a-c33a7cce0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528" autoAdjust="0"/>
  </p:normalViewPr>
  <p:slideViewPr>
    <p:cSldViewPr snapToObjects="1">
      <p:cViewPr varScale="1">
        <p:scale>
          <a:sx n="109" d="100"/>
          <a:sy n="109" d="100"/>
        </p:scale>
        <p:origin x="22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25ED49-EB40-7243-BF4F-1D52D9D70B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9E0462-CCEE-A149-9134-4F1B72BA6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BAE353-1772-854D-BC73-334887022800}" type="datetimeFigureOut">
              <a:rPr lang="pl-PL"/>
              <a:pPr>
                <a:defRPr/>
              </a:pPr>
              <a:t>2021-10-19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F2E7A-E96D-4B43-BFE1-62DC9490E9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559A92-9D11-8647-852E-B2557CADF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E8C2F4-4231-A748-BCC5-9C50A5B8D26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3DED056-D38B-7E46-8BC6-F981C728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204E80-DD08-B840-A14E-55531B72C6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FCDF35-7B55-2542-8F06-3EEE90D3389E}" type="datetimeFigureOut">
              <a:rPr lang="pl-PL"/>
              <a:pPr>
                <a:defRPr/>
              </a:pPr>
              <a:t>2021-10-19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6D5680E-5847-CF4E-9272-1E4D21888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8D7E35D-A778-A143-990B-B387603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382A4-4194-CE4C-847C-8D8DF2042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33B1CF-95C5-2345-B1F1-E8E9C907D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C06A6B4-27A0-2B43-954E-0092EF77C1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24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5358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Warto powiedzieć, ze do 2025 liczy się koszt </a:t>
            </a:r>
            <a:r>
              <a:rPr lang="pl-PL" dirty="0" err="1"/>
              <a:t>atakow</a:t>
            </a:r>
            <a:r>
              <a:rPr lang="pl-PL" dirty="0"/>
              <a:t> na ok 10.5bilionow </a:t>
            </a:r>
            <a:r>
              <a:rPr lang="pl-PL" dirty="0" err="1"/>
              <a:t>dolcow</a:t>
            </a:r>
            <a:r>
              <a:rPr lang="pl-PL" dirty="0"/>
              <a:t>, na </a:t>
            </a:r>
            <a:r>
              <a:rPr lang="pl-PL" dirty="0" err="1"/>
              <a:t>str</a:t>
            </a:r>
            <a:r>
              <a:rPr lang="pl-PL" dirty="0"/>
              <a:t> jest trylion, ale w </a:t>
            </a:r>
            <a:r>
              <a:rPr lang="pl-PL" dirty="0" err="1"/>
              <a:t>usa</a:t>
            </a:r>
            <a:r>
              <a:rPr lang="pl-PL" dirty="0"/>
              <a:t> chyba </a:t>
            </a:r>
            <a:r>
              <a:rPr lang="pl-PL" dirty="0" err="1"/>
              <a:t>miliardow</a:t>
            </a:r>
            <a:r>
              <a:rPr lang="pl-PL" dirty="0"/>
              <a:t> nie ma wiec spada o 000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7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814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Należy opisać czym jest każdy podpunkt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2560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Hackerowi wystarcza jedna podatność a my chcemy więcej!</a:t>
            </a:r>
          </a:p>
          <a:p>
            <a:r>
              <a:rPr lang="pl-PL" dirty="0"/>
              <a:t>Warto powiedzieć czym jest red team w nawiązaniu do </a:t>
            </a:r>
            <a:r>
              <a:rPr lang="pl-PL" dirty="0" err="1"/>
              <a:t>pentestow</a:t>
            </a:r>
            <a:r>
              <a:rPr lang="pl-PL" dirty="0"/>
              <a:t> i kim </a:t>
            </a:r>
            <a:r>
              <a:rPr lang="pl-PL" dirty="0" err="1"/>
              <a:t>sa</a:t>
            </a:r>
            <a:r>
              <a:rPr lang="pl-PL" dirty="0"/>
              <a:t> etyczni hackerzy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8035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Opisac</a:t>
            </a:r>
            <a:r>
              <a:rPr lang="pl-PL" dirty="0"/>
              <a:t> </a:t>
            </a:r>
            <a:r>
              <a:rPr lang="pl-PL" dirty="0" err="1"/>
              <a:t>kazde</a:t>
            </a:r>
            <a:r>
              <a:rPr lang="pl-PL" dirty="0"/>
              <a:t> z nich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8207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https://shinsec.pl/test-penetracyjny/ &lt;- dobre </a:t>
            </a:r>
            <a:r>
              <a:rPr lang="pl-PL" dirty="0" err="1"/>
              <a:t>zrodlo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4047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Spróbuj powiedzieć cos o KSC, tak w </a:t>
            </a:r>
            <a:r>
              <a:rPr lang="pl-PL" dirty="0" err="1"/>
              <a:t>skrocie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074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5416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684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C82B28-D6B4-1144-A31F-1DCE138A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EFD713E-4FAD-DA42-B537-00228A5CFC3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A52180-FFE9-AE44-BF1D-36EC8FB3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97808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645E337-6417-8F4E-BC9C-683830C1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EA1038E-2CC3-294C-9678-529B31B5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B3B12DE-3495-6442-BA76-5371C463E92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5033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6689707-910A-0F42-9A1C-1F0B48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87BD151-5B4B-0C4F-880A-5C05C371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31210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18B470C-C19A-7E44-9B4D-A6493B3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86DEFEB-AAA5-994F-A892-D20B78A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8550C3-2086-D040-90A2-C0F3C82BF8B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9230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7F44BB4-7402-E44A-A2C3-FEB2BED6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797F454-D705-5F40-B280-2A1B7079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C0F2833-20F1-AC48-8F35-B61892CE5B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4134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7FD625-300A-9349-AEAD-F12CCA56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20A4A7D-6792-B245-AF9D-A2C7C43C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0F3592-13D9-8246-BE3E-1AD47FD1D75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35524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2A4E8C1-FAA5-3C44-B823-1192D1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B273DF9-928E-9D49-A7AB-5E1A716B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7F5546-8B0C-C44B-A9E7-ECB46BE6168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474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D00E17-C8C0-8B45-8B1F-F991C6C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FDDDDE-91C0-854B-8955-85F2C72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D10619-EE0A-D549-BDE1-2FB2B03D657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9779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E5085CC-DE40-6D4E-A66E-9394938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03EB4AE4-2ACF-F742-874F-C957E16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5B3E2E-E679-5E46-9B41-C0CFD742E7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7256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2C381B8-FE70-9E41-9EC5-1ED0549B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BD84E43-66AB-5747-997E-24C7D1E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E02C-E2E2-4243-BBD7-4D77D6D68F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81943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E08D68EB-8CC2-1D40-B888-23274193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7BD6BB-12CF-7848-95C8-6E16EBDA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799279-9413-2B41-88D5-4744088438D6}"/>
              </a:ext>
            </a:extLst>
          </p:cNvPr>
          <p:cNvSpPr/>
          <p:nvPr/>
        </p:nvSpPr>
        <p:spPr>
          <a:xfrm>
            <a:off x="1691679" y="692696"/>
            <a:ext cx="7056786" cy="2227383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438A96E1-2AB7-2446-A140-2E0C4B37D2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91679" y="692696"/>
            <a:ext cx="7056786" cy="22015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pl-PL" b="0" dirty="0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Wprowadzenie</a:t>
            </a:r>
            <a:endParaRPr lang="pl-PL" altLang="pl-PL" b="0" dirty="0">
              <a:solidFill>
                <a:schemeClr val="bg1"/>
              </a:solidFill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AAEF3-8134-BF4A-86D9-1B7C0157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0" y="4242442"/>
            <a:ext cx="2664296" cy="2365496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F437B-0836-2844-9A31-53C7CCED0B98}"/>
              </a:ext>
            </a:extLst>
          </p:cNvPr>
          <p:cNvSpPr txBox="1"/>
          <p:nvPr/>
        </p:nvSpPr>
        <p:spPr>
          <a:xfrm>
            <a:off x="3059831" y="3152859"/>
            <a:ext cx="26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Maksymilian Górski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F9BBE-09CF-E347-B012-BE6BCFD9EF37}"/>
              </a:ext>
            </a:extLst>
          </p:cNvPr>
          <p:cNvCxnSpPr>
            <a:cxnSpLocks/>
          </p:cNvCxnSpPr>
          <p:nvPr/>
        </p:nvCxnSpPr>
        <p:spPr>
          <a:xfrm>
            <a:off x="1691679" y="3383691"/>
            <a:ext cx="1368152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D8E08-2CF2-7843-B1C5-C67859813D57}"/>
              </a:ext>
            </a:extLst>
          </p:cNvPr>
          <p:cNvCxnSpPr>
            <a:cxnSpLocks/>
          </p:cNvCxnSpPr>
          <p:nvPr/>
        </p:nvCxnSpPr>
        <p:spPr>
          <a:xfrm>
            <a:off x="5652120" y="3390563"/>
            <a:ext cx="3096344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37870" y="188639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/>
              <a:t>Dlaczego testy penetracyjne są ważne?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7A9C7-7684-674B-B8D2-D00E89A71684}"/>
              </a:ext>
            </a:extLst>
          </p:cNvPr>
          <p:cNvSpPr txBox="1"/>
          <p:nvPr/>
        </p:nvSpPr>
        <p:spPr>
          <a:xfrm>
            <a:off x="683568" y="1052736"/>
            <a:ext cx="8189266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err="1"/>
              <a:t>Pentesty</a:t>
            </a:r>
            <a:r>
              <a:rPr lang="pl-PL" sz="2400" dirty="0"/>
              <a:t> służą do wykrywania podatności. Wytwarzają kontrolowaną sytuacje zagrożenia, nie umniejsza to jednak ich skuteczności ponieważ zwykle są przeprowadzane przez zewnętrzne firmy.</a:t>
            </a:r>
          </a:p>
          <a:p>
            <a:pPr>
              <a:lnSpc>
                <a:spcPct val="150000"/>
              </a:lnSpc>
            </a:pP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b="1" dirty="0"/>
              <a:t>Nie wiadomo </a:t>
            </a:r>
            <a:r>
              <a:rPr lang="pl-PL" sz="2400" dirty="0"/>
              <a:t>na jakiego atakującego się trafi i czego będzie on próbować, więc należy znaleźć </a:t>
            </a:r>
            <a:r>
              <a:rPr lang="pl-PL" sz="2400" b="1" dirty="0"/>
              <a:t>jak najwięcej  </a:t>
            </a:r>
            <a:r>
              <a:rPr lang="pl-PL" sz="2400" dirty="0"/>
              <a:t>słabych punktów systemu na </a:t>
            </a:r>
            <a:r>
              <a:rPr lang="pl-PL" sz="2400" b="1" dirty="0"/>
              <a:t>każdej</a:t>
            </a:r>
            <a:r>
              <a:rPr lang="pl-PL" sz="2400" dirty="0"/>
              <a:t> jego warstwie.</a:t>
            </a:r>
          </a:p>
          <a:p>
            <a:pPr>
              <a:lnSpc>
                <a:spcPct val="150000"/>
              </a:lnSpc>
            </a:pP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/>
              <a:t>Nie wykluczamy pracowników i socjotechniki!</a:t>
            </a:r>
          </a:p>
        </p:txBody>
      </p:sp>
    </p:spTree>
    <p:extLst>
      <p:ext uri="{BB962C8B-B14F-4D97-AF65-F5344CB8AC3E}">
        <p14:creationId xmlns:p14="http://schemas.microsoft.com/office/powerpoint/2010/main" val="12171560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9955F-809E-6742-8FDF-D7EFD5BCF501}"/>
              </a:ext>
            </a:extLst>
          </p:cNvPr>
          <p:cNvSpPr txBox="1"/>
          <p:nvPr/>
        </p:nvSpPr>
        <p:spPr>
          <a:xfrm>
            <a:off x="755576" y="2322801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5215649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37870" y="188639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Największy atak cybernetyczny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9955F-809E-6742-8FDF-D7EFD5BCF501}"/>
              </a:ext>
            </a:extLst>
          </p:cNvPr>
          <p:cNvSpPr txBox="1"/>
          <p:nvPr/>
        </p:nvSpPr>
        <p:spPr>
          <a:xfrm>
            <a:off x="3758280" y="1266699"/>
            <a:ext cx="2313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600" b="1" dirty="0"/>
              <a:t>Melissa </a:t>
            </a:r>
            <a:r>
              <a:rPr lang="pl-PL" sz="2600" b="1" dirty="0" err="1"/>
              <a:t>Virus</a:t>
            </a:r>
            <a:endParaRPr lang="pl-PL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7A9C7-7684-674B-B8D2-D00E89A71684}"/>
              </a:ext>
            </a:extLst>
          </p:cNvPr>
          <p:cNvSpPr txBox="1"/>
          <p:nvPr/>
        </p:nvSpPr>
        <p:spPr>
          <a:xfrm>
            <a:off x="674210" y="1844824"/>
            <a:ext cx="835292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Był to trojan rozesłany w 1999r. pod przykrywką dokumentu Microsoft Word „list.doc” w której była lista stron pornograficznych z loginami. Po otwarciu wirus niszczył zabezpieczenia i rozsyłał się do 50 kolejnych osób z listy kontaktów. 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Straty szacuje się na $80M.</a:t>
            </a:r>
          </a:p>
        </p:txBody>
      </p:sp>
      <p:pic>
        <p:nvPicPr>
          <p:cNvPr id="5122" name="Picture 2" descr="Trojan Horse High Resolution Stock Photography and Images - Alamy">
            <a:extLst>
              <a:ext uri="{FF2B5EF4-FFF2-40B4-BE49-F238E27FC236}">
                <a16:creationId xmlns:a16="http://schemas.microsoft.com/office/drawing/2014/main" id="{1CC037CF-EDF1-42EC-802A-2675C65C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54038"/>
            <a:ext cx="3417042" cy="25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884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Jakie aspekty poruszmy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68188" y="1340768"/>
            <a:ext cx="7964040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Czym jest cyberbezpieczeństwo?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Czym są testy penetracyjne?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Jaki jest najważniejszy akt prawny dla bezpieczników?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Jakie predyspozycje powinien mieć bezpiecznik?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2400" dirty="0"/>
              <a:t>Dlaczego testy penetracyjne są ważne?</a:t>
            </a:r>
          </a:p>
        </p:txBody>
      </p:sp>
    </p:spTree>
    <p:extLst>
      <p:ext uri="{BB962C8B-B14F-4D97-AF65-F5344CB8AC3E}">
        <p14:creationId xmlns:p14="http://schemas.microsoft.com/office/powerpoint/2010/main" val="12916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jest cyberbezpieczeństwo?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68188" y="1340768"/>
            <a:ext cx="7880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Według ogólnie przyjętej definicji są to zbiory: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praktyk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procesów </a:t>
            </a:r>
          </a:p>
          <a:p>
            <a:endParaRPr lang="pl-PL" sz="2400" dirty="0"/>
          </a:p>
          <a:p>
            <a:r>
              <a:rPr lang="pl-PL" sz="2400" b="1" dirty="0"/>
              <a:t>A są one stosowane w celu zabezpieczenia informacji, a przy tym: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sieci komputerowych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sieci telekomunikacyjnych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danych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urządzeń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programów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8B8B74F-14A0-4EB1-807D-F1ECB0A7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96609"/>
            <a:ext cx="4499992" cy="29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6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jest cyberbezpieczeństwo?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766974" y="1571600"/>
            <a:ext cx="7880276" cy="260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Atrybuty bezpieczeństwa: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FF0000"/>
                </a:solidFill>
              </a:rPr>
              <a:t>Poufność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FF0000"/>
                </a:solidFill>
              </a:rPr>
              <a:t>Integralność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FF0000"/>
                </a:solidFill>
              </a:rPr>
              <a:t>Dostępność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FF0000"/>
                </a:solidFill>
              </a:rPr>
              <a:t>Rozliczalność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030DB932-88AA-418B-A878-C2E06B964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76872"/>
            <a:ext cx="6084168" cy="40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5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są testy penetracyjne?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D1820-6534-F340-8231-CC73592BAB87}"/>
              </a:ext>
            </a:extLst>
          </p:cNvPr>
          <p:cNvSpPr txBox="1"/>
          <p:nvPr/>
        </p:nvSpPr>
        <p:spPr>
          <a:xfrm>
            <a:off x="755575" y="1445792"/>
            <a:ext cx="4320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Jest to kontrolowany atak na infrastrukturę telekomunikacyjną lub komputerową.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W trakcie wykonywania testu penetracyjnego wcielamy się w przykładowego hackera i próbujemy znaleźć jak najwięcej podatności.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77F6ED9-A227-4F70-89A4-2AE3656C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47016"/>
            <a:ext cx="3707748" cy="49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98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są testy penetracyjne?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D1820-6534-F340-8231-CC73592BAB87}"/>
              </a:ext>
            </a:extLst>
          </p:cNvPr>
          <p:cNvSpPr txBox="1"/>
          <p:nvPr/>
        </p:nvSpPr>
        <p:spPr>
          <a:xfrm>
            <a:off x="1043608" y="1474735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Istnieją trzy rodzaje stosowanej metodologii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Black-</a:t>
            </a:r>
            <a:r>
              <a:rPr lang="pl-PL" sz="2400" dirty="0" err="1"/>
              <a:t>box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Grey-</a:t>
            </a:r>
            <a:r>
              <a:rPr lang="pl-PL" sz="2400" dirty="0" err="1"/>
              <a:t>box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White-</a:t>
            </a:r>
            <a:r>
              <a:rPr lang="pl-PL" sz="2400" dirty="0" err="1"/>
              <a:t>box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pic>
        <p:nvPicPr>
          <p:cNvPr id="4" name="Obraz 3" descr="Obraz zawierający tekst, komoda&#10;&#10;Opis wygenerowany automatycznie">
            <a:extLst>
              <a:ext uri="{FF2B5EF4-FFF2-40B4-BE49-F238E27FC236}">
                <a16:creationId xmlns:a16="http://schemas.microsoft.com/office/drawing/2014/main" id="{A3CA0DC7-D628-424A-AA91-9197843B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5" y="3274306"/>
            <a:ext cx="3140968" cy="3140968"/>
          </a:xfrm>
          <a:prstGeom prst="rect">
            <a:avLst/>
          </a:prstGeom>
        </p:spPr>
      </p:pic>
      <p:pic>
        <p:nvPicPr>
          <p:cNvPr id="8" name="Obraz 7" descr="Obraz zawierający ciemny, biurko&#10;&#10;Opis wygenerowany automatycznie">
            <a:extLst>
              <a:ext uri="{FF2B5EF4-FFF2-40B4-BE49-F238E27FC236}">
                <a16:creationId xmlns:a16="http://schemas.microsoft.com/office/drawing/2014/main" id="{CD3B234A-443C-4A44-B4C4-5DAA323E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38302"/>
            <a:ext cx="3212976" cy="3212976"/>
          </a:xfrm>
          <a:prstGeom prst="rect">
            <a:avLst/>
          </a:prstGeom>
        </p:spPr>
      </p:pic>
      <p:pic>
        <p:nvPicPr>
          <p:cNvPr id="10" name="Obraz 9" descr="Obraz zawierający tekst, komoda&#10;&#10;Opis wygenerowany automatycznie">
            <a:extLst>
              <a:ext uri="{FF2B5EF4-FFF2-40B4-BE49-F238E27FC236}">
                <a16:creationId xmlns:a16="http://schemas.microsoft.com/office/drawing/2014/main" id="{31CABFBE-E11A-4EEC-B979-D080C37B2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4" y="3183180"/>
            <a:ext cx="321297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03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Czym są testy penetracyjne?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D1820-6534-F340-8231-CC73592BAB87}"/>
              </a:ext>
            </a:extLst>
          </p:cNvPr>
          <p:cNvSpPr txBox="1"/>
          <p:nvPr/>
        </p:nvSpPr>
        <p:spPr>
          <a:xfrm>
            <a:off x="755575" y="1340768"/>
            <a:ext cx="65527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Fazy testu penetracyjnego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Wstęp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Zbieranie informacji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Modelowanie zagrożeń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Analiza podatności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Eksploatacja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Post-</a:t>
            </a:r>
            <a:r>
              <a:rPr lang="pl-PL" sz="2400" dirty="0" err="1"/>
              <a:t>Eksploataja</a:t>
            </a:r>
            <a:endParaRPr lang="pl-PL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/>
              <a:t>Raport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4C098C-51A1-43D2-B5D8-671462D4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32" y="1268760"/>
            <a:ext cx="36004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82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37870" y="188639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Najważniejszy akt prawny</a:t>
            </a:r>
          </a:p>
        </p:txBody>
      </p:sp>
      <p:pic>
        <p:nvPicPr>
          <p:cNvPr id="2050" name="Picture 2" descr="Ustawa o krajowym systemie cyberbezpieczestwa Perspektywa administracji  rzdowej">
            <a:extLst>
              <a:ext uri="{FF2B5EF4-FFF2-40B4-BE49-F238E27FC236}">
                <a16:creationId xmlns:a16="http://schemas.microsoft.com/office/drawing/2014/main" id="{46A6B033-FEB3-4DF7-85F6-5D165FF5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68085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147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37870" y="188639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/>
              <a:t>Jakie predyspozycje powinien mieć bezpiecznik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7A9C7-7684-674B-B8D2-D00E89A71684}"/>
              </a:ext>
            </a:extLst>
          </p:cNvPr>
          <p:cNvSpPr txBox="1"/>
          <p:nvPr/>
        </p:nvSpPr>
        <p:spPr>
          <a:xfrm>
            <a:off x="755576" y="1392905"/>
            <a:ext cx="7994496" cy="279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dirty="0"/>
              <a:t>Musi być to osoba: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obowiązkowa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dokładna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/>
              <a:t>umiejąca pracować w zespole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/>
              <a:t>zawsze chętna do nauki czegoś nowego i rozwoju!</a:t>
            </a:r>
          </a:p>
        </p:txBody>
      </p:sp>
      <p:pic>
        <p:nvPicPr>
          <p:cNvPr id="4098" name="Picture 2" descr="Professional male hacker stealing very important information. Cyber  security. professional male hacker sitting in front of | CanStock">
            <a:extLst>
              <a:ext uri="{FF2B5EF4-FFF2-40B4-BE49-F238E27FC236}">
                <a16:creationId xmlns:a16="http://schemas.microsoft.com/office/drawing/2014/main" id="{335D791A-14C2-49C4-AE37-56335C72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24" y="4438650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62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1069</TotalTime>
  <Words>388</Words>
  <Application>Microsoft Office PowerPoint</Application>
  <PresentationFormat>Pokaz na ekranie (4:3)</PresentationFormat>
  <Paragraphs>79</Paragraphs>
  <Slides>12</Slides>
  <Notes>11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Kohinoor Bangla</vt:lpstr>
      <vt:lpstr>Kohinoor Bangla Medium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241436</dc:creator>
  <cp:lastModifiedBy>Maksymilian Górski</cp:lastModifiedBy>
  <cp:revision>100</cp:revision>
  <cp:lastPrinted>2017-02-27T13:04:48Z</cp:lastPrinted>
  <dcterms:created xsi:type="dcterms:W3CDTF">2018-12-18T15:17:15Z</dcterms:created>
  <dcterms:modified xsi:type="dcterms:W3CDTF">2021-10-19T19:16:04Z</dcterms:modified>
</cp:coreProperties>
</file>