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9" r:id="rId6"/>
    <p:sldId id="280" r:id="rId7"/>
    <p:sldId id="307" r:id="rId8"/>
    <p:sldId id="349" r:id="rId9"/>
    <p:sldId id="309" r:id="rId10"/>
    <p:sldId id="306" r:id="rId11"/>
    <p:sldId id="321" r:id="rId12"/>
    <p:sldId id="317" r:id="rId13"/>
    <p:sldId id="316" r:id="rId14"/>
    <p:sldId id="314" r:id="rId15"/>
    <p:sldId id="311" r:id="rId16"/>
    <p:sldId id="325" r:id="rId17"/>
    <p:sldId id="324" r:id="rId18"/>
    <p:sldId id="323" r:id="rId19"/>
    <p:sldId id="322" r:id="rId20"/>
    <p:sldId id="326" r:id="rId21"/>
    <p:sldId id="327" r:id="rId22"/>
    <p:sldId id="331" r:id="rId23"/>
    <p:sldId id="333" r:id="rId24"/>
    <p:sldId id="350" r:id="rId25"/>
    <p:sldId id="334" r:id="rId26"/>
    <p:sldId id="343" r:id="rId27"/>
    <p:sldId id="335" r:id="rId28"/>
    <p:sldId id="336" r:id="rId29"/>
    <p:sldId id="344" r:id="rId30"/>
    <p:sldId id="345" r:id="rId31"/>
    <p:sldId id="346" r:id="rId32"/>
    <p:sldId id="347" r:id="rId33"/>
    <p:sldId id="348" r:id="rId34"/>
    <p:sldId id="272" r:id="rId35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8353" autoAdjust="0"/>
  </p:normalViewPr>
  <p:slideViewPr>
    <p:cSldViewPr snapToGrid="0">
      <p:cViewPr varScale="1">
        <p:scale>
          <a:sx n="114" d="100"/>
          <a:sy n="114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3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994967-12C7-446E-A6FD-BAD307F30BA2}" type="datetime1">
              <a:rPr lang="pl-PL" smtClean="0"/>
              <a:t>16.01.2023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1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CD24CE-3EFB-4D5E-8729-9ABD5B34DCA6}" type="datetime1">
              <a:rPr lang="pl-PL" noProof="1" dirty="0" smtClean="0"/>
              <a:t>16.01.2023</a:t>
            </a:fld>
            <a:endParaRPr lang="pl-PL" noProof="1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1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1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noProof="1" smtClean="0"/>
              <a:t>1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587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5887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4438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47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636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0257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302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489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472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942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4015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5165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noProof="1" smtClean="0"/>
              <a:t>22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599581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1623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4727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051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4892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2820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8517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29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677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2962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30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8941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noProof="1" smtClean="0"/>
              <a:t>31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200957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054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1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297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699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5233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70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8235E1F7-5514-47B3-B892-D71C077D5443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 dirty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ED0897-2EB5-4B81-9B8E-D7117462AB7E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E0A06-A39B-45DC-83C1-AA8549BD34ED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70F0F-2AAB-41E1-995C-E3A97178E26B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166D4-7E48-4CA9-8748-0E33CD7B5EAA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ecia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E2CB3-EB63-4863-9302-B2144476FBD2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 dirty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 dirty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 dirty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29F5E-4C85-43E9-8DCE-B03F2651826F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C8BF0-11BA-4AB6-ABAA-386D8B77D46C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71631-F060-4DF6-9516-5056E797704B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B96A8F-B06B-46BC-A5CE-6C079583E7C5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3E96D4-C90B-47E9-B2E5-F7C86607136F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4A7C4-BCB4-487B-845A-BD057D77DA95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40D1E-1552-4B21-A55E-8EFDB74939F7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F9C3F6-4267-41AF-B94F-271D869EB173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5F529-80A8-48F6-90C4-5BFB3C457680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8F27F-918C-4356-95CF-AE53BAEECA9C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dirty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F84AED-B032-4F6C-B9BA-BA5EB079071D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l-PL" noProof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F1514C4-3D85-4DC2-BE67-C585F335BC59}" type="datetime1">
              <a:rPr lang="pl-PL" noProof="0" smtClean="0"/>
              <a:t>16.01.2023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document-page-text-paper-empty-152678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Prostokąt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dirty="0"/>
            </a:p>
          </p:txBody>
        </p:sp>
        <p:pic>
          <p:nvPicPr>
            <p:cNvPr id="12" name="Obraz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Obraz 4" descr="Powierzchnia czerwonej tekstury cyfrowej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Prostokąt z rogami zaokrąglonymi po przekątnej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dirty="0"/>
            </a:p>
          </p:txBody>
        </p: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Dowolny kształt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Dowolny kształt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Dowolny kształt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Dowolny kształt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Dowolny kształt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Dowolny kształt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Dowolny kształt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Dowolny kształt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Dowolny kształt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Prostokąt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Dowolny kształt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Dowolny kształt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Dowolny kształt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Dowolny kształt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Dowolny kształt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Dowolny kształt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Dowolny kształt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Dowolny kształt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Dowolny kształt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Prostokąt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l-PL" sz="1800" dirty="0"/>
              <a:t>Kurs Pentestera 22/23</a:t>
            </a:r>
            <a:br>
              <a:rPr lang="pl-PL" dirty="0"/>
            </a:br>
            <a:r>
              <a:rPr lang="pl-PL" b="1" dirty="0"/>
              <a:t>Ataki na Wifi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</a:pPr>
            <a:r>
              <a:rPr lang="pl-PL" dirty="0"/>
              <a:t>ERNEST ŁATOSZYŃSKI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DC23D8F-B76E-E7ED-1C61-BBFC1B74FF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8557" y="4953255"/>
            <a:ext cx="2147893" cy="19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C08B6F25-4FEF-45FD-1BDC-CDFF80BC6C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42" y="2160997"/>
            <a:ext cx="9129131" cy="25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4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5" name="Obraz 4" descr="Obraz zawierający tekst, sprzęt elektroniczny&#10;&#10;Opis wygenerowany automatycznie">
            <a:extLst>
              <a:ext uri="{FF2B5EF4-FFF2-40B4-BE49-F238E27FC236}">
                <a16:creationId xmlns:a16="http://schemas.microsoft.com/office/drawing/2014/main" id="{24E0CDEA-4F5B-ED3A-1392-E36B5BF3342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5650" y="1319028"/>
            <a:ext cx="7089769" cy="4535735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3EEBA4D9-9CBE-8792-FD8C-B19063C494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3675" y="1319028"/>
            <a:ext cx="3267075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C381FF40-FC96-5990-60DD-09F8B893E1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6427" y="1885146"/>
            <a:ext cx="6775958" cy="661171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B7D43129-5719-77E0-4945-3676CF3B1A9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5014" y="2890032"/>
            <a:ext cx="9058785" cy="1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AA4712CC-EB30-6A03-F78F-5D4DA8054D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3595" y="1296606"/>
            <a:ext cx="2321623" cy="42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D7CEAFE7-01F1-BD9E-F73F-408E017A51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42" y="2323519"/>
            <a:ext cx="9129131" cy="2210961"/>
          </a:xfrm>
          <a:prstGeom prst="rect">
            <a:avLst/>
          </a:prstGeom>
        </p:spPr>
      </p:pic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A85F4506-6FE2-8F28-3804-1CD23E8E7D03}"/>
              </a:ext>
            </a:extLst>
          </p:cNvPr>
          <p:cNvSpPr/>
          <p:nvPr/>
        </p:nvSpPr>
        <p:spPr>
          <a:xfrm>
            <a:off x="3582099" y="4102217"/>
            <a:ext cx="1837189" cy="33555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16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0008070B-7B57-1C38-B45B-51B5F77309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1434" y="3003266"/>
            <a:ext cx="9129131" cy="851468"/>
          </a:xfrm>
          <a:prstGeom prst="rect">
            <a:avLst/>
          </a:prstGeom>
        </p:spPr>
      </p:pic>
      <p:sp>
        <p:nvSpPr>
          <p:cNvPr id="6" name="Objaśnienie: strzałka w górę 5">
            <a:extLst>
              <a:ext uri="{FF2B5EF4-FFF2-40B4-BE49-F238E27FC236}">
                <a16:creationId xmlns:a16="http://schemas.microsoft.com/office/drawing/2014/main" id="{FAC0BDF9-9FCB-4E0E-A6EF-999544AA0EF0}"/>
              </a:ext>
            </a:extLst>
          </p:cNvPr>
          <p:cNvSpPr/>
          <p:nvPr/>
        </p:nvSpPr>
        <p:spPr>
          <a:xfrm>
            <a:off x="3867324" y="3880300"/>
            <a:ext cx="2097248" cy="1300294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Nasza własna nazwa</a:t>
            </a:r>
          </a:p>
        </p:txBody>
      </p:sp>
    </p:spTree>
    <p:extLst>
      <p:ext uri="{BB962C8B-B14F-4D97-AF65-F5344CB8AC3E}">
        <p14:creationId xmlns:p14="http://schemas.microsoft.com/office/powerpoint/2010/main" val="424225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1984272B-D2F8-C1A7-6196-3334291E364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42" y="1936737"/>
            <a:ext cx="9129131" cy="29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0D7156EA-A375-2675-613F-4D4B49620F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2553" y="1294953"/>
            <a:ext cx="2638425" cy="4615974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B90890D-B98E-28A6-CFDC-44681B768C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294954"/>
            <a:ext cx="2905403" cy="4615974"/>
          </a:xfrm>
          <a:prstGeom prst="rect">
            <a:avLst/>
          </a:prstGeom>
        </p:spPr>
      </p:pic>
      <p:sp>
        <p:nvSpPr>
          <p:cNvPr id="7" name="Objaśnienie: strzałka w prawo 6">
            <a:extLst>
              <a:ext uri="{FF2B5EF4-FFF2-40B4-BE49-F238E27FC236}">
                <a16:creationId xmlns:a16="http://schemas.microsoft.com/office/drawing/2014/main" id="{0D5B9C12-0438-376A-1C90-28F3203B5B26}"/>
              </a:ext>
            </a:extLst>
          </p:cNvPr>
          <p:cNvSpPr/>
          <p:nvPr/>
        </p:nvSpPr>
        <p:spPr>
          <a:xfrm>
            <a:off x="1236211" y="3807424"/>
            <a:ext cx="1934812" cy="686834"/>
          </a:xfrm>
          <a:prstGeom prst="rightArrowCallout">
            <a:avLst>
              <a:gd name="adj1" fmla="val 17672"/>
              <a:gd name="adj2" fmla="val 25000"/>
              <a:gd name="adj3" fmla="val 25000"/>
              <a:gd name="adj4" fmla="val 840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Rozłączono</a:t>
            </a:r>
          </a:p>
        </p:txBody>
      </p:sp>
    </p:spTree>
    <p:extLst>
      <p:ext uri="{BB962C8B-B14F-4D97-AF65-F5344CB8AC3E}">
        <p14:creationId xmlns:p14="http://schemas.microsoft.com/office/powerpoint/2010/main" val="38122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B9466D22-4F72-712E-E3CF-921D8FC4FB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42" y="2386316"/>
            <a:ext cx="9129131" cy="2085368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82A99A1-A44A-A7D3-00C3-FEAA900F3F69}"/>
              </a:ext>
            </a:extLst>
          </p:cNvPr>
          <p:cNvSpPr/>
          <p:nvPr/>
        </p:nvSpPr>
        <p:spPr>
          <a:xfrm>
            <a:off x="6276975" y="2447925"/>
            <a:ext cx="3314700" cy="2667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99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FBAC7D81-4EAB-3B76-F741-E9C49B06BA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42" y="2394840"/>
            <a:ext cx="9129131" cy="20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616134"/>
            <a:ext cx="9129131" cy="1051875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cs typeface="Kohinoor Bangla Medium" panose="02000000000000000000" pitchFamily="2" charset="77"/>
              </a:rPr>
              <a:t>Jakie aspekty poruszymy Na dzisiejszych zajęciach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592CD1E-2D49-3EB7-10DB-8720751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43" y="1949605"/>
            <a:ext cx="9129131" cy="359394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Wstęp i Teoria do Ataku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Przykładowy Atak na Wifi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Część Praktyczna - Terminal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EE335F67-FE86-A300-5053-5DB178B50F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1135" y="1404124"/>
            <a:ext cx="7129729" cy="43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Zadanie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1026" name="Picture 2" descr="TryHackMe | Login">
            <a:extLst>
              <a:ext uri="{FF2B5EF4-FFF2-40B4-BE49-F238E27FC236}">
                <a16:creationId xmlns:a16="http://schemas.microsoft.com/office/drawing/2014/main" id="{0C2B1D23-D5FE-18D8-FC17-67B78CA46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541" y="435551"/>
            <a:ext cx="3462490" cy="19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681B848-8692-3218-4618-84403515DBB2}"/>
              </a:ext>
            </a:extLst>
          </p:cNvPr>
          <p:cNvSpPr txBox="1"/>
          <p:nvPr/>
        </p:nvSpPr>
        <p:spPr>
          <a:xfrm>
            <a:off x="4160939" y="5264471"/>
            <a:ext cx="682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www.facebook.com/groups/976057843243320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8CAD20B-8FE2-3978-93B4-C9B03867A68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410" y="344325"/>
            <a:ext cx="3078252" cy="560299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DB1707B-28F1-743A-64E6-1964CC486E4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1196" y="1559972"/>
            <a:ext cx="3738055" cy="37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Prostokąt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dirty="0"/>
            </a:p>
          </p:txBody>
        </p:sp>
        <p:pic>
          <p:nvPicPr>
            <p:cNvPr id="12" name="Obraz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Obraz 4" descr="Powierzchnia czerwonej tekstury cyfrowej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Prostokąt z rogami zaokrąglonymi po przekątnej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dirty="0"/>
            </a:p>
          </p:txBody>
        </p: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Dowolny kształt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Dowolny kształt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Dowolny kształt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Dowolny kształt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Dowolny kształt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Dowolny kształt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Dowolny kształt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Dowolny kształt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Dowolny kształt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Prostokąt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Dowolny kształt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Dowolny kształt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Dowolny kształt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Dowolny kształt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Dowolny kształt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Dowolny kształt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Dowolny kształt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Dowolny kształt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Dowolny kształt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Prostokąt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l-PL" sz="1800" dirty="0"/>
              <a:t>Kurs Pentestera 22/23</a:t>
            </a:r>
            <a:br>
              <a:rPr lang="pl-PL" dirty="0"/>
            </a:br>
            <a:r>
              <a:rPr lang="pl-PL" b="1" dirty="0"/>
              <a:t>Słowniki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</a:pPr>
            <a:r>
              <a:rPr lang="pl-PL" dirty="0"/>
              <a:t>Karol Słomczyński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l-PL" dirty="0"/>
              <a:t>ERNEST ŁATOSZYŃSKI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DC23D8F-B76E-E7ED-1C61-BBFC1B74FF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8557" y="4953255"/>
            <a:ext cx="2147893" cy="19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616134"/>
            <a:ext cx="9129131" cy="1051875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cs typeface="Kohinoor Bangla Medium" panose="02000000000000000000" pitchFamily="2" charset="77"/>
              </a:rPr>
              <a:t>Jakie aspekty poruszymy Na dzisiejszych zajęciach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592CD1E-2D49-3EB7-10DB-8720751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43" y="1949605"/>
            <a:ext cx="9129131" cy="359394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Czym są słowniki?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Wykorzystanie słowników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Pierwsze kroki w tworzeniu słownika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Mój pierwszy słownik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Czym są słowniki?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sp>
        <p:nvSpPr>
          <p:cNvPr id="2" name="Symbol zastępczy zawartości 6">
            <a:extLst>
              <a:ext uri="{FF2B5EF4-FFF2-40B4-BE49-F238E27FC236}">
                <a16:creationId xmlns:a16="http://schemas.microsoft.com/office/drawing/2014/main" id="{AAABE0BA-EEAA-F21C-0F73-E7283DB1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42" y="1594625"/>
            <a:ext cx="7367793" cy="398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Słownik </a:t>
            </a:r>
            <a:r>
              <a:rPr lang="pl-PL" dirty="0"/>
              <a:t>to zbiór danych w naszym przypadków najczęściej haseł.</a:t>
            </a:r>
          </a:p>
        </p:txBody>
      </p: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25CE16F3-3E3F-62D8-01FA-D8A50CDA85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2059" y="3180913"/>
            <a:ext cx="1675195" cy="2766405"/>
          </a:xfrm>
          <a:prstGeom prst="rect">
            <a:avLst/>
          </a:prstGeom>
        </p:spPr>
      </p:pic>
      <p:sp>
        <p:nvSpPr>
          <p:cNvPr id="9" name="Symbol zastępczy zawartości 6">
            <a:extLst>
              <a:ext uri="{FF2B5EF4-FFF2-40B4-BE49-F238E27FC236}">
                <a16:creationId xmlns:a16="http://schemas.microsoft.com/office/drawing/2014/main" id="{2584B5EE-F132-49E4-49DF-172F7943AB06}"/>
              </a:ext>
            </a:extLst>
          </p:cNvPr>
          <p:cNvSpPr txBox="1">
            <a:spLocks/>
          </p:cNvSpPr>
          <p:nvPr/>
        </p:nvSpPr>
        <p:spPr>
          <a:xfrm>
            <a:off x="1529835" y="3306583"/>
            <a:ext cx="5273630" cy="269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Największym publiczne dostępnym słownikiem jest </a:t>
            </a:r>
            <a:r>
              <a:rPr lang="pl-PL" b="1" dirty="0"/>
              <a:t>rockyou.txt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Posiada około 15mln haseł które zostały przejęte w 2009.</a:t>
            </a:r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1A20904-CA63-262E-411F-E13CCAF58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7260" y="332837"/>
            <a:ext cx="2490144" cy="56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 po co stosować słowniki?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sp>
        <p:nvSpPr>
          <p:cNvPr id="6" name="Symbol zastępczy zawartości 6">
            <a:extLst>
              <a:ext uri="{FF2B5EF4-FFF2-40B4-BE49-F238E27FC236}">
                <a16:creationId xmlns:a16="http://schemas.microsoft.com/office/drawing/2014/main" id="{D907A745-8FAE-5567-B4B9-4D883E1C7F03}"/>
              </a:ext>
            </a:extLst>
          </p:cNvPr>
          <p:cNvSpPr txBox="1">
            <a:spLocks/>
          </p:cNvSpPr>
          <p:nvPr/>
        </p:nvSpPr>
        <p:spPr>
          <a:xfrm>
            <a:off x="2396680" y="5450273"/>
            <a:ext cx="7398641" cy="2146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1800" dirty="0"/>
              <a:t>Słowniki stosujemy aby przyspieszyć czas odszyfrowania</a:t>
            </a:r>
          </a:p>
        </p:txBody>
      </p:sp>
      <p:pic>
        <p:nvPicPr>
          <p:cNvPr id="3076" name="Picture 4" descr="Are Your Passwords in the Green?">
            <a:extLst>
              <a:ext uri="{FF2B5EF4-FFF2-40B4-BE49-F238E27FC236}">
                <a16:creationId xmlns:a16="http://schemas.microsoft.com/office/drawing/2014/main" id="{71F8A447-7C45-C82F-68B9-A79D71AF3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3386" y="1302817"/>
            <a:ext cx="7902042" cy="415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Jak stworzyć swój własny słownik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sp>
        <p:nvSpPr>
          <p:cNvPr id="2" name="Symbol zastępczy zawartości 6">
            <a:extLst>
              <a:ext uri="{FF2B5EF4-FFF2-40B4-BE49-F238E27FC236}">
                <a16:creationId xmlns:a16="http://schemas.microsoft.com/office/drawing/2014/main" id="{AAABE0BA-EEAA-F21C-0F73-E7283DB1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43" y="1456162"/>
            <a:ext cx="6288277" cy="4213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Co potrzebujemy?</a:t>
            </a:r>
          </a:p>
          <a:p>
            <a:r>
              <a:rPr lang="pl-PL" dirty="0"/>
              <a:t>Dane które pomogą na stworzyć personalny słownik:</a:t>
            </a:r>
          </a:p>
          <a:p>
            <a:pPr marL="457200" lvl="1" indent="0">
              <a:buNone/>
            </a:pPr>
            <a:r>
              <a:rPr lang="pl-PL" dirty="0"/>
              <a:t>Podstawowe dane „ofiary”, imię, nazwisko, imiona członków rodziny, miasto, data urodzenia itd.</a:t>
            </a:r>
          </a:p>
          <a:p>
            <a:r>
              <a:rPr lang="pl-PL" dirty="0"/>
              <a:t>Edytor kodu</a:t>
            </a:r>
          </a:p>
          <a:p>
            <a:r>
              <a:rPr lang="pl-PL" dirty="0"/>
              <a:t>Wybrany język programowania, np. </a:t>
            </a:r>
            <a:r>
              <a:rPr lang="pl-PL" dirty="0" err="1"/>
              <a:t>Python</a:t>
            </a:r>
            <a:endParaRPr lang="pl-PL" dirty="0"/>
          </a:p>
        </p:txBody>
      </p:sp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CB4D5B3E-13E8-BAF5-03F4-A8B9A72F6ED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71360" y="1692382"/>
            <a:ext cx="1965960" cy="2650733"/>
          </a:xfrm>
          <a:prstGeom prst="rect">
            <a:avLst/>
          </a:prstGeom>
        </p:spPr>
      </p:pic>
      <p:pic>
        <p:nvPicPr>
          <p:cNvPr id="1026" name="Picture 2" descr="Detective PNG Free Images with Transparent Background - (341 Free Downloads)">
            <a:extLst>
              <a:ext uri="{FF2B5EF4-FFF2-40B4-BE49-F238E27FC236}">
                <a16:creationId xmlns:a16="http://schemas.microsoft.com/office/drawing/2014/main" id="{9A34145E-53D7-3B7F-8E75-10388F80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54340" y="2071737"/>
            <a:ext cx="3187312" cy="40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 co Tworzyć swój własny słownik?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sp>
        <p:nvSpPr>
          <p:cNvPr id="2" name="Symbol zastępczy zawartości 6">
            <a:extLst>
              <a:ext uri="{FF2B5EF4-FFF2-40B4-BE49-F238E27FC236}">
                <a16:creationId xmlns:a16="http://schemas.microsoft.com/office/drawing/2014/main" id="{AAABE0BA-EEAA-F21C-0F73-E7283DB1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43" y="1456163"/>
            <a:ext cx="9129130" cy="997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Dzięki stworzeniu własnego słownika można go spersonalizować dla danej osoby.</a:t>
            </a:r>
          </a:p>
        </p:txBody>
      </p:sp>
      <p:sp>
        <p:nvSpPr>
          <p:cNvPr id="6" name="Symbol zastępczy zawartości 6">
            <a:extLst>
              <a:ext uri="{FF2B5EF4-FFF2-40B4-BE49-F238E27FC236}">
                <a16:creationId xmlns:a16="http://schemas.microsoft.com/office/drawing/2014/main" id="{0CDC41AC-9E3C-BC31-BEC4-F02F64F8EBF1}"/>
              </a:ext>
            </a:extLst>
          </p:cNvPr>
          <p:cNvSpPr txBox="1">
            <a:spLocks/>
          </p:cNvSpPr>
          <p:nvPr/>
        </p:nvSpPr>
        <p:spPr>
          <a:xfrm>
            <a:off x="4526281" y="2551802"/>
            <a:ext cx="6132692" cy="2850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Imię: </a:t>
            </a:r>
            <a:r>
              <a:rPr lang="pl-PL" b="1" dirty="0"/>
              <a:t>Jan</a:t>
            </a:r>
          </a:p>
          <a:p>
            <a:r>
              <a:rPr lang="pl-PL" dirty="0"/>
              <a:t>Nazwisko: </a:t>
            </a:r>
            <a:r>
              <a:rPr lang="pl-PL" b="1" dirty="0"/>
              <a:t>Kowalski</a:t>
            </a:r>
          </a:p>
          <a:p>
            <a:r>
              <a:rPr lang="pl-PL" dirty="0"/>
              <a:t>Data urodzenia: </a:t>
            </a:r>
            <a:r>
              <a:rPr lang="pl-PL" b="1" dirty="0"/>
              <a:t>01.03.1990</a:t>
            </a:r>
          </a:p>
          <a:p>
            <a:r>
              <a:rPr lang="pl-PL" dirty="0"/>
              <a:t>Miasto zamieszkania: </a:t>
            </a:r>
            <a:r>
              <a:rPr lang="pl-PL" b="1" dirty="0"/>
              <a:t>Warszawa</a:t>
            </a:r>
          </a:p>
          <a:p>
            <a:r>
              <a:rPr lang="pl-PL" dirty="0"/>
              <a:t>Rodzina: </a:t>
            </a:r>
            <a:r>
              <a:rPr lang="pl-PL" b="1" dirty="0"/>
              <a:t>żona: Anna, dzieci: Adam, Julia</a:t>
            </a:r>
          </a:p>
          <a:p>
            <a:r>
              <a:rPr lang="pl-PL" dirty="0"/>
              <a:t>Hobby: </a:t>
            </a:r>
            <a:r>
              <a:rPr lang="pl-PL" b="1" dirty="0"/>
              <a:t>Filmy Christophera </a:t>
            </a:r>
            <a:r>
              <a:rPr lang="pl-PL" b="1" dirty="0" err="1"/>
              <a:t>Nolana</a:t>
            </a:r>
            <a:endParaRPr lang="pl-PL" b="1" dirty="0"/>
          </a:p>
        </p:txBody>
      </p:sp>
      <p:pic>
        <p:nvPicPr>
          <p:cNvPr id="8" name="Obraz 7" descr="Obraz zawierający osoba, mężczyzna, krawat, ściana&#10;&#10;Opis wygenerowany automatycznie">
            <a:extLst>
              <a:ext uri="{FF2B5EF4-FFF2-40B4-BE49-F238E27FC236}">
                <a16:creationId xmlns:a16="http://schemas.microsoft.com/office/drawing/2014/main" id="{C4A8E794-237A-720C-542B-7B317A2A85A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9842" y="2551802"/>
            <a:ext cx="2850034" cy="28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 co Tworzyć swój własny słownik?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sp>
        <p:nvSpPr>
          <p:cNvPr id="2" name="Symbol zastępczy zawartości 6">
            <a:extLst>
              <a:ext uri="{FF2B5EF4-FFF2-40B4-BE49-F238E27FC236}">
                <a16:creationId xmlns:a16="http://schemas.microsoft.com/office/drawing/2014/main" id="{AAABE0BA-EEAA-F21C-0F73-E7283DB1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42" y="1660602"/>
            <a:ext cx="4065615" cy="4030238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Zmniejsza to czas rozszyfrowywania</a:t>
            </a:r>
          </a:p>
          <a:p>
            <a:r>
              <a:rPr lang="pl-PL" dirty="0"/>
              <a:t>Zmniejsza to rozmiar możliwych haseł</a:t>
            </a:r>
          </a:p>
          <a:p>
            <a:r>
              <a:rPr lang="pl-PL" dirty="0"/>
              <a:t>Przykładowy słownik dla naszego delikwenta, ma rozmiar ~2.7kB, a rozmiar wszystkich o długości 4 to „jedyne” ~20.7 MB </a:t>
            </a:r>
          </a:p>
        </p:txBody>
      </p:sp>
      <p:pic>
        <p:nvPicPr>
          <p:cNvPr id="13" name="Obraz 12" descr="Obraz zawierający tekst&#10;&#10;Opis wygenerowany automatycznie">
            <a:extLst>
              <a:ext uri="{FF2B5EF4-FFF2-40B4-BE49-F238E27FC236}">
                <a16:creationId xmlns:a16="http://schemas.microsoft.com/office/drawing/2014/main" id="{F2225AE5-96D3-1B54-0EB6-744235ACB1C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3671" y="1336485"/>
            <a:ext cx="6805118" cy="41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5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MÓJ PIERWSZY SŁOWNIK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15" name="Obraz 14" descr="Obraz zawierający tekst&#10;&#10;Opis wygenerowany automatycznie">
            <a:extLst>
              <a:ext uri="{FF2B5EF4-FFF2-40B4-BE49-F238E27FC236}">
                <a16:creationId xmlns:a16="http://schemas.microsoft.com/office/drawing/2014/main" id="{C014FFFF-C023-D386-C81C-CBE66CA4D8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4053" y="2827091"/>
            <a:ext cx="5802637" cy="3172266"/>
          </a:xfrm>
          <a:prstGeom prst="rect">
            <a:avLst/>
          </a:prstGeom>
        </p:spPr>
      </p:pic>
      <p:pic>
        <p:nvPicPr>
          <p:cNvPr id="14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A47F28C1-D488-4539-26B4-F4990B6D517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165" y="910682"/>
            <a:ext cx="4677004" cy="44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/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Ramka Wifi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592CD1E-2D49-3EB7-10DB-8720751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43" y="1594625"/>
            <a:ext cx="3436440" cy="41518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b="1" dirty="0"/>
              <a:t>Ramka Wi-Fi </a:t>
            </a:r>
            <a:r>
              <a:rPr lang="pl-PL" dirty="0"/>
              <a:t>to pakiet danych przesyłany między urządzeniami za pomocą fal radiowych przy użyciu standardu Wi-Fi.</a:t>
            </a:r>
          </a:p>
          <a:p>
            <a:pPr marL="0" indent="0">
              <a:buNone/>
            </a:pPr>
            <a:r>
              <a:rPr lang="pl-PL" dirty="0"/>
              <a:t>Ramki zawierają informacje o adresach IP nadawcy i odbiorcy, dane do przesłania oraz informacje kontrolne umożliwiające sprawną transmisję danych, takie jak numery sekwencyjne i kody kontrolne.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7730431-BFD7-4775-942F-FD32E8C6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6799" y="1846953"/>
            <a:ext cx="6091749" cy="31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wal 2">
            <a:extLst>
              <a:ext uri="{FF2B5EF4-FFF2-40B4-BE49-F238E27FC236}">
                <a16:creationId xmlns:a16="http://schemas.microsoft.com/office/drawing/2014/main" id="{7B8933AE-B42A-7407-C8A7-0CD031CA83BA}"/>
              </a:ext>
            </a:extLst>
          </p:cNvPr>
          <p:cNvSpPr/>
          <p:nvPr/>
        </p:nvSpPr>
        <p:spPr>
          <a:xfrm>
            <a:off x="5436066" y="4102217"/>
            <a:ext cx="1451295" cy="654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1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Rezultat?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1026" name="Picture 2" descr="The Week in Breach: How Fast Can Your Password be Hacked? - IntegraMSP">
            <a:extLst>
              <a:ext uri="{FF2B5EF4-FFF2-40B4-BE49-F238E27FC236}">
                <a16:creationId xmlns:a16="http://schemas.microsoft.com/office/drawing/2014/main" id="{ACE04DE0-0316-568F-DB7C-39D574B78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19639" y="1311845"/>
            <a:ext cx="6149535" cy="40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zawartości 6">
            <a:extLst>
              <a:ext uri="{FF2B5EF4-FFF2-40B4-BE49-F238E27FC236}">
                <a16:creationId xmlns:a16="http://schemas.microsoft.com/office/drawing/2014/main" id="{8B158231-594C-2099-D263-AA4323B55E4E}"/>
              </a:ext>
            </a:extLst>
          </p:cNvPr>
          <p:cNvSpPr txBox="1">
            <a:spLocks/>
          </p:cNvSpPr>
          <p:nvPr/>
        </p:nvSpPr>
        <p:spPr>
          <a:xfrm>
            <a:off x="1529842" y="5257326"/>
            <a:ext cx="9129131" cy="2146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1800" dirty="0"/>
              <a:t>Tabela haseł, jeśli Twoje hasło zostało wcześniej </a:t>
            </a:r>
            <a:r>
              <a:rPr lang="pl-PL" sz="1800" dirty="0" err="1"/>
              <a:t>zleakowane</a:t>
            </a:r>
            <a:r>
              <a:rPr lang="pl-PL" sz="1800" dirty="0"/>
              <a:t>, jest proste lub jeśli używasz go ponownie między stronami internetowymi</a:t>
            </a:r>
          </a:p>
        </p:txBody>
      </p:sp>
    </p:spTree>
    <p:extLst>
      <p:ext uri="{BB962C8B-B14F-4D97-AF65-F5344CB8AC3E}">
        <p14:creationId xmlns:p14="http://schemas.microsoft.com/office/powerpoint/2010/main" val="4374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Prostokąt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dirty="0"/>
            </a:p>
          </p:txBody>
        </p:sp>
        <p:pic>
          <p:nvPicPr>
            <p:cNvPr id="12" name="Obraz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Obraz 4" descr="Powierzchnia czerwonej tekstury cyfrowej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Prostokąt z rogami zaokrąglonymi po przekątnej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dirty="0"/>
            </a:p>
          </p:txBody>
        </p: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Dowolny kształt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Dowolny kształt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Dowolny kształt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Dowolny kształt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Dowolny kształt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Dowolny kształt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Dowolny kształt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Dowolny kształt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Dowolny kształt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Prostokąt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Dowolny kształt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Dowolny kształt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Dowolny kształt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Dowolny kształt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Dowolny kształt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Dowolny kształt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Dowolny kształt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Dowolny kształt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Dowolny kształt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Prostokąt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778" y="2676525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l-PL" sz="4400" dirty="0"/>
              <a:t>Dzięki za uwagę!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DC23D8F-B76E-E7ED-1C61-BBFC1B74FF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8557" y="4953255"/>
            <a:ext cx="2147893" cy="19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Typy Ramek Wifi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592CD1E-2D49-3EB7-10DB-8720751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43" y="1594625"/>
            <a:ext cx="9129130" cy="3987025"/>
          </a:xfrm>
        </p:spPr>
        <p:txBody>
          <a:bodyPr>
            <a:normAutofit fontScale="85000" lnSpcReduction="20000"/>
          </a:bodyPr>
          <a:lstStyle/>
          <a:p>
            <a:r>
              <a:rPr lang="pl-PL" b="1" dirty="0"/>
              <a:t>Ramki Zarządzania</a:t>
            </a:r>
            <a:r>
              <a:rPr lang="pl-PL" dirty="0"/>
              <a:t>: służą do zarządzania siecią </a:t>
            </a:r>
            <a:r>
              <a:rPr lang="pl-PL" dirty="0" err="1"/>
              <a:t>WiFi</a:t>
            </a:r>
            <a:r>
              <a:rPr lang="pl-PL" dirty="0"/>
              <a:t>, takie jak konfiguracja sieci, zarządzanie punktami dostępu itp. Przykłady takich ramki to ramki </a:t>
            </a:r>
            <a:r>
              <a:rPr lang="pl-PL" dirty="0" err="1"/>
              <a:t>Beacon</a:t>
            </a:r>
            <a:r>
              <a:rPr lang="pl-PL" dirty="0"/>
              <a:t>, </a:t>
            </a:r>
            <a:r>
              <a:rPr lang="pl-PL" dirty="0" err="1"/>
              <a:t>Probe</a:t>
            </a:r>
            <a:r>
              <a:rPr lang="pl-PL" dirty="0"/>
              <a:t>, </a:t>
            </a:r>
            <a:r>
              <a:rPr lang="pl-PL" dirty="0" err="1"/>
              <a:t>Authentication</a:t>
            </a:r>
            <a:r>
              <a:rPr lang="pl-PL" dirty="0"/>
              <a:t>, </a:t>
            </a:r>
            <a:r>
              <a:rPr lang="pl-PL" dirty="0" err="1"/>
              <a:t>Association</a:t>
            </a:r>
            <a:r>
              <a:rPr lang="pl-PL" dirty="0"/>
              <a:t>, </a:t>
            </a:r>
            <a:r>
              <a:rPr lang="pl-PL" dirty="0" err="1"/>
              <a:t>Disassociation</a:t>
            </a:r>
            <a:r>
              <a:rPr lang="pl-PL" dirty="0"/>
              <a:t>.</a:t>
            </a:r>
          </a:p>
          <a:p>
            <a:r>
              <a:rPr lang="pl-PL" b="1" dirty="0"/>
              <a:t>Ramki Kontrolne</a:t>
            </a:r>
            <a:r>
              <a:rPr lang="pl-PL" dirty="0"/>
              <a:t>: służą do kontrolowania przepływu danych w sieci </a:t>
            </a:r>
            <a:r>
              <a:rPr lang="pl-PL" dirty="0" err="1"/>
              <a:t>WiFi</a:t>
            </a:r>
            <a:r>
              <a:rPr lang="pl-PL" dirty="0"/>
              <a:t>, takie jak kontrolowanie prędkości transmisji danych, jakości połączenia itp. Przykładem takiej ramki jest ramka Control.</a:t>
            </a:r>
          </a:p>
          <a:p>
            <a:r>
              <a:rPr lang="pl-PL" b="1" dirty="0"/>
              <a:t>Ramki Danych</a:t>
            </a:r>
            <a:r>
              <a:rPr lang="pl-PL" dirty="0"/>
              <a:t>: służą do przesyłania danych między urządzeniami końcowymi a punktem dostępu. Przykładem takiej ramki jest ramka Data.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podtypy Ramek zarządzania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54E5A4-AB31-01FF-B651-44882065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64663"/>
              </p:ext>
            </p:extLst>
          </p:nvPr>
        </p:nvGraphicFramePr>
        <p:xfrm>
          <a:off x="1529842" y="1477807"/>
          <a:ext cx="9129132" cy="41112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12984">
                  <a:extLst>
                    <a:ext uri="{9D8B030D-6E8A-4147-A177-3AD203B41FA5}">
                      <a16:colId xmlns:a16="http://schemas.microsoft.com/office/drawing/2014/main" val="1365243524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380163323"/>
                    </a:ext>
                  </a:extLst>
                </a:gridCol>
                <a:gridCol w="6053418">
                  <a:extLst>
                    <a:ext uri="{9D8B030D-6E8A-4147-A177-3AD203B41FA5}">
                      <a16:colId xmlns:a16="http://schemas.microsoft.com/office/drawing/2014/main" val="30505010"/>
                    </a:ext>
                  </a:extLst>
                </a:gridCol>
              </a:tblGrid>
              <a:tr h="600844">
                <a:tc>
                  <a:txBody>
                    <a:bodyPr/>
                    <a:lstStyle/>
                    <a:p>
                      <a:r>
                        <a:rPr lang="pl-PL" sz="1600" dirty="0"/>
                        <a:t>Ramki </a:t>
                      </a:r>
                      <a:r>
                        <a:rPr lang="pl-PL" sz="1600" dirty="0" err="1"/>
                        <a:t>Beacon</a:t>
                      </a:r>
                      <a:endParaRPr lang="pl-PL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0x80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0" dirty="0"/>
                        <a:t>synchronizacja połączenia, umożliwienia koordynację między punktami dostępu i klientami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9268"/>
                  </a:ext>
                </a:extLst>
              </a:tr>
              <a:tr h="556932">
                <a:tc>
                  <a:txBody>
                    <a:bodyPr/>
                    <a:lstStyle/>
                    <a:p>
                      <a:r>
                        <a:rPr lang="pl-PL" sz="1600" b="1" dirty="0"/>
                        <a:t>Ramki </a:t>
                      </a:r>
                      <a:r>
                        <a:rPr lang="pl-PL" sz="1600" b="1" dirty="0" err="1"/>
                        <a:t>Probe</a:t>
                      </a:r>
                      <a:endParaRPr lang="pl-P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1" dirty="0"/>
                        <a:t>0x40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wyszukiwanie dostępnych sieci </a:t>
                      </a:r>
                      <a:r>
                        <a:rPr lang="pl-PL" sz="1600" dirty="0" err="1"/>
                        <a:t>WiFi</a:t>
                      </a:r>
                      <a:r>
                        <a:rPr lang="pl-PL" sz="1600" dirty="0"/>
                        <a:t> przez urządzenia końcowe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273664"/>
                  </a:ext>
                </a:extLst>
              </a:tr>
              <a:tr h="556932">
                <a:tc>
                  <a:txBody>
                    <a:bodyPr/>
                    <a:lstStyle/>
                    <a:p>
                      <a:r>
                        <a:rPr lang="pl-PL" sz="1600" b="1" dirty="0"/>
                        <a:t>Ramki </a:t>
                      </a:r>
                      <a:r>
                        <a:rPr lang="pl-PL" sz="1600" b="1" dirty="0" err="1"/>
                        <a:t>Authentication</a:t>
                      </a:r>
                      <a:endParaRPr lang="pl-PL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1" dirty="0"/>
                        <a:t>0xB0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uwierzytelnianie urządzeń końcowych przed udzieleniem im dostępu do sieci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65068"/>
                  </a:ext>
                </a:extLst>
              </a:tr>
              <a:tr h="637004">
                <a:tc>
                  <a:txBody>
                    <a:bodyPr/>
                    <a:lstStyle/>
                    <a:p>
                      <a:r>
                        <a:rPr lang="pl-PL" sz="1600" b="1" dirty="0"/>
                        <a:t>Ramki </a:t>
                      </a:r>
                      <a:r>
                        <a:rPr lang="pl-PL" sz="1600" b="1" dirty="0" err="1"/>
                        <a:t>Association</a:t>
                      </a:r>
                      <a:endParaRPr lang="pl-P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1" dirty="0"/>
                        <a:t>0x00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przypisanie adresu IP dla urządzenia końcowego i przypisanie go do danej sieci </a:t>
                      </a:r>
                      <a:r>
                        <a:rPr lang="pl-PL" sz="1600" dirty="0" err="1"/>
                        <a:t>WiFi</a:t>
                      </a:r>
                      <a:endParaRPr lang="pl-PL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42746"/>
                  </a:ext>
                </a:extLst>
              </a:tr>
              <a:tr h="556932">
                <a:tc>
                  <a:txBody>
                    <a:bodyPr/>
                    <a:lstStyle/>
                    <a:p>
                      <a:r>
                        <a:rPr lang="pl-PL" sz="1600" b="1" dirty="0"/>
                        <a:t>Ramki Data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1" dirty="0"/>
                        <a:t>0x08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przesyłanie danych między urządzeniami końcowymi a punktem dostępu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14136"/>
                  </a:ext>
                </a:extLst>
              </a:tr>
              <a:tr h="556932">
                <a:tc>
                  <a:txBody>
                    <a:bodyPr/>
                    <a:lstStyle/>
                    <a:p>
                      <a:r>
                        <a:rPr lang="pl-PL" sz="1600" b="1" dirty="0"/>
                        <a:t>Ramki </a:t>
                      </a:r>
                      <a:r>
                        <a:rPr lang="pl-PL" sz="1600" b="1" dirty="0" err="1"/>
                        <a:t>Disassociation</a:t>
                      </a:r>
                      <a:endParaRPr lang="pl-P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1" dirty="0"/>
                        <a:t>0xA0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rozłączenie urządzenia końcowego z danej sieci </a:t>
                      </a:r>
                      <a:r>
                        <a:rPr lang="pl-PL" sz="1600" dirty="0" err="1"/>
                        <a:t>WiFi</a:t>
                      </a:r>
                      <a:endParaRPr lang="pl-PL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75733"/>
                  </a:ext>
                </a:extLst>
              </a:tr>
              <a:tr h="556932">
                <a:tc>
                  <a:txBody>
                    <a:bodyPr/>
                    <a:lstStyle/>
                    <a:p>
                      <a:r>
                        <a:rPr lang="pl-PL" sz="1600" b="1" dirty="0"/>
                        <a:t>Ramki Control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="1" dirty="0"/>
                        <a:t>0xC0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kontrola przepływu danych oraz jakości połączenia w sieci </a:t>
                      </a:r>
                      <a:r>
                        <a:rPr lang="pl-PL" sz="1600" dirty="0" err="1"/>
                        <a:t>WiFi</a:t>
                      </a:r>
                      <a:endParaRPr lang="pl-PL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3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01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4-Way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592CD1E-2D49-3EB7-10DB-8720751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42" y="1435487"/>
            <a:ext cx="9129131" cy="737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1800" dirty="0"/>
              <a:t>4-way </a:t>
            </a:r>
            <a:r>
              <a:rPr lang="pl-PL" sz="1800" dirty="0" err="1"/>
              <a:t>handshake</a:t>
            </a:r>
            <a:r>
              <a:rPr lang="pl-PL" sz="1800" dirty="0"/>
              <a:t> to proces używany do uwierzytelniania i ustanawiania sesji bezpiecznego połączenia (na przykład w protokole Wi-Fi WPA2).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2" name="Picture 2" descr="IEEE 802.11i-2004 - Wikipedia">
            <a:extLst>
              <a:ext uri="{FF2B5EF4-FFF2-40B4-BE49-F238E27FC236}">
                <a16:creationId xmlns:a16="http://schemas.microsoft.com/office/drawing/2014/main" id="{961E9196-BB03-F970-C0DA-8701A235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722" y="2172512"/>
            <a:ext cx="4208584" cy="33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02587B4-BD30-495B-7BFE-14763E1DD9DC}"/>
              </a:ext>
            </a:extLst>
          </p:cNvPr>
          <p:cNvSpPr txBox="1"/>
          <p:nvPr/>
        </p:nvSpPr>
        <p:spPr>
          <a:xfrm>
            <a:off x="2500032" y="5488571"/>
            <a:ext cx="718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PTK = PRF(PMK + </a:t>
            </a:r>
            <a:r>
              <a:rPr lang="en-US" dirty="0" err="1"/>
              <a:t>ANonce</a:t>
            </a:r>
            <a:r>
              <a:rPr lang="en-US" dirty="0"/>
              <a:t> + </a:t>
            </a:r>
            <a:r>
              <a:rPr lang="en-US" dirty="0" err="1"/>
              <a:t>SNonce</a:t>
            </a:r>
            <a:r>
              <a:rPr lang="en-US" dirty="0"/>
              <a:t> + MAC(A) + MAC(S))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2959BD3F-AD94-4B90-438E-D1016FE22467}"/>
              </a:ext>
            </a:extLst>
          </p:cNvPr>
          <p:cNvSpPr/>
          <p:nvPr/>
        </p:nvSpPr>
        <p:spPr>
          <a:xfrm>
            <a:off x="7382312" y="3531766"/>
            <a:ext cx="3011648" cy="4787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zawartości 6">
            <a:extLst>
              <a:ext uri="{FF2B5EF4-FFF2-40B4-BE49-F238E27FC236}">
                <a16:creationId xmlns:a16="http://schemas.microsoft.com/office/drawing/2014/main" id="{E726DC4B-6A26-53CF-B861-44A2C857ECFE}"/>
              </a:ext>
            </a:extLst>
          </p:cNvPr>
          <p:cNvSpPr txBox="1">
            <a:spLocks/>
          </p:cNvSpPr>
          <p:nvPr/>
        </p:nvSpPr>
        <p:spPr>
          <a:xfrm>
            <a:off x="1529842" y="2270071"/>
            <a:ext cx="5259880" cy="3120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Składa się z czterech komunikatów między klientem a punktem dostępu: </a:t>
            </a:r>
          </a:p>
          <a:p>
            <a:pPr marL="457200" indent="-457200">
              <a:buFont typeface="+mj-lt"/>
              <a:buAutoNum type="arabicParenR"/>
            </a:pPr>
            <a:r>
              <a:rPr lang="pl-PL" dirty="0"/>
              <a:t>AP wysyła do klienta </a:t>
            </a:r>
            <a:r>
              <a:rPr lang="pl-PL" dirty="0" err="1"/>
              <a:t>nonce</a:t>
            </a:r>
            <a:r>
              <a:rPr lang="pl-PL" dirty="0"/>
              <a:t> – pewną unikatową dla danej sesji wartość, która powinna być nieprzewidywalna dla atakującego (określaną dalej jako </a:t>
            </a:r>
            <a:r>
              <a:rPr lang="pl-PL" dirty="0" err="1"/>
              <a:t>ANonce</a:t>
            </a:r>
            <a:r>
              <a:rPr lang="pl-PL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pl-PL" dirty="0"/>
              <a:t>Klient wysyła własny </a:t>
            </a:r>
            <a:r>
              <a:rPr lang="pl-PL" dirty="0" err="1"/>
              <a:t>nonce</a:t>
            </a:r>
            <a:r>
              <a:rPr lang="pl-PL" dirty="0"/>
              <a:t> do AP (określany jako </a:t>
            </a:r>
            <a:r>
              <a:rPr lang="pl-PL" dirty="0" err="1"/>
              <a:t>CNonce</a:t>
            </a:r>
            <a:r>
              <a:rPr lang="pl-PL" dirty="0"/>
              <a:t>) wraz z sumą kontrolną MIC</a:t>
            </a:r>
          </a:p>
          <a:p>
            <a:pPr marL="457200" indent="-457200">
              <a:buFont typeface="+mj-lt"/>
              <a:buAutoNum type="arabicParenR"/>
            </a:pPr>
            <a:r>
              <a:rPr lang="pl-PL" dirty="0"/>
              <a:t>AP wysyła do klienta GTK numer sekwencyjny do transmisji grupowej oraz MIC</a:t>
            </a:r>
          </a:p>
          <a:p>
            <a:pPr marL="457200" indent="-457200">
              <a:buFont typeface="+mj-lt"/>
              <a:buAutoNum type="arabicParenR"/>
            </a:pPr>
            <a:r>
              <a:rPr lang="pl-PL" dirty="0"/>
              <a:t>Klient wysyła potwierdzenie do AP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Atak odbywa się na drugiej strzałce, gdzie przechwytujemy PTK. Jedyną brakującą wartością jest PMK, którą można odkryć przez atak </a:t>
            </a:r>
            <a:r>
              <a:rPr lang="pl-PL" dirty="0" err="1"/>
              <a:t>bruteforce</a:t>
            </a:r>
            <a:r>
              <a:rPr lang="pl-PL" dirty="0"/>
              <a:t>, próbując różnych kombinacji, aż do uzyskania prawidłowego PTK.</a:t>
            </a:r>
          </a:p>
        </p:txBody>
      </p:sp>
    </p:spTree>
    <p:extLst>
      <p:ext uri="{BB962C8B-B14F-4D97-AF65-F5344CB8AC3E}">
        <p14:creationId xmlns:p14="http://schemas.microsoft.com/office/powerpoint/2010/main" val="12931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F050E841-FD8F-01FB-24C9-8FCCE22145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1434" y="1830010"/>
            <a:ext cx="9129131" cy="3197979"/>
          </a:xfrm>
          <a:prstGeom prst="rect">
            <a:avLst/>
          </a:prstGeom>
        </p:spPr>
      </p:pic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D31800A2-58A1-58C3-60FB-2AE941A8CDBD}"/>
              </a:ext>
            </a:extLst>
          </p:cNvPr>
          <p:cNvSpPr/>
          <p:nvPr/>
        </p:nvSpPr>
        <p:spPr>
          <a:xfrm>
            <a:off x="1529842" y="4521665"/>
            <a:ext cx="9129131" cy="5063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6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 descr="Obraz zawierający tekst, sprzęt elektroniczny, zrzut ekranu, wyświetlanie&#10;&#10;Opis wygenerowany automatycznie">
            <a:extLst>
              <a:ext uri="{FF2B5EF4-FFF2-40B4-BE49-F238E27FC236}">
                <a16:creationId xmlns:a16="http://schemas.microsoft.com/office/drawing/2014/main" id="{6F4F71B6-FFE1-2343-084A-334B847BA0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03" y="1932355"/>
            <a:ext cx="9129093" cy="29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4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4AD723B4-09FE-5E23-16ED-B86DAAD1F9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41411" y="334538"/>
            <a:ext cx="9905999" cy="5612780"/>
          </a:xfrm>
          <a:prstGeom prst="round2Diag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6CFAD21-EC5C-DEEB-ADD9-7987619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42" y="717290"/>
            <a:ext cx="9129131" cy="68683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36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 z przechwyceniem i łamaniem </a:t>
            </a:r>
            <a:r>
              <a:rPr lang="pl-PL" sz="36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handshake</a:t>
            </a:r>
            <a:endParaRPr lang="pl-PL" sz="36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E8EE1A6-BFA5-C990-ED32-CDE8672565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71" y="5999356"/>
            <a:ext cx="882203" cy="782331"/>
          </a:xfrm>
          <a:prstGeom prst="rect">
            <a:avLst/>
          </a:prstGeom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67904C56-AC4C-58B6-30C9-D2E507E937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42" y="2382048"/>
            <a:ext cx="9129131" cy="20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Niestandardowy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79_TF22898775_Win32" id="{FF195C7F-A572-41D9-B1A0-3869BA08D0E9}" vid="{6615C42C-5104-4BB5-B8A2-BD35C0AFF23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8BD99-41E9-467C-9777-74587F831718}">
  <ds:schemaRefs>
    <ds:schemaRef ds:uri="71af3243-3dd4-4a8d-8c0d-dd76da1f02a5"/>
    <ds:schemaRef ds:uri="http://purl.org/dc/terms/"/>
    <ds:schemaRef ds:uri="http://schemas.microsoft.com/office/2006/documentManagement/types"/>
    <ds:schemaRef ds:uri="http://purl.org/dc/dcmitype/"/>
    <ds:schemaRef ds:uri="16c05727-aa75-4e4a-9b5f-8a80a1165891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 Nowoczesny</Template>
  <TotalTime>967</TotalTime>
  <Words>758</Words>
  <Application>Microsoft Office PowerPoint</Application>
  <PresentationFormat>Panoramiczny</PresentationFormat>
  <Paragraphs>129</Paragraphs>
  <Slides>31</Slides>
  <Notes>31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Kohinoor Bangla Medium</vt:lpstr>
      <vt:lpstr>Obwód</vt:lpstr>
      <vt:lpstr>Kurs Pentestera 22/23 Ataki na Wifi</vt:lpstr>
      <vt:lpstr>Jakie aspekty poruszymy Na dzisiejszych zajęciach</vt:lpstr>
      <vt:lpstr>Ramka Wifi</vt:lpstr>
      <vt:lpstr>Typy Ramek Wifi</vt:lpstr>
      <vt:lpstr>podtypy Ramek zarządzania</vt:lpstr>
      <vt:lpstr>4-Way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Atak z przechwyceniem i łamaniem handshake</vt:lpstr>
      <vt:lpstr>Zadanie</vt:lpstr>
      <vt:lpstr>Kurs Pentestera 22/23 Słowniki</vt:lpstr>
      <vt:lpstr>Jakie aspekty poruszymy Na dzisiejszych zajęciach</vt:lpstr>
      <vt:lpstr>Czym są słowniki?</vt:lpstr>
      <vt:lpstr>A po co stosować słowniki?</vt:lpstr>
      <vt:lpstr>Jak stworzyć swój własny słownik</vt:lpstr>
      <vt:lpstr>Po co Tworzyć swój własny słownik?</vt:lpstr>
      <vt:lpstr>Po co Tworzyć swój własny słownik?</vt:lpstr>
      <vt:lpstr>MÓJ PIERWSZY SŁOWNIK</vt:lpstr>
      <vt:lpstr>Rezultat?</vt:lpstr>
      <vt:lpstr>Dzięki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 Pentestera 22/23 Wprowadzenie</dc:title>
  <dc:creator>Łukasz Dolata (252993)</dc:creator>
  <cp:lastModifiedBy>Ernest Łatoszyński (254032)</cp:lastModifiedBy>
  <cp:revision>143</cp:revision>
  <dcterms:created xsi:type="dcterms:W3CDTF">2022-11-02T13:31:49Z</dcterms:created>
  <dcterms:modified xsi:type="dcterms:W3CDTF">2023-01-16T18:13:44Z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