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Atkinson Hyperlegible" panose="020B060402020202020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  <p:embeddedFont>
      <p:font typeface="Poppins Light" panose="00000400000000000000" pitchFamily="2" charset="0"/>
      <p:regular r:id="rId25"/>
      <p:bold r:id="rId26"/>
      <p:italic r:id="rId27"/>
      <p:boldItalic r:id="rId28"/>
    </p:embeddedFont>
    <p:embeddedFont>
      <p:font typeface="Yesev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73002" y="880074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5400000">
            <a:off x="-252077" y="54927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5400000">
            <a:off x="128185" y="-138062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50443"/>
          <a:stretch/>
        </p:blipFill>
        <p:spPr>
          <a:xfrm rot="5400000">
            <a:off x="-171901" y="701525"/>
            <a:ext cx="602100" cy="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44290" y="1246411"/>
            <a:ext cx="6037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555335" y="3857059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-5400000">
            <a:off x="7501110" y="321270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-5400000">
            <a:off x="7874773" y="3893445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l="50093" b="50443"/>
          <a:stretch/>
        </p:blipFill>
        <p:spPr>
          <a:xfrm rot="-5400000">
            <a:off x="8683088" y="4682466"/>
            <a:ext cx="47892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655548" y="2743197"/>
            <a:ext cx="603700" cy="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6" y="3736089"/>
            <a:ext cx="2534723" cy="1407415"/>
            <a:chOff x="6" y="3736089"/>
            <a:chExt cx="2534723" cy="1407415"/>
          </a:xfrm>
        </p:grpSpPr>
        <p:pic>
          <p:nvPicPr>
            <p:cNvPr id="259" name="Google Shape;25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 rot="10800000">
            <a:off x="6609281" y="-11"/>
            <a:ext cx="2534723" cy="1407415"/>
            <a:chOff x="6" y="3736089"/>
            <a:chExt cx="2534723" cy="1407415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5318449" y="2415225"/>
            <a:ext cx="2883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2"/>
          </p:nvPr>
        </p:nvSpPr>
        <p:spPr>
          <a:xfrm>
            <a:off x="5318450" y="1148175"/>
            <a:ext cx="1214100" cy="10161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0" y="0"/>
            <a:ext cx="380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aset.com/research-paper/blynk-2-point-0-based-smart-electricity-monitoring-meter#references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outu.be/FVGvR9qlEc8?feature=shared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365" y="-21876"/>
            <a:ext cx="3364110" cy="5187250"/>
            <a:chOff x="-22735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859650" y="1659800"/>
            <a:ext cx="62418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ID: T012</a:t>
            </a:r>
            <a:endParaRPr sz="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: </a:t>
            </a:r>
            <a:r>
              <a:rPr lang="en-IN" sz="1800"/>
              <a:t>Ctrl Alt Elite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Number: PY088</a:t>
            </a:r>
            <a:endParaRPr sz="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Title: </a:t>
            </a:r>
            <a:r>
              <a:rPr lang="en-IN" sz="1600"/>
              <a:t>Smart energy meter for household consumption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 </a:t>
            </a:r>
            <a:r>
              <a:rPr lang="en-IN" sz="1600"/>
              <a:t>Internet of Things(IOT)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Category: </a:t>
            </a:r>
            <a:r>
              <a:rPr lang="en-IN" sz="1600"/>
              <a:t>Hardware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5"/>
          <p:cNvGrpSpPr/>
          <p:nvPr/>
        </p:nvGrpSpPr>
        <p:grpSpPr>
          <a:xfrm flipH="1">
            <a:off x="6170313" y="574525"/>
            <a:ext cx="3049900" cy="6647850"/>
            <a:chOff x="-88435" y="596400"/>
            <a:chExt cx="3049900" cy="6647850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9">
            <a:alphaModFix amt="11000"/>
          </a:blip>
          <a:stretch>
            <a:fillRect/>
          </a:stretch>
        </p:blipFill>
        <p:spPr>
          <a:xfrm>
            <a:off x="5557946" y="1036385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251789" y="641025"/>
            <a:ext cx="38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Statement:</a:t>
            </a:r>
            <a:endParaRPr sz="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609947" y="1466451"/>
            <a:ext cx="7924105" cy="290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18000"/>
              </a:lnSpc>
              <a:buSzPts val="1500"/>
            </a:pPr>
            <a:r>
              <a:rPr lang="en-IN" sz="2000" dirty="0"/>
              <a:t>➢</a:t>
            </a:r>
            <a:r>
              <a:rPr lang="en-US" sz="2000" dirty="0"/>
              <a:t>Smart energy meter tracks your home’s electricity use in real-time and connects to a mobile app. It alerts you to high usage and gives tips to save energy, cut costs, and reduce environmental energy consumption .</a:t>
            </a:r>
            <a:r>
              <a:rPr lang="en-IN" sz="2000" dirty="0"/>
              <a:t> </a:t>
            </a:r>
          </a:p>
          <a:p>
            <a:pPr algn="just">
              <a:lnSpc>
                <a:spcPct val="118000"/>
              </a:lnSpc>
              <a:buSzPts val="1500"/>
            </a:pPr>
            <a:r>
              <a:rPr lang="en-IN" sz="2000" dirty="0"/>
              <a:t>➢Our target audience is common people who consume more electricity .</a:t>
            </a:r>
            <a:r>
              <a:rPr lang="en-US" sz="2000" dirty="0"/>
              <a:t> </a:t>
            </a:r>
            <a:r>
              <a:rPr lang="en-IN" sz="2000" dirty="0"/>
              <a:t>And this idea is to make their electricity usage low and reduce their bill amount .</a:t>
            </a:r>
          </a:p>
          <a:p>
            <a:pPr marL="0" marR="0" lvl="0" indent="0" algn="just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2000" dirty="0"/>
              <a:t>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98536" y="101121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/>
        </p:nvSpPr>
        <p:spPr>
          <a:xfrm>
            <a:off x="464113" y="427932"/>
            <a:ext cx="797375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➢We use sensors to detect electricity. We use server to transfer the data.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➢This app is efficient to conserve the electricity and notify the extra usage of electricity.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➢ Users can access and control their energy use statistics  by cell phones or PCs. This allows them to control and alter their energy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Consumption and  resulting in energy savings.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➢ It programs smart devices to operate when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electricity rates are low.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➢ Regularly review energy usage reports.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➢ Maintain appliances and devices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dirty="0"/>
              <a:t>to ensure optimal performance.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138198" y="52871"/>
            <a:ext cx="239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Solution: </a:t>
            </a:r>
            <a:endParaRPr sz="2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487558" y="840301"/>
            <a:ext cx="2946925" cy="29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E08F0-7A83-22F3-CCA0-8CCFB46F0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242" y="1484453"/>
            <a:ext cx="3576576" cy="3076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8"/>
          <p:cNvGrpSpPr/>
          <p:nvPr/>
        </p:nvGrpSpPr>
        <p:grpSpPr>
          <a:xfrm rot="-5400000">
            <a:off x="6510234" y="2501761"/>
            <a:ext cx="1665020" cy="3618460"/>
            <a:chOff x="-22726" y="13"/>
            <a:chExt cx="2370810" cy="5152300"/>
          </a:xfrm>
        </p:grpSpPr>
        <p:pic>
          <p:nvPicPr>
            <p:cNvPr id="343" name="Google Shape;343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3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28"/>
          <p:cNvGrpSpPr/>
          <p:nvPr/>
        </p:nvGrpSpPr>
        <p:grpSpPr>
          <a:xfrm rot="5400000">
            <a:off x="1303710" y="-1374389"/>
            <a:ext cx="1541149" cy="4289929"/>
            <a:chOff x="-22726" y="-218155"/>
            <a:chExt cx="1929330" cy="5370467"/>
          </a:xfrm>
        </p:grpSpPr>
        <p:pic>
          <p:nvPicPr>
            <p:cNvPr id="358" name="Google Shape;358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8"/>
          <p:cNvSpPr txBox="1"/>
          <p:nvPr/>
        </p:nvSpPr>
        <p:spPr>
          <a:xfrm>
            <a:off x="127735" y="859461"/>
            <a:ext cx="5557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600" u="sng"/>
              <a:t> </a:t>
            </a:r>
            <a:r>
              <a:rPr lang="en-IN" sz="1600" u="sng">
                <a:solidFill>
                  <a:schemeClr val="bg2">
                    <a:lumMod val="90000"/>
                    <a:lumOff val="10000"/>
                  </a:schemeClr>
                </a:solidFill>
              </a:rPr>
              <a:t>➢ SOFTWARE: </a:t>
            </a:r>
          </a:p>
        </p:txBody>
      </p:sp>
      <p:sp>
        <p:nvSpPr>
          <p:cNvPr id="372" name="Google Shape;372;p28"/>
          <p:cNvSpPr txBox="1"/>
          <p:nvPr/>
        </p:nvSpPr>
        <p:spPr>
          <a:xfrm>
            <a:off x="2972896" y="83424"/>
            <a:ext cx="705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Architecture &amp; Hardware-Software:</a:t>
            </a:r>
            <a:endParaRPr sz="2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3041317" y="770583"/>
            <a:ext cx="2946925" cy="29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74452D-B50F-326F-C5EE-8CDCE0E487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5088" y="3270215"/>
            <a:ext cx="4446096" cy="1072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E459C-A103-4D43-0744-5934ACEB625F}"/>
              </a:ext>
            </a:extLst>
          </p:cNvPr>
          <p:cNvSpPr txBox="1"/>
          <p:nvPr/>
        </p:nvSpPr>
        <p:spPr>
          <a:xfrm>
            <a:off x="5184305" y="859467"/>
            <a:ext cx="5052060" cy="744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600" u="sng">
                <a:solidFill>
                  <a:schemeClr val="bg2">
                    <a:lumMod val="90000"/>
                    <a:lumOff val="10000"/>
                  </a:schemeClr>
                </a:solidFill>
              </a:rPr>
              <a:t>➢HARDWARE: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	</a:t>
            </a:r>
            <a:endParaRPr lang="en-IN"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418AC-BA8C-25B0-2EB0-FB543D087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276" y="2944918"/>
            <a:ext cx="1462800" cy="146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F0066-67F5-D646-9761-58C9B71466EB}"/>
              </a:ext>
            </a:extLst>
          </p:cNvPr>
          <p:cNvSpPr txBox="1"/>
          <p:nvPr/>
        </p:nvSpPr>
        <p:spPr>
          <a:xfrm>
            <a:off x="-613225" y="1178146"/>
            <a:ext cx="5150734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                   • Frontend – HTML , CSS , JS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 	• Backend – PYTHON,C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	• Database – MySQL is used to store user data.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 	• File storage – Cloud storage to upload file.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	• Frame work – React </a:t>
            </a:r>
            <a:r>
              <a:rPr lang="en-IN" sz="1400" err="1"/>
              <a:t>Js</a:t>
            </a:r>
            <a:r>
              <a:rPr lang="en-IN" sz="1400"/>
              <a:t> 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BDD9A-0ED8-35D7-3C15-057BD690333E}"/>
              </a:ext>
            </a:extLst>
          </p:cNvPr>
          <p:cNvSpPr txBox="1"/>
          <p:nvPr/>
        </p:nvSpPr>
        <p:spPr>
          <a:xfrm>
            <a:off x="5460423" y="1259600"/>
            <a:ext cx="5422738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• Arduino Uno R3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• Current Sensor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• Voltage sensor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• Server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400"/>
              <a:t>• Microcontroller(ESP32S)</a:t>
            </a:r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9"/>
          <p:cNvGrpSpPr/>
          <p:nvPr/>
        </p:nvGrpSpPr>
        <p:grpSpPr>
          <a:xfrm flipH="1">
            <a:off x="6777212" y="-48"/>
            <a:ext cx="2366780" cy="5143554"/>
            <a:chOff x="-22726" y="0"/>
            <a:chExt cx="2370810" cy="5152313"/>
          </a:xfrm>
        </p:grpSpPr>
        <p:pic>
          <p:nvPicPr>
            <p:cNvPr id="382" name="Google Shape;382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9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9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7147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9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103713" y="81012"/>
              <a:ext cx="20913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8" name="Google Shape;39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2911350" y="1098250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EFE43D-A5F6-C965-7928-02B3B8E2F75C}"/>
              </a:ext>
            </a:extLst>
          </p:cNvPr>
          <p:cNvSpPr txBox="1"/>
          <p:nvPr/>
        </p:nvSpPr>
        <p:spPr>
          <a:xfrm>
            <a:off x="568861" y="-202135"/>
            <a:ext cx="8120944" cy="27853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100" b="1" u="sng">
              <a:solidFill>
                <a:schemeClr val="bg2">
                  <a:lumMod val="90000"/>
                  <a:lumOff val="10000"/>
                </a:schemeClr>
              </a:solidFill>
              <a:latin typeface="+mj-lt"/>
            </a:endParaRPr>
          </a:p>
          <a:p>
            <a:endParaRPr lang="en-US" sz="2100" b="1" u="sng">
              <a:solidFill>
                <a:schemeClr val="bg2">
                  <a:lumMod val="90000"/>
                  <a:lumOff val="10000"/>
                </a:schemeClr>
              </a:solidFill>
              <a:latin typeface="+mj-lt"/>
            </a:endParaRPr>
          </a:p>
          <a:p>
            <a:endParaRPr lang="en-IN" sz="2100" b="1" u="sng">
              <a:solidFill>
                <a:schemeClr val="bg2">
                  <a:lumMod val="90000"/>
                  <a:lumOff val="10000"/>
                </a:schemeClr>
              </a:solidFill>
              <a:latin typeface="+mj-lt"/>
            </a:endParaRPr>
          </a:p>
          <a:p>
            <a:pPr marL="285750" indent="-285750">
              <a:buFont typeface="Wingdings"/>
              <a:buChar char="Ø"/>
            </a:pPr>
            <a:r>
              <a:rPr lang="en-US"/>
              <a:t>We can reduce current usage by applying this application.</a:t>
            </a:r>
            <a:endParaRPr lang="en-IN"/>
          </a:p>
          <a:p>
            <a:pPr marL="285750" indent="-285750">
              <a:buFont typeface="Wingdings"/>
              <a:buChar char="Ø"/>
            </a:pPr>
            <a:r>
              <a:rPr lang="en-US"/>
              <a:t>We can easily notify the current usage in the house through message. </a:t>
            </a:r>
            <a:endParaRPr lang="en-IN"/>
          </a:p>
          <a:p>
            <a:pPr marL="285750" indent="-285750">
              <a:buFont typeface="Wingdings"/>
              <a:buChar char="Ø"/>
            </a:pPr>
            <a:r>
              <a:rPr lang="en-US"/>
              <a:t>We can find the amount of voltage consumed, by this specific application. </a:t>
            </a:r>
            <a:endParaRPr lang="en-IN"/>
          </a:p>
          <a:p>
            <a:pPr marL="285750" indent="-285750">
              <a:buFont typeface="Wingdings"/>
              <a:buChar char="Ø"/>
            </a:pPr>
            <a:r>
              <a:rPr lang="en-US"/>
              <a:t>Humans can access this app anywhere in the world by using server/cloud. </a:t>
            </a:r>
            <a:endParaRPr lang="en-IN"/>
          </a:p>
          <a:p>
            <a:pPr marL="285750" indent="-285750">
              <a:buFont typeface="Wingdings"/>
              <a:buChar char="Ø"/>
            </a:pPr>
            <a:r>
              <a:rPr lang="en-US"/>
              <a:t>IOT ecosystems can integrate the meter with smart home platforms like Alexa , Google Home.</a:t>
            </a:r>
            <a:endParaRPr lang="en-IN"/>
          </a:p>
          <a:p>
            <a:pPr marL="285750" indent="-285750">
              <a:buFont typeface="Wingdings"/>
              <a:buChar char="Ø"/>
            </a:pPr>
            <a:r>
              <a:rPr lang="en-US"/>
              <a:t>Increasing consumer awareness on energy efficiency and sustainability. </a:t>
            </a:r>
            <a:endParaRPr lang="en-IN"/>
          </a:p>
          <a:p>
            <a:pPr marL="285750" indent="-285750">
              <a:buFont typeface="Wingdings"/>
              <a:buChar char="Ø"/>
            </a:pPr>
            <a:r>
              <a:rPr lang="en-US"/>
              <a:t>User friendly which can be accessed by all humans.</a:t>
            </a:r>
            <a:endParaRPr lang="en-IN"/>
          </a:p>
          <a:p>
            <a:pPr marL="285750" indent="-285750">
              <a:buFont typeface="Wingdings"/>
              <a:buChar char="Ø"/>
            </a:pPr>
            <a:r>
              <a:rPr lang="en-US"/>
              <a:t>It is easily applied in smart homes.</a:t>
            </a:r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2CEAE-FB47-1773-6704-9F2717F2D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23" y="2642836"/>
            <a:ext cx="3993577" cy="1752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DC0B4-242E-C1C2-225E-72B033C68B75}"/>
              </a:ext>
            </a:extLst>
          </p:cNvPr>
          <p:cNvSpPr txBox="1"/>
          <p:nvPr/>
        </p:nvSpPr>
        <p:spPr>
          <a:xfrm>
            <a:off x="316177" y="259953"/>
            <a:ext cx="3930848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u="sng">
                <a:solidFill>
                  <a:schemeClr val="bg2">
                    <a:lumMod val="90000"/>
                    <a:lumOff val="10000"/>
                  </a:schemeClr>
                </a:solidFill>
              </a:rPr>
              <a:t>Feasibility and Viability :</a:t>
            </a:r>
            <a:endParaRPr lang="en-US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B32F2-A742-5AF5-EF17-4B21CC2C69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6833" y="2465924"/>
            <a:ext cx="2933123" cy="23071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200684" y="75900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Impact and Future Scope:</a:t>
            </a:r>
            <a:endParaRPr sz="21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200684" y="3351904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Research and References:</a:t>
            </a:r>
            <a:endParaRPr sz="21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524774" y="3760861"/>
            <a:ext cx="7145400" cy="61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8000"/>
              </a:lnSpc>
              <a:buSzPts val="1700"/>
            </a:pPr>
            <a:r>
              <a:rPr lang="en-US" sz="1700">
                <a:hlinkClick r:id="rId3"/>
              </a:rPr>
              <a:t>https://www.ijraset.com/research-paper/blynk-2-point-0-based-smart-electricity-monitoring-meter#references</a:t>
            </a:r>
            <a:endParaRPr lang="en-US"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684" y="4703263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 txBox="1"/>
          <p:nvPr/>
        </p:nvSpPr>
        <p:spPr>
          <a:xfrm>
            <a:off x="676258" y="4826807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676258" y="4703263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5">
            <a:alphaModFix amt="11000"/>
          </a:blip>
          <a:stretch>
            <a:fillRect/>
          </a:stretch>
        </p:blipFill>
        <p:spPr>
          <a:xfrm>
            <a:off x="2624012" y="655416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3530D-011B-47B9-EF54-79AC4F1E2D93}"/>
              </a:ext>
            </a:extLst>
          </p:cNvPr>
          <p:cNvSpPr txBox="1"/>
          <p:nvPr/>
        </p:nvSpPr>
        <p:spPr>
          <a:xfrm>
            <a:off x="438471" y="4301150"/>
            <a:ext cx="484045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700">
                <a:hlinkClick r:id="rId6"/>
              </a:rPr>
              <a:t>https://youtu.be/FVGvR9qlEc8?feature=shared</a:t>
            </a:r>
            <a:endParaRPr lang="en-IN" sz="1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45813-C8B0-ACB2-0A02-A30F27228343}"/>
              </a:ext>
            </a:extLst>
          </p:cNvPr>
          <p:cNvSpPr txBox="1"/>
          <p:nvPr/>
        </p:nvSpPr>
        <p:spPr>
          <a:xfrm>
            <a:off x="200684" y="190768"/>
            <a:ext cx="8615395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sz="1600">
              <a:latin typeface="Century Schoolbook" panose="02040604050505020304" pitchFamily="18" charset="0"/>
            </a:endParaRPr>
          </a:p>
          <a:p>
            <a:r>
              <a:rPr lang="en-IN" sz="1600">
                <a:latin typeface="Century Schoolbook"/>
              </a:rPr>
              <a:t>➢</a:t>
            </a:r>
            <a:r>
              <a:rPr lang="en-US" sz="1600">
                <a:latin typeface="Century Schoolbook"/>
              </a:rPr>
              <a:t>By using this application, users can reduce the wastage of current even though they are in the absent mindedness. </a:t>
            </a:r>
          </a:p>
          <a:p>
            <a:r>
              <a:rPr lang="en-IN" sz="1600">
                <a:latin typeface="Century Schoolbook"/>
              </a:rPr>
              <a:t>➢</a:t>
            </a:r>
            <a:r>
              <a:rPr lang="en-US" sz="1600">
                <a:latin typeface="Century Schoolbook"/>
              </a:rPr>
              <a:t>By using this application in many areas, </a:t>
            </a:r>
          </a:p>
          <a:p>
            <a:r>
              <a:rPr lang="en-US" sz="1600">
                <a:latin typeface="Century Schoolbook"/>
              </a:rPr>
              <a:t>we can make our cities smart. </a:t>
            </a:r>
          </a:p>
          <a:p>
            <a:r>
              <a:rPr lang="en-IN" sz="1600">
                <a:latin typeface="Century Schoolbook"/>
              </a:rPr>
              <a:t>➢</a:t>
            </a:r>
            <a:r>
              <a:rPr lang="en-US" sz="1600">
                <a:latin typeface="Century Schoolbook"/>
              </a:rPr>
              <a:t>This dashboard is for real time energy tracking. </a:t>
            </a:r>
          </a:p>
          <a:p>
            <a:r>
              <a:rPr lang="en-IN" sz="1600">
                <a:latin typeface="Century Schoolbook"/>
              </a:rPr>
              <a:t>➢</a:t>
            </a:r>
            <a:r>
              <a:rPr lang="en-US" sz="1600">
                <a:latin typeface="Century Schoolbook"/>
              </a:rPr>
              <a:t>Helps utilities manage demand more efficiently,</a:t>
            </a:r>
          </a:p>
          <a:p>
            <a:r>
              <a:rPr lang="en-US" sz="1600">
                <a:latin typeface="Century Schoolbook"/>
              </a:rPr>
              <a:t> potentially leading to lower energy costs for </a:t>
            </a:r>
          </a:p>
          <a:p>
            <a:r>
              <a:rPr lang="en-US" sz="1600">
                <a:latin typeface="Century Schoolbook"/>
              </a:rPr>
              <a:t>consumers in the long run. </a:t>
            </a:r>
            <a:endParaRPr lang="en-IN" sz="1600">
              <a:latin typeface="Century Schoolbook"/>
            </a:endParaRPr>
          </a:p>
          <a:p>
            <a:r>
              <a:rPr lang="en-IN" sz="1600">
                <a:latin typeface="Century Schoolbook"/>
              </a:rPr>
              <a:t>➢</a:t>
            </a:r>
            <a:r>
              <a:rPr lang="en-US" sz="1600">
                <a:latin typeface="Century Schoolbook"/>
              </a:rPr>
              <a:t>This dashboard is for real time energy tracking. </a:t>
            </a:r>
            <a:endParaRPr lang="en-IN" sz="1600">
              <a:latin typeface="Century Schoolbook"/>
            </a:endParaRPr>
          </a:p>
          <a:p>
            <a:r>
              <a:rPr lang="en-IN" sz="1600">
                <a:latin typeface="Century Schoolbook"/>
              </a:rPr>
              <a:t>➢T</a:t>
            </a:r>
            <a:r>
              <a:rPr lang="en-US" sz="1600">
                <a:latin typeface="Century Schoolbook"/>
              </a:rPr>
              <a:t>his is used to contribute to create a smart city.</a:t>
            </a:r>
            <a:endParaRPr lang="en-IN" sz="1600">
              <a:latin typeface="Century Schoolboo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37BBF-478B-E34B-C05A-9A4475BCA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8926" y="991236"/>
            <a:ext cx="3297008" cy="2083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/>
        </p:nvSpPr>
        <p:spPr>
          <a:xfrm>
            <a:off x="521265" y="171864"/>
            <a:ext cx="379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sng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  <a:endParaRPr sz="21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FAE0D-8EB0-E61F-A7BD-D2E622249EB1}"/>
              </a:ext>
            </a:extLst>
          </p:cNvPr>
          <p:cNvSpPr txBox="1"/>
          <p:nvPr/>
        </p:nvSpPr>
        <p:spPr>
          <a:xfrm>
            <a:off x="851218" y="933706"/>
            <a:ext cx="9415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KAVINILA L                                                 24UAD149                                AI&amp;DS                          </a:t>
            </a:r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AE636-FF71-25CA-7F8F-E758F7FF7D51}"/>
              </a:ext>
            </a:extLst>
          </p:cNvPr>
          <p:cNvSpPr txBox="1"/>
          <p:nvPr/>
        </p:nvSpPr>
        <p:spPr>
          <a:xfrm>
            <a:off x="871487" y="1654109"/>
            <a:ext cx="12184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DHARSHIKA S                                           24UCS125                                 CSE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7F57F-227B-E9BB-97B7-67FF6F2CAF4F}"/>
              </a:ext>
            </a:extLst>
          </p:cNvPr>
          <p:cNvSpPr txBox="1"/>
          <p:nvPr/>
        </p:nvSpPr>
        <p:spPr>
          <a:xfrm>
            <a:off x="758622" y="2464997"/>
            <a:ext cx="914350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/>
              <a:t>  ANUSHRI THIRUMAVALAVAN                  24UEC113                                 ECE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E6B2B-6F75-A35D-B2DC-1D36E5FCD527}"/>
              </a:ext>
            </a:extLst>
          </p:cNvPr>
          <p:cNvSpPr txBox="1"/>
          <p:nvPr/>
        </p:nvSpPr>
        <p:spPr>
          <a:xfrm>
            <a:off x="871487" y="1314231"/>
            <a:ext cx="9754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BOOMATHI P                                             24UCS119                                 CSE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1649B9-A8D3-0942-A21F-FD2C3ACB2DDC}"/>
              </a:ext>
            </a:extLst>
          </p:cNvPr>
          <p:cNvSpPr txBox="1"/>
          <p:nvPr/>
        </p:nvSpPr>
        <p:spPr>
          <a:xfrm>
            <a:off x="869078" y="2777710"/>
            <a:ext cx="904527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/>
              <a:t>PRAVIN S                                                   24UEC217                                 ECE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9C3100-1FAB-905C-C356-1957D0D642C1}"/>
              </a:ext>
            </a:extLst>
          </p:cNvPr>
          <p:cNvSpPr txBox="1"/>
          <p:nvPr/>
        </p:nvSpPr>
        <p:spPr>
          <a:xfrm>
            <a:off x="869078" y="2067948"/>
            <a:ext cx="8777385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/>
              <a:t>YOGHESWAR T                                         24UIT163                                    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4" name="Google Shape;434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" name="Google Shape;444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5" name="Google Shape;445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(16:9)</PresentationFormat>
  <Paragraphs>84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Kavinila Loganathan</cp:lastModifiedBy>
  <cp:revision>4</cp:revision>
  <dcterms:modified xsi:type="dcterms:W3CDTF">2025-02-22T11:46:04Z</dcterms:modified>
</cp:coreProperties>
</file>